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83"/>
  </p:notesMasterIdLst>
  <p:sldIdLst>
    <p:sldId id="343" r:id="rId2"/>
    <p:sldId id="257" r:id="rId3"/>
    <p:sldId id="258" r:id="rId4"/>
    <p:sldId id="259" r:id="rId5"/>
    <p:sldId id="263" r:id="rId6"/>
    <p:sldId id="260" r:id="rId7"/>
    <p:sldId id="261" r:id="rId8"/>
    <p:sldId id="266" r:id="rId9"/>
    <p:sldId id="267" r:id="rId10"/>
    <p:sldId id="269" r:id="rId11"/>
    <p:sldId id="268" r:id="rId12"/>
    <p:sldId id="262" r:id="rId13"/>
    <p:sldId id="264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2" r:id="rId31"/>
    <p:sldId id="285" r:id="rId32"/>
    <p:sldId id="286" r:id="rId33"/>
    <p:sldId id="287" r:id="rId34"/>
    <p:sldId id="288" r:id="rId35"/>
    <p:sldId id="289" r:id="rId36"/>
    <p:sldId id="290" r:id="rId37"/>
    <p:sldId id="293" r:id="rId38"/>
    <p:sldId id="291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1" r:id="rId56"/>
    <p:sldId id="360" r:id="rId57"/>
    <p:sldId id="382" r:id="rId58"/>
    <p:sldId id="385" r:id="rId59"/>
    <p:sldId id="386" r:id="rId60"/>
    <p:sldId id="384" r:id="rId61"/>
    <p:sldId id="383" r:id="rId62"/>
    <p:sldId id="362" r:id="rId63"/>
    <p:sldId id="363" r:id="rId64"/>
    <p:sldId id="364" r:id="rId65"/>
    <p:sldId id="365" r:id="rId66"/>
    <p:sldId id="366" r:id="rId67"/>
    <p:sldId id="367" r:id="rId68"/>
    <p:sldId id="368" r:id="rId69"/>
    <p:sldId id="369" r:id="rId70"/>
    <p:sldId id="370" r:id="rId71"/>
    <p:sldId id="371" r:id="rId72"/>
    <p:sldId id="372" r:id="rId73"/>
    <p:sldId id="373" r:id="rId74"/>
    <p:sldId id="374" r:id="rId75"/>
    <p:sldId id="375" r:id="rId76"/>
    <p:sldId id="376" r:id="rId77"/>
    <p:sldId id="377" r:id="rId78"/>
    <p:sldId id="378" r:id="rId79"/>
    <p:sldId id="379" r:id="rId80"/>
    <p:sldId id="380" r:id="rId81"/>
    <p:sldId id="381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84" autoAdjust="0"/>
  </p:normalViewPr>
  <p:slideViewPr>
    <p:cSldViewPr snapToGrid="0">
      <p:cViewPr varScale="1">
        <p:scale>
          <a:sx n="57" d="100"/>
          <a:sy n="57" d="100"/>
        </p:scale>
        <p:origin x="9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54A5-5741-47CF-AAD7-EEA92841804D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5CCD9-1BC8-4A95-9ABD-A55B76B5E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5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une réunion, la </a:t>
            </a:r>
            <a:r>
              <a:rPr lang="fr-FR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mêlée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quotidienne (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daily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Scrum), permet aux développeurs de faire un point de coordination sur les tâches en cours ...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CD9-1BC8-4A95-9ABD-A55B76B5EEB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96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marR="10795" indent="-170815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2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2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cadre</a:t>
            </a:r>
            <a:r>
              <a:rPr lang="fr-FR" sz="12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2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projets</a:t>
            </a:r>
            <a:r>
              <a:rPr lang="fr-FR" sz="12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professionnels,</a:t>
            </a:r>
            <a:r>
              <a:rPr lang="fr-FR" sz="12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lang="fr-FR" sz="12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parlerait</a:t>
            </a:r>
            <a:r>
              <a:rPr lang="fr-FR" sz="12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lang="fr-FR" sz="12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dérive</a:t>
            </a:r>
            <a:r>
              <a:rPr lang="fr-FR" sz="12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2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objectifs</a:t>
            </a:r>
            <a:r>
              <a:rPr lang="fr-FR" sz="12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»,</a:t>
            </a:r>
            <a:r>
              <a:rPr lang="fr-FR"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z="1200" b="1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200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montre</a:t>
            </a:r>
            <a:r>
              <a:rPr lang="fr-FR" sz="1200" b="1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lang="fr-FR" sz="1200" b="1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z="1200" b="1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200" b="1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définition</a:t>
            </a:r>
            <a:r>
              <a:rPr lang="fr-FR" sz="1200" b="1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200" b="1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200" b="1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lang="fr-FR" sz="1200" b="1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200" b="1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périmètre</a:t>
            </a:r>
            <a:r>
              <a:rPr lang="fr-FR" sz="1200" b="1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200" b="1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200" b="1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valent</a:t>
            </a:r>
            <a:r>
              <a:rPr lang="fr-FR" sz="1200" b="1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1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lang="fr-FR" sz="12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peine</a:t>
            </a:r>
            <a:r>
              <a:rPr lang="fr-FR" sz="12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dresser 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2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2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lang="fr-FR" sz="1200" b="1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2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l'avance.</a:t>
            </a:r>
            <a:endParaRPr lang="fr-FR" sz="1200" dirty="0">
              <a:latin typeface="Calibri"/>
              <a:cs typeface="Calibri"/>
            </a:endParaRPr>
          </a:p>
          <a:p>
            <a:pPr marL="182880" marR="15875" indent="-170815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Oui,</a:t>
            </a:r>
            <a:r>
              <a:rPr lang="fr-FR" sz="12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certaines</a:t>
            </a:r>
            <a:r>
              <a:rPr lang="fr-FR" sz="12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personnes</a:t>
            </a:r>
            <a:r>
              <a:rPr lang="fr-FR" sz="12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lang="fr-FR" sz="12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lang="fr-FR" sz="12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laissent</a:t>
            </a:r>
            <a:r>
              <a:rPr lang="fr-FR" sz="12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lang="fr-FR" sz="12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distraire</a:t>
            </a:r>
            <a:r>
              <a:rPr lang="fr-FR" sz="12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z="12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2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serviettes</a:t>
            </a:r>
            <a:r>
              <a:rPr lang="fr-FR" sz="12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2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papier</a:t>
            </a:r>
            <a:r>
              <a:rPr lang="fr-FR" sz="12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2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2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bougies</a:t>
            </a:r>
            <a:r>
              <a:rPr lang="fr-FR" sz="12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parfumées</a:t>
            </a:r>
            <a:r>
              <a:rPr lang="fr-FR" sz="12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parce</a:t>
            </a:r>
            <a:r>
              <a:rPr lang="fr-FR" sz="12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lang="fr-FR" sz="12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articles</a:t>
            </a:r>
            <a:r>
              <a:rPr lang="fr-FR" sz="12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lang="fr-FR" sz="12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faisaient</a:t>
            </a:r>
            <a:r>
              <a:rPr lang="fr-FR" sz="12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lang="fr-FR" sz="12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lang="fr-FR" sz="12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leur</a:t>
            </a:r>
            <a:r>
              <a:rPr lang="fr-FR" sz="12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lang="fr-FR" sz="12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courses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initiale.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Grâce</a:t>
            </a:r>
            <a:r>
              <a:rPr lang="fr-FR" sz="12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2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2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lang="fr-FR" sz="1200" b="1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 périmètre</a:t>
            </a:r>
            <a:r>
              <a:rPr lang="fr-FR" sz="12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 projet,</a:t>
            </a:r>
            <a:r>
              <a:rPr lang="fr-FR" sz="12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lang="fr-FR" sz="12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lang="fr-FR" sz="12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z="12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latin typeface="Calibri"/>
                <a:cs typeface="Calibri"/>
              </a:rPr>
              <a:t>genre</a:t>
            </a:r>
            <a:r>
              <a:rPr lang="fr-FR" sz="12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personne.</a:t>
            </a:r>
            <a:endParaRPr lang="fr-FR" sz="1200" dirty="0">
              <a:latin typeface="Calibri"/>
              <a:cs typeface="Calibri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CD9-1BC8-4A95-9ABD-A55B76B5EEB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353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CD9-1BC8-4A95-9ABD-A55B76B5EEB5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101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CD9-1BC8-4A95-9ABD-A55B76B5EEB5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31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 Marge Libre </a:t>
            </a:r>
            <a:r>
              <a:rPr lang="fr-FR" dirty="0"/>
              <a:t>Combine de jour je peut retarder une tache son </a:t>
            </a:r>
            <a:r>
              <a:rPr lang="fr-FR" dirty="0" err="1"/>
              <a:t>aue</a:t>
            </a:r>
            <a:r>
              <a:rPr lang="fr-FR" dirty="0"/>
              <a:t> les dates au plus </a:t>
            </a:r>
            <a:r>
              <a:rPr lang="fr-FR" dirty="0" err="1"/>
              <a:t>tot</a:t>
            </a:r>
            <a:r>
              <a:rPr lang="fr-FR" dirty="0"/>
              <a:t> des autres tache son retarder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CD9-1BC8-4A95-9ABD-A55B76B5EEB5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745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Dans un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premier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temps,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technique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utilisée est une estimation analogique, 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c'est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à dire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une estimation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partir de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projets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analogues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(combien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coûte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construction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maison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150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m² 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habitables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r>
              <a:rPr lang="fr-FR"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150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K€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300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K€,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soit </a:t>
            </a:r>
            <a:r>
              <a:rPr lang="fr-FR" sz="1200" spc="-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1000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2000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€</a:t>
            </a:r>
            <a:r>
              <a:rPr lang="fr-FR"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m²).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**********************************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projet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est détaillé, des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choix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techniques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arrêtés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proposés,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méthode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paramétrique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sera utilisée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(maison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deux niveau, avec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sous sol,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deux salles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bain, matériaux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nobles,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isolation renforcée,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6 pièces,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trois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salles </a:t>
            </a:r>
            <a:r>
              <a:rPr lang="fr-FR" sz="1200" spc="-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bain, deux 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WC, ......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coût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sera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affiné avec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degré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 précision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plus 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grand (la maison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coûtera entre 240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280 K€).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A la fin de la phase d'avant 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projet,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les derniers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choix techniques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doivent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être confirmés (types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d'équipements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la salle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bain et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cuisine,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nature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revêtements,</a:t>
            </a:r>
            <a:r>
              <a:rPr lang="fr-FR"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...).</a:t>
            </a:r>
            <a:endParaRPr lang="fr-FR" sz="1200" dirty="0"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**********************************************************</a:t>
            </a:r>
            <a:endParaRPr lang="fr-FR" sz="1200" dirty="0">
              <a:latin typeface="Calibri"/>
              <a:cs typeface="Calibri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CD9-1BC8-4A95-9ABD-A55B76B5EEB5}" type="slidenum">
              <a:rPr lang="fr-FR" smtClean="0"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74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89754AD-A751-4253-89B2-743E07219E8A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FC60C69-2B19-4E3D-A6E5-6627DE28680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30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4AD-A751-4253-89B2-743E07219E8A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0C69-2B19-4E3D-A6E5-6627DE2868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76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4AD-A751-4253-89B2-743E07219E8A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0C69-2B19-4E3D-A6E5-6627DE28680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727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4AD-A751-4253-89B2-743E07219E8A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0C69-2B19-4E3D-A6E5-6627DE28680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352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4AD-A751-4253-89B2-743E07219E8A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0C69-2B19-4E3D-A6E5-6627DE2868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52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4AD-A751-4253-89B2-743E07219E8A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0C69-2B19-4E3D-A6E5-6627DE28680E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073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4AD-A751-4253-89B2-743E07219E8A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0C69-2B19-4E3D-A6E5-6627DE28680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832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4AD-A751-4253-89B2-743E07219E8A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0C69-2B19-4E3D-A6E5-6627DE28680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81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4AD-A751-4253-89B2-743E07219E8A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0C69-2B19-4E3D-A6E5-6627DE28680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27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4AD-A751-4253-89B2-743E07219E8A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0C69-2B19-4E3D-A6E5-6627DE2868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01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4AD-A751-4253-89B2-743E07219E8A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0C69-2B19-4E3D-A6E5-6627DE28680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39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4AD-A751-4253-89B2-743E07219E8A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0C69-2B19-4E3D-A6E5-6627DE2868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76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4AD-A751-4253-89B2-743E07219E8A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0C69-2B19-4E3D-A6E5-6627DE28680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52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4AD-A751-4253-89B2-743E07219E8A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0C69-2B19-4E3D-A6E5-6627DE28680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9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4AD-A751-4253-89B2-743E07219E8A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0C69-2B19-4E3D-A6E5-6627DE2868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0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4AD-A751-4253-89B2-743E07219E8A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0C69-2B19-4E3D-A6E5-6627DE28680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84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4AD-A751-4253-89B2-743E07219E8A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0C69-2B19-4E3D-A6E5-6627DE2868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30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9754AD-A751-4253-89B2-743E07219E8A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C60C69-2B19-4E3D-A6E5-6627DE2868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77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52EC5-135D-4453-8504-C17E2A78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1</a:t>
            </a:r>
          </a:p>
        </p:txBody>
      </p:sp>
    </p:spTree>
    <p:extLst>
      <p:ext uri="{BB962C8B-B14F-4D97-AF65-F5344CB8AC3E}">
        <p14:creationId xmlns:p14="http://schemas.microsoft.com/office/powerpoint/2010/main" val="83579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nception des Sites Web Marchands et Mobiles">
            <a:extLst>
              <a:ext uri="{FF2B5EF4-FFF2-40B4-BE49-F238E27FC236}">
                <a16:creationId xmlns:a16="http://schemas.microsoft.com/office/drawing/2014/main" id="{EBA7FAAA-A5D4-4130-A0B3-855D200DD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849328"/>
            <a:ext cx="7691119" cy="515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54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539C2BF-2491-4E49-A8C7-4F3402750F3A}"/>
              </a:ext>
            </a:extLst>
          </p:cNvPr>
          <p:cNvSpPr txBox="1"/>
          <p:nvPr/>
        </p:nvSpPr>
        <p:spPr>
          <a:xfrm>
            <a:off x="538480" y="3723640"/>
            <a:ext cx="10586720" cy="2382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3900" marR="5080" indent="-170815" algn="just">
              <a:lnSpc>
                <a:spcPct val="110800"/>
              </a:lnSpc>
              <a:spcBef>
                <a:spcPts val="610"/>
              </a:spcBef>
              <a:buFont typeface="Arial MT"/>
              <a:buChar char="•"/>
              <a:tabLst>
                <a:tab pos="724535" algn="l"/>
              </a:tabLst>
            </a:pP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principale</a:t>
            </a:r>
            <a:r>
              <a:rPr lang="fr-FR" sz="18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critique</a:t>
            </a:r>
            <a:r>
              <a:rPr lang="fr-FR" sz="18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8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z="18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description</a:t>
            </a:r>
            <a:r>
              <a:rPr lang="fr-FR" sz="18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détaillée</a:t>
            </a:r>
            <a:r>
              <a:rPr lang="fr-FR" sz="18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8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enchainements</a:t>
            </a:r>
            <a:r>
              <a:rPr lang="fr-FR" sz="18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d'activité</a:t>
            </a:r>
            <a:r>
              <a:rPr lang="fr-FR" sz="18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8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8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00FFFF"/>
                </a:highlight>
                <a:latin typeface="Calibri"/>
                <a:cs typeface="Calibri"/>
              </a:rPr>
              <a:t>artefacts</a:t>
            </a:r>
            <a:r>
              <a:rPr lang="fr-FR" sz="18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confère</a:t>
            </a:r>
            <a:r>
              <a:rPr lang="fr-FR" sz="18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z="18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PU(Processus</a:t>
            </a:r>
            <a:r>
              <a:rPr lang="fr-FR" sz="18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Unifié)</a:t>
            </a:r>
            <a:r>
              <a:rPr lang="fr-FR" sz="18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8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certaine</a:t>
            </a:r>
            <a:r>
              <a:rPr lang="fr-FR" sz="18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lourdeur</a:t>
            </a:r>
            <a:r>
              <a:rPr lang="fr-FR" sz="18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8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nécessite : demande une large connaissance technique</a:t>
            </a:r>
          </a:p>
          <a:p>
            <a:pPr marL="723900" marR="5080" indent="-170815" algn="just">
              <a:lnSpc>
                <a:spcPct val="110800"/>
              </a:lnSpc>
              <a:spcBef>
                <a:spcPts val="610"/>
              </a:spcBef>
              <a:buFont typeface="Arial MT"/>
              <a:buChar char="•"/>
              <a:tabLst>
                <a:tab pos="724535" algn="l"/>
              </a:tabLst>
            </a:pPr>
            <a:endParaRPr lang="fr-FR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723900" marR="5080" indent="-170815" algn="just">
              <a:lnSpc>
                <a:spcPct val="110800"/>
              </a:lnSpc>
              <a:spcBef>
                <a:spcPts val="610"/>
              </a:spcBef>
              <a:buFont typeface="Arial MT"/>
              <a:buChar char="•"/>
              <a:tabLst>
                <a:tab pos="724535" algn="l"/>
              </a:tabLst>
            </a:pP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 processus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unifié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laisse aussi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une grande latitude d'appréciation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l'adaptation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des activités aux spécificités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d'une entreprise,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alors que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celui-ci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possède en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principe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caractéristiques</a:t>
            </a:r>
            <a:r>
              <a:rPr lang="fr-FR" sz="18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d'une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méthode</a:t>
            </a:r>
            <a:r>
              <a:rPr lang="fr-FR" sz="1800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agile.</a:t>
            </a:r>
            <a:endParaRPr lang="fr-FR" sz="1800" dirty="0">
              <a:highlight>
                <a:srgbClr val="FFFF00"/>
              </a:highlight>
              <a:latin typeface="Calibri"/>
              <a:cs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420AC94-29E9-4382-B93C-C5B014777FD1}"/>
              </a:ext>
            </a:extLst>
          </p:cNvPr>
          <p:cNvSpPr txBox="1"/>
          <p:nvPr/>
        </p:nvSpPr>
        <p:spPr>
          <a:xfrm>
            <a:off x="833120" y="1336935"/>
            <a:ext cx="1041400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3085" marR="5715">
              <a:lnSpc>
                <a:spcPct val="150000"/>
              </a:lnSpc>
              <a:spcBef>
                <a:spcPts val="625"/>
              </a:spcBef>
              <a:tabLst>
                <a:tab pos="724535" algn="l"/>
              </a:tabLst>
            </a:pPr>
            <a:r>
              <a:rPr lang="fr-FR" sz="1800" spc="125" dirty="0">
                <a:solidFill>
                  <a:srgbClr val="555555"/>
                </a:solidFill>
                <a:latin typeface="Calibri"/>
                <a:cs typeface="Calibri"/>
                <a:sym typeface="Wingdings" panose="05000000000000000000" pitchFamily="2" charset="2"/>
              </a:rPr>
              <a:t>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8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lang="fr-FR" sz="18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UP</a:t>
            </a:r>
            <a:r>
              <a:rPr lang="fr-FR" sz="18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(Processus</a:t>
            </a:r>
            <a:r>
              <a:rPr lang="fr-FR" sz="18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Unifié)</a:t>
            </a:r>
            <a:r>
              <a:rPr lang="fr-FR" sz="18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itératif</a:t>
            </a:r>
            <a:r>
              <a:rPr lang="fr-FR" sz="1800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incrémental,</a:t>
            </a:r>
            <a:r>
              <a:rPr lang="fr-FR" sz="1800" spc="3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centré</a:t>
            </a:r>
            <a:r>
              <a:rPr lang="fr-FR" sz="1800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sur</a:t>
            </a:r>
            <a:r>
              <a:rPr lang="fr-FR" sz="1800" spc="-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l’architecture,</a:t>
            </a:r>
            <a:r>
              <a:rPr lang="fr-FR" sz="1800" spc="10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conduit</a:t>
            </a:r>
            <a:r>
              <a:rPr lang="fr-FR" sz="1800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par</a:t>
            </a:r>
            <a:r>
              <a:rPr lang="fr-FR" sz="1800" spc="-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les</a:t>
            </a:r>
            <a:r>
              <a:rPr lang="fr-FR" sz="1800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exigences</a:t>
            </a:r>
            <a:r>
              <a:rPr lang="fr-FR" sz="1800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des</a:t>
            </a:r>
            <a:r>
              <a:rPr lang="fr-FR" sz="1800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utilisateurs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piloté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risques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8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orienté</a:t>
            </a:r>
            <a:r>
              <a:rPr lang="fr-FR" sz="18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composants.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F732D17-2C34-40B7-AEAF-2F78DF961A07}"/>
              </a:ext>
            </a:extLst>
          </p:cNvPr>
          <p:cNvSpPr txBox="1"/>
          <p:nvPr/>
        </p:nvSpPr>
        <p:spPr>
          <a:xfrm>
            <a:off x="833120" y="2425960"/>
            <a:ext cx="1067816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2450">
              <a:lnSpc>
                <a:spcPct val="150000"/>
              </a:lnSpc>
              <a:spcBef>
                <a:spcPts val="745"/>
              </a:spcBef>
              <a:tabLst>
                <a:tab pos="724535" algn="l"/>
              </a:tabLst>
            </a:pP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  <a:sym typeface="Wingdings" panose="05000000000000000000" pitchFamily="2" charset="2"/>
              </a:rPr>
              <a:t>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8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processus</a:t>
            </a:r>
            <a:r>
              <a:rPr lang="fr-FR" sz="1800" spc="18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unifié</a:t>
            </a:r>
            <a:r>
              <a:rPr lang="fr-FR" sz="1800" spc="17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combine</a:t>
            </a:r>
            <a:r>
              <a:rPr lang="fr-FR" sz="1800" spc="19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avantages</a:t>
            </a:r>
            <a:r>
              <a:rPr lang="fr-FR" sz="18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lang="fr-FR" sz="18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approches,</a:t>
            </a:r>
            <a:r>
              <a:rPr lang="fr-FR" sz="18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8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8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particulier</a:t>
            </a:r>
            <a:r>
              <a:rPr lang="fr-FR" sz="18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une</a:t>
            </a:r>
            <a:r>
              <a:rPr lang="fr-FR" sz="1800" spc="17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démarche</a:t>
            </a:r>
            <a:r>
              <a:rPr lang="fr-FR" sz="1800" spc="17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structurée</a:t>
            </a:r>
            <a:r>
              <a:rPr lang="fr-FR" sz="1800" spc="20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en</a:t>
            </a:r>
            <a:r>
              <a:rPr lang="fr-FR" sz="1800" spc="16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phases</a:t>
            </a:r>
            <a:r>
              <a:rPr lang="fr-FR" sz="1800" spc="18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avec</a:t>
            </a:r>
            <a:r>
              <a:rPr lang="fr-FR" sz="1800" spc="17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une</a:t>
            </a:r>
            <a:r>
              <a:rPr lang="fr-FR" sz="1800" spc="17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grande</a:t>
            </a:r>
            <a:r>
              <a:rPr lang="fr-FR" sz="1800" spc="19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flexibilité</a:t>
            </a:r>
            <a:r>
              <a:rPr lang="fr-FR" sz="18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z="18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lang="fr-FR" sz="18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800" dirty="0"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itérations.</a:t>
            </a:r>
            <a:endParaRPr lang="fr-FR" sz="1800" dirty="0">
              <a:latin typeface="Calibri"/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9D64C7-CF20-429B-954B-033AEA5B4ACD}"/>
              </a:ext>
            </a:extLst>
          </p:cNvPr>
          <p:cNvSpPr txBox="1"/>
          <p:nvPr/>
        </p:nvSpPr>
        <p:spPr>
          <a:xfrm>
            <a:off x="2509520" y="751848"/>
            <a:ext cx="7589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spc="-5" dirty="0">
                <a:solidFill>
                  <a:srgbClr val="FF7700"/>
                </a:solidFill>
                <a:latin typeface="Calibri"/>
                <a:cs typeface="Calibri"/>
              </a:rPr>
              <a:t>Avantage et inconvenants Méthode en Y</a:t>
            </a:r>
          </a:p>
        </p:txBody>
      </p:sp>
    </p:spTree>
    <p:extLst>
      <p:ext uri="{BB962C8B-B14F-4D97-AF65-F5344CB8AC3E}">
        <p14:creationId xmlns:p14="http://schemas.microsoft.com/office/powerpoint/2010/main" val="1527929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72973F-94A5-4BA6-9BA8-95254EDAF03F}"/>
              </a:ext>
            </a:extLst>
          </p:cNvPr>
          <p:cNvSpPr txBox="1"/>
          <p:nvPr/>
        </p:nvSpPr>
        <p:spPr>
          <a:xfrm>
            <a:off x="777240" y="838689"/>
            <a:ext cx="10637520" cy="4742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400" b="1" spc="-5" dirty="0">
                <a:solidFill>
                  <a:srgbClr val="FF7700"/>
                </a:solidFill>
                <a:latin typeface="Calibri"/>
                <a:cs typeface="Calibri"/>
              </a:rPr>
              <a:t>Le cycle en V</a:t>
            </a:r>
          </a:p>
          <a:p>
            <a:pPr marL="182880" indent="-170815" algn="just">
              <a:lnSpc>
                <a:spcPct val="100000"/>
              </a:lnSpc>
              <a:spcBef>
                <a:spcPts val="1130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Le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cycle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 en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V</a:t>
            </a:r>
            <a:r>
              <a:rPr lang="fr-FR" sz="1800" spc="2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est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un</a:t>
            </a:r>
            <a:r>
              <a:rPr lang="fr-FR" sz="18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modèle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gestion</a:t>
            </a:r>
            <a:r>
              <a:rPr lang="fr-FR" sz="1800" spc="-5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8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projet qui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implique</a:t>
            </a:r>
            <a:r>
              <a:rPr lang="fr-FR" sz="1800" spc="-5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toutes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les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étapes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du 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cycle</a:t>
            </a:r>
            <a:r>
              <a:rPr lang="fr-FR" sz="1800" spc="-3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lang="fr-FR" sz="1800" spc="1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vie</a:t>
            </a:r>
            <a:r>
              <a:rPr lang="fr-FR" sz="1800" spc="-3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d’un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projet</a:t>
            </a:r>
            <a:r>
              <a:rPr lang="fr-FR" sz="1800" spc="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:</a:t>
            </a:r>
            <a:r>
              <a:rPr lang="fr-FR" sz="18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Arial MT"/>
                <a:cs typeface="Arial MT"/>
              </a:rPr>
              <a:t>conception,</a:t>
            </a:r>
            <a:r>
              <a:rPr lang="fr-FR" sz="1800" b="1" spc="-5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Arial MT"/>
                <a:cs typeface="Arial MT"/>
              </a:rPr>
              <a:t>réalisation,</a:t>
            </a:r>
            <a:r>
              <a:rPr lang="fr-FR" sz="1800" b="1" spc="-5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Arial MT"/>
                <a:cs typeface="Arial MT"/>
              </a:rPr>
              <a:t>validation.</a:t>
            </a:r>
          </a:p>
          <a:p>
            <a:pPr marL="182880" indent="-170815" algn="just">
              <a:lnSpc>
                <a:spcPct val="100000"/>
              </a:lnSpc>
              <a:spcBef>
                <a:spcPts val="1130"/>
              </a:spcBef>
              <a:buFont typeface="Wingdings"/>
              <a:buChar char=""/>
              <a:tabLst>
                <a:tab pos="183515" algn="l"/>
              </a:tabLst>
            </a:pPr>
            <a:endParaRPr lang="fr-FR" sz="1800" b="1" dirty="0">
              <a:latin typeface="Arial MT"/>
              <a:cs typeface="Arial MT"/>
            </a:endParaRPr>
          </a:p>
          <a:p>
            <a:pPr marL="182880" marR="10795" indent="-170815" algn="just">
              <a:lnSpc>
                <a:spcPct val="110000"/>
              </a:lnSpc>
              <a:spcBef>
                <a:spcPts val="625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Le cycle 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en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V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en gestion de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projet découle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du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modèle 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en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cascade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théorisé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dans les années 1970,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qui permet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de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représenter des processus </a:t>
            </a:r>
            <a:r>
              <a:rPr lang="fr-FR" sz="1800" spc="-25" dirty="0">
                <a:solidFill>
                  <a:srgbClr val="555555"/>
                </a:solidFill>
                <a:latin typeface="Arial MT"/>
                <a:cs typeface="Arial MT"/>
              </a:rPr>
              <a:t>de </a:t>
            </a:r>
            <a:r>
              <a:rPr lang="fr-FR" sz="18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développement</a:t>
            </a:r>
            <a:r>
              <a:rPr lang="fr-FR" sz="1800" spc="-3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lang="fr-FR" sz="1800" spc="-2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manière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linéaire</a:t>
            </a:r>
            <a:r>
              <a:rPr lang="fr-FR" sz="1800" spc="-6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et</a:t>
            </a:r>
            <a:r>
              <a:rPr lang="fr-FR" sz="1800" spc="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lang="fr-FR" sz="1800" spc="-2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phases</a:t>
            </a:r>
            <a:r>
              <a:rPr lang="fr-FR" sz="1800" spc="-1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successives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.</a:t>
            </a:r>
          </a:p>
          <a:p>
            <a:pPr marL="182880" marR="10795" indent="-170815" algn="just">
              <a:lnSpc>
                <a:spcPct val="110000"/>
              </a:lnSpc>
              <a:spcBef>
                <a:spcPts val="625"/>
              </a:spcBef>
              <a:buFont typeface="Wingdings"/>
              <a:buChar char=""/>
              <a:tabLst>
                <a:tab pos="183515" algn="l"/>
              </a:tabLst>
            </a:pPr>
            <a:endParaRPr lang="fr-FR" sz="1800" dirty="0">
              <a:latin typeface="Arial MT"/>
              <a:cs typeface="Arial MT"/>
            </a:endParaRPr>
          </a:p>
          <a:p>
            <a:pPr marL="182880" indent="-170815" algn="just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La</a:t>
            </a:r>
            <a:r>
              <a:rPr lang="fr-FR" sz="18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lettre</a:t>
            </a:r>
            <a:r>
              <a:rPr lang="fr-FR" sz="18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V</a:t>
            </a:r>
            <a:r>
              <a:rPr lang="fr-FR" sz="1800" spc="2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fait</a:t>
            </a:r>
            <a:r>
              <a:rPr lang="fr-FR" sz="18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référence</a:t>
            </a:r>
            <a:r>
              <a:rPr lang="fr-FR" sz="18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à</a:t>
            </a:r>
            <a:r>
              <a:rPr lang="fr-FR" sz="18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la</a:t>
            </a:r>
            <a:r>
              <a:rPr lang="fr-FR" sz="18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vision</a:t>
            </a:r>
            <a:r>
              <a:rPr lang="fr-FR" sz="18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schématique</a:t>
            </a:r>
            <a:r>
              <a:rPr lang="fr-FR" sz="1800" spc="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8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ce</a:t>
            </a:r>
            <a:r>
              <a:rPr lang="fr-FR" sz="1800" spc="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cycle,</a:t>
            </a:r>
            <a:r>
              <a:rPr lang="fr-FR" sz="1800" spc="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20" dirty="0">
                <a:solidFill>
                  <a:srgbClr val="555555"/>
                </a:solidFill>
                <a:latin typeface="Arial MT"/>
                <a:cs typeface="Arial MT"/>
              </a:rPr>
              <a:t>qui</a:t>
            </a:r>
            <a:r>
              <a:rPr lang="fr-FR" sz="1800" spc="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prend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10" dirty="0">
                <a:solidFill>
                  <a:srgbClr val="555555"/>
                </a:solidFill>
                <a:latin typeface="Arial MT"/>
                <a:cs typeface="Arial MT"/>
              </a:rPr>
              <a:t>la</a:t>
            </a:r>
            <a:r>
              <a:rPr lang="fr-FR" sz="18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forme</a:t>
            </a:r>
            <a:r>
              <a:rPr lang="fr-FR" sz="1800" spc="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d’un</a:t>
            </a:r>
            <a:r>
              <a:rPr lang="fr-FR" sz="18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V</a:t>
            </a:r>
            <a:r>
              <a:rPr lang="fr-FR" sz="1800" spc="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:</a:t>
            </a:r>
            <a:r>
              <a:rPr lang="fr-FR" sz="18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</a:p>
          <a:p>
            <a:pPr marL="12065" algn="just">
              <a:lnSpc>
                <a:spcPct val="100000"/>
              </a:lnSpc>
              <a:spcBef>
                <a:spcPts val="770"/>
              </a:spcBef>
              <a:tabLst>
                <a:tab pos="183515" algn="l"/>
              </a:tabLst>
            </a:pPr>
            <a:r>
              <a:rPr lang="fr-FR" spc="10" dirty="0">
                <a:solidFill>
                  <a:srgbClr val="555555"/>
                </a:solidFill>
                <a:latin typeface="Arial MT"/>
                <a:cs typeface="Arial MT"/>
              </a:rPr>
              <a:t>           </a:t>
            </a:r>
            <a:r>
              <a:rPr lang="fr-FR" sz="1800" b="1" spc="-10" dirty="0">
                <a:solidFill>
                  <a:srgbClr val="555555"/>
                </a:solidFill>
                <a:latin typeface="Arial MT"/>
                <a:cs typeface="Arial MT"/>
              </a:rPr>
              <a:t>une</a:t>
            </a:r>
            <a:r>
              <a:rPr lang="fr-FR" sz="1800" b="1" spc="3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Arial MT"/>
                <a:cs typeface="Arial MT"/>
              </a:rPr>
              <a:t>phase</a:t>
            </a:r>
            <a:r>
              <a:rPr lang="fr-FR" sz="1800" b="1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Arial MT"/>
                <a:cs typeface="Arial MT"/>
              </a:rPr>
              <a:t>descendante</a:t>
            </a:r>
            <a:r>
              <a:rPr lang="fr-FR" sz="18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suivie</a:t>
            </a:r>
            <a:r>
              <a:rPr lang="fr-FR" sz="18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d’une</a:t>
            </a:r>
            <a:r>
              <a:rPr lang="fr-FR" sz="18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Arial MT"/>
                <a:cs typeface="Arial MT"/>
              </a:rPr>
              <a:t>phase</a:t>
            </a:r>
            <a:r>
              <a:rPr lang="fr-FR" sz="1800" b="1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Arial MT"/>
                <a:cs typeface="Arial MT"/>
              </a:rPr>
              <a:t>ascendante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.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</a:p>
          <a:p>
            <a:pPr marL="12065" algn="just">
              <a:lnSpc>
                <a:spcPct val="100000"/>
              </a:lnSpc>
              <a:spcBef>
                <a:spcPts val="770"/>
              </a:spcBef>
              <a:tabLst>
                <a:tab pos="183515" algn="l"/>
              </a:tabLst>
            </a:pPr>
            <a:endParaRPr lang="fr-FR" spc="5" dirty="0">
              <a:solidFill>
                <a:srgbClr val="555555"/>
              </a:solidFill>
              <a:latin typeface="Arial MT"/>
              <a:cs typeface="Arial MT"/>
            </a:endParaRPr>
          </a:p>
          <a:p>
            <a:pPr marL="297815" indent="-285750" algn="just">
              <a:lnSpc>
                <a:spcPct val="100000"/>
              </a:lnSpc>
              <a:spcBef>
                <a:spcPts val="770"/>
              </a:spcBef>
              <a:buFont typeface="Wingdings" panose="05000000000000000000" pitchFamily="2" charset="2"/>
              <a:buChar char="§"/>
              <a:tabLst>
                <a:tab pos="183515" algn="l"/>
              </a:tabLst>
            </a:pP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Le</a:t>
            </a:r>
            <a:r>
              <a:rPr lang="fr-FR" sz="18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cycle en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V</a:t>
            </a:r>
            <a:r>
              <a:rPr lang="fr-FR" sz="1800" spc="25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associe</a:t>
            </a:r>
            <a:r>
              <a:rPr lang="fr-FR" sz="1800" spc="-50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à</a:t>
            </a:r>
            <a:r>
              <a:rPr lang="fr-FR" sz="1800" spc="15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chaque</a:t>
            </a:r>
            <a:r>
              <a:rPr lang="fr-FR" sz="1800" spc="-30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phase de</a:t>
            </a:r>
            <a:r>
              <a:rPr lang="fr-FR" sz="1800" spc="-10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réalisation</a:t>
            </a:r>
            <a:r>
              <a:rPr lang="fr-FR" sz="1800" spc="-50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une</a:t>
            </a:r>
            <a:r>
              <a:rPr lang="fr-FR" sz="1800" spc="-40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phase de </a:t>
            </a:r>
            <a:r>
              <a:rPr lang="fr-FR" sz="1800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validation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,</a:t>
            </a:r>
            <a:r>
              <a:rPr lang="fr-FR" sz="1800" spc="-5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20" dirty="0">
                <a:solidFill>
                  <a:srgbClr val="555555"/>
                </a:solidFill>
                <a:latin typeface="Arial MT"/>
                <a:cs typeface="Arial MT"/>
              </a:rPr>
              <a:t>comme</a:t>
            </a:r>
            <a:r>
              <a:rPr lang="fr-FR" sz="1800" spc="9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l’illustre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 le</a:t>
            </a:r>
            <a:r>
              <a:rPr lang="fr-FR" sz="1800" spc="-5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schéma</a:t>
            </a:r>
            <a:r>
              <a:rPr lang="fr-FR" sz="18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ci-dessous</a:t>
            </a:r>
            <a:r>
              <a:rPr lang="fr-FR" sz="1800" spc="-5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:</a:t>
            </a:r>
            <a:endParaRPr lang="fr-FR"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2508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2">
            <a:extLst>
              <a:ext uri="{FF2B5EF4-FFF2-40B4-BE49-F238E27FC236}">
                <a16:creationId xmlns:a16="http://schemas.microsoft.com/office/drawing/2014/main" id="{460EA8C7-FA18-410A-9B7B-63FB6C18A1E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532" y="787400"/>
            <a:ext cx="10790936" cy="46532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4DEC12C-0E2F-477C-B6D0-87904ACACE0E}"/>
              </a:ext>
            </a:extLst>
          </p:cNvPr>
          <p:cNvSpPr txBox="1"/>
          <p:nvPr/>
        </p:nvSpPr>
        <p:spPr>
          <a:xfrm>
            <a:off x="5252720" y="6027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400" b="1" spc="-5" dirty="0">
                <a:solidFill>
                  <a:srgbClr val="FF7700"/>
                </a:solidFill>
                <a:latin typeface="Calibri"/>
                <a:cs typeface="Calibri"/>
              </a:rPr>
              <a:t>Le cycle en V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6E1FE55-6AF0-4F07-9491-6B1D810ED8DA}"/>
              </a:ext>
            </a:extLst>
          </p:cNvPr>
          <p:cNvSpPr txBox="1"/>
          <p:nvPr/>
        </p:nvSpPr>
        <p:spPr>
          <a:xfrm>
            <a:off x="2519680" y="5510014"/>
            <a:ext cx="802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MOA signifie maître d'ouvrage tandis que MOE veut dire maître d'œuvre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924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684F9BC-F3F2-4C10-91D5-675E889BE7C5}"/>
              </a:ext>
            </a:extLst>
          </p:cNvPr>
          <p:cNvSpPr txBox="1"/>
          <p:nvPr/>
        </p:nvSpPr>
        <p:spPr>
          <a:xfrm>
            <a:off x="3647440" y="58241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spc="-5" dirty="0">
                <a:solidFill>
                  <a:srgbClr val="FF7700"/>
                </a:solidFill>
                <a:latin typeface="Calibri"/>
                <a:cs typeface="Calibri"/>
              </a:rPr>
              <a:t>Avantage et inconvenants Méthode en 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EF4812-B9FE-499F-973F-233C986098D6}"/>
              </a:ext>
            </a:extLst>
          </p:cNvPr>
          <p:cNvSpPr txBox="1"/>
          <p:nvPr/>
        </p:nvSpPr>
        <p:spPr>
          <a:xfrm>
            <a:off x="584200" y="1129539"/>
            <a:ext cx="11023600" cy="4549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7620" algn="just">
              <a:lnSpc>
                <a:spcPct val="110900"/>
              </a:lnSpc>
              <a:spcBef>
                <a:spcPts val="969"/>
              </a:spcBef>
              <a:tabLst>
                <a:tab pos="183515" algn="l"/>
              </a:tabLst>
            </a:pPr>
            <a:r>
              <a:rPr lang="fr-FR" sz="1600" b="1" spc="-10" dirty="0">
                <a:solidFill>
                  <a:srgbClr val="555555"/>
                </a:solidFill>
                <a:latin typeface="Arial"/>
                <a:cs typeface="Arial"/>
              </a:rPr>
              <a:t>Avantage</a:t>
            </a:r>
          </a:p>
          <a:p>
            <a:pPr marL="182880" marR="7620" indent="-170815" algn="just">
              <a:lnSpc>
                <a:spcPct val="110900"/>
              </a:lnSpc>
              <a:spcBef>
                <a:spcPts val="969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évite de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revenir 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en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arrière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incessamment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pour redéfinir les spécifications initiales, 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comme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un cliquet.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</a:p>
          <a:p>
            <a:pPr marL="182880" marR="7620" indent="-170815" algn="just">
              <a:lnSpc>
                <a:spcPct val="110900"/>
              </a:lnSpc>
              <a:spcBef>
                <a:spcPts val="969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Dès</a:t>
            </a:r>
            <a:r>
              <a:rPr lang="fr-FR" sz="1600" spc="15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lors</a:t>
            </a:r>
            <a:r>
              <a:rPr lang="fr-FR" sz="1600" spc="-3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qu’une</a:t>
            </a:r>
            <a:r>
              <a:rPr lang="fr-FR" sz="16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étape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est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validée,</a:t>
            </a:r>
            <a:r>
              <a:rPr lang="fr-FR" sz="1600" spc="-5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on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ne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revient</a:t>
            </a:r>
            <a:r>
              <a:rPr lang="fr-FR" sz="1600" spc="-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pas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en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arrière</a:t>
            </a:r>
            <a:r>
              <a:rPr lang="fr-FR" sz="1600" spc="-5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et</a:t>
            </a:r>
            <a:r>
              <a:rPr lang="fr-FR" sz="16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on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passe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à</a:t>
            </a:r>
            <a:r>
              <a:rPr lang="fr-FR" sz="16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l’étape</a:t>
            </a:r>
            <a:r>
              <a:rPr lang="fr-FR" sz="16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suivante</a:t>
            </a:r>
            <a:r>
              <a:rPr lang="fr-FR" sz="1600" spc="-3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sur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une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base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solide</a:t>
            </a:r>
            <a:r>
              <a:rPr lang="fr-FR" sz="1600" spc="-8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;</a:t>
            </a:r>
            <a:r>
              <a:rPr lang="fr-FR" sz="1600" spc="3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</a:p>
          <a:p>
            <a:pPr marL="182880" marR="7620" indent="-170815" algn="just">
              <a:lnSpc>
                <a:spcPct val="110900"/>
              </a:lnSpc>
              <a:spcBef>
                <a:spcPts val="969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processus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facile à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mettre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en œuvre. </a:t>
            </a:r>
          </a:p>
          <a:p>
            <a:pPr marL="182880" marR="7620" indent="-170815" algn="just">
              <a:lnSpc>
                <a:spcPct val="110900"/>
              </a:lnSpc>
              <a:spcBef>
                <a:spcPts val="969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spécifications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en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début 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de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projet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fait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que,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une 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fois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lancé,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l’ensemble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des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étapes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est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connu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des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collaborateurs,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qui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peuvent 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se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repérer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facilement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dans </a:t>
            </a:r>
            <a:r>
              <a:rPr lang="fr-FR" sz="1600" spc="20" dirty="0">
                <a:solidFill>
                  <a:srgbClr val="555555"/>
                </a:solidFill>
                <a:latin typeface="Arial MT"/>
                <a:cs typeface="Arial MT"/>
              </a:rPr>
              <a:t>la </a:t>
            </a:r>
            <a:r>
              <a:rPr lang="fr-FR" sz="1600" spc="2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temporalité 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du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projet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et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connaître 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la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finalité 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de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leurs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tâches. </a:t>
            </a:r>
          </a:p>
          <a:p>
            <a:pPr marL="182880" marR="7620" indent="-170815" algn="just">
              <a:lnSpc>
                <a:spcPct val="110900"/>
              </a:lnSpc>
              <a:spcBef>
                <a:spcPts val="969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En général, </a:t>
            </a:r>
            <a:r>
              <a:rPr lang="fr-FR" sz="1600" spc="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le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cycle </a:t>
            </a:r>
            <a:r>
              <a:rPr lang="fr-FR" sz="16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en V est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plus </a:t>
            </a:r>
            <a:r>
              <a:rPr lang="fr-FR" sz="1600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adapté aux </a:t>
            </a:r>
            <a:r>
              <a:rPr lang="fr-FR" sz="16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structures </a:t>
            </a:r>
            <a:r>
              <a:rPr lang="fr-FR" sz="1600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multi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sites.</a:t>
            </a:r>
            <a:endParaRPr lang="fr-FR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55555"/>
              </a:buClr>
              <a:buFont typeface="Wingdings"/>
              <a:buChar char=""/>
            </a:pPr>
            <a:endParaRPr lang="fr-FR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fr-FR" sz="1600" b="1" spc="-10" dirty="0">
                <a:solidFill>
                  <a:srgbClr val="555555"/>
                </a:solidFill>
                <a:latin typeface="Arial"/>
                <a:cs typeface="Arial"/>
              </a:rPr>
              <a:t>Inconvénients</a:t>
            </a:r>
            <a:endParaRPr lang="fr-FR" sz="1600" dirty="0">
              <a:latin typeface="Arial"/>
              <a:cs typeface="Arial"/>
            </a:endParaRPr>
          </a:p>
          <a:p>
            <a:pPr marL="182880" marR="7620" indent="-170815" algn="just">
              <a:lnSpc>
                <a:spcPct val="111200"/>
              </a:lnSpc>
              <a:spcBef>
                <a:spcPts val="610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6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l’effet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tunne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l. </a:t>
            </a:r>
          </a:p>
          <a:p>
            <a:pPr marL="182880" marR="7620" indent="-170815" algn="just">
              <a:lnSpc>
                <a:spcPct val="111200"/>
              </a:lnSpc>
              <a:spcBef>
                <a:spcPts val="610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Le cycle en </a:t>
            </a:r>
            <a:r>
              <a:rPr lang="fr-FR" sz="16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V </a:t>
            </a:r>
            <a:r>
              <a:rPr lang="fr-FR" sz="1600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supporte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donc </a:t>
            </a:r>
            <a:r>
              <a:rPr lang="fr-FR" sz="1600" spc="-1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mal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les </a:t>
            </a:r>
            <a:r>
              <a:rPr lang="fr-FR" sz="1600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changements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,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ce 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qui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est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à la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fois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sa force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et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sa principale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 faiblesse.</a:t>
            </a:r>
            <a:endParaRPr lang="fr-FR" sz="1600" dirty="0">
              <a:latin typeface="Arial MT"/>
              <a:cs typeface="Arial MT"/>
            </a:endParaRPr>
          </a:p>
          <a:p>
            <a:pPr marL="182880" marR="6985" indent="-170815" algn="just">
              <a:lnSpc>
                <a:spcPct val="111200"/>
              </a:lnSpc>
              <a:spcBef>
                <a:spcPts val="610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moins</a:t>
            </a:r>
            <a:r>
              <a:rPr lang="fr-FR" sz="1600" spc="1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600" spc="1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réactivité</a:t>
            </a:r>
            <a:r>
              <a:rPr lang="fr-FR" sz="1600" spc="1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par</a:t>
            </a:r>
            <a:r>
              <a:rPr lang="fr-FR" sz="1600" spc="1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rapport</a:t>
            </a:r>
            <a:r>
              <a:rPr lang="fr-FR" sz="1600" spc="1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au</a:t>
            </a:r>
            <a:r>
              <a:rPr lang="fr-FR" sz="1600" spc="1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contexte</a:t>
            </a:r>
            <a:r>
              <a:rPr lang="fr-FR" sz="1600" spc="1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technologique</a:t>
            </a:r>
            <a:r>
              <a:rPr lang="fr-FR" sz="1600" spc="1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et</a:t>
            </a:r>
            <a:r>
              <a:rPr lang="fr-FR" sz="1600" spc="1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économique,</a:t>
            </a:r>
          </a:p>
          <a:p>
            <a:pPr marL="182880" marR="6985" indent="-170815" algn="just">
              <a:lnSpc>
                <a:spcPct val="111200"/>
              </a:lnSpc>
              <a:spcBef>
                <a:spcPts val="610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.</a:t>
            </a:r>
            <a:r>
              <a:rPr lang="fr-FR" sz="1600" spc="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le </a:t>
            </a:r>
            <a:r>
              <a:rPr lang="fr-FR" sz="1600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temps </a:t>
            </a:r>
            <a:r>
              <a:rPr lang="fr-FR" sz="16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(parfois très) long 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qui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sépare l’expression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du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besoin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de 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la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recette </a:t>
            </a:r>
            <a:r>
              <a:rPr lang="fr-FR" sz="1600" spc="-25" dirty="0">
                <a:solidFill>
                  <a:srgbClr val="555555"/>
                </a:solidFill>
                <a:latin typeface="Arial MT"/>
                <a:cs typeface="Arial MT"/>
              </a:rPr>
              <a:t>du 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produit</a:t>
            </a:r>
            <a:r>
              <a:rPr lang="fr-FR" sz="16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final.</a:t>
            </a:r>
            <a:endParaRPr lang="fr-FR" sz="1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2896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4B9699A-66AF-4302-B820-C80E8806BCF6}"/>
              </a:ext>
            </a:extLst>
          </p:cNvPr>
          <p:cNvSpPr txBox="1"/>
          <p:nvPr/>
        </p:nvSpPr>
        <p:spPr>
          <a:xfrm>
            <a:off x="3881120" y="5214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r-FR" sz="2400" b="1" dirty="0">
                <a:solidFill>
                  <a:srgbClr val="007842"/>
                </a:solidFill>
                <a:latin typeface="Calibri"/>
                <a:cs typeface="Calibri"/>
              </a:rPr>
              <a:t>Méthodes</a:t>
            </a:r>
            <a:r>
              <a:rPr lang="fr-FR" sz="24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lang="fr-FR" sz="2400" b="1" spc="-5" dirty="0">
                <a:solidFill>
                  <a:srgbClr val="007842"/>
                </a:solidFill>
                <a:latin typeface="Calibri"/>
                <a:cs typeface="Calibri"/>
              </a:rPr>
              <a:t>imprévisibles</a:t>
            </a:r>
            <a:r>
              <a:rPr lang="fr-FR" sz="2400" b="1" spc="-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lang="fr-FR" sz="2400" b="1" dirty="0">
                <a:solidFill>
                  <a:srgbClr val="007842"/>
                </a:solidFill>
                <a:latin typeface="Calibri"/>
                <a:cs typeface="Calibri"/>
              </a:rPr>
              <a:t>(Agile)</a:t>
            </a:r>
            <a:endParaRPr lang="fr-FR" sz="2400" dirty="0">
              <a:latin typeface="Calibri"/>
              <a:cs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724856-A14C-48C7-9672-A399FA7A0998}"/>
              </a:ext>
            </a:extLst>
          </p:cNvPr>
          <p:cNvSpPr txBox="1"/>
          <p:nvPr/>
        </p:nvSpPr>
        <p:spPr>
          <a:xfrm>
            <a:off x="447040" y="1146134"/>
            <a:ext cx="11084560" cy="318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3085">
              <a:lnSpc>
                <a:spcPct val="100000"/>
              </a:lnSpc>
              <a:spcBef>
                <a:spcPts val="1415"/>
              </a:spcBef>
            </a:pPr>
            <a:r>
              <a:rPr lang="fr-FR" sz="2000" b="1" spc="-10" dirty="0">
                <a:solidFill>
                  <a:srgbClr val="007842"/>
                </a:solidFill>
                <a:latin typeface="Calibri"/>
                <a:cs typeface="Calibri"/>
              </a:rPr>
              <a:t>Signification</a:t>
            </a:r>
            <a:r>
              <a:rPr lang="fr-FR" sz="2000" b="1" dirty="0">
                <a:solidFill>
                  <a:srgbClr val="007842"/>
                </a:solidFill>
                <a:latin typeface="Calibri"/>
                <a:cs typeface="Calibri"/>
              </a:rPr>
              <a:t> d'Agile</a:t>
            </a:r>
            <a:r>
              <a:rPr lang="fr-FR" sz="20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lang="fr-FR" sz="2000" b="1" dirty="0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lang="fr-FR" sz="20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lang="fr-FR" sz="2000" b="1" spc="-10" dirty="0">
                <a:solidFill>
                  <a:srgbClr val="007842"/>
                </a:solidFill>
                <a:latin typeface="Calibri"/>
                <a:cs typeface="Calibri"/>
              </a:rPr>
              <a:t>gestion</a:t>
            </a:r>
            <a:r>
              <a:rPr lang="fr-FR" sz="20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lang="fr-FR" sz="20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lang="fr-FR" sz="20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lang="fr-FR" sz="2000" b="1" dirty="0">
                <a:solidFill>
                  <a:srgbClr val="007842"/>
                </a:solidFill>
                <a:latin typeface="Calibri"/>
                <a:cs typeface="Calibri"/>
              </a:rPr>
              <a:t>projet</a:t>
            </a:r>
            <a:endParaRPr lang="fr-FR" sz="2000" dirty="0">
              <a:latin typeface="Calibri"/>
              <a:cs typeface="Calibri"/>
            </a:endParaRPr>
          </a:p>
          <a:p>
            <a:pPr marL="723900" marR="5080" indent="-170815" algn="just">
              <a:lnSpc>
                <a:spcPct val="110900"/>
              </a:lnSpc>
              <a:spcBef>
                <a:spcPts val="890"/>
              </a:spcBef>
              <a:buClr>
                <a:srgbClr val="555555"/>
              </a:buClr>
              <a:buFont typeface="Wingdings"/>
              <a:buChar char=""/>
              <a:tabLst>
                <a:tab pos="758190" algn="l"/>
              </a:tabLst>
            </a:pPr>
            <a:r>
              <a:rPr lang="fr-FR" sz="1600" dirty="0"/>
              <a:t>	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Alors que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les méthode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traditionnelles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visent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traiter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différentes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phases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d'un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projet d'une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manière séquentielle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(que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l'on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nomme aussi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cycle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 développement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cascade ou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encore cycle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en V 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),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 principe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lang="fr-FR" sz="16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méthodes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Agiles est de </a:t>
            </a:r>
            <a:r>
              <a:rPr lang="fr-FR" sz="16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découper </a:t>
            </a:r>
            <a:r>
              <a:rPr lang="fr-FR" sz="16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en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sous-parties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(ou sous-projets)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autonomes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(on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parle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également de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développement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itératif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).</a:t>
            </a:r>
            <a:endParaRPr lang="fr-FR" sz="1600" dirty="0">
              <a:latin typeface="Calibri"/>
              <a:cs typeface="Calibri"/>
            </a:endParaRPr>
          </a:p>
          <a:p>
            <a:pPr marL="757555" indent="-205104" algn="just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758190" algn="l"/>
              </a:tabLst>
            </a:pP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parties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(itérations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forment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dans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sa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 globalité.</a:t>
            </a:r>
            <a:endParaRPr lang="fr-FR"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55555"/>
              </a:buClr>
              <a:buFont typeface="Wingdings"/>
              <a:buChar char=""/>
            </a:pPr>
            <a:endParaRPr lang="fr-FR" sz="3200" dirty="0">
              <a:latin typeface="Calibri"/>
              <a:cs typeface="Calibri"/>
            </a:endParaRPr>
          </a:p>
          <a:p>
            <a:pPr marL="553085">
              <a:lnSpc>
                <a:spcPct val="100000"/>
              </a:lnSpc>
            </a:pPr>
            <a:r>
              <a:rPr lang="fr-FR" sz="2000" b="1" spc="-10" dirty="0">
                <a:solidFill>
                  <a:srgbClr val="008245"/>
                </a:solidFill>
                <a:latin typeface="Calibri"/>
                <a:cs typeface="Calibri"/>
              </a:rPr>
              <a:t>Manifeste</a:t>
            </a:r>
            <a:r>
              <a:rPr lang="fr-FR" sz="2000" b="1" spc="-45" dirty="0">
                <a:solidFill>
                  <a:srgbClr val="008245"/>
                </a:solidFill>
                <a:latin typeface="Calibri"/>
                <a:cs typeface="Calibri"/>
              </a:rPr>
              <a:t> </a:t>
            </a:r>
            <a:r>
              <a:rPr lang="fr-FR" sz="2000" b="1" spc="-5" dirty="0">
                <a:solidFill>
                  <a:srgbClr val="008245"/>
                </a:solidFill>
                <a:latin typeface="Calibri"/>
                <a:cs typeface="Calibri"/>
              </a:rPr>
              <a:t>Agile,</a:t>
            </a:r>
            <a:r>
              <a:rPr lang="fr-FR" sz="2000" b="1" spc="-30" dirty="0">
                <a:solidFill>
                  <a:srgbClr val="008245"/>
                </a:solidFill>
                <a:latin typeface="Calibri"/>
                <a:cs typeface="Calibri"/>
              </a:rPr>
              <a:t> </a:t>
            </a:r>
            <a:r>
              <a:rPr lang="fr-FR" sz="2000" b="1" dirty="0">
                <a:solidFill>
                  <a:srgbClr val="008245"/>
                </a:solidFill>
                <a:latin typeface="Calibri"/>
                <a:cs typeface="Calibri"/>
              </a:rPr>
              <a:t>Les</a:t>
            </a:r>
            <a:r>
              <a:rPr lang="fr-FR" sz="2000" b="1" spc="5" dirty="0">
                <a:solidFill>
                  <a:srgbClr val="008245"/>
                </a:solidFill>
                <a:latin typeface="Calibri"/>
                <a:cs typeface="Calibri"/>
              </a:rPr>
              <a:t> </a:t>
            </a:r>
            <a:r>
              <a:rPr lang="fr-FR" sz="2000" b="1" dirty="0">
                <a:solidFill>
                  <a:srgbClr val="008245"/>
                </a:solidFill>
                <a:latin typeface="Calibri"/>
                <a:cs typeface="Calibri"/>
              </a:rPr>
              <a:t>principes</a:t>
            </a:r>
            <a:r>
              <a:rPr lang="fr-FR" sz="2000" b="1" spc="-20" dirty="0">
                <a:solidFill>
                  <a:srgbClr val="008245"/>
                </a:solidFill>
                <a:latin typeface="Calibri"/>
                <a:cs typeface="Calibri"/>
              </a:rPr>
              <a:t> </a:t>
            </a:r>
            <a:r>
              <a:rPr lang="fr-FR" sz="2000" b="1" spc="-10" dirty="0">
                <a:solidFill>
                  <a:srgbClr val="008245"/>
                </a:solidFill>
                <a:latin typeface="Calibri"/>
                <a:cs typeface="Calibri"/>
              </a:rPr>
              <a:t>fondateurs</a:t>
            </a:r>
            <a:endParaRPr lang="fr-FR" sz="2000" dirty="0">
              <a:latin typeface="Calibri"/>
              <a:cs typeface="Calibri"/>
            </a:endParaRPr>
          </a:p>
          <a:p>
            <a:pPr marL="723900" indent="-171450" algn="just">
              <a:lnSpc>
                <a:spcPct val="100000"/>
              </a:lnSpc>
              <a:spcBef>
                <a:spcPts val="690"/>
              </a:spcBef>
              <a:buFont typeface="Wingdings"/>
              <a:buChar char=""/>
              <a:tabLst>
                <a:tab pos="724535" algn="l"/>
              </a:tabLst>
            </a:pP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Manifeste</a:t>
            </a:r>
            <a:r>
              <a:rPr lang="fr-FR" sz="16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Agile</a:t>
            </a:r>
            <a:r>
              <a:rPr lang="fr-FR" sz="1600" b="1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déclaration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rédigée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experts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2001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améliorer</a:t>
            </a:r>
            <a:r>
              <a:rPr lang="fr-FR" sz="16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développement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 logiciels.</a:t>
            </a:r>
            <a:endParaRPr lang="fr-FR" sz="1600" dirty="0">
              <a:latin typeface="Calibri"/>
              <a:cs typeface="Calibri"/>
            </a:endParaRPr>
          </a:p>
          <a:p>
            <a:pPr marL="723900" indent="-171450" algn="just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724535" algn="l"/>
              </a:tabLst>
            </a:pP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 4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lang="fr-FR" sz="16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agiles</a:t>
            </a:r>
            <a:r>
              <a:rPr lang="fr-FR" sz="16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600" dirty="0">
              <a:latin typeface="Calibri"/>
              <a:cs typeface="Calibr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74C7C5-2B6F-4AC0-BA53-7071C4F83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26" y="4635518"/>
            <a:ext cx="10163674" cy="121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2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1569923-C753-43A3-8A62-37DE2D4665B6}"/>
              </a:ext>
            </a:extLst>
          </p:cNvPr>
          <p:cNvSpPr txBox="1"/>
          <p:nvPr/>
        </p:nvSpPr>
        <p:spPr>
          <a:xfrm>
            <a:off x="955040" y="1127850"/>
            <a:ext cx="10027920" cy="5053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latin typeface="Calibri"/>
                <a:cs typeface="Calibri"/>
              </a:rPr>
              <a:t>Manifeste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définit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12 principes</a:t>
            </a:r>
            <a:r>
              <a:rPr lang="fr-FR" sz="12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200" dirty="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765"/>
              </a:spcBef>
              <a:buFont typeface="+mj-lt"/>
              <a:buAutoNum type="arabicPeriod"/>
              <a:tabLst>
                <a:tab pos="582930" algn="l"/>
              </a:tabLst>
            </a:pP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priorité</a:t>
            </a:r>
            <a:r>
              <a:rPr lang="fr-FR"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n°1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'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obtenir</a:t>
            </a:r>
            <a:r>
              <a:rPr lang="fr-FR" sz="1200" b="1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</a:t>
            </a:r>
            <a:r>
              <a:rPr lang="fr-FR" sz="1200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satisfaction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client</a:t>
            </a:r>
            <a:r>
              <a:rPr lang="fr-FR" sz="1200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tôt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livraison</a:t>
            </a:r>
            <a:r>
              <a:rPr lang="fr-FR"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rapide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régulière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fonctionnalités</a:t>
            </a:r>
            <a:r>
              <a:rPr lang="fr-FR" sz="12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attendues.</a:t>
            </a:r>
            <a:endParaRPr lang="fr-FR" sz="12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210"/>
              </a:lnSpc>
              <a:spcBef>
                <a:spcPts val="180"/>
              </a:spcBef>
              <a:buFont typeface="+mj-lt"/>
              <a:buAutoNum type="arabicPeriod"/>
              <a:tabLst>
                <a:tab pos="582930" algn="l"/>
              </a:tabLst>
            </a:pP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Accepter les demandes de changement en cours de projet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Ce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opportunités</a:t>
            </a:r>
            <a:r>
              <a:rPr lang="fr-FR"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donner</a:t>
            </a:r>
            <a:r>
              <a:rPr lang="fr-FR"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 projet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coller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vrais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besoins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clients.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</a:p>
          <a:p>
            <a:pPr marL="698500" marR="5080" lvl="1" indent="-228600">
              <a:lnSpc>
                <a:spcPts val="2210"/>
              </a:lnSpc>
              <a:spcBef>
                <a:spcPts val="180"/>
              </a:spcBef>
              <a:buFont typeface="+mj-lt"/>
              <a:buAutoNum type="arabicPeriod"/>
              <a:tabLst>
                <a:tab pos="582930" algn="l"/>
              </a:tabLst>
            </a:pP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en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 œuvre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livraisons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rapides</a:t>
            </a:r>
            <a:r>
              <a:rPr lang="fr-FR"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reposant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cycles</a:t>
            </a:r>
            <a:r>
              <a:rPr lang="fr-FR"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courts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(quelques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semaines).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Ces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livrables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doivent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opérationnels</a:t>
            </a:r>
            <a:r>
              <a:rPr lang="fr-FR"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permettre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tests</a:t>
            </a:r>
            <a:r>
              <a:rPr lang="fr-FR"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dirty="0"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validation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fonctionnalités</a:t>
            </a:r>
            <a:r>
              <a:rPr lang="fr-FR" sz="12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attendues.</a:t>
            </a:r>
          </a:p>
          <a:p>
            <a:pPr marL="698500" marR="5080" lvl="1" indent="-228600">
              <a:lnSpc>
                <a:spcPts val="2210"/>
              </a:lnSpc>
              <a:spcBef>
                <a:spcPts val="180"/>
              </a:spcBef>
              <a:buFont typeface="+mj-lt"/>
              <a:buAutoNum type="arabicPeriod"/>
              <a:tabLst>
                <a:tab pos="582930" algn="l"/>
              </a:tabLst>
            </a:pP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Coopération</a:t>
            </a:r>
            <a:r>
              <a:rPr lang="fr-FR" sz="1200" b="1" spc="16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forte</a:t>
            </a:r>
            <a:r>
              <a:rPr lang="fr-FR" sz="1200" b="1" spc="17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</a:t>
            </a:r>
            <a:r>
              <a:rPr lang="fr-FR" sz="1200" b="1" spc="16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continue</a:t>
            </a:r>
            <a:r>
              <a:rPr lang="fr-FR" sz="1200" b="1" spc="17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entre</a:t>
            </a:r>
            <a:r>
              <a:rPr lang="fr-FR" sz="1200" b="1" spc="17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les</a:t>
            </a:r>
            <a:r>
              <a:rPr lang="fr-FR" sz="1200" b="1" spc="17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utilisateurs</a:t>
            </a:r>
            <a:r>
              <a:rPr lang="fr-FR" sz="1200" b="1" spc="17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</a:t>
            </a:r>
            <a:r>
              <a:rPr lang="fr-FR" sz="1200" b="1" spc="17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</a:t>
            </a:r>
            <a:r>
              <a:rPr lang="fr-FR" sz="1200" b="1" spc="17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développement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lang="fr-FR" sz="12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lang="fr-FR" sz="12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'inverse</a:t>
            </a:r>
            <a:r>
              <a:rPr lang="fr-FR" sz="12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2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lang="fr-FR" sz="12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classiques</a:t>
            </a:r>
            <a:r>
              <a:rPr lang="fr-FR" sz="12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où</a:t>
            </a:r>
            <a:r>
              <a:rPr lang="fr-FR" sz="12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2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rencontres</a:t>
            </a:r>
            <a:r>
              <a:rPr lang="fr-FR" sz="12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lang="fr-FR" sz="12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2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utilisateurs</a:t>
            </a:r>
            <a:r>
              <a:rPr lang="fr-FR" sz="12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2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2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maîtrise</a:t>
            </a:r>
            <a:r>
              <a:rPr lang="fr-FR" sz="1200" dirty="0"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d'</a:t>
            </a:r>
            <a:r>
              <a:rPr lang="fr-FR" sz="1200" spc="-10" dirty="0" err="1">
                <a:solidFill>
                  <a:srgbClr val="555555"/>
                </a:solidFill>
                <a:latin typeface="Calibri"/>
                <a:cs typeface="Calibri"/>
              </a:rPr>
              <a:t>oeuvre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interviennent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surtout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début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et en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fin</a:t>
            </a:r>
            <a:r>
              <a:rPr lang="fr-FR"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projet.</a:t>
            </a:r>
            <a:endParaRPr lang="fr-FR" sz="12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210"/>
              </a:lnSpc>
              <a:spcBef>
                <a:spcPts val="180"/>
              </a:spcBef>
              <a:buFont typeface="+mj-lt"/>
              <a:buAutoNum type="arabicPeriod"/>
              <a:tabLst>
                <a:tab pos="582930" algn="l"/>
              </a:tabLst>
            </a:pP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Donner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l'autonomie</a:t>
            </a:r>
            <a:r>
              <a:rPr lang="fr-FR"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lang="fr-FR"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personnes</a:t>
            </a:r>
            <a:r>
              <a:rPr lang="fr-FR"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impliquées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leur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20" dirty="0">
                <a:solidFill>
                  <a:srgbClr val="555555"/>
                </a:solidFill>
                <a:latin typeface="Calibri"/>
                <a:cs typeface="Calibri"/>
              </a:rPr>
              <a:t>faire</a:t>
            </a:r>
            <a:r>
              <a:rPr lang="fr-FR"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confiance.</a:t>
            </a:r>
            <a:endParaRPr lang="fr-FR" sz="12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210"/>
              </a:lnSpc>
              <a:spcBef>
                <a:spcPts val="180"/>
              </a:spcBef>
              <a:buFont typeface="+mj-lt"/>
              <a:buAutoNum type="arabicPeriod"/>
              <a:tabLst>
                <a:tab pos="582930" algn="l"/>
              </a:tabLst>
            </a:pP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Privilégier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face</a:t>
            </a:r>
            <a:r>
              <a:rPr lang="fr-FR" sz="1200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à</a:t>
            </a:r>
            <a:r>
              <a:rPr lang="fr-FR" sz="12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face</a:t>
            </a:r>
            <a:r>
              <a:rPr lang="fr-FR" sz="1200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canal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communication</a:t>
            </a:r>
            <a:r>
              <a:rPr lang="fr-FR"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parties.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interactions</a:t>
            </a:r>
            <a:r>
              <a:rPr lang="fr-FR"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efficaces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riches.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35" dirty="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vite.</a:t>
            </a:r>
          </a:p>
          <a:p>
            <a:pPr marL="698500" marR="5080" lvl="1" indent="-228600">
              <a:lnSpc>
                <a:spcPts val="2210"/>
              </a:lnSpc>
              <a:spcBef>
                <a:spcPts val="180"/>
              </a:spcBef>
              <a:buFont typeface="+mj-lt"/>
              <a:buAutoNum type="arabicPeriod"/>
              <a:tabLst>
                <a:tab pos="582930" algn="l"/>
              </a:tabLst>
            </a:pP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L'important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d'avoir</a:t>
            </a:r>
            <a:r>
              <a:rPr lang="fr-FR"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application</a:t>
            </a:r>
            <a:r>
              <a:rPr lang="fr-FR" sz="1200" b="1" spc="3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opérationnelle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2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210"/>
              </a:lnSpc>
              <a:spcBef>
                <a:spcPts val="180"/>
              </a:spcBef>
              <a:buFont typeface="+mj-lt"/>
              <a:buAutoNum type="arabicPeriod"/>
              <a:tabLst>
                <a:tab pos="582930" algn="l"/>
              </a:tabLst>
            </a:pP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Avancer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rythme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constant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compatible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avec ce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20" dirty="0">
                <a:solidFill>
                  <a:srgbClr val="555555"/>
                </a:solidFill>
                <a:latin typeface="Calibri"/>
                <a:cs typeface="Calibri"/>
              </a:rPr>
              <a:t>produire</a:t>
            </a:r>
            <a:r>
              <a:rPr lang="fr-FR" sz="12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l'ensemble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acteurs.</a:t>
            </a:r>
            <a:endParaRPr lang="fr-FR" sz="12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210"/>
              </a:lnSpc>
              <a:spcBef>
                <a:spcPts val="180"/>
              </a:spcBef>
              <a:buFont typeface="+mj-lt"/>
              <a:buAutoNum type="arabicPeriod"/>
              <a:tabLst>
                <a:tab pos="582930" algn="l"/>
              </a:tabLst>
            </a:pP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Focus</a:t>
            </a:r>
            <a:r>
              <a:rPr lang="fr-FR"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qualité</a:t>
            </a:r>
            <a:r>
              <a:rPr lang="fr-FR" sz="1200" b="1" spc="5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technique</a:t>
            </a:r>
            <a:r>
              <a:rPr lang="fr-FR" sz="1200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</a:t>
            </a:r>
            <a:r>
              <a:rPr lang="fr-FR" sz="1200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qualité</a:t>
            </a:r>
            <a:r>
              <a:rPr lang="fr-FR" sz="1200" b="1" spc="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sz="12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conception</a:t>
            </a:r>
            <a:r>
              <a:rPr lang="fr-FR" sz="1200" b="1" spc="4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construire</a:t>
            </a:r>
            <a:r>
              <a:rPr lang="fr-FR" sz="12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base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solide</a:t>
            </a:r>
            <a:r>
              <a:rPr lang="fr-FR"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renforçant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l'agilité.</a:t>
            </a:r>
            <a:endParaRPr lang="fr-FR" sz="12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210"/>
              </a:lnSpc>
              <a:spcBef>
                <a:spcPts val="180"/>
              </a:spcBef>
              <a:buFont typeface="+mj-lt"/>
              <a:buAutoNum type="arabicPeriod"/>
              <a:tabLst>
                <a:tab pos="582930" algn="l"/>
              </a:tabLst>
            </a:pP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Rester</a:t>
            </a:r>
            <a:r>
              <a:rPr lang="fr-FR" sz="12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simple</a:t>
            </a:r>
            <a:r>
              <a:rPr lang="fr-FR" sz="1200" b="1" spc="3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dans</a:t>
            </a:r>
            <a:r>
              <a:rPr lang="fr-FR" sz="12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les</a:t>
            </a:r>
            <a:r>
              <a:rPr lang="fr-FR" sz="1200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méthodes</a:t>
            </a:r>
            <a:r>
              <a:rPr lang="fr-FR" sz="12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 </a:t>
            </a:r>
            <a:r>
              <a:rPr lang="fr-FR" sz="1200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travail</a:t>
            </a:r>
            <a:r>
              <a:rPr lang="fr-FR" sz="12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faire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est nécessaire.</a:t>
            </a:r>
            <a:endParaRPr lang="fr-FR" sz="12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210"/>
              </a:lnSpc>
              <a:spcBef>
                <a:spcPts val="180"/>
              </a:spcBef>
              <a:buFont typeface="+mj-lt"/>
              <a:buAutoNum type="arabicPeriod"/>
              <a:tabLst>
                <a:tab pos="582930" algn="l"/>
              </a:tabLst>
            </a:pPr>
            <a:r>
              <a:rPr lang="fr-FR" sz="12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Une</a:t>
            </a:r>
            <a:r>
              <a:rPr lang="fr-FR" sz="1200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équipe</a:t>
            </a:r>
            <a:r>
              <a:rPr lang="fr-FR" sz="1200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qui</a:t>
            </a:r>
            <a:r>
              <a:rPr lang="fr-FR" sz="1200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s'organise</a:t>
            </a:r>
            <a:r>
              <a:rPr lang="fr-FR" sz="1200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même</a:t>
            </a:r>
            <a:r>
              <a:rPr lang="fr-FR" sz="1200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produit</a:t>
            </a:r>
            <a:r>
              <a:rPr lang="fr-FR" sz="1200" b="1" spc="5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meilleurs</a:t>
            </a:r>
            <a:r>
              <a:rPr lang="fr-FR" sz="1200" b="1" spc="5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résultats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2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210"/>
              </a:lnSpc>
              <a:spcBef>
                <a:spcPts val="180"/>
              </a:spcBef>
              <a:buFont typeface="+mj-lt"/>
              <a:buAutoNum type="arabicPeriod"/>
              <a:tabLst>
                <a:tab pos="582930" algn="l"/>
              </a:tabLst>
            </a:pP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revoyant</a:t>
            </a:r>
            <a:r>
              <a:rPr lang="fr-FR" sz="1200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régulièrement</a:t>
            </a:r>
            <a:r>
              <a:rPr lang="fr-FR" sz="1200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ses</a:t>
            </a:r>
            <a:r>
              <a:rPr lang="fr-FR" sz="1200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pratiques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l'équipe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adapte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son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comportement</a:t>
            </a:r>
            <a:r>
              <a:rPr lang="fr-FR"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ses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lang="fr-FR"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efficace.</a:t>
            </a:r>
            <a:endParaRPr lang="fr-FR" sz="1200" dirty="0">
              <a:latin typeface="Calibri"/>
              <a:cs typeface="Calibri"/>
            </a:endParaRPr>
          </a:p>
          <a:p>
            <a:pPr marL="469900" marR="5080" lvl="1">
              <a:lnSpc>
                <a:spcPts val="2210"/>
              </a:lnSpc>
              <a:spcBef>
                <a:spcPts val="180"/>
              </a:spcBef>
              <a:buAutoNum type="arabicPlain"/>
              <a:tabLst>
                <a:tab pos="582930" algn="l"/>
              </a:tabLst>
            </a:pPr>
            <a:endParaRPr lang="fr-FR" sz="1200" dirty="0">
              <a:latin typeface="Calibri"/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1636E6-8E8D-4F8B-8230-EC1E2752D7D3}"/>
              </a:ext>
            </a:extLst>
          </p:cNvPr>
          <p:cNvSpPr txBox="1"/>
          <p:nvPr/>
        </p:nvSpPr>
        <p:spPr>
          <a:xfrm>
            <a:off x="3881120" y="5214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r-FR" sz="2400" b="1" dirty="0">
                <a:solidFill>
                  <a:srgbClr val="007842"/>
                </a:solidFill>
                <a:latin typeface="Calibri"/>
                <a:cs typeface="Calibri"/>
              </a:rPr>
              <a:t>Méthodes</a:t>
            </a:r>
            <a:r>
              <a:rPr lang="fr-FR" sz="24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lang="fr-FR" sz="2400" b="1" spc="-5" dirty="0">
                <a:solidFill>
                  <a:srgbClr val="007842"/>
                </a:solidFill>
                <a:latin typeface="Calibri"/>
                <a:cs typeface="Calibri"/>
              </a:rPr>
              <a:t>imprévisibles</a:t>
            </a:r>
            <a:r>
              <a:rPr lang="fr-FR" sz="2400" b="1" spc="-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lang="fr-FR" sz="2400" b="1" dirty="0">
                <a:solidFill>
                  <a:srgbClr val="007842"/>
                </a:solidFill>
                <a:latin typeface="Calibri"/>
                <a:cs typeface="Calibri"/>
              </a:rPr>
              <a:t>(Agile)</a:t>
            </a:r>
            <a:endParaRPr lang="fr-FR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1475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E26EB8E-89DC-42EE-A3EB-907E584230A0}"/>
              </a:ext>
            </a:extLst>
          </p:cNvPr>
          <p:cNvSpPr txBox="1"/>
          <p:nvPr/>
        </p:nvSpPr>
        <p:spPr>
          <a:xfrm>
            <a:off x="762000" y="983298"/>
            <a:ext cx="10861040" cy="450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lang="fr-FR" sz="2400" b="1" dirty="0">
                <a:solidFill>
                  <a:srgbClr val="008245"/>
                </a:solidFill>
                <a:latin typeface="Calibri"/>
                <a:cs typeface="Calibri"/>
              </a:rPr>
              <a:t>Méthodes</a:t>
            </a:r>
            <a:r>
              <a:rPr lang="fr-FR" sz="2400" b="1" spc="-75" dirty="0">
                <a:solidFill>
                  <a:srgbClr val="008245"/>
                </a:solidFill>
                <a:latin typeface="Calibri"/>
                <a:cs typeface="Calibri"/>
              </a:rPr>
              <a:t> </a:t>
            </a:r>
            <a:r>
              <a:rPr lang="fr-FR" sz="2400" b="1" spc="-5" dirty="0">
                <a:solidFill>
                  <a:srgbClr val="008245"/>
                </a:solidFill>
                <a:latin typeface="Calibri"/>
                <a:cs typeface="Calibri"/>
              </a:rPr>
              <a:t>Agiles</a:t>
            </a: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endParaRPr lang="fr-FR" sz="2400" dirty="0">
              <a:latin typeface="Calibri"/>
              <a:cs typeface="Calibri"/>
            </a:endParaRPr>
          </a:p>
          <a:p>
            <a:pPr marL="253365" indent="-241300" algn="just">
              <a:lnSpc>
                <a:spcPct val="100000"/>
              </a:lnSpc>
              <a:spcBef>
                <a:spcPts val="685"/>
              </a:spcBef>
              <a:buFont typeface="Wingdings"/>
              <a:buChar char=""/>
              <a:tabLst>
                <a:tab pos="254000" algn="l"/>
              </a:tabLst>
            </a:pP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La méthodologie</a:t>
            </a:r>
            <a:r>
              <a:rPr lang="fr-FR" sz="18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Agile</a:t>
            </a:r>
            <a:r>
              <a:rPr lang="fr-FR" sz="1800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se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base</a:t>
            </a:r>
            <a:r>
              <a:rPr lang="fr-FR" sz="1800" b="1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sur</a:t>
            </a:r>
            <a:r>
              <a:rPr lang="fr-FR" sz="1800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une</a:t>
            </a:r>
            <a:r>
              <a:rPr lang="fr-FR" sz="1800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idée</a:t>
            </a:r>
            <a:r>
              <a:rPr lang="fr-FR" sz="1800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simple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Planifier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totalité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moindres</a:t>
            </a:r>
            <a:r>
              <a:rPr lang="fr-FR" sz="18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détails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avant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développer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contre-productif.</a:t>
            </a:r>
          </a:p>
          <a:p>
            <a:pPr marL="253365" indent="-241300" algn="just">
              <a:lnSpc>
                <a:spcPct val="100000"/>
              </a:lnSpc>
              <a:spcBef>
                <a:spcPts val="685"/>
              </a:spcBef>
              <a:buFont typeface="Wingdings"/>
              <a:buChar char=""/>
              <a:tabLst>
                <a:tab pos="254000" algn="l"/>
              </a:tabLst>
            </a:pPr>
            <a:endParaRPr lang="fr-FR" sz="1800" dirty="0">
              <a:latin typeface="Calibri"/>
              <a:cs typeface="Calibri"/>
            </a:endParaRPr>
          </a:p>
          <a:p>
            <a:pPr marL="182880" marR="5715" indent="-170815" algn="just">
              <a:lnSpc>
                <a:spcPct val="110000"/>
              </a:lnSpc>
              <a:spcBef>
                <a:spcPts val="630"/>
              </a:spcBef>
              <a:buClr>
                <a:srgbClr val="555555"/>
              </a:buClr>
              <a:buFont typeface="Wingdings"/>
              <a:buChar char=""/>
              <a:tabLst>
                <a:tab pos="250825" algn="l"/>
              </a:tabLst>
            </a:pPr>
            <a:r>
              <a:rPr lang="fr-FR" dirty="0"/>
              <a:t>	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Vous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perdez du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temps </a:t>
            </a:r>
            <a:r>
              <a:rPr lang="fr-FR" sz="18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si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vous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organisez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tous les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aspects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votre projet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en amont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. Il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est effectivement </a:t>
            </a:r>
            <a:r>
              <a:rPr lang="fr-FR" sz="1800" spc="-20" dirty="0">
                <a:solidFill>
                  <a:srgbClr val="555555"/>
                </a:solidFill>
                <a:latin typeface="Calibri"/>
                <a:cs typeface="Calibri"/>
              </a:rPr>
              <a:t>rare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que tout 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se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passe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exactement comme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prévu.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Souvent, des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aléas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surviennent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vous</a:t>
            </a:r>
            <a:r>
              <a:rPr lang="fr-FR" sz="18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forcent</a:t>
            </a:r>
            <a:r>
              <a:rPr lang="fr-FR" sz="18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revoir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planification.</a:t>
            </a:r>
          </a:p>
          <a:p>
            <a:pPr marL="182880" marR="5715" indent="-170815" algn="just">
              <a:lnSpc>
                <a:spcPct val="110000"/>
              </a:lnSpc>
              <a:spcBef>
                <a:spcPts val="630"/>
              </a:spcBef>
              <a:buClr>
                <a:srgbClr val="555555"/>
              </a:buClr>
              <a:buFont typeface="Wingdings"/>
              <a:buChar char=""/>
              <a:tabLst>
                <a:tab pos="250825" algn="l"/>
              </a:tabLst>
            </a:pPr>
            <a:endParaRPr lang="fr-FR" sz="1800" dirty="0">
              <a:latin typeface="Calibri"/>
              <a:cs typeface="Calibri"/>
            </a:endParaRPr>
          </a:p>
          <a:p>
            <a:pPr marL="182880" marR="5715" indent="-170815" algn="just">
              <a:lnSpc>
                <a:spcPct val="110800"/>
              </a:lnSpc>
              <a:spcBef>
                <a:spcPts val="615"/>
              </a:spcBef>
              <a:buClr>
                <a:srgbClr val="555555"/>
              </a:buClr>
              <a:buFont typeface="Wingdings"/>
              <a:buChar char=""/>
              <a:tabLst>
                <a:tab pos="217170" algn="l"/>
              </a:tabLst>
            </a:pPr>
            <a:r>
              <a:rPr lang="fr-FR" dirty="0"/>
              <a:t>	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La méthode</a:t>
            </a:r>
            <a:r>
              <a:rPr lang="fr-FR" sz="1800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Agile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recommande de 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se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fixer des</a:t>
            </a:r>
            <a:r>
              <a:rPr lang="fr-FR" sz="1800" b="1" spc="26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objectifs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à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court terme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. Le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projet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est donc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divisé 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en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plusieurs</a:t>
            </a:r>
            <a:r>
              <a:rPr lang="fr-FR" sz="1800" spc="25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sous-projets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. Une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lang="fr-FR" sz="1800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l'objectif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atteint,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passe au 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suivant,</a:t>
            </a:r>
            <a:r>
              <a:rPr lang="fr-FR" sz="18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8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z="18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jusqu'à</a:t>
            </a:r>
            <a:r>
              <a:rPr lang="fr-FR" sz="18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l'accomplissement</a:t>
            </a:r>
            <a:r>
              <a:rPr lang="fr-FR" sz="18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l'objectif</a:t>
            </a:r>
            <a:r>
              <a:rPr lang="fr-FR" sz="18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final.</a:t>
            </a:r>
            <a:r>
              <a:rPr lang="fr-FR" sz="18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lang="fr-FR" sz="18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approche</a:t>
            </a:r>
            <a:r>
              <a:rPr lang="fr-FR" sz="18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8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lang="fr-FR" sz="18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flexible.</a:t>
            </a:r>
            <a:r>
              <a:rPr lang="fr-FR" sz="18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Puisqu'il</a:t>
            </a:r>
            <a:r>
              <a:rPr lang="fr-FR" sz="18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8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impossible</a:t>
            </a:r>
            <a:r>
              <a:rPr lang="fr-FR" sz="18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lang="fr-FR" sz="18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prévoir</a:t>
            </a:r>
            <a:r>
              <a:rPr lang="fr-FR" sz="18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8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lang="fr-FR" sz="18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20" dirty="0">
                <a:solidFill>
                  <a:srgbClr val="555555"/>
                </a:solidFill>
                <a:latin typeface="Calibri"/>
                <a:cs typeface="Calibri"/>
              </a:rPr>
              <a:t>anticiper,</a:t>
            </a:r>
            <a:r>
              <a:rPr lang="fr-FR" sz="18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lang="fr-FR" sz="18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laisse</a:t>
            </a:r>
            <a:r>
              <a:rPr lang="fr-FR" sz="18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place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imprévus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et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aux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changements.</a:t>
            </a:r>
            <a:endParaRPr lang="fr-FR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744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A4177FA-5832-4FD9-A80E-433EE400EE84}"/>
              </a:ext>
            </a:extLst>
          </p:cNvPr>
          <p:cNvSpPr txBox="1"/>
          <p:nvPr/>
        </p:nvSpPr>
        <p:spPr>
          <a:xfrm>
            <a:off x="375920" y="903756"/>
            <a:ext cx="10911840" cy="4653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3085">
              <a:lnSpc>
                <a:spcPct val="100000"/>
              </a:lnSpc>
            </a:pP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Quelles</a:t>
            </a:r>
            <a:r>
              <a:rPr lang="fr-FR" sz="16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lang="fr-FR" sz="16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6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principales</a:t>
            </a:r>
            <a:r>
              <a:rPr lang="fr-FR" sz="16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méthodes Agile</a:t>
            </a:r>
            <a:r>
              <a:rPr lang="fr-FR" sz="16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lang="fr-FR" sz="1600" dirty="0">
              <a:latin typeface="Calibri"/>
              <a:cs typeface="Calibri"/>
            </a:endParaRPr>
          </a:p>
          <a:p>
            <a:pPr marL="781685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781685" algn="l"/>
                <a:tab pos="782320" algn="l"/>
              </a:tabLst>
            </a:pP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Selon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Agile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laquelle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se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réfère,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démarche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formes,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revêtir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vocabulaire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spécifique.</a:t>
            </a:r>
            <a:endParaRPr lang="fr-FR" sz="1600" dirty="0">
              <a:latin typeface="Calibri"/>
              <a:cs typeface="Calibri"/>
            </a:endParaRPr>
          </a:p>
          <a:p>
            <a:pPr marL="1181100" lvl="1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181735" algn="l"/>
              </a:tabLst>
            </a:pP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méthode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Scrum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6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 fonctionnement</a:t>
            </a:r>
            <a:r>
              <a:rPr lang="fr-FR" sz="16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6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sprints</a:t>
            </a:r>
            <a:endParaRPr lang="fr-FR" sz="1600" dirty="0">
              <a:latin typeface="Calibri"/>
              <a:cs typeface="Calibri"/>
            </a:endParaRPr>
          </a:p>
          <a:p>
            <a:pPr marL="1696720" lvl="2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696085" algn="l"/>
                <a:tab pos="1697355" algn="l"/>
              </a:tabLst>
            </a:pP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célèbre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méthodologies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projets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déclinées</a:t>
            </a:r>
            <a:r>
              <a:rPr lang="fr-FR"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Agile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relève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“</a:t>
            </a:r>
            <a:r>
              <a:rPr lang="fr-FR" sz="1600" b="1" spc="-15" dirty="0">
                <a:solidFill>
                  <a:srgbClr val="555555"/>
                </a:solidFill>
                <a:latin typeface="Calibri"/>
                <a:cs typeface="Calibri"/>
              </a:rPr>
              <a:t>Scrum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”,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autrement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dit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“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mêlée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”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langage</a:t>
            </a:r>
            <a:endParaRPr lang="fr-FR" sz="1600" dirty="0">
              <a:latin typeface="Calibri"/>
              <a:cs typeface="Calibri"/>
            </a:endParaRPr>
          </a:p>
          <a:p>
            <a:pPr marL="1468120">
              <a:lnSpc>
                <a:spcPct val="100000"/>
              </a:lnSpc>
              <a:spcBef>
                <a:spcPts val="170"/>
              </a:spcBef>
            </a:pP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rugby.</a:t>
            </a:r>
            <a:r>
              <a:rPr lang="fr-FR"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 responsable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s’appelle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“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SCRUM </a:t>
            </a:r>
            <a:r>
              <a:rPr lang="fr-FR" sz="1600" b="1" spc="-25" dirty="0">
                <a:solidFill>
                  <a:srgbClr val="555555"/>
                </a:solidFill>
                <a:latin typeface="Calibri"/>
                <a:cs typeface="Calibri"/>
              </a:rPr>
              <a:t>Master</a:t>
            </a:r>
            <a:r>
              <a:rPr lang="fr-FR" sz="1600" spc="-25" dirty="0">
                <a:solidFill>
                  <a:srgbClr val="555555"/>
                </a:solidFill>
                <a:latin typeface="Calibri"/>
                <a:cs typeface="Calibri"/>
              </a:rPr>
              <a:t>”.</a:t>
            </a:r>
            <a:endParaRPr lang="fr-FR" sz="1600" dirty="0">
              <a:latin typeface="Calibri"/>
              <a:cs typeface="Calibri"/>
            </a:endParaRPr>
          </a:p>
          <a:p>
            <a:pPr marL="1696720" lvl="2" indent="-22923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696085" algn="l"/>
                <a:tab pos="1697355" algn="l"/>
              </a:tabLst>
            </a:pP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approche</a:t>
            </a:r>
            <a:r>
              <a:rPr lang="fr-FR" sz="16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20" dirty="0">
                <a:solidFill>
                  <a:srgbClr val="555555"/>
                </a:solidFill>
                <a:latin typeface="Calibri"/>
                <a:cs typeface="Calibri"/>
              </a:rPr>
              <a:t>s’organise</a:t>
            </a:r>
            <a:r>
              <a:rPr lang="fr-FR" sz="16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autour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cycles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courts,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appelle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communément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itérations.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langage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Scrum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lang="fr-FR"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itération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nomme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“</a:t>
            </a:r>
            <a:r>
              <a:rPr lang="fr-FR" sz="1600" b="1" spc="-15" dirty="0">
                <a:solidFill>
                  <a:srgbClr val="555555"/>
                </a:solidFill>
                <a:latin typeface="Calibri"/>
                <a:cs typeface="Calibri"/>
              </a:rPr>
              <a:t>sprint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”.</a:t>
            </a:r>
            <a:endParaRPr lang="fr-FR" sz="1600" dirty="0">
              <a:latin typeface="Calibri"/>
              <a:cs typeface="Calibri"/>
            </a:endParaRPr>
          </a:p>
          <a:p>
            <a:pPr marL="1468120">
              <a:lnSpc>
                <a:spcPct val="100000"/>
              </a:lnSpc>
              <a:spcBef>
                <a:spcPts val="165"/>
              </a:spcBef>
            </a:pP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nouveau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 sprint,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20" dirty="0">
                <a:solidFill>
                  <a:srgbClr val="555555"/>
                </a:solidFill>
                <a:latin typeface="Calibri"/>
                <a:cs typeface="Calibri"/>
              </a:rPr>
              <a:t>l’équipe</a:t>
            </a:r>
            <a:r>
              <a:rPr lang="fr-FR" sz="16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se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rassemble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lister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25" dirty="0">
                <a:solidFill>
                  <a:srgbClr val="555555"/>
                </a:solidFill>
                <a:latin typeface="Calibri"/>
                <a:cs typeface="Calibri"/>
              </a:rPr>
              <a:t>exécuter.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s’appelle</a:t>
            </a:r>
            <a:r>
              <a:rPr lang="fr-FR" sz="16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“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sprint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15" dirty="0" err="1">
                <a:solidFill>
                  <a:srgbClr val="555555"/>
                </a:solidFill>
                <a:latin typeface="Calibri"/>
                <a:cs typeface="Calibri"/>
              </a:rPr>
              <a:t>backlog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”.</a:t>
            </a:r>
            <a:endParaRPr lang="fr-FR" sz="1600" dirty="0">
              <a:latin typeface="Calibri"/>
              <a:cs typeface="Calibri"/>
            </a:endParaRPr>
          </a:p>
          <a:p>
            <a:pPr marL="1468120" marR="5080" lvl="2">
              <a:lnSpc>
                <a:spcPct val="110800"/>
              </a:lnSpc>
              <a:spcBef>
                <a:spcPts val="615"/>
              </a:spcBef>
              <a:buFont typeface="Arial MT"/>
              <a:buChar char="•"/>
              <a:tabLst>
                <a:tab pos="1696085" algn="l"/>
                <a:tab pos="1697355" algn="l"/>
              </a:tabLst>
            </a:pPr>
            <a:r>
              <a:rPr lang="fr-FR" sz="1600" spc="-25" dirty="0">
                <a:solidFill>
                  <a:srgbClr val="555555"/>
                </a:solidFill>
                <a:latin typeface="Calibri"/>
                <a:cs typeface="Calibri"/>
              </a:rPr>
              <a:t>L’ensemble</a:t>
            </a:r>
            <a:r>
              <a:rPr lang="fr-FR" sz="16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relève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logique</a:t>
            </a:r>
            <a:r>
              <a:rPr lang="fr-FR" sz="16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développement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produit.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explique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méthodologie</a:t>
            </a:r>
            <a:r>
              <a:rPr lang="fr-FR" sz="16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Scrum</a:t>
            </a:r>
            <a:r>
              <a:rPr lang="fr-FR" sz="16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déploie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autour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20" dirty="0">
                <a:solidFill>
                  <a:srgbClr val="555555"/>
                </a:solidFill>
                <a:latin typeface="Calibri"/>
                <a:cs typeface="Calibri"/>
              </a:rPr>
              <a:t>d’acteurs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spécifiques,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Product</a:t>
            </a:r>
            <a:r>
              <a:rPr lang="fr-FR" sz="16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 err="1">
                <a:solidFill>
                  <a:srgbClr val="555555"/>
                </a:solidFill>
                <a:latin typeface="Calibri"/>
                <a:cs typeface="Calibri"/>
              </a:rPr>
              <a:t>Owner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réunions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Scrum</a:t>
            </a:r>
            <a:r>
              <a:rPr lang="fr-FR" sz="16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ont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25" dirty="0">
                <a:solidFill>
                  <a:srgbClr val="555555"/>
                </a:solidFill>
                <a:latin typeface="Calibri"/>
                <a:cs typeface="Calibri"/>
              </a:rPr>
              <a:t>d’ailleurs</a:t>
            </a:r>
            <a:r>
              <a:rPr lang="fr-FR" sz="16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lieu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quotidiennement.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20" dirty="0">
                <a:solidFill>
                  <a:srgbClr val="555555"/>
                </a:solidFill>
                <a:latin typeface="Calibri"/>
                <a:cs typeface="Calibri"/>
              </a:rPr>
              <a:t>s’agit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courtes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périodes</a:t>
            </a:r>
            <a:r>
              <a:rPr lang="fr-FR" sz="16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d’échange,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pendant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lesquelles</a:t>
            </a:r>
            <a:r>
              <a:rPr lang="fr-FR" sz="16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membres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25" dirty="0">
                <a:solidFill>
                  <a:srgbClr val="555555"/>
                </a:solidFill>
                <a:latin typeface="Calibri"/>
                <a:cs typeface="Calibri"/>
              </a:rPr>
              <a:t>l’équipe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communiquent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leurs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avancées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leurs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difficultés.</a:t>
            </a:r>
            <a:endParaRPr lang="fr-FR" sz="16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Clr>
                <a:srgbClr val="555555"/>
              </a:buClr>
              <a:buFont typeface="Arial MT"/>
              <a:buChar char="•"/>
            </a:pPr>
            <a:endParaRPr lang="fr-FR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0320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3A24277-404D-47E8-B848-0D19259911A1}"/>
              </a:ext>
            </a:extLst>
          </p:cNvPr>
          <p:cNvSpPr txBox="1"/>
          <p:nvPr/>
        </p:nvSpPr>
        <p:spPr>
          <a:xfrm>
            <a:off x="3526573" y="534587"/>
            <a:ext cx="6094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les 3 piliers de la méthode agile ?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1E3659-BF04-4323-8ABD-EE2C4910D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08" y="1360449"/>
            <a:ext cx="11052965" cy="453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8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69A44B-35CA-4021-8B08-E06369502A7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3440" y="-23178"/>
            <a:ext cx="9601200" cy="33178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fr-FR" sz="3200" b="1" spc="-5" dirty="0">
                <a:solidFill>
                  <a:srgbClr val="007842"/>
                </a:solidFill>
                <a:latin typeface="Calibri"/>
                <a:cs typeface="Calibri"/>
              </a:rPr>
              <a:t>Matrice</a:t>
            </a:r>
            <a:r>
              <a:rPr lang="fr-FR" sz="32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lang="fr-FR" sz="3200" b="1" spc="-10" dirty="0">
                <a:solidFill>
                  <a:srgbClr val="007842"/>
                </a:solidFill>
                <a:latin typeface="Calibri"/>
                <a:cs typeface="Calibri"/>
              </a:rPr>
              <a:t>d’assignation</a:t>
            </a:r>
            <a:r>
              <a:rPr lang="fr-FR" sz="32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lang="fr-FR" sz="3200" b="1" spc="5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lang="fr-FR" sz="32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lang="fr-FR" sz="3200" b="1" spc="-5" dirty="0">
                <a:solidFill>
                  <a:srgbClr val="007842"/>
                </a:solidFill>
                <a:latin typeface="Calibri"/>
                <a:cs typeface="Calibri"/>
              </a:rPr>
              <a:t>responsabilités</a:t>
            </a:r>
          </a:p>
          <a:p>
            <a:pPr marL="0" indent="0" algn="just">
              <a:lnSpc>
                <a:spcPct val="100000"/>
              </a:lnSpc>
              <a:spcBef>
                <a:spcPts val="105"/>
              </a:spcBef>
              <a:buNone/>
            </a:pP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marR="5080" indent="-170815" algn="just">
              <a:lnSpc>
                <a:spcPct val="111700"/>
              </a:lnSpc>
              <a:buFont typeface="Wingdings"/>
              <a:buChar char=""/>
              <a:tabLst>
                <a:tab pos="183515" algn="l"/>
              </a:tabLst>
            </a:pP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fr-FR" sz="1800" spc="6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</a:t>
            </a:r>
            <a:r>
              <a:rPr lang="fr-FR" sz="1800" spc="7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RACI</a:t>
            </a:r>
            <a:r>
              <a:rPr lang="fr-FR" sz="1800" spc="7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fr-FR" sz="1800" spc="7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fr-FR" sz="1800" spc="6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</a:t>
            </a:r>
            <a:r>
              <a:rPr lang="fr-FR" sz="1800" spc="9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u="sng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d’attribution</a:t>
            </a:r>
            <a:r>
              <a:rPr lang="fr-FR" sz="1800" b="1" u="sng" spc="8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fr-FR" sz="1800" b="1" u="sng" spc="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responsabilités</a:t>
            </a:r>
            <a:r>
              <a:rPr lang="fr-FR" sz="1800" b="1" u="sng" spc="8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servant</a:t>
            </a:r>
            <a:r>
              <a:rPr lang="fr-FR" sz="1800" spc="7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fr-FR" sz="1800" spc="6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décrire</a:t>
            </a:r>
            <a:r>
              <a:rPr lang="fr-FR" sz="1800" spc="9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fr-FR" sz="1800" spc="6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</a:t>
            </a:r>
            <a:r>
              <a:rPr lang="fr-FR" sz="1800" spc="11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fr-FR" sz="1800" spc="7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</a:t>
            </a:r>
            <a:r>
              <a:rPr lang="fr-FR" sz="1800" spc="7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rôles,</a:t>
            </a:r>
            <a:r>
              <a:rPr lang="fr-FR" sz="1800" spc="5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fr-FR" sz="1800" spc="8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remplir</a:t>
            </a:r>
            <a:r>
              <a:rPr lang="fr-FR" sz="1800" spc="8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lang="fr-FR" sz="1800" spc="7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tâches</a:t>
            </a:r>
            <a:r>
              <a:rPr lang="fr-FR" sz="1800" spc="10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fr-FR" sz="1800" spc="8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livrables</a:t>
            </a:r>
            <a:r>
              <a:rPr lang="fr-FR" sz="1800" spc="12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lang="fr-FR" sz="1800" spc="5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fr-FR" sz="1800" spc="8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r>
              <a:rPr lang="fr-FR" sz="1800" spc="7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processus.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70815" algn="just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8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Elle</a:t>
            </a:r>
            <a:r>
              <a:rPr lang="fr-FR" sz="18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fr-FR" sz="18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utile</a:t>
            </a:r>
            <a:r>
              <a:rPr lang="fr-FR" sz="1800" spc="5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lang="fr-FR" sz="1800" spc="3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clarifier</a:t>
            </a:r>
            <a:r>
              <a:rPr lang="fr-FR" sz="1800" b="1" u="sng" spc="4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lang="fr-FR" sz="1800" b="1" u="sng" spc="5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u="sng" spc="-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rôles</a:t>
            </a:r>
            <a:r>
              <a:rPr lang="fr-FR" sz="1800" b="1" u="sng" spc="3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u="sng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fr-FR" sz="1800" b="1" u="sng" spc="5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responsabilités</a:t>
            </a:r>
            <a:r>
              <a:rPr lang="fr-FR" sz="1800" b="1" u="sng" spc="3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lang="fr-FR" sz="1800" spc="3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fr-FR" sz="18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projets</a:t>
            </a:r>
            <a:r>
              <a:rPr lang="fr-FR" sz="1800" spc="4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fr-FR" sz="1800" spc="2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fr-FR" sz="1800" spc="3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processus</a:t>
            </a:r>
            <a:r>
              <a:rPr lang="fr-FR" sz="1800" spc="4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transversaux</a:t>
            </a:r>
            <a:r>
              <a:rPr lang="fr-FR" sz="1800" spc="3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ou,</a:t>
            </a:r>
            <a:r>
              <a:rPr lang="fr-FR" sz="18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lang="fr-FR" sz="1800" spc="2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manière</a:t>
            </a:r>
            <a:r>
              <a:rPr lang="fr-FR" sz="1800" spc="5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</a:t>
            </a:r>
            <a:r>
              <a:rPr lang="fr-FR" sz="1800" spc="5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générale,</a:t>
            </a:r>
            <a:r>
              <a:rPr lang="fr-FR" sz="1800" spc="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lang="fr-FR" sz="1800" spc="5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fr-FR" sz="1800" spc="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département</a:t>
            </a:r>
            <a:r>
              <a:rPr lang="fr-FR" sz="1800" spc="3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fr-FR" sz="1800" spc="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service,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algn="just">
              <a:lnSpc>
                <a:spcPct val="100000"/>
              </a:lnSpc>
              <a:spcBef>
                <a:spcPts val="145"/>
              </a:spcBef>
            </a:pP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afin</a:t>
            </a:r>
            <a:r>
              <a:rPr lang="fr-FR" sz="1800" spc="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2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d’avoir</a:t>
            </a:r>
            <a:r>
              <a:rPr lang="fr-FR" sz="1800" spc="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fr-FR" sz="18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fr-FR" sz="1800" spc="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claire</a:t>
            </a:r>
            <a:r>
              <a:rPr lang="fr-FR" sz="1800" spc="4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fr-FR" sz="1800" spc="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fr-FR" sz="18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répartition</a:t>
            </a:r>
            <a:r>
              <a:rPr lang="fr-FR" sz="1800" spc="3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fr-FR" sz="1800" spc="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tâches.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70815" algn="just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8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fr-FR" sz="1800" spc="-2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s’agit</a:t>
            </a:r>
            <a:r>
              <a:rPr lang="fr-FR" sz="1800" spc="2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donc</a:t>
            </a:r>
            <a:r>
              <a:rPr lang="fr-FR" sz="18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fr-FR" sz="18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donner</a:t>
            </a:r>
            <a:r>
              <a:rPr lang="fr-FR" sz="1800" spc="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fr-FR" sz="1800" spc="2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chaque</a:t>
            </a:r>
            <a:r>
              <a:rPr lang="fr-FR" sz="1800" spc="2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u="sng" spc="-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membre</a:t>
            </a:r>
            <a:r>
              <a:rPr lang="fr-FR" sz="1800" b="1" u="sng" spc="2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1800" b="1" u="sng" spc="-2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l’équipe</a:t>
            </a:r>
            <a:r>
              <a:rPr lang="fr-FR" sz="1800" b="1" u="sng" spc="7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fr-FR" sz="1800" b="1" u="sng" spc="-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lang="fr-FR" sz="1800" b="1" u="sng" spc="-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fr-FR" sz="1800" b="1" u="sng" spc="2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u="sng" spc="-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responsabilité</a:t>
            </a:r>
            <a:r>
              <a:rPr lang="fr-FR" sz="1800" b="1" u="sng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fr-FR" sz="18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lang="fr-FR" sz="1800" spc="4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fr-FR" sz="1800" spc="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tâches</a:t>
            </a:r>
            <a:r>
              <a:rPr lang="fr-FR" sz="18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lang="fr-FR" sz="1800" spc="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r>
              <a:rPr lang="fr-FR" sz="2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2400" dirty="0">
              <a:latin typeface="Calibri"/>
              <a:cs typeface="Calibri"/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BAF2F6-6A4B-4905-9337-24D3C0E0E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2905761"/>
            <a:ext cx="7800975" cy="331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63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0E22E4A-9F89-4E89-B783-0281B1B4D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102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B9E8727-FFA0-47A6-AAA1-FE694B771098}"/>
              </a:ext>
            </a:extLst>
          </p:cNvPr>
          <p:cNvSpPr txBox="1"/>
          <p:nvPr/>
        </p:nvSpPr>
        <p:spPr>
          <a:xfrm>
            <a:off x="825190" y="585273"/>
            <a:ext cx="10805531" cy="568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façon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générale,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35" dirty="0">
                <a:solidFill>
                  <a:srgbClr val="555555"/>
                </a:solidFill>
                <a:latin typeface="Calibri"/>
                <a:cs typeface="Calibri"/>
              </a:rPr>
              <a:t>l’on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affirmer</a:t>
            </a:r>
            <a:r>
              <a:rPr lang="fr-FR" sz="18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cycle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V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focalise</a:t>
            </a:r>
            <a:r>
              <a:rPr lang="fr-FR" sz="18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processus,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agiles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privilégient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produit.</a:t>
            </a:r>
            <a:endParaRPr lang="fr-FR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55555"/>
              </a:buClr>
              <a:buFont typeface="Wingdings"/>
              <a:buChar char=""/>
            </a:pPr>
            <a:endParaRPr lang="fr-FR" sz="2000" dirty="0">
              <a:latin typeface="Calibri"/>
              <a:cs typeface="Calibri"/>
            </a:endParaRPr>
          </a:p>
          <a:p>
            <a:pPr marL="182880" marR="13335" indent="-170815" algn="just">
              <a:lnSpc>
                <a:spcPct val="110800"/>
              </a:lnSpc>
              <a:spcBef>
                <a:spcPts val="1090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cadre des méthodes agiles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Scrum, </a:t>
            </a:r>
            <a:r>
              <a:rPr lang="fr-FR" sz="1800" b="1" spc="-45" dirty="0">
                <a:solidFill>
                  <a:srgbClr val="555555"/>
                </a:solidFill>
                <a:latin typeface="Calibri"/>
                <a:cs typeface="Calibri"/>
              </a:rPr>
              <a:t>XP,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RAD, </a:t>
            </a:r>
            <a:r>
              <a:rPr lang="fr-FR" sz="1800" b="1" spc="5" dirty="0">
                <a:solidFill>
                  <a:srgbClr val="555555"/>
                </a:solidFill>
                <a:latin typeface="Calibri"/>
                <a:cs typeface="Calibri"/>
              </a:rPr>
              <a:t>…),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le projet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s’affine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itérations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, à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travers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répétition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d’un cycle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d’opérations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(le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sprint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cadre de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méthode Scrum ). Comme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nous </a:t>
            </a:r>
            <a:r>
              <a:rPr lang="fr-FR" sz="1800" spc="-20" dirty="0">
                <a:solidFill>
                  <a:srgbClr val="555555"/>
                </a:solidFill>
                <a:latin typeface="Calibri"/>
                <a:cs typeface="Calibri"/>
              </a:rPr>
              <a:t>l’avons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vu,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cycle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en V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définit l’intégralité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produit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final dès les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premières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étapes,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ne laisse que peu de place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l’adaptation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suite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cycle.</a:t>
            </a:r>
            <a:endParaRPr lang="fr-FR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55555"/>
              </a:buClr>
              <a:buFont typeface="Wingdings"/>
              <a:buChar char=""/>
            </a:pPr>
            <a:endParaRPr lang="fr-FR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55555"/>
              </a:buClr>
              <a:buFont typeface="Wingdings"/>
              <a:buChar char=""/>
            </a:pPr>
            <a:endParaRPr lang="fr-FR" sz="1800" dirty="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buFont typeface="Wingdings"/>
              <a:buChar char=""/>
              <a:tabLst>
                <a:tab pos="183515" algn="l"/>
              </a:tabLst>
            </a:pP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Ensuite,</a:t>
            </a:r>
            <a:r>
              <a:rPr lang="fr-FR" sz="18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lang="fr-FR" sz="18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agiles</a:t>
            </a:r>
            <a:r>
              <a:rPr lang="fr-FR" sz="18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lang="fr-FR" sz="18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d’élaborer</a:t>
            </a:r>
            <a:r>
              <a:rPr lang="fr-FR" sz="18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8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produit</a:t>
            </a:r>
            <a:r>
              <a:rPr lang="fr-FR" sz="18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z="1800" spc="3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incrémentation</a:t>
            </a:r>
            <a:r>
              <a:rPr lang="fr-FR" sz="18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lang="fr-FR" sz="18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lang="fr-FR" sz="18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produit</a:t>
            </a:r>
            <a:r>
              <a:rPr lang="fr-FR" sz="18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8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peu</a:t>
            </a:r>
            <a:r>
              <a:rPr lang="fr-FR" sz="18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lang="fr-FR" sz="18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8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lang="fr-FR" sz="18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fois,</a:t>
            </a:r>
            <a:r>
              <a:rPr lang="fr-FR" sz="18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morceau</a:t>
            </a:r>
            <a:r>
              <a:rPr lang="fr-FR" sz="18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z="18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morceau,</a:t>
            </a:r>
            <a:r>
              <a:rPr lang="fr-FR" sz="18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8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aboutir</a:t>
            </a:r>
            <a:r>
              <a:rPr lang="fr-FR" sz="18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endParaRPr lang="fr-FR" sz="1800" dirty="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145"/>
              </a:spcBef>
            </a:pP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final.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cycle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V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concentre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contraire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réalisation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l’ensemble</a:t>
            </a:r>
            <a:r>
              <a:rPr lang="fr-FR" sz="18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phase,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intégralement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conçue</a:t>
            </a:r>
            <a:r>
              <a:rPr lang="fr-FR" sz="18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amont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vérifiée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en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aval.</a:t>
            </a:r>
            <a:endParaRPr lang="fr-FR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fr-FR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fr-FR" sz="1800" dirty="0">
              <a:latin typeface="Calibri"/>
              <a:cs typeface="Calibri"/>
            </a:endParaRPr>
          </a:p>
          <a:p>
            <a:pPr marL="216535" indent="-204470">
              <a:lnSpc>
                <a:spcPct val="100000"/>
              </a:lnSpc>
              <a:buFont typeface="Wingdings"/>
              <a:buChar char=""/>
              <a:tabLst>
                <a:tab pos="216535" algn="l"/>
                <a:tab pos="217170" algn="l"/>
              </a:tabLst>
            </a:pP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z="18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manque</a:t>
            </a:r>
            <a:r>
              <a:rPr lang="fr-FR" sz="18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d’adaptation</a:t>
            </a:r>
            <a:r>
              <a:rPr lang="fr-FR" sz="18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8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flexibilité</a:t>
            </a:r>
            <a:r>
              <a:rPr lang="fr-FR" sz="18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8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cycle</a:t>
            </a:r>
            <a:r>
              <a:rPr lang="fr-FR" sz="18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8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V</a:t>
            </a:r>
            <a:r>
              <a:rPr lang="fr-FR" sz="18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lang="fr-FR" sz="18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précisément</a:t>
            </a:r>
            <a:r>
              <a:rPr lang="fr-FR" sz="18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conduit</a:t>
            </a:r>
            <a:r>
              <a:rPr lang="fr-FR" sz="18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8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l’émergence</a:t>
            </a:r>
            <a:r>
              <a:rPr lang="fr-FR" sz="18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8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lang="fr-FR" sz="18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agiles,</a:t>
            </a:r>
            <a:r>
              <a:rPr lang="fr-FR" sz="18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8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particulier</a:t>
            </a:r>
            <a:r>
              <a:rPr lang="fr-FR" sz="18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8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8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domaine</a:t>
            </a:r>
            <a:r>
              <a:rPr lang="fr-FR" sz="18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8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logiciel</a:t>
            </a:r>
            <a:r>
              <a:rPr lang="fr-FR" sz="18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8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endParaRPr lang="fr-FR" sz="1800" dirty="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145"/>
              </a:spcBef>
            </a:pP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marketing,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pour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répondre</a:t>
            </a:r>
            <a:r>
              <a:rPr lang="fr-FR" sz="18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changements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rapides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technologies</a:t>
            </a:r>
            <a:r>
              <a:rPr lang="fr-FR" sz="18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demandes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consommateurs.</a:t>
            </a:r>
            <a:endParaRPr lang="fr-FR" sz="1800" dirty="0">
              <a:latin typeface="Calibri"/>
              <a:cs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C7BC2F-A414-4F88-B7A9-F5383D5D5B76}"/>
              </a:ext>
            </a:extLst>
          </p:cNvPr>
          <p:cNvSpPr txBox="1"/>
          <p:nvPr/>
        </p:nvSpPr>
        <p:spPr>
          <a:xfrm>
            <a:off x="4318310" y="88539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r-FR" sz="1800" b="1" spc="-10" dirty="0">
                <a:solidFill>
                  <a:srgbClr val="007842"/>
                </a:solidFill>
                <a:latin typeface="Calibri"/>
                <a:cs typeface="Calibri"/>
              </a:rPr>
              <a:t>Cycle</a:t>
            </a:r>
            <a:r>
              <a:rPr lang="fr-FR" sz="1800" b="1" dirty="0">
                <a:solidFill>
                  <a:srgbClr val="007842"/>
                </a:solidFill>
                <a:latin typeface="Calibri"/>
                <a:cs typeface="Calibri"/>
              </a:rPr>
              <a:t> en</a:t>
            </a:r>
            <a:r>
              <a:rPr lang="fr-FR" sz="18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lang="fr-FR" sz="1800" b="1" spc="5" dirty="0">
                <a:solidFill>
                  <a:srgbClr val="007842"/>
                </a:solidFill>
                <a:latin typeface="Calibri"/>
                <a:cs typeface="Calibri"/>
              </a:rPr>
              <a:t>V </a:t>
            </a:r>
            <a:r>
              <a:rPr lang="fr-FR" sz="1800" b="1" dirty="0">
                <a:solidFill>
                  <a:srgbClr val="007842"/>
                </a:solidFill>
                <a:latin typeface="Calibri"/>
                <a:cs typeface="Calibri"/>
              </a:rPr>
              <a:t>vs.</a:t>
            </a:r>
            <a:r>
              <a:rPr lang="fr-FR" sz="18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007842"/>
                </a:solidFill>
                <a:latin typeface="Calibri"/>
                <a:cs typeface="Calibri"/>
              </a:rPr>
              <a:t>méthodes</a:t>
            </a:r>
            <a:r>
              <a:rPr lang="fr-FR" sz="1800" b="1" spc="-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007842"/>
                </a:solidFill>
                <a:latin typeface="Calibri"/>
                <a:cs typeface="Calibri"/>
              </a:rPr>
              <a:t>agiles</a:t>
            </a:r>
            <a:endParaRPr lang="fr-FR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543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EFC52EE-7087-4B43-8344-B15CC48EC517}"/>
              </a:ext>
            </a:extLst>
          </p:cNvPr>
          <p:cNvSpPr txBox="1"/>
          <p:nvPr/>
        </p:nvSpPr>
        <p:spPr>
          <a:xfrm>
            <a:off x="2801744" y="2368293"/>
            <a:ext cx="60941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fr-FR" sz="3200" spc="-55" dirty="0">
                <a:solidFill>
                  <a:srgbClr val="FF7800"/>
                </a:solidFill>
              </a:rPr>
              <a:t>Analyser</a:t>
            </a:r>
            <a:r>
              <a:rPr lang="fr-FR" sz="3200" spc="30" dirty="0">
                <a:solidFill>
                  <a:srgbClr val="FF7800"/>
                </a:solidFill>
              </a:rPr>
              <a:t> </a:t>
            </a:r>
            <a:r>
              <a:rPr lang="fr-FR" sz="3200" spc="-35" dirty="0">
                <a:solidFill>
                  <a:srgbClr val="FF7800"/>
                </a:solidFill>
              </a:rPr>
              <a:t>le</a:t>
            </a:r>
            <a:r>
              <a:rPr lang="fr-FR" sz="3200" spc="-65" dirty="0">
                <a:solidFill>
                  <a:srgbClr val="FF7800"/>
                </a:solidFill>
              </a:rPr>
              <a:t> </a:t>
            </a:r>
            <a:r>
              <a:rPr lang="fr-FR" sz="3200" spc="-45" dirty="0">
                <a:solidFill>
                  <a:srgbClr val="FF7800"/>
                </a:solidFill>
              </a:rPr>
              <a:t>cahier </a:t>
            </a:r>
            <a:r>
              <a:rPr lang="fr-FR" sz="3200" spc="-35" dirty="0">
                <a:solidFill>
                  <a:srgbClr val="FF7800"/>
                </a:solidFill>
              </a:rPr>
              <a:t>des</a:t>
            </a:r>
            <a:r>
              <a:rPr lang="fr-FR" sz="3200" spc="-75" dirty="0">
                <a:solidFill>
                  <a:srgbClr val="FF7800"/>
                </a:solidFill>
              </a:rPr>
              <a:t> </a:t>
            </a:r>
            <a:r>
              <a:rPr lang="fr-FR" sz="3200" spc="-55" dirty="0">
                <a:solidFill>
                  <a:srgbClr val="FF7800"/>
                </a:solidFill>
              </a:rPr>
              <a:t>charges</a:t>
            </a:r>
            <a:endParaRPr lang="fr-FR" sz="3200" dirty="0"/>
          </a:p>
          <a:p>
            <a:pPr marL="12700" algn="ctr">
              <a:lnSpc>
                <a:spcPct val="100000"/>
              </a:lnSpc>
              <a:spcBef>
                <a:spcPts val="35"/>
              </a:spcBef>
            </a:pPr>
            <a:r>
              <a:rPr lang="fr-FR" sz="2400" dirty="0">
                <a:solidFill>
                  <a:srgbClr val="FF7800"/>
                </a:solidFill>
              </a:rPr>
              <a:t>Compréhension</a:t>
            </a:r>
            <a:r>
              <a:rPr lang="fr-FR" sz="2400" spc="-60" dirty="0">
                <a:solidFill>
                  <a:srgbClr val="FF7800"/>
                </a:solidFill>
              </a:rPr>
              <a:t> </a:t>
            </a:r>
            <a:r>
              <a:rPr lang="fr-FR" sz="2400" spc="5" dirty="0">
                <a:solidFill>
                  <a:srgbClr val="FF7800"/>
                </a:solidFill>
              </a:rPr>
              <a:t>des</a:t>
            </a:r>
            <a:r>
              <a:rPr lang="fr-FR" sz="2400" spc="-35" dirty="0">
                <a:solidFill>
                  <a:srgbClr val="FF7800"/>
                </a:solidFill>
              </a:rPr>
              <a:t> </a:t>
            </a:r>
            <a:r>
              <a:rPr lang="fr-FR" sz="2400" dirty="0">
                <a:solidFill>
                  <a:srgbClr val="FF7800"/>
                </a:solidFill>
              </a:rPr>
              <a:t>besoins</a:t>
            </a:r>
            <a:r>
              <a:rPr lang="fr-FR" sz="2400" spc="-55" dirty="0">
                <a:solidFill>
                  <a:srgbClr val="FF7800"/>
                </a:solidFill>
              </a:rPr>
              <a:t> </a:t>
            </a:r>
            <a:r>
              <a:rPr lang="fr-FR" sz="2400" spc="-10" dirty="0">
                <a:solidFill>
                  <a:srgbClr val="FF7800"/>
                </a:solidFill>
              </a:rPr>
              <a:t>client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50942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6AAFE9C-7083-4784-9B83-933E95D66651}"/>
              </a:ext>
            </a:extLst>
          </p:cNvPr>
          <p:cNvSpPr txBox="1"/>
          <p:nvPr/>
        </p:nvSpPr>
        <p:spPr>
          <a:xfrm>
            <a:off x="2812894" y="539493"/>
            <a:ext cx="60941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fr-FR" sz="2400" b="1" spc="-55" dirty="0">
                <a:solidFill>
                  <a:srgbClr val="FF7800"/>
                </a:solidFill>
              </a:rPr>
              <a:t>Analyser</a:t>
            </a:r>
            <a:r>
              <a:rPr lang="fr-FR" sz="2400" b="1" spc="30" dirty="0">
                <a:solidFill>
                  <a:srgbClr val="FF7800"/>
                </a:solidFill>
              </a:rPr>
              <a:t> </a:t>
            </a:r>
            <a:r>
              <a:rPr lang="fr-FR" sz="2400" b="1" spc="-35" dirty="0">
                <a:solidFill>
                  <a:srgbClr val="FF7800"/>
                </a:solidFill>
              </a:rPr>
              <a:t>le</a:t>
            </a:r>
            <a:r>
              <a:rPr lang="fr-FR" sz="2400" b="1" spc="-65" dirty="0">
                <a:solidFill>
                  <a:srgbClr val="FF7800"/>
                </a:solidFill>
              </a:rPr>
              <a:t> </a:t>
            </a:r>
            <a:r>
              <a:rPr lang="fr-FR" sz="2400" b="1" spc="-45" dirty="0">
                <a:solidFill>
                  <a:srgbClr val="FF7800"/>
                </a:solidFill>
              </a:rPr>
              <a:t>cahier </a:t>
            </a:r>
            <a:r>
              <a:rPr lang="fr-FR" sz="2400" b="1" spc="-35" dirty="0">
                <a:solidFill>
                  <a:srgbClr val="FF7800"/>
                </a:solidFill>
              </a:rPr>
              <a:t>des</a:t>
            </a:r>
            <a:r>
              <a:rPr lang="fr-FR" sz="2400" b="1" spc="-75" dirty="0">
                <a:solidFill>
                  <a:srgbClr val="FF7800"/>
                </a:solidFill>
              </a:rPr>
              <a:t> </a:t>
            </a:r>
            <a:r>
              <a:rPr lang="fr-FR" sz="2400" b="1" spc="-55" dirty="0">
                <a:solidFill>
                  <a:srgbClr val="FF7800"/>
                </a:solidFill>
              </a:rPr>
              <a:t>charges</a:t>
            </a:r>
            <a:endParaRPr lang="fr-FR" sz="2400" b="1" dirty="0"/>
          </a:p>
          <a:p>
            <a:pPr marL="12700" algn="ctr">
              <a:lnSpc>
                <a:spcPct val="100000"/>
              </a:lnSpc>
              <a:spcBef>
                <a:spcPts val="35"/>
              </a:spcBef>
            </a:pPr>
            <a:r>
              <a:rPr lang="fr-FR" sz="1800" b="1" dirty="0">
                <a:solidFill>
                  <a:srgbClr val="FF7800"/>
                </a:solidFill>
              </a:rPr>
              <a:t>Compréhension</a:t>
            </a:r>
            <a:r>
              <a:rPr lang="fr-FR" sz="1800" b="1" spc="-60" dirty="0">
                <a:solidFill>
                  <a:srgbClr val="FF7800"/>
                </a:solidFill>
              </a:rPr>
              <a:t> </a:t>
            </a:r>
            <a:r>
              <a:rPr lang="fr-FR" sz="1800" b="1" spc="5" dirty="0">
                <a:solidFill>
                  <a:srgbClr val="FF7800"/>
                </a:solidFill>
              </a:rPr>
              <a:t>des</a:t>
            </a:r>
            <a:r>
              <a:rPr lang="fr-FR" sz="1800" b="1" spc="-35" dirty="0">
                <a:solidFill>
                  <a:srgbClr val="FF7800"/>
                </a:solidFill>
              </a:rPr>
              <a:t> </a:t>
            </a:r>
            <a:r>
              <a:rPr lang="fr-FR" sz="1800" b="1" dirty="0">
                <a:solidFill>
                  <a:srgbClr val="FF7800"/>
                </a:solidFill>
              </a:rPr>
              <a:t>besoins</a:t>
            </a:r>
            <a:r>
              <a:rPr lang="fr-FR" sz="1800" b="1" spc="-55" dirty="0">
                <a:solidFill>
                  <a:srgbClr val="FF7800"/>
                </a:solidFill>
              </a:rPr>
              <a:t> </a:t>
            </a:r>
            <a:r>
              <a:rPr lang="fr-FR" sz="1800" b="1" spc="-10" dirty="0">
                <a:solidFill>
                  <a:srgbClr val="FF7800"/>
                </a:solidFill>
              </a:rPr>
              <a:t>client</a:t>
            </a:r>
            <a:endParaRPr lang="fr-FR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40CB6A-66E1-4C2F-8B98-E519330E1DA3}"/>
              </a:ext>
            </a:extLst>
          </p:cNvPr>
          <p:cNvSpPr txBox="1"/>
          <p:nvPr/>
        </p:nvSpPr>
        <p:spPr>
          <a:xfrm>
            <a:off x="776868" y="1556394"/>
            <a:ext cx="10638264" cy="334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Idéalement,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commence</a:t>
            </a:r>
            <a:r>
              <a:rPr lang="fr-FR" sz="18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lang="fr-FR" sz="18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l'expression</a:t>
            </a:r>
            <a:r>
              <a:rPr lang="fr-FR" sz="18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besoins</a:t>
            </a:r>
            <a:r>
              <a:rPr lang="fr-FR" sz="1800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(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seront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formulés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objectifs</a:t>
            </a:r>
            <a:r>
              <a:rPr lang="fr-FR" sz="18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z="18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suite).</a:t>
            </a: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endParaRPr lang="fr-FR"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Selon</a:t>
            </a:r>
            <a:r>
              <a:rPr lang="fr-FR" sz="18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8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exprime</a:t>
            </a:r>
            <a:r>
              <a:rPr lang="fr-FR" sz="18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z="18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8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lang="fr-FR" sz="18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besoins</a:t>
            </a:r>
            <a:r>
              <a:rPr lang="fr-FR" sz="18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8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lang="fr-FR" sz="18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manière,</a:t>
            </a:r>
            <a:r>
              <a:rPr lang="fr-FR" sz="18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z="18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800" b="1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chef</a:t>
            </a:r>
            <a:r>
              <a:rPr lang="fr-FR" sz="1800" b="1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b="1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r>
              <a:rPr lang="fr-FR" sz="18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allez</a:t>
            </a:r>
            <a:r>
              <a:rPr lang="fr-FR" sz="18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devoir</a:t>
            </a:r>
            <a:r>
              <a:rPr lang="fr-FR" sz="18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gérer</a:t>
            </a:r>
            <a:r>
              <a:rPr lang="fr-FR" sz="18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8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scénarios</a:t>
            </a:r>
            <a:r>
              <a:rPr lang="fr-FR" sz="18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potentiellement</a:t>
            </a:r>
            <a:r>
              <a:rPr lang="fr-FR" sz="18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lang="fr-FR" sz="18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différents.</a:t>
            </a:r>
            <a:r>
              <a:rPr lang="fr-FR" sz="18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première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différenciation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20" dirty="0">
                <a:solidFill>
                  <a:srgbClr val="555555"/>
                </a:solidFill>
                <a:latin typeface="Calibri"/>
                <a:cs typeface="Calibri"/>
              </a:rPr>
              <a:t>faire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celle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projets</a:t>
            </a:r>
            <a:r>
              <a:rPr lang="fr-FR" sz="1800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internes</a:t>
            </a:r>
            <a:r>
              <a:rPr lang="fr-FR" sz="1800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</a:t>
            </a:r>
            <a:r>
              <a:rPr lang="fr-FR" sz="1800" spc="-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externes.</a:t>
            </a: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endParaRPr lang="fr-FR" sz="18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11700"/>
              </a:lnSpc>
              <a:spcBef>
                <a:spcPts val="60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fr-FR" sz="1800" spc="-35" dirty="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lang="fr-FR" sz="18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commence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avec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une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expression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ou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l'identification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d'un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besoin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 celle-ci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plus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ou moins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complète. </a:t>
            </a:r>
            <a:r>
              <a:rPr lang="fr-FR" sz="1800" spc="-2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premier</a:t>
            </a:r>
            <a:r>
              <a:rPr lang="fr-FR" sz="1800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lang="fr-FR" sz="18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800" spc="2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tant</a:t>
            </a:r>
            <a:r>
              <a:rPr lang="fr-FR" sz="1800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z="18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chef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lang="fr-FR" sz="1800" spc="-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projet,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c'est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d'analyser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besoins,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compléter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lang="fr-FR" sz="18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nécessaire</a:t>
            </a:r>
            <a:r>
              <a:rPr lang="fr-FR" sz="18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reformuler</a:t>
            </a:r>
            <a:r>
              <a:rPr lang="fr-FR" sz="1800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sous</a:t>
            </a:r>
            <a:r>
              <a:rPr lang="fr-FR" sz="1800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forme</a:t>
            </a:r>
            <a:r>
              <a:rPr lang="fr-FR" sz="1800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d'objectifs</a:t>
            </a:r>
            <a:r>
              <a:rPr lang="fr-FR" sz="1800" spc="5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sz="1800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livrables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39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D337E48D-0322-4DFE-AD32-532348389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196734"/>
              </p:ext>
            </p:extLst>
          </p:nvPr>
        </p:nvGraphicFramePr>
        <p:xfrm>
          <a:off x="1850234" y="1427354"/>
          <a:ext cx="8147050" cy="1109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6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Besoin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7499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Livrable(s)</a:t>
                      </a:r>
                      <a:r>
                        <a:rPr sz="14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potentiel(s)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30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Développer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présence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ligne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6350">
                      <a:solidFill>
                        <a:srgbClr val="EC7C30"/>
                      </a:solidFill>
                      <a:prstDash val="solid"/>
                    </a:lnL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9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Site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vitrine,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plan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marketing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R w="6350">
                      <a:solidFill>
                        <a:srgbClr val="EC7C30"/>
                      </a:solidFill>
                      <a:prstDash val="solid"/>
                    </a:lnR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8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Moderniser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image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marque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6350">
                      <a:solidFill>
                        <a:srgbClr val="EC7C30"/>
                      </a:solidFill>
                      <a:prstDash val="solid"/>
                    </a:lnL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9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Plateforme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marque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avec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charte</a:t>
                      </a:r>
                      <a:r>
                        <a:rPr sz="1200" b="1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graphique</a:t>
                      </a:r>
                      <a:r>
                        <a:rPr sz="12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2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logo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Permettre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aux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clients</a:t>
                      </a:r>
                      <a:r>
                        <a:rPr sz="12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réserver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ligne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6350">
                      <a:solidFill>
                        <a:srgbClr val="EC7C30"/>
                      </a:solidFill>
                      <a:prstDash val="solid"/>
                    </a:lnL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9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Système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réservation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3669380C-B6E3-4A2B-B64F-3807CA815878}"/>
              </a:ext>
            </a:extLst>
          </p:cNvPr>
          <p:cNvSpPr txBox="1"/>
          <p:nvPr/>
        </p:nvSpPr>
        <p:spPr>
          <a:xfrm>
            <a:off x="1348429" y="2657080"/>
            <a:ext cx="9323288" cy="3256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40790" algn="ctr">
              <a:lnSpc>
                <a:spcPct val="100000"/>
              </a:lnSpc>
              <a:spcBef>
                <a:spcPts val="275"/>
              </a:spcBef>
            </a:pPr>
            <a:r>
              <a:rPr lang="fr-FR" sz="1100" b="1" i="1" spc="-5" dirty="0">
                <a:solidFill>
                  <a:srgbClr val="D0D0D0"/>
                </a:solidFill>
                <a:latin typeface="Calibri"/>
                <a:cs typeface="Calibri"/>
              </a:rPr>
              <a:t>Figure </a:t>
            </a:r>
            <a:r>
              <a:rPr lang="fr-FR" sz="1100" b="1" i="1" dirty="0">
                <a:solidFill>
                  <a:srgbClr val="D0D0D0"/>
                </a:solidFill>
                <a:latin typeface="Calibri"/>
                <a:cs typeface="Calibri"/>
              </a:rPr>
              <a:t>5</a:t>
            </a:r>
            <a:r>
              <a:rPr lang="fr-FR" sz="1100" b="1" i="1" spc="-2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lang="fr-FR" sz="1100" b="1" i="1" dirty="0">
                <a:solidFill>
                  <a:srgbClr val="D0D0D0"/>
                </a:solidFill>
                <a:latin typeface="Calibri"/>
                <a:cs typeface="Calibri"/>
              </a:rPr>
              <a:t>:</a:t>
            </a:r>
            <a:r>
              <a:rPr lang="fr-FR" sz="1100" b="1" i="1" spc="-5" dirty="0">
                <a:solidFill>
                  <a:srgbClr val="D0D0D0"/>
                </a:solidFill>
                <a:latin typeface="Calibri"/>
                <a:cs typeface="Calibri"/>
              </a:rPr>
              <a:t> Exemple</a:t>
            </a:r>
            <a:r>
              <a:rPr lang="fr-FR" sz="1100" b="1" i="1" spc="-3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lang="fr-FR" sz="1100" b="1" i="1" dirty="0">
                <a:solidFill>
                  <a:srgbClr val="D0D0D0"/>
                </a:solidFill>
                <a:latin typeface="Calibri"/>
                <a:cs typeface="Calibri"/>
              </a:rPr>
              <a:t>du</a:t>
            </a:r>
            <a:r>
              <a:rPr lang="fr-FR" sz="1100" b="1" i="1" spc="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lang="fr-FR" sz="1100" b="1" i="1" dirty="0">
                <a:solidFill>
                  <a:srgbClr val="D0D0D0"/>
                </a:solidFill>
                <a:latin typeface="Calibri"/>
                <a:cs typeface="Calibri"/>
              </a:rPr>
              <a:t>besoin</a:t>
            </a:r>
            <a:r>
              <a:rPr lang="fr-FR" sz="1100" b="1" i="1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lang="fr-FR" sz="1100" b="1" i="1" spc="-5" dirty="0">
                <a:solidFill>
                  <a:srgbClr val="D0D0D0"/>
                </a:solidFill>
                <a:latin typeface="Calibri"/>
                <a:cs typeface="Calibri"/>
              </a:rPr>
              <a:t>client</a:t>
            </a:r>
            <a:endParaRPr lang="fr-FR" sz="11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10900"/>
              </a:lnSpc>
              <a:spcBef>
                <a:spcPts val="45"/>
              </a:spcBef>
              <a:buFont typeface="Wingdings"/>
              <a:buChar char=""/>
              <a:tabLst>
                <a:tab pos="241300" algn="l"/>
              </a:tabLst>
            </a:pP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priori, nous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avons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là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livrables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évidents.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Reste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savoir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s'ils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correspondent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bien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tous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aux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attentes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réelles</a:t>
            </a:r>
            <a:r>
              <a:rPr lang="fr-FR" sz="16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du client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et si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celui-ci n'a</a:t>
            </a:r>
            <a:r>
              <a:rPr lang="fr-FR" sz="1600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lang="fr-FR" sz="1600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oublié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600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mal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exprimé quelques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besoins. Pour vous assurer de formuler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lang="fr-FR" sz="16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proposition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commerciale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sur-mesure,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ouvrez la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communication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allez aux informations.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ça,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vous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trouver le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moyen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adéquat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joindre,</a:t>
            </a:r>
            <a:r>
              <a:rPr lang="fr-FR"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téléphone,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visioconférence,</a:t>
            </a:r>
            <a:r>
              <a:rPr lang="fr-FR"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LinkedIn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encore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mail.</a:t>
            </a:r>
            <a:endParaRPr lang="fr-FR" sz="16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241300" algn="l"/>
              </a:tabLst>
            </a:pPr>
            <a:r>
              <a:rPr lang="fr-FR" sz="1600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Lors</a:t>
            </a:r>
            <a:r>
              <a:rPr lang="fr-FR" sz="1600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sz="16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vos</a:t>
            </a:r>
            <a:r>
              <a:rPr lang="fr-FR" sz="1600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échanges</a:t>
            </a:r>
            <a:r>
              <a:rPr lang="fr-FR" sz="1600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exploratoires,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au-delà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relationnel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irréprochable,</a:t>
            </a:r>
            <a:r>
              <a:rPr lang="fr-FR" sz="16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allez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porter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attention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particulière</a:t>
            </a:r>
            <a:r>
              <a:rPr lang="fr-FR"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choses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600" dirty="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775"/>
              </a:spcBef>
              <a:buFont typeface="Courier New"/>
              <a:buChar char="o"/>
              <a:tabLst>
                <a:tab pos="698500" algn="l"/>
              </a:tabLst>
            </a:pP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6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besoins</a:t>
            </a:r>
            <a:r>
              <a:rPr lang="fr-FR" sz="16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explicites</a:t>
            </a:r>
            <a:r>
              <a:rPr lang="fr-FR" sz="16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client</a:t>
            </a:r>
            <a:endParaRPr lang="fr-FR" sz="1600" b="1" dirty="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740"/>
              </a:spcBef>
              <a:buFont typeface="Courier New"/>
              <a:buChar char="o"/>
              <a:tabLst>
                <a:tab pos="698500" algn="l"/>
              </a:tabLst>
            </a:pP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6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besoins</a:t>
            </a:r>
            <a:r>
              <a:rPr lang="fr-FR" sz="16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implicites</a:t>
            </a:r>
            <a:r>
              <a:rPr lang="fr-FR" sz="1600" b="1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6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client</a:t>
            </a:r>
            <a:endParaRPr lang="fr-FR" sz="1600" b="1" dirty="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770"/>
              </a:spcBef>
              <a:buFont typeface="Courier New"/>
              <a:buChar char="o"/>
              <a:tabLst>
                <a:tab pos="698500" algn="l"/>
              </a:tabLst>
            </a:pP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6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livrables</a:t>
            </a:r>
            <a:r>
              <a:rPr lang="fr-FR" sz="16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potentiels</a:t>
            </a:r>
            <a:endParaRPr lang="fr-FR" sz="1600" b="1" dirty="0">
              <a:latin typeface="Calibri"/>
              <a:cs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6B1CC7-8ACE-401B-A068-2111C286606D}"/>
              </a:ext>
            </a:extLst>
          </p:cNvPr>
          <p:cNvSpPr txBox="1"/>
          <p:nvPr/>
        </p:nvSpPr>
        <p:spPr>
          <a:xfrm>
            <a:off x="2812894" y="517190"/>
            <a:ext cx="60941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fr-FR" sz="2400" b="1" spc="-55" dirty="0">
                <a:solidFill>
                  <a:srgbClr val="FF7800"/>
                </a:solidFill>
              </a:rPr>
              <a:t>Analyser</a:t>
            </a:r>
            <a:r>
              <a:rPr lang="fr-FR" sz="2400" b="1" spc="30" dirty="0">
                <a:solidFill>
                  <a:srgbClr val="FF7800"/>
                </a:solidFill>
              </a:rPr>
              <a:t> </a:t>
            </a:r>
            <a:r>
              <a:rPr lang="fr-FR" sz="2400" b="1" spc="-35" dirty="0">
                <a:solidFill>
                  <a:srgbClr val="FF7800"/>
                </a:solidFill>
              </a:rPr>
              <a:t>le</a:t>
            </a:r>
            <a:r>
              <a:rPr lang="fr-FR" sz="2400" b="1" spc="-65" dirty="0">
                <a:solidFill>
                  <a:srgbClr val="FF7800"/>
                </a:solidFill>
              </a:rPr>
              <a:t> </a:t>
            </a:r>
            <a:r>
              <a:rPr lang="fr-FR" sz="2400" b="1" spc="-45" dirty="0">
                <a:solidFill>
                  <a:srgbClr val="FF7800"/>
                </a:solidFill>
              </a:rPr>
              <a:t>cahier </a:t>
            </a:r>
            <a:r>
              <a:rPr lang="fr-FR" sz="2400" b="1" spc="-35" dirty="0">
                <a:solidFill>
                  <a:srgbClr val="FF7800"/>
                </a:solidFill>
              </a:rPr>
              <a:t>des</a:t>
            </a:r>
            <a:r>
              <a:rPr lang="fr-FR" sz="2400" b="1" spc="-75" dirty="0">
                <a:solidFill>
                  <a:srgbClr val="FF7800"/>
                </a:solidFill>
              </a:rPr>
              <a:t> </a:t>
            </a:r>
            <a:r>
              <a:rPr lang="fr-FR" sz="2400" b="1" spc="-55" dirty="0">
                <a:solidFill>
                  <a:srgbClr val="FF7800"/>
                </a:solidFill>
              </a:rPr>
              <a:t>charges</a:t>
            </a:r>
            <a:endParaRPr lang="fr-FR" sz="2400" b="1" dirty="0"/>
          </a:p>
          <a:p>
            <a:pPr marL="12700" algn="ctr">
              <a:lnSpc>
                <a:spcPct val="100000"/>
              </a:lnSpc>
              <a:spcBef>
                <a:spcPts val="35"/>
              </a:spcBef>
            </a:pPr>
            <a:r>
              <a:rPr lang="fr-FR" sz="1800" b="1" dirty="0">
                <a:solidFill>
                  <a:srgbClr val="FF7800"/>
                </a:solidFill>
              </a:rPr>
              <a:t>Compréhension</a:t>
            </a:r>
            <a:r>
              <a:rPr lang="fr-FR" sz="1800" b="1" spc="-60" dirty="0">
                <a:solidFill>
                  <a:srgbClr val="FF7800"/>
                </a:solidFill>
              </a:rPr>
              <a:t> </a:t>
            </a:r>
            <a:r>
              <a:rPr lang="fr-FR" sz="1800" b="1" spc="5" dirty="0">
                <a:solidFill>
                  <a:srgbClr val="FF7800"/>
                </a:solidFill>
              </a:rPr>
              <a:t>des</a:t>
            </a:r>
            <a:r>
              <a:rPr lang="fr-FR" sz="1800" b="1" spc="-35" dirty="0">
                <a:solidFill>
                  <a:srgbClr val="FF7800"/>
                </a:solidFill>
              </a:rPr>
              <a:t> </a:t>
            </a:r>
            <a:r>
              <a:rPr lang="fr-FR" sz="1800" b="1" dirty="0">
                <a:solidFill>
                  <a:srgbClr val="FF7800"/>
                </a:solidFill>
              </a:rPr>
              <a:t>besoins</a:t>
            </a:r>
            <a:r>
              <a:rPr lang="fr-FR" sz="1800" b="1" spc="-55" dirty="0">
                <a:solidFill>
                  <a:srgbClr val="FF7800"/>
                </a:solidFill>
              </a:rPr>
              <a:t> </a:t>
            </a:r>
            <a:r>
              <a:rPr lang="fr-FR" sz="1800" b="1" spc="-10" dirty="0">
                <a:solidFill>
                  <a:srgbClr val="FF7800"/>
                </a:solidFill>
              </a:rPr>
              <a:t>client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64635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D6A1E94-DBEB-410A-8D96-3652224771A7}"/>
              </a:ext>
            </a:extLst>
          </p:cNvPr>
          <p:cNvSpPr txBox="1"/>
          <p:nvPr/>
        </p:nvSpPr>
        <p:spPr>
          <a:xfrm>
            <a:off x="977590" y="1758302"/>
            <a:ext cx="10236820" cy="3960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Besoins </a:t>
            </a:r>
            <a:r>
              <a:rPr lang="fr-FR" sz="1800" b="1" spc="-15" dirty="0">
                <a:solidFill>
                  <a:srgbClr val="555555"/>
                </a:solidFill>
                <a:latin typeface="Calibri"/>
                <a:cs typeface="Calibri"/>
              </a:rPr>
              <a:t>explicites</a:t>
            </a:r>
            <a:endParaRPr lang="fr-FR"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z="18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"besoins</a:t>
            </a:r>
            <a:r>
              <a:rPr lang="fr-FR" sz="18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explicites",</a:t>
            </a:r>
            <a:r>
              <a:rPr lang="fr-FR" sz="18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comprenez</a:t>
            </a:r>
            <a:r>
              <a:rPr lang="fr-FR" sz="18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les</a:t>
            </a:r>
            <a:r>
              <a:rPr lang="fr-FR" sz="1800" spc="15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besoins</a:t>
            </a:r>
            <a:r>
              <a:rPr lang="fr-FR" sz="1800" spc="2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exprimés</a:t>
            </a:r>
            <a:r>
              <a:rPr lang="fr-FR" sz="1800" spc="18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clairement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lang="fr-FR" sz="18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sans</a:t>
            </a:r>
            <a:r>
              <a:rPr lang="fr-FR" sz="18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ambiguïté</a:t>
            </a:r>
            <a:r>
              <a:rPr lang="fr-FR" sz="18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8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z="18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lesquels</a:t>
            </a:r>
            <a:r>
              <a:rPr lang="fr-FR" sz="18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lang="fr-FR" sz="18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lang="fr-FR" sz="18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lang="fr-FR" sz="18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8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consensus.</a:t>
            </a:r>
            <a:r>
              <a:rPr lang="fr-FR" sz="18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8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savoir</a:t>
            </a:r>
            <a:r>
              <a:rPr lang="fr-FR" sz="18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lang="fr-FR" sz="18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c'est</a:t>
            </a:r>
            <a:r>
              <a:rPr lang="fr-FR" sz="18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8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cas,</a:t>
            </a:r>
            <a:r>
              <a:rPr lang="fr-FR" sz="18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essayez</a:t>
            </a:r>
            <a:r>
              <a:rPr lang="fr-FR" sz="18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endParaRPr lang="fr-FR" sz="18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50"/>
              </a:spcBef>
            </a:pP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reformuler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analysez</a:t>
            </a:r>
            <a:r>
              <a:rPr lang="fr-FR" sz="18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réaction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20" dirty="0">
                <a:solidFill>
                  <a:srgbClr val="555555"/>
                </a:solidFill>
                <a:latin typeface="Calibri"/>
                <a:cs typeface="Calibri"/>
              </a:rPr>
              <a:t>interlocuteur.</a:t>
            </a:r>
            <a:endParaRPr lang="fr-FR"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notre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exemple,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besoin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développer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présence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ligne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l'hôtel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Paradis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travers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site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web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besoin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assez</a:t>
            </a:r>
            <a:r>
              <a:rPr lang="fr-FR" sz="18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explicite.</a:t>
            </a:r>
            <a:endParaRPr lang="fr-FR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55555"/>
              </a:buClr>
              <a:buFont typeface="Wingdings"/>
              <a:buChar char=""/>
            </a:pPr>
            <a:endParaRPr lang="fr-FR"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Besoins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 implicites</a:t>
            </a:r>
            <a:endParaRPr lang="fr-FR"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clientèle</a:t>
            </a:r>
            <a:r>
              <a:rPr lang="fr-FR" sz="18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8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principalement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étrangère,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8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site</a:t>
            </a:r>
            <a:r>
              <a:rPr lang="fr-FR" sz="18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devra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lang="fr-FR" sz="18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impérativement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multilingue.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z="18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besoin,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8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revanche,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n'a</a:t>
            </a:r>
            <a:r>
              <a:rPr lang="fr-FR" sz="1800" spc="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pas</a:t>
            </a:r>
            <a:r>
              <a:rPr lang="fr-FR" sz="1800" spc="3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été</a:t>
            </a:r>
            <a:r>
              <a:rPr lang="fr-FR" sz="1800" spc="7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exprimé</a:t>
            </a:r>
            <a:r>
              <a:rPr lang="fr-FR" sz="1800" spc="5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clairement</a:t>
            </a:r>
            <a:r>
              <a:rPr lang="fr-FR" sz="1800" spc="3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par</a:t>
            </a:r>
            <a:r>
              <a:rPr lang="fr-FR" sz="1800" spc="3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</a:t>
            </a:r>
            <a:r>
              <a:rPr lang="fr-FR" sz="1800" spc="7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client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endParaRPr lang="fr-FR" sz="18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70"/>
              </a:spcBef>
            </a:pP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dira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lang="fr-FR" sz="18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c'est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besoin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implicite</a:t>
            </a:r>
            <a:r>
              <a:rPr lang="fr-FR" sz="18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8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devra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prise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compte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dès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lancement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projet.</a:t>
            </a:r>
            <a:endParaRPr lang="fr-FR" sz="1800" dirty="0">
              <a:latin typeface="Calibri"/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06877D-25CD-4E18-AB10-3883AC7095D4}"/>
              </a:ext>
            </a:extLst>
          </p:cNvPr>
          <p:cNvSpPr txBox="1"/>
          <p:nvPr/>
        </p:nvSpPr>
        <p:spPr>
          <a:xfrm>
            <a:off x="2812894" y="539493"/>
            <a:ext cx="60941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fr-FR" sz="2400" b="1" spc="-55" dirty="0">
                <a:solidFill>
                  <a:srgbClr val="FF7800"/>
                </a:solidFill>
              </a:rPr>
              <a:t>Analyser</a:t>
            </a:r>
            <a:r>
              <a:rPr lang="fr-FR" sz="2400" b="1" spc="30" dirty="0">
                <a:solidFill>
                  <a:srgbClr val="FF7800"/>
                </a:solidFill>
              </a:rPr>
              <a:t> </a:t>
            </a:r>
            <a:r>
              <a:rPr lang="fr-FR" sz="2400" b="1" spc="-35" dirty="0">
                <a:solidFill>
                  <a:srgbClr val="FF7800"/>
                </a:solidFill>
              </a:rPr>
              <a:t>le</a:t>
            </a:r>
            <a:r>
              <a:rPr lang="fr-FR" sz="2400" b="1" spc="-65" dirty="0">
                <a:solidFill>
                  <a:srgbClr val="FF7800"/>
                </a:solidFill>
              </a:rPr>
              <a:t> </a:t>
            </a:r>
            <a:r>
              <a:rPr lang="fr-FR" sz="2400" b="1" spc="-45" dirty="0">
                <a:solidFill>
                  <a:srgbClr val="FF7800"/>
                </a:solidFill>
              </a:rPr>
              <a:t>cahier </a:t>
            </a:r>
            <a:r>
              <a:rPr lang="fr-FR" sz="2400" b="1" spc="-35" dirty="0">
                <a:solidFill>
                  <a:srgbClr val="FF7800"/>
                </a:solidFill>
              </a:rPr>
              <a:t>des</a:t>
            </a:r>
            <a:r>
              <a:rPr lang="fr-FR" sz="2400" b="1" spc="-75" dirty="0">
                <a:solidFill>
                  <a:srgbClr val="FF7800"/>
                </a:solidFill>
              </a:rPr>
              <a:t> </a:t>
            </a:r>
            <a:r>
              <a:rPr lang="fr-FR" sz="2400" b="1" spc="-55" dirty="0">
                <a:solidFill>
                  <a:srgbClr val="FF7800"/>
                </a:solidFill>
              </a:rPr>
              <a:t>charges</a:t>
            </a:r>
            <a:endParaRPr lang="fr-FR" sz="2400" b="1" dirty="0"/>
          </a:p>
          <a:p>
            <a:pPr marL="12700" algn="ctr">
              <a:lnSpc>
                <a:spcPct val="100000"/>
              </a:lnSpc>
              <a:spcBef>
                <a:spcPts val="35"/>
              </a:spcBef>
            </a:pPr>
            <a:r>
              <a:rPr lang="fr-FR" sz="1800" b="1" dirty="0">
                <a:solidFill>
                  <a:srgbClr val="FF7800"/>
                </a:solidFill>
              </a:rPr>
              <a:t>Compréhension</a:t>
            </a:r>
            <a:r>
              <a:rPr lang="fr-FR" sz="1800" b="1" spc="-60" dirty="0">
                <a:solidFill>
                  <a:srgbClr val="FF7800"/>
                </a:solidFill>
              </a:rPr>
              <a:t> </a:t>
            </a:r>
            <a:r>
              <a:rPr lang="fr-FR" sz="1800" b="1" spc="5" dirty="0">
                <a:solidFill>
                  <a:srgbClr val="FF7800"/>
                </a:solidFill>
              </a:rPr>
              <a:t>des</a:t>
            </a:r>
            <a:r>
              <a:rPr lang="fr-FR" sz="1800" b="1" spc="-35" dirty="0">
                <a:solidFill>
                  <a:srgbClr val="FF7800"/>
                </a:solidFill>
              </a:rPr>
              <a:t> </a:t>
            </a:r>
            <a:r>
              <a:rPr lang="fr-FR" sz="1800" b="1" dirty="0">
                <a:solidFill>
                  <a:srgbClr val="FF7800"/>
                </a:solidFill>
              </a:rPr>
              <a:t>besoins</a:t>
            </a:r>
            <a:r>
              <a:rPr lang="fr-FR" sz="1800" b="1" spc="-55" dirty="0">
                <a:solidFill>
                  <a:srgbClr val="FF7800"/>
                </a:solidFill>
              </a:rPr>
              <a:t> </a:t>
            </a:r>
            <a:r>
              <a:rPr lang="fr-FR" sz="1800" b="1" spc="-10" dirty="0">
                <a:solidFill>
                  <a:srgbClr val="FF7800"/>
                </a:solidFill>
              </a:rPr>
              <a:t>client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692422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81416AEC-4423-43DC-9A4F-1C0EAC732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196844"/>
              </p:ext>
            </p:extLst>
          </p:nvPr>
        </p:nvGraphicFramePr>
        <p:xfrm>
          <a:off x="1431925" y="2393952"/>
          <a:ext cx="9328149" cy="1659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5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8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Besoins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explicites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Besoins</a:t>
                      </a:r>
                      <a:r>
                        <a:rPr sz="1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implicites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Livrable(s)</a:t>
                      </a:r>
                      <a:r>
                        <a:rPr sz="1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potentiel(s)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Développer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présence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ligne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6350">
                      <a:solidFill>
                        <a:srgbClr val="EC7C30"/>
                      </a:solidFill>
                      <a:prstDash val="solid"/>
                    </a:lnL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6420" marR="45148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Rendre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site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accessible</a:t>
                      </a:r>
                      <a:r>
                        <a:rPr sz="12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4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langues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: </a:t>
                      </a:r>
                      <a:r>
                        <a:rPr sz="1200" spc="-254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français,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anglais,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chinois</a:t>
                      </a:r>
                      <a:r>
                        <a:rPr sz="1200" spc="7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russe.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Site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web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(multilingue)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R w="6350">
                      <a:solidFill>
                        <a:srgbClr val="EC7C30"/>
                      </a:solidFill>
                      <a:prstDash val="solid"/>
                    </a:lnR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Moderniser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l'image de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marque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6350">
                      <a:solidFill>
                        <a:srgbClr val="EC7C30"/>
                      </a:solidFill>
                      <a:prstDash val="solid"/>
                    </a:lnL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Conserver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logo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l'établissement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Adaptation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la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charte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graphique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Système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réservation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EC7C30"/>
                      </a:solidFill>
                      <a:prstDash val="solid"/>
                    </a:lnL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6420" marR="1949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Permettre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staff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l'hôtel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gérer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ses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prix </a:t>
                      </a:r>
                      <a:r>
                        <a:rPr sz="1200" spc="-254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ses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réservations</a:t>
                      </a:r>
                      <a:r>
                        <a:rPr sz="12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back-office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Système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réservation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(et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de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gestion)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825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1F72735-F5FD-44EE-9F4E-A444C8268BBE}"/>
              </a:ext>
            </a:extLst>
          </p:cNvPr>
          <p:cNvSpPr txBox="1"/>
          <p:nvPr/>
        </p:nvSpPr>
        <p:spPr>
          <a:xfrm>
            <a:off x="2690231" y="616437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fr-FR" sz="1800" spc="-55" dirty="0">
                <a:solidFill>
                  <a:srgbClr val="FF7800"/>
                </a:solidFill>
              </a:rPr>
              <a:t>Analyser</a:t>
            </a:r>
            <a:r>
              <a:rPr lang="fr-FR" sz="1800" spc="30" dirty="0">
                <a:solidFill>
                  <a:srgbClr val="FF7800"/>
                </a:solidFill>
              </a:rPr>
              <a:t> </a:t>
            </a:r>
            <a:r>
              <a:rPr lang="fr-FR" sz="1800" spc="-35" dirty="0">
                <a:solidFill>
                  <a:srgbClr val="FF7800"/>
                </a:solidFill>
              </a:rPr>
              <a:t>le</a:t>
            </a:r>
            <a:r>
              <a:rPr lang="fr-FR" sz="1800" spc="-65" dirty="0">
                <a:solidFill>
                  <a:srgbClr val="FF7800"/>
                </a:solidFill>
              </a:rPr>
              <a:t> </a:t>
            </a:r>
            <a:r>
              <a:rPr lang="fr-FR" sz="1800" spc="-45" dirty="0">
                <a:solidFill>
                  <a:srgbClr val="FF7800"/>
                </a:solidFill>
              </a:rPr>
              <a:t>cahier </a:t>
            </a:r>
            <a:r>
              <a:rPr lang="fr-FR" sz="1800" spc="-35" dirty="0">
                <a:solidFill>
                  <a:srgbClr val="FF7800"/>
                </a:solidFill>
              </a:rPr>
              <a:t>des</a:t>
            </a:r>
            <a:r>
              <a:rPr lang="fr-FR" sz="1800" spc="-75" dirty="0">
                <a:solidFill>
                  <a:srgbClr val="FF7800"/>
                </a:solidFill>
              </a:rPr>
              <a:t> </a:t>
            </a:r>
            <a:r>
              <a:rPr lang="fr-FR" sz="1800" spc="-55" dirty="0">
                <a:solidFill>
                  <a:srgbClr val="FF7800"/>
                </a:solidFill>
              </a:rPr>
              <a:t>charges</a:t>
            </a:r>
            <a:endParaRPr lang="fr-FR" sz="1800" dirty="0"/>
          </a:p>
          <a:p>
            <a:pPr marL="12700" algn="ctr">
              <a:lnSpc>
                <a:spcPct val="100000"/>
              </a:lnSpc>
              <a:spcBef>
                <a:spcPts val="35"/>
              </a:spcBef>
            </a:pPr>
            <a:r>
              <a:rPr lang="fr-FR" sz="1400" spc="-15" dirty="0">
                <a:solidFill>
                  <a:srgbClr val="FF7800"/>
                </a:solidFill>
              </a:rPr>
              <a:t>Contexte</a:t>
            </a:r>
            <a:r>
              <a:rPr lang="fr-FR" sz="1400" spc="-35" dirty="0">
                <a:solidFill>
                  <a:srgbClr val="FF7800"/>
                </a:solidFill>
              </a:rPr>
              <a:t> </a:t>
            </a:r>
            <a:r>
              <a:rPr lang="fr-FR" sz="1400" dirty="0">
                <a:solidFill>
                  <a:srgbClr val="FF7800"/>
                </a:solidFill>
              </a:rPr>
              <a:t>du</a:t>
            </a:r>
            <a:r>
              <a:rPr lang="fr-FR" sz="1400" spc="-15" dirty="0">
                <a:solidFill>
                  <a:srgbClr val="FF7800"/>
                </a:solidFill>
              </a:rPr>
              <a:t> </a:t>
            </a:r>
            <a:r>
              <a:rPr lang="fr-FR" sz="1400" spc="-5" dirty="0">
                <a:solidFill>
                  <a:srgbClr val="FF7800"/>
                </a:solidFill>
              </a:rPr>
              <a:t>projet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42C2814-C765-46E1-8A62-5288DA03938E}"/>
              </a:ext>
            </a:extLst>
          </p:cNvPr>
          <p:cNvSpPr txBox="1"/>
          <p:nvPr/>
        </p:nvSpPr>
        <p:spPr>
          <a:xfrm>
            <a:off x="738768" y="1082915"/>
            <a:ext cx="10714464" cy="4606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2000" b="1" spc="-5" dirty="0">
                <a:solidFill>
                  <a:srgbClr val="FF7800"/>
                </a:solidFill>
                <a:latin typeface="Calibri"/>
                <a:cs typeface="Calibri"/>
              </a:rPr>
              <a:t>Définition</a:t>
            </a:r>
            <a:endParaRPr lang="fr-FR" sz="2000" dirty="0">
              <a:latin typeface="Calibri"/>
              <a:cs typeface="Calibri"/>
            </a:endParaRPr>
          </a:p>
          <a:p>
            <a:pPr marL="182880" marR="6985" indent="-170815" algn="just">
              <a:lnSpc>
                <a:spcPct val="110900"/>
              </a:lnSpc>
              <a:spcBef>
                <a:spcPts val="894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contexte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d'un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projet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correspond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l'ensemble </a:t>
            </a:r>
            <a:r>
              <a:rPr lang="fr-FR" sz="1600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des </a:t>
            </a:r>
            <a:r>
              <a:rPr lang="fr-FR" sz="16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informations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caractérisent un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projet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lui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donnent de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lang="fr-FR" sz="1600" spc="-25" dirty="0">
                <a:solidFill>
                  <a:srgbClr val="555555"/>
                </a:solidFill>
                <a:latin typeface="Calibri"/>
                <a:cs typeface="Calibri"/>
              </a:rPr>
              <a:t>profondeur.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55555"/>
              </a:buClr>
              <a:buFont typeface="Arial MT"/>
              <a:buChar char="•"/>
            </a:pPr>
            <a:endParaRPr lang="fr-FR"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55555"/>
              </a:buClr>
              <a:buFont typeface="Arial MT"/>
              <a:buChar char="•"/>
            </a:pPr>
            <a:endParaRPr lang="fr-FR" sz="1400" dirty="0">
              <a:latin typeface="Calibri"/>
              <a:cs typeface="Calibri"/>
            </a:endParaRPr>
          </a:p>
          <a:p>
            <a:pPr marL="182880" marR="5080" indent="-170815" algn="just">
              <a:lnSpc>
                <a:spcPct val="110800"/>
              </a:lnSpc>
              <a:buFont typeface="Arial MT"/>
              <a:buChar char="•"/>
              <a:tabLst>
                <a:tab pos="183515" algn="l"/>
              </a:tabLst>
            </a:pP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En effet, un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s'inscrit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toujours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dans un </a:t>
            </a:r>
            <a:r>
              <a:rPr lang="fr-FR" sz="16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environnement </a:t>
            </a:r>
            <a:r>
              <a:rPr lang="fr-FR" sz="16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social,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économique </a:t>
            </a:r>
            <a:r>
              <a:rPr lang="fr-FR" sz="16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 </a:t>
            </a:r>
            <a:r>
              <a:rPr lang="fr-FR" sz="16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technique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complexe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, avec des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éléments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peuvent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être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interdépendants.</a:t>
            </a:r>
            <a:endParaRPr lang="fr-FR"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55555"/>
              </a:buClr>
              <a:buFont typeface="Arial MT"/>
              <a:buChar char="•"/>
            </a:pPr>
            <a:endParaRPr lang="fr-FR" sz="1600" dirty="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buFont typeface="Arial MT"/>
              <a:buChar char="•"/>
              <a:tabLst>
                <a:tab pos="183515" algn="l"/>
              </a:tabLst>
            </a:pP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L'ensemble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lang="fr-FR"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composent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contexte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doivent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lang="fr-FR" sz="16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notifiés</a:t>
            </a:r>
            <a:r>
              <a:rPr lang="fr-FR" sz="1600" spc="6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dans</a:t>
            </a:r>
            <a:r>
              <a:rPr lang="fr-FR" sz="1600" spc="5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</a:t>
            </a:r>
            <a:r>
              <a:rPr lang="fr-FR" sz="1600" spc="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note</a:t>
            </a:r>
            <a:r>
              <a:rPr lang="fr-FR" sz="1600" spc="7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sz="1600" spc="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cadrage</a:t>
            </a:r>
            <a:r>
              <a:rPr lang="fr-FR" sz="1600" spc="5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sz="1600" spc="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projet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document</a:t>
            </a:r>
            <a:r>
              <a:rPr lang="fr-FR" sz="1600" spc="5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sz="1600" spc="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référence</a:t>
            </a:r>
            <a:r>
              <a:rPr lang="fr-FR" sz="1600" spc="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décrivant</a:t>
            </a:r>
            <a:r>
              <a:rPr lang="fr-FR" sz="1600" spc="5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les</a:t>
            </a:r>
            <a:r>
              <a:rPr lang="fr-FR" sz="160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tenants</a:t>
            </a:r>
            <a:r>
              <a:rPr lang="fr-FR" sz="16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</a:t>
            </a:r>
            <a:r>
              <a:rPr lang="fr-FR" sz="1600" spc="-4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aboutissants du </a:t>
            </a:r>
            <a:r>
              <a:rPr lang="fr-FR" sz="16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projet.</a:t>
            </a:r>
            <a:endParaRPr lang="fr-FR" sz="1600" dirty="0">
              <a:highlight>
                <a:srgbClr val="FFFF00"/>
              </a:highlight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fr-FR" sz="1600" dirty="0">
              <a:highlight>
                <a:srgbClr val="FFFF00"/>
              </a:highlight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fr-FR" sz="1200" dirty="0">
              <a:latin typeface="Calibri"/>
              <a:cs typeface="Calibri"/>
            </a:endParaRPr>
          </a:p>
          <a:p>
            <a:pPr marL="182880" marR="6350" indent="-170815" algn="just">
              <a:lnSpc>
                <a:spcPct val="111700"/>
              </a:lnSpc>
              <a:buFont typeface="Arial MT"/>
              <a:buChar char="•"/>
              <a:tabLst>
                <a:tab pos="183515" algn="l"/>
              </a:tabLst>
            </a:pP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Rédigez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quelques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mots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exposer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fondement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demande.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</a:p>
          <a:p>
            <a:pPr marL="182880" marR="6350" indent="-170815" algn="just">
              <a:lnSpc>
                <a:spcPct val="111700"/>
              </a:lnSpc>
              <a:buFont typeface="Arial MT"/>
              <a:buChar char="•"/>
              <a:tabLst>
                <a:tab pos="183515" algn="l"/>
              </a:tabLst>
            </a:pPr>
            <a:endParaRPr lang="fr-FR" sz="1600" spc="-1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82880" marR="6350" indent="-170815" algn="just">
              <a:lnSpc>
                <a:spcPct val="111700"/>
              </a:lnSpc>
              <a:buFont typeface="Arial MT"/>
              <a:buChar char="•"/>
              <a:tabLst>
                <a:tab pos="183515" algn="l"/>
              </a:tabLst>
            </a:pP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dites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peut-être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qu'un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développeur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n'est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intéressé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par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technique.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Détrompez-vous,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nombreux</a:t>
            </a:r>
            <a:r>
              <a:rPr lang="fr-FR"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lang="fr-FR" sz="16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ceux</a:t>
            </a:r>
            <a:r>
              <a:rPr lang="fr-FR"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aiment</a:t>
            </a:r>
            <a:r>
              <a:rPr lang="fr-FR"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voir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finalité</a:t>
            </a:r>
            <a:r>
              <a:rPr lang="fr-FR" sz="16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leur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travail.</a:t>
            </a:r>
            <a:r>
              <a:rPr lang="fr-FR"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plus,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donner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6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sens</a:t>
            </a:r>
            <a:r>
              <a:rPr lang="fr-FR"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développement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facilite</a:t>
            </a:r>
            <a:r>
              <a:rPr lang="fr-FR" sz="16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compréhension</a:t>
            </a:r>
            <a:r>
              <a:rPr lang="fr-FR" sz="16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vos</a:t>
            </a:r>
            <a:r>
              <a:rPr lang="fr-FR"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besoins</a:t>
            </a:r>
            <a:r>
              <a:rPr lang="fr-FR" sz="16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vos</a:t>
            </a:r>
            <a:r>
              <a:rPr lang="fr-FR"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contraintes.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dialogue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tard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n'en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 sera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facile.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Enfin,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définissant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problème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démontrant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bien-fondé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requête.</a:t>
            </a:r>
            <a:endParaRPr lang="fr-FR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2414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>
            <a:extLst>
              <a:ext uri="{FF2B5EF4-FFF2-40B4-BE49-F238E27FC236}">
                <a16:creationId xmlns:a16="http://schemas.microsoft.com/office/drawing/2014/main" id="{625A2486-611B-4517-AFD5-675C730175C6}"/>
              </a:ext>
            </a:extLst>
          </p:cNvPr>
          <p:cNvSpPr txBox="1"/>
          <p:nvPr/>
        </p:nvSpPr>
        <p:spPr>
          <a:xfrm>
            <a:off x="3965927" y="729007"/>
            <a:ext cx="456475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solidFill>
                  <a:srgbClr val="FF7800"/>
                </a:solidFill>
                <a:latin typeface="Calibri"/>
                <a:cs typeface="Calibri"/>
              </a:rPr>
              <a:t>Eléments</a:t>
            </a:r>
            <a:r>
              <a:rPr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7800"/>
                </a:solidFill>
                <a:latin typeface="Calibri"/>
                <a:cs typeface="Calibri"/>
              </a:rPr>
              <a:t>formant le</a:t>
            </a:r>
            <a:r>
              <a:rPr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FF7800"/>
                </a:solidFill>
                <a:latin typeface="Calibri"/>
                <a:cs typeface="Calibri"/>
              </a:rPr>
              <a:t>contexte</a:t>
            </a:r>
            <a:r>
              <a:rPr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7800"/>
                </a:solidFill>
                <a:latin typeface="Calibri"/>
                <a:cs typeface="Calibri"/>
              </a:rPr>
              <a:t>d’un</a:t>
            </a:r>
            <a:r>
              <a:rPr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7800"/>
                </a:solidFill>
                <a:latin typeface="Calibri"/>
                <a:cs typeface="Calibri"/>
              </a:rPr>
              <a:t>projet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3" name="object 11">
            <a:extLst>
              <a:ext uri="{FF2B5EF4-FFF2-40B4-BE49-F238E27FC236}">
                <a16:creationId xmlns:a16="http://schemas.microsoft.com/office/drawing/2014/main" id="{A7FAB30B-1263-42D2-8445-5FF755A51AF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628" y="1314133"/>
            <a:ext cx="10575372" cy="459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10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769F35F-C31E-4FD3-9BF3-FF434F6F3C91}"/>
              </a:ext>
            </a:extLst>
          </p:cNvPr>
          <p:cNvSpPr txBox="1"/>
          <p:nvPr/>
        </p:nvSpPr>
        <p:spPr>
          <a:xfrm>
            <a:off x="2734837" y="571832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fr-FR" sz="1800" spc="-55" dirty="0">
                <a:solidFill>
                  <a:srgbClr val="FF7800"/>
                </a:solidFill>
              </a:rPr>
              <a:t>Analyser</a:t>
            </a:r>
            <a:r>
              <a:rPr lang="fr-FR" sz="1800" spc="30" dirty="0">
                <a:solidFill>
                  <a:srgbClr val="FF7800"/>
                </a:solidFill>
              </a:rPr>
              <a:t> </a:t>
            </a:r>
            <a:r>
              <a:rPr lang="fr-FR" sz="1800" spc="-35" dirty="0">
                <a:solidFill>
                  <a:srgbClr val="FF7800"/>
                </a:solidFill>
              </a:rPr>
              <a:t>le</a:t>
            </a:r>
            <a:r>
              <a:rPr lang="fr-FR" sz="1800" spc="-65" dirty="0">
                <a:solidFill>
                  <a:srgbClr val="FF7800"/>
                </a:solidFill>
              </a:rPr>
              <a:t> </a:t>
            </a:r>
            <a:r>
              <a:rPr lang="fr-FR" sz="1800" spc="-45" dirty="0">
                <a:solidFill>
                  <a:srgbClr val="FF7800"/>
                </a:solidFill>
              </a:rPr>
              <a:t>cahier </a:t>
            </a:r>
            <a:r>
              <a:rPr lang="fr-FR" sz="1800" spc="-35" dirty="0">
                <a:solidFill>
                  <a:srgbClr val="FF7800"/>
                </a:solidFill>
              </a:rPr>
              <a:t>des</a:t>
            </a:r>
            <a:r>
              <a:rPr lang="fr-FR" sz="1800" spc="-75" dirty="0">
                <a:solidFill>
                  <a:srgbClr val="FF7800"/>
                </a:solidFill>
              </a:rPr>
              <a:t> </a:t>
            </a:r>
            <a:r>
              <a:rPr lang="fr-FR" sz="1800" spc="-55" dirty="0">
                <a:solidFill>
                  <a:srgbClr val="FF7800"/>
                </a:solidFill>
              </a:rPr>
              <a:t>charges</a:t>
            </a:r>
            <a:endParaRPr lang="fr-FR" sz="1800" dirty="0"/>
          </a:p>
          <a:p>
            <a:pPr marL="12700" algn="ctr">
              <a:lnSpc>
                <a:spcPct val="100000"/>
              </a:lnSpc>
              <a:spcBef>
                <a:spcPts val="35"/>
              </a:spcBef>
            </a:pPr>
            <a:r>
              <a:rPr lang="fr-FR" sz="1400" spc="-20" dirty="0">
                <a:solidFill>
                  <a:srgbClr val="FF7800"/>
                </a:solidFill>
              </a:rPr>
              <a:t>P</a:t>
            </a:r>
            <a:r>
              <a:rPr lang="fr-FR" sz="1400" dirty="0">
                <a:solidFill>
                  <a:srgbClr val="FF7800"/>
                </a:solidFill>
              </a:rPr>
              <a:t>ér</a:t>
            </a:r>
            <a:r>
              <a:rPr lang="fr-FR" sz="1400" spc="-15" dirty="0">
                <a:solidFill>
                  <a:srgbClr val="FF7800"/>
                </a:solidFill>
              </a:rPr>
              <a:t>i</a:t>
            </a:r>
            <a:r>
              <a:rPr lang="fr-FR" sz="1400" spc="15" dirty="0">
                <a:solidFill>
                  <a:srgbClr val="FF7800"/>
                </a:solidFill>
              </a:rPr>
              <a:t>m</a:t>
            </a:r>
            <a:r>
              <a:rPr lang="fr-FR" sz="1400" dirty="0">
                <a:solidFill>
                  <a:srgbClr val="FF7800"/>
                </a:solidFill>
              </a:rPr>
              <a:t>è</a:t>
            </a:r>
            <a:r>
              <a:rPr lang="fr-FR" sz="1400" spc="-10" dirty="0">
                <a:solidFill>
                  <a:srgbClr val="FF7800"/>
                </a:solidFill>
              </a:rPr>
              <a:t>t</a:t>
            </a:r>
            <a:r>
              <a:rPr lang="fr-FR" sz="1400" spc="-20" dirty="0">
                <a:solidFill>
                  <a:srgbClr val="FF7800"/>
                </a:solidFill>
              </a:rPr>
              <a:t>r</a:t>
            </a:r>
            <a:r>
              <a:rPr lang="fr-FR" sz="1400" dirty="0">
                <a:solidFill>
                  <a:srgbClr val="FF7800"/>
                </a:solidFill>
              </a:rPr>
              <a:t>e</a:t>
            </a:r>
            <a:r>
              <a:rPr lang="fr-FR" sz="1400" spc="-95" dirty="0">
                <a:solidFill>
                  <a:srgbClr val="FF7800"/>
                </a:solidFill>
              </a:rPr>
              <a:t> </a:t>
            </a:r>
            <a:r>
              <a:rPr lang="fr-FR" sz="1400" dirty="0">
                <a:solidFill>
                  <a:srgbClr val="FF7800"/>
                </a:solidFill>
              </a:rPr>
              <a:t>du p</a:t>
            </a:r>
            <a:r>
              <a:rPr lang="fr-FR" sz="1400" spc="-25" dirty="0">
                <a:solidFill>
                  <a:srgbClr val="FF7800"/>
                </a:solidFill>
              </a:rPr>
              <a:t>r</a:t>
            </a:r>
            <a:r>
              <a:rPr lang="fr-FR" sz="1400" dirty="0">
                <a:solidFill>
                  <a:srgbClr val="FF7800"/>
                </a:solidFill>
              </a:rPr>
              <a:t>ojet</a:t>
            </a:r>
            <a:endParaRPr lang="fr-FR" dirty="0"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1AD321B3-8531-4B8B-9583-491285151682}"/>
              </a:ext>
            </a:extLst>
          </p:cNvPr>
          <p:cNvSpPr txBox="1"/>
          <p:nvPr/>
        </p:nvSpPr>
        <p:spPr>
          <a:xfrm>
            <a:off x="1042544" y="1048215"/>
            <a:ext cx="10106911" cy="45967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7800"/>
                </a:solidFill>
                <a:latin typeface="Calibri"/>
                <a:cs typeface="Calibri"/>
              </a:rPr>
              <a:t>Définition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45"/>
              </a:spcBef>
            </a:pPr>
            <a:endParaRPr sz="1400" dirty="0">
              <a:latin typeface="Calibri"/>
              <a:cs typeface="Calibri"/>
            </a:endParaRPr>
          </a:p>
          <a:p>
            <a:pPr marL="182880" indent="-170815">
              <a:lnSpc>
                <a:spcPct val="150000"/>
              </a:lnSpc>
              <a:buFont typeface="Arial MT"/>
              <a:buChar char="•"/>
              <a:tabLst>
                <a:tab pos="183515" algn="l"/>
              </a:tabLst>
            </a:pPr>
            <a:r>
              <a:rPr sz="14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</a:t>
            </a:r>
            <a:r>
              <a:rPr sz="1400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périmètre</a:t>
            </a:r>
            <a:r>
              <a:rPr sz="1400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du</a:t>
            </a:r>
            <a:r>
              <a:rPr sz="1400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projet,</a:t>
            </a:r>
            <a:r>
              <a:rPr sz="1400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ou</a:t>
            </a:r>
            <a:r>
              <a:rPr sz="1400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scope</a:t>
            </a:r>
            <a:r>
              <a:rPr sz="1400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du</a:t>
            </a:r>
            <a:r>
              <a:rPr sz="1400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projet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l'ensemble</a:t>
            </a:r>
            <a:r>
              <a:rPr sz="14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4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composent</a:t>
            </a:r>
            <a:r>
              <a:rPr sz="14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projet.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périmètre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limiter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dérives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objectifs,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s'assurer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qualité,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cadrer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projet,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visualiser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réalisé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d'atteindre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 err="1">
                <a:solidFill>
                  <a:srgbClr val="555555"/>
                </a:solidFill>
                <a:latin typeface="Calibri"/>
                <a:cs typeface="Calibri"/>
              </a:rPr>
              <a:t>l'objectif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82880" indent="-170815">
              <a:lnSpc>
                <a:spcPct val="150000"/>
              </a:lnSpc>
              <a:buFont typeface="Arial MT"/>
              <a:buChar char="•"/>
              <a:tabLst>
                <a:tab pos="183515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scope</a:t>
            </a:r>
            <a:r>
              <a:rPr sz="1400" spc="10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du</a:t>
            </a:r>
            <a:r>
              <a:rPr sz="1400" spc="6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projet</a:t>
            </a:r>
            <a:r>
              <a:rPr sz="1400" spc="10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permet</a:t>
            </a:r>
            <a:r>
              <a:rPr sz="1400" spc="7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ainsi</a:t>
            </a:r>
            <a:r>
              <a:rPr sz="1400" spc="6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sz="1400" spc="9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cadrer</a:t>
            </a:r>
            <a:r>
              <a:rPr sz="1400" spc="9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</a:t>
            </a:r>
            <a:r>
              <a:rPr sz="1400" spc="1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projet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sécuriser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sa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réalisation,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commanditaire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1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maîtrise</a:t>
            </a:r>
            <a:r>
              <a:rPr sz="1400" b="1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d’œuvre</a:t>
            </a:r>
            <a:r>
              <a:rPr sz="1400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400" b="1" dirty="0" err="1">
                <a:solidFill>
                  <a:srgbClr val="555555"/>
                </a:solidFill>
                <a:latin typeface="Calibri"/>
                <a:cs typeface="Calibri"/>
              </a:rPr>
              <a:t>celui</a:t>
            </a:r>
            <a:r>
              <a:rPr sz="1400" b="1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400" b="1" dirty="0">
                <a:latin typeface="Calibri"/>
                <a:cs typeface="Calibri"/>
              </a:rPr>
              <a:t> </a:t>
            </a:r>
            <a:r>
              <a:rPr sz="1400" b="1" spc="-10" dirty="0" err="1">
                <a:solidFill>
                  <a:srgbClr val="555555"/>
                </a:solidFill>
                <a:latin typeface="Calibri"/>
                <a:cs typeface="Calibri"/>
              </a:rPr>
              <a:t>réalise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).</a:t>
            </a:r>
            <a:endParaRPr sz="1400" b="1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50"/>
              </a:spcBef>
            </a:pPr>
            <a:endParaRPr sz="1400" dirty="0">
              <a:latin typeface="Calibri"/>
              <a:cs typeface="Calibri"/>
            </a:endParaRPr>
          </a:p>
          <a:p>
            <a:pPr marL="182880" marR="5080" indent="-170815" algn="just">
              <a:lnSpc>
                <a:spcPct val="150000"/>
              </a:lnSpc>
              <a:buFont typeface="Arial MT"/>
              <a:buChar char="•"/>
              <a:tabLst>
                <a:tab pos="18351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chaque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projet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est unique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que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vous ne disposez pas d'un budget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illimité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ni d'une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équipe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ad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vitam æternam,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primordial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déterminer avec précision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travail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réaliser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périmètre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projet)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ainsi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que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n'est pas compris dans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projet </a:t>
            </a:r>
            <a:r>
              <a:rPr sz="14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(ce </a:t>
            </a:r>
            <a:r>
              <a:rPr sz="14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qui </a:t>
            </a:r>
            <a:r>
              <a:rPr sz="14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est </a:t>
            </a:r>
            <a:r>
              <a:rPr sz="14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hors </a:t>
            </a:r>
            <a:r>
              <a:rPr sz="14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périmètre).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Sinon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vous vous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retrouveriez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avec un</a:t>
            </a:r>
            <a:r>
              <a:rPr sz="14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projet </a:t>
            </a:r>
            <a:r>
              <a:rPr sz="14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sans </a:t>
            </a:r>
            <a:r>
              <a:rPr sz="14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fin,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lequel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vient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rajouter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toujours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fonctionnalités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développer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 tâches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réaliser.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55555"/>
              </a:buClr>
            </a:pPr>
            <a:endParaRPr sz="1400" dirty="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3515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C'est sur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périmètre</a:t>
            </a:r>
            <a:r>
              <a:rPr sz="14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l'on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estime</a:t>
            </a:r>
            <a:r>
              <a:rPr sz="14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charge</a:t>
            </a:r>
            <a:r>
              <a:rPr sz="14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nécessaire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bâtir</a:t>
            </a:r>
            <a:r>
              <a:rPr sz="1400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</a:t>
            </a:r>
            <a:r>
              <a:rPr sz="14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planning</a:t>
            </a:r>
            <a:r>
              <a:rPr sz="1400" spc="3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projet</a:t>
            </a:r>
            <a:r>
              <a:rPr sz="1400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</a:t>
            </a:r>
            <a:r>
              <a:rPr sz="14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</a:t>
            </a:r>
            <a:r>
              <a:rPr sz="1400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budget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245"/>
              </a:spcBef>
              <a:buFont typeface="Arial MT"/>
              <a:buChar char="•"/>
              <a:tabLst>
                <a:tab pos="183515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Enfin,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périmètre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également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des</a:t>
            </a:r>
            <a:r>
              <a:rPr sz="14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3</a:t>
            </a:r>
            <a:r>
              <a:rPr sz="1400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composantes</a:t>
            </a:r>
            <a:r>
              <a:rPr sz="1400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du</a:t>
            </a:r>
            <a:r>
              <a:rPr sz="1400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triangle</a:t>
            </a:r>
            <a:r>
              <a:rPr sz="1400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d'or</a:t>
            </a:r>
            <a:r>
              <a:rPr sz="1400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projet,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avec 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coûts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délais.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556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035E721-C7C7-4B53-8682-3CF3BB2E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872" y="1276032"/>
            <a:ext cx="7496175" cy="47529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7ED268-7A9B-472A-8883-B40CF3E498D5}"/>
              </a:ext>
            </a:extLst>
          </p:cNvPr>
          <p:cNvSpPr txBox="1"/>
          <p:nvPr/>
        </p:nvSpPr>
        <p:spPr>
          <a:xfrm>
            <a:off x="3383280" y="551994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000" b="1" spc="-5" dirty="0">
                <a:solidFill>
                  <a:srgbClr val="007842"/>
                </a:solidFill>
                <a:latin typeface="Calibri"/>
                <a:cs typeface="Calibri"/>
              </a:rPr>
              <a:t>la matrice des compétences</a:t>
            </a:r>
          </a:p>
        </p:txBody>
      </p:sp>
    </p:spTree>
    <p:extLst>
      <p:ext uri="{BB962C8B-B14F-4D97-AF65-F5344CB8AC3E}">
        <p14:creationId xmlns:p14="http://schemas.microsoft.com/office/powerpoint/2010/main" val="1214873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59D85CD-3D22-4D7C-9F44-F71A11B972FC}"/>
              </a:ext>
            </a:extLst>
          </p:cNvPr>
          <p:cNvSpPr txBox="1"/>
          <p:nvPr/>
        </p:nvSpPr>
        <p:spPr>
          <a:xfrm>
            <a:off x="2720898" y="701856"/>
            <a:ext cx="73124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FF7800"/>
                </a:solidFill>
              </a:rPr>
              <a:t>Triangle d'or de la gestion de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925A89-E9BF-4BB2-AD78-5797321C9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98" y="1258753"/>
            <a:ext cx="6244683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91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>
            <a:extLst>
              <a:ext uri="{FF2B5EF4-FFF2-40B4-BE49-F238E27FC236}">
                <a16:creationId xmlns:a16="http://schemas.microsoft.com/office/drawing/2014/main" id="{534CC980-D9AC-4A85-B706-E2C8C6B3E66B}"/>
              </a:ext>
            </a:extLst>
          </p:cNvPr>
          <p:cNvSpPr txBox="1"/>
          <p:nvPr/>
        </p:nvSpPr>
        <p:spPr>
          <a:xfrm>
            <a:off x="998599" y="383318"/>
            <a:ext cx="10596245" cy="67745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b="1" spc="-5" dirty="0">
                <a:solidFill>
                  <a:srgbClr val="FF7800"/>
                </a:solidFill>
                <a:latin typeface="Calibri"/>
                <a:cs typeface="Calibri"/>
              </a:rPr>
              <a:t>Exemple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55"/>
              </a:spcBef>
            </a:pPr>
            <a:endParaRPr sz="1600" dirty="0">
              <a:latin typeface="Calibri"/>
              <a:cs typeface="Calibri"/>
            </a:endParaRPr>
          </a:p>
          <a:p>
            <a:pPr marL="182880" indent="-170815">
              <a:lnSpc>
                <a:spcPct val="150000"/>
              </a:lnSpc>
              <a:buFont typeface="Arial MT"/>
              <a:buChar char="•"/>
              <a:tabLst>
                <a:tab pos="183515" algn="l"/>
              </a:tabLst>
            </a:pP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devez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faire</a:t>
            </a:r>
            <a:r>
              <a:rPr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saut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l'épicerie</a:t>
            </a:r>
            <a:r>
              <a:rPr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acheter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œufs.</a:t>
            </a:r>
            <a:endParaRPr sz="1600" dirty="0">
              <a:latin typeface="Calibri"/>
              <a:cs typeface="Calibri"/>
            </a:endParaRPr>
          </a:p>
          <a:p>
            <a:pPr marL="182880" marR="635" indent="-183515">
              <a:lnSpc>
                <a:spcPct val="150000"/>
              </a:lnSpc>
              <a:spcBef>
                <a:spcPts val="745"/>
              </a:spcBef>
              <a:buFont typeface="Arial MT"/>
              <a:buChar char="•"/>
              <a:tabLst>
                <a:tab pos="183515" algn="l"/>
              </a:tabLst>
            </a:pP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6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chemin</a:t>
            </a:r>
            <a:r>
              <a:rPr sz="16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6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rayon</a:t>
            </a:r>
            <a:r>
              <a:rPr sz="16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6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6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frais,</a:t>
            </a:r>
            <a:r>
              <a:rPr sz="16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6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6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souvenez</a:t>
            </a:r>
            <a:r>
              <a:rPr sz="16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6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6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n'avez</a:t>
            </a:r>
            <a:r>
              <a:rPr sz="16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6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céréales.</a:t>
            </a:r>
            <a:r>
              <a:rPr sz="16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6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prenez</a:t>
            </a:r>
            <a:r>
              <a:rPr sz="16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6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6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boîte.</a:t>
            </a:r>
            <a:r>
              <a:rPr sz="16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OK,</a:t>
            </a:r>
            <a:r>
              <a:rPr sz="16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6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boîtes.</a:t>
            </a:r>
            <a:r>
              <a:rPr sz="16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6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6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laissez</a:t>
            </a:r>
            <a:r>
              <a:rPr sz="16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 err="1">
                <a:solidFill>
                  <a:srgbClr val="555555"/>
                </a:solidFill>
                <a:latin typeface="Calibri"/>
                <a:cs typeface="Calibri"/>
              </a:rPr>
              <a:t>alors</a:t>
            </a:r>
            <a:r>
              <a:rPr lang="fr-FR" sz="1600" dirty="0">
                <a:latin typeface="Calibri"/>
                <a:cs typeface="Calibri"/>
              </a:rPr>
              <a:t> </a:t>
            </a:r>
            <a:r>
              <a:rPr sz="1600" spc="-15" dirty="0" err="1">
                <a:solidFill>
                  <a:srgbClr val="555555"/>
                </a:solidFill>
                <a:latin typeface="Calibri"/>
                <a:cs typeface="Calibri"/>
              </a:rPr>
              <a:t>distraire</a:t>
            </a:r>
            <a:r>
              <a:rPr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couvercle</a:t>
            </a:r>
            <a:r>
              <a:rPr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rempli</a:t>
            </a:r>
            <a:r>
              <a:rPr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bougies</a:t>
            </a:r>
            <a:r>
              <a:rPr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parfumées.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preniez</a:t>
            </a:r>
            <a:r>
              <a:rPr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r>
              <a:rPr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rendez</a:t>
            </a:r>
            <a:r>
              <a:rPr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alors</a:t>
            </a:r>
            <a:r>
              <a:rPr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compte</a:t>
            </a:r>
            <a:r>
              <a:rPr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avez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besoin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serviettes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papier.</a:t>
            </a:r>
            <a:endParaRPr sz="1600" dirty="0">
              <a:latin typeface="Calibri"/>
              <a:cs typeface="Calibri"/>
            </a:endParaRPr>
          </a:p>
          <a:p>
            <a:pPr marL="182880" indent="-170815">
              <a:lnSpc>
                <a:spcPct val="150000"/>
              </a:lnSpc>
              <a:spcBef>
                <a:spcPts val="770"/>
              </a:spcBef>
              <a:buFont typeface="Arial MT"/>
              <a:buChar char="•"/>
              <a:tabLst>
                <a:tab pos="183515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6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6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stade,</a:t>
            </a:r>
            <a:r>
              <a:rPr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coincer</a:t>
            </a:r>
            <a:r>
              <a:rPr sz="16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articles</a:t>
            </a:r>
            <a:r>
              <a:rPr sz="16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6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menton</a:t>
            </a:r>
            <a:r>
              <a:rPr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faire</a:t>
            </a:r>
            <a:r>
              <a:rPr sz="16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tenir</a:t>
            </a:r>
            <a:r>
              <a:rPr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6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équilibre</a:t>
            </a:r>
            <a:r>
              <a:rPr sz="16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précaire</a:t>
            </a:r>
            <a:r>
              <a:rPr sz="16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vos</a:t>
            </a:r>
            <a:r>
              <a:rPr sz="16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bras</a:t>
            </a:r>
            <a:r>
              <a:rPr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6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fonctionne</a:t>
            </a:r>
            <a:r>
              <a:rPr sz="16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plus.</a:t>
            </a:r>
            <a:r>
              <a:rPr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objets</a:t>
            </a:r>
            <a:r>
              <a:rPr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tombent</a:t>
            </a:r>
            <a:r>
              <a:rPr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partout,</a:t>
            </a:r>
            <a:r>
              <a:rPr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 err="1">
                <a:solidFill>
                  <a:srgbClr val="555555"/>
                </a:solidFill>
                <a:latin typeface="Calibri"/>
                <a:cs typeface="Calibri"/>
              </a:rPr>
              <a:t>quelles</a:t>
            </a:r>
            <a:r>
              <a:rPr sz="16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z="1600" dirty="0">
                <a:latin typeface="Calibri"/>
                <a:cs typeface="Calibri"/>
              </a:rPr>
              <a:t> </a:t>
            </a:r>
            <a:r>
              <a:rPr sz="1600" spc="-5" dirty="0" err="1">
                <a:solidFill>
                  <a:srgbClr val="555555"/>
                </a:solidFill>
                <a:latin typeface="Calibri"/>
                <a:cs typeface="Calibri"/>
              </a:rPr>
              <a:t>soient</a:t>
            </a:r>
            <a:r>
              <a:rPr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vos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tentatives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maintenir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ensemble.</a:t>
            </a:r>
            <a:endParaRPr sz="1600" dirty="0">
              <a:latin typeface="Calibri"/>
              <a:cs typeface="Calibri"/>
            </a:endParaRPr>
          </a:p>
          <a:p>
            <a:pPr marL="182880" marR="5080" indent="-170815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183515" algn="l"/>
              </a:tabLst>
            </a:pP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6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devez</a:t>
            </a:r>
            <a:r>
              <a:rPr sz="16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alors</a:t>
            </a:r>
            <a:r>
              <a:rPr sz="16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6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rendre</a:t>
            </a:r>
            <a:r>
              <a:rPr sz="16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sz="16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honteux</a:t>
            </a:r>
            <a:r>
              <a:rPr sz="16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6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l'avant</a:t>
            </a:r>
            <a:r>
              <a:rPr sz="16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6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magasin</a:t>
            </a:r>
            <a:r>
              <a:rPr sz="16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6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sz="16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6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chariot.</a:t>
            </a:r>
            <a:r>
              <a:rPr sz="16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6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mettez</a:t>
            </a:r>
            <a:r>
              <a:rPr sz="16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encore</a:t>
            </a:r>
            <a:r>
              <a:rPr sz="16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quelques</a:t>
            </a:r>
            <a:r>
              <a:rPr sz="16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achats</a:t>
            </a:r>
            <a:r>
              <a:rPr sz="16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6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6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chariot</a:t>
            </a:r>
            <a:r>
              <a:rPr sz="16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6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6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retournez</a:t>
            </a:r>
            <a:r>
              <a:rPr sz="16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au 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rayon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frais</a:t>
            </a:r>
            <a:r>
              <a:rPr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œufs</a:t>
            </a:r>
            <a:r>
              <a:rPr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(vous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avez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failli</a:t>
            </a:r>
            <a:r>
              <a:rPr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oublier,</a:t>
            </a:r>
            <a:r>
              <a:rPr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n'est-ce</a:t>
            </a:r>
            <a:r>
              <a:rPr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?).</a:t>
            </a:r>
            <a:endParaRPr sz="1600" dirty="0">
              <a:latin typeface="Calibri"/>
              <a:cs typeface="Calibri"/>
            </a:endParaRPr>
          </a:p>
          <a:p>
            <a:pPr marL="182880" indent="-170815">
              <a:lnSpc>
                <a:spcPct val="150000"/>
              </a:lnSpc>
              <a:spcBef>
                <a:spcPts val="745"/>
              </a:spcBef>
              <a:buFont typeface="Arial MT"/>
              <a:buChar char="•"/>
              <a:tabLst>
                <a:tab pos="183515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Avant</a:t>
            </a:r>
            <a:r>
              <a:rPr sz="16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6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6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6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6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réalisiez</a:t>
            </a:r>
            <a:r>
              <a:rPr sz="16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6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6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s'est</a:t>
            </a:r>
            <a:r>
              <a:rPr sz="16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passé,</a:t>
            </a:r>
            <a:r>
              <a:rPr sz="16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sz="16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arrêt</a:t>
            </a:r>
            <a:r>
              <a:rPr sz="16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cinq</a:t>
            </a:r>
            <a:r>
              <a:rPr sz="16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minutes</a:t>
            </a:r>
            <a:r>
              <a:rPr sz="16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6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l'épicerie</a:t>
            </a:r>
            <a:r>
              <a:rPr sz="16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s'est</a:t>
            </a:r>
            <a:r>
              <a:rPr sz="16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transformé</a:t>
            </a:r>
            <a:r>
              <a:rPr sz="16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6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6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heure</a:t>
            </a:r>
            <a:r>
              <a:rPr sz="16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shopping.</a:t>
            </a:r>
            <a:r>
              <a:rPr sz="16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6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6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6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était</a:t>
            </a:r>
            <a:r>
              <a:rPr sz="16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 err="1">
                <a:solidFill>
                  <a:srgbClr val="555555"/>
                </a:solidFill>
                <a:latin typeface="Calibri"/>
                <a:cs typeface="Calibri"/>
              </a:rPr>
              <a:t>censé</a:t>
            </a:r>
            <a:r>
              <a:rPr sz="16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 err="1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z="1600" dirty="0">
                <a:latin typeface="Calibri"/>
                <a:cs typeface="Calibri"/>
              </a:rPr>
              <a:t> </a:t>
            </a:r>
            <a:r>
              <a:rPr sz="1600" spc="-10" dirty="0" err="1">
                <a:solidFill>
                  <a:srgbClr val="555555"/>
                </a:solidFill>
                <a:latin typeface="Calibri"/>
                <a:cs typeface="Calibri"/>
              </a:rPr>
              <a:t>coûter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moins</a:t>
            </a:r>
            <a:r>
              <a:rPr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5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euros</a:t>
            </a:r>
            <a:r>
              <a:rPr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fini</a:t>
            </a:r>
            <a:r>
              <a:rPr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coûter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100</a:t>
            </a:r>
            <a:r>
              <a:rPr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euros.</a:t>
            </a:r>
            <a:r>
              <a:rPr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franchement</a:t>
            </a:r>
            <a:r>
              <a:rPr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600" spc="-1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260475" indent="-285750">
              <a:lnSpc>
                <a:spcPct val="150000"/>
              </a:lnSpc>
              <a:spcBef>
                <a:spcPts val="170"/>
              </a:spcBef>
              <a:buFont typeface="Wingdings" panose="05000000000000000000" pitchFamily="2" charset="2"/>
              <a:buChar char="Ø"/>
            </a:pPr>
            <a:r>
              <a:rPr sz="1600" b="1" spc="-5" dirty="0" err="1">
                <a:solidFill>
                  <a:srgbClr val="555555"/>
                </a:solidFill>
                <a:latin typeface="Calibri"/>
                <a:cs typeface="Calibri"/>
              </a:rPr>
              <a:t>Aviez-vous</a:t>
            </a:r>
            <a:r>
              <a:rPr sz="1600" b="1" spc="-5" dirty="0">
                <a:solidFill>
                  <a:srgbClr val="555555"/>
                </a:solidFill>
                <a:latin typeface="Calibri"/>
                <a:cs typeface="Calibri"/>
              </a:rPr>
              <a:t> réellement besoin d'une autre bougie ?</a:t>
            </a:r>
            <a:endParaRPr lang="fr-FR" sz="1600" b="1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260475" indent="-285750">
              <a:lnSpc>
                <a:spcPct val="150000"/>
              </a:lnSpc>
              <a:spcBef>
                <a:spcPts val="170"/>
              </a:spcBef>
              <a:buFont typeface="Wingdings" panose="05000000000000000000" pitchFamily="2" charset="2"/>
              <a:buChar char="Ø"/>
            </a:pP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Lire et analyser la situation ?</a:t>
            </a:r>
          </a:p>
          <a:p>
            <a:pPr marL="1260475" indent="-285750">
              <a:lnSpc>
                <a:spcPct val="150000"/>
              </a:lnSpc>
              <a:spcBef>
                <a:spcPts val="170"/>
              </a:spcBef>
              <a:buFont typeface="Wingdings" panose="05000000000000000000" pitchFamily="2" charset="2"/>
              <a:buChar char="Ø"/>
            </a:pPr>
            <a:endParaRPr lang="fr-FR" sz="1600" b="1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82880">
              <a:lnSpc>
                <a:spcPct val="150000"/>
              </a:lnSpc>
              <a:spcBef>
                <a:spcPts val="170"/>
              </a:spcBef>
            </a:pPr>
            <a:endParaRPr sz="1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952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8F48B81-D4B7-41A0-B4E8-A56EB6F13187}"/>
              </a:ext>
            </a:extLst>
          </p:cNvPr>
          <p:cNvSpPr txBox="1"/>
          <p:nvPr/>
        </p:nvSpPr>
        <p:spPr>
          <a:xfrm>
            <a:off x="2578719" y="527227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fr-FR" sz="1800" spc="-55" dirty="0">
                <a:solidFill>
                  <a:srgbClr val="FF7800"/>
                </a:solidFill>
              </a:rPr>
              <a:t>Analyser</a:t>
            </a:r>
            <a:r>
              <a:rPr lang="fr-FR" sz="1800" spc="30" dirty="0">
                <a:solidFill>
                  <a:srgbClr val="FF7800"/>
                </a:solidFill>
              </a:rPr>
              <a:t> </a:t>
            </a:r>
            <a:r>
              <a:rPr lang="fr-FR" sz="1800" spc="-35" dirty="0">
                <a:solidFill>
                  <a:srgbClr val="FF7800"/>
                </a:solidFill>
              </a:rPr>
              <a:t>le</a:t>
            </a:r>
            <a:r>
              <a:rPr lang="fr-FR" sz="1800" spc="-65" dirty="0">
                <a:solidFill>
                  <a:srgbClr val="FF7800"/>
                </a:solidFill>
              </a:rPr>
              <a:t> </a:t>
            </a:r>
            <a:r>
              <a:rPr lang="fr-FR" sz="1800" spc="-45" dirty="0">
                <a:solidFill>
                  <a:srgbClr val="FF7800"/>
                </a:solidFill>
              </a:rPr>
              <a:t>cahier</a:t>
            </a:r>
            <a:r>
              <a:rPr lang="fr-FR" sz="1800" spc="-40" dirty="0">
                <a:solidFill>
                  <a:srgbClr val="FF7800"/>
                </a:solidFill>
              </a:rPr>
              <a:t> </a:t>
            </a:r>
            <a:r>
              <a:rPr lang="fr-FR" sz="1800" spc="-35" dirty="0">
                <a:solidFill>
                  <a:srgbClr val="FF7800"/>
                </a:solidFill>
              </a:rPr>
              <a:t>des</a:t>
            </a:r>
            <a:r>
              <a:rPr lang="fr-FR" sz="1800" spc="-80" dirty="0">
                <a:solidFill>
                  <a:srgbClr val="FF7800"/>
                </a:solidFill>
              </a:rPr>
              <a:t> </a:t>
            </a:r>
            <a:r>
              <a:rPr lang="fr-FR" sz="1800" spc="-55" dirty="0">
                <a:solidFill>
                  <a:srgbClr val="FF7800"/>
                </a:solidFill>
              </a:rPr>
              <a:t>charges</a:t>
            </a:r>
            <a:endParaRPr lang="fr-FR" sz="1800" dirty="0"/>
          </a:p>
          <a:p>
            <a:pPr marL="12700" algn="ctr">
              <a:lnSpc>
                <a:spcPct val="100000"/>
              </a:lnSpc>
              <a:spcBef>
                <a:spcPts val="35"/>
              </a:spcBef>
            </a:pPr>
            <a:r>
              <a:rPr lang="fr-FR" sz="1400" spc="-5" dirty="0">
                <a:solidFill>
                  <a:srgbClr val="FF7800"/>
                </a:solidFill>
              </a:rPr>
              <a:t>Détection</a:t>
            </a:r>
            <a:r>
              <a:rPr lang="fr-FR" sz="1400" spc="-30" dirty="0">
                <a:solidFill>
                  <a:srgbClr val="FF7800"/>
                </a:solidFill>
              </a:rPr>
              <a:t> </a:t>
            </a:r>
            <a:r>
              <a:rPr lang="fr-FR" sz="1400" spc="5" dirty="0">
                <a:solidFill>
                  <a:srgbClr val="FF7800"/>
                </a:solidFill>
              </a:rPr>
              <a:t>des</a:t>
            </a:r>
            <a:r>
              <a:rPr lang="fr-FR" sz="1400" spc="-30" dirty="0">
                <a:solidFill>
                  <a:srgbClr val="FF7800"/>
                </a:solidFill>
              </a:rPr>
              <a:t> </a:t>
            </a:r>
            <a:r>
              <a:rPr lang="fr-FR" sz="1400" dirty="0">
                <a:solidFill>
                  <a:srgbClr val="FF7800"/>
                </a:solidFill>
              </a:rPr>
              <a:t>risques</a:t>
            </a:r>
            <a:r>
              <a:rPr lang="fr-FR" sz="1400" spc="-50" dirty="0">
                <a:solidFill>
                  <a:srgbClr val="FF7800"/>
                </a:solidFill>
              </a:rPr>
              <a:t> </a:t>
            </a:r>
            <a:r>
              <a:rPr lang="fr-FR" sz="1400" spc="-5" dirty="0">
                <a:solidFill>
                  <a:srgbClr val="FF7800"/>
                </a:solidFill>
              </a:rPr>
              <a:t>liés</a:t>
            </a:r>
            <a:r>
              <a:rPr lang="fr-FR" sz="1400" spc="-30" dirty="0">
                <a:solidFill>
                  <a:srgbClr val="FF7800"/>
                </a:solidFill>
              </a:rPr>
              <a:t> </a:t>
            </a:r>
            <a:r>
              <a:rPr lang="fr-FR" sz="1400" dirty="0">
                <a:solidFill>
                  <a:srgbClr val="FF7800"/>
                </a:solidFill>
              </a:rPr>
              <a:t>à</a:t>
            </a:r>
            <a:r>
              <a:rPr lang="fr-FR" sz="1400" spc="-10" dirty="0">
                <a:solidFill>
                  <a:srgbClr val="FF7800"/>
                </a:solidFill>
              </a:rPr>
              <a:t> </a:t>
            </a:r>
            <a:r>
              <a:rPr lang="fr-FR" sz="1400" spc="-5" dirty="0">
                <a:solidFill>
                  <a:srgbClr val="FF7800"/>
                </a:solidFill>
              </a:rPr>
              <a:t>la</a:t>
            </a:r>
            <a:r>
              <a:rPr lang="fr-FR" sz="1400" spc="-10" dirty="0">
                <a:solidFill>
                  <a:srgbClr val="FF7800"/>
                </a:solidFill>
              </a:rPr>
              <a:t> nature</a:t>
            </a:r>
            <a:r>
              <a:rPr lang="fr-FR" sz="1400" dirty="0">
                <a:solidFill>
                  <a:srgbClr val="FF7800"/>
                </a:solidFill>
              </a:rPr>
              <a:t> du</a:t>
            </a:r>
            <a:r>
              <a:rPr lang="fr-FR" sz="1400" spc="-10" dirty="0">
                <a:solidFill>
                  <a:srgbClr val="FF7800"/>
                </a:solidFill>
              </a:rPr>
              <a:t> </a:t>
            </a:r>
            <a:r>
              <a:rPr lang="fr-FR" sz="1400" dirty="0">
                <a:solidFill>
                  <a:srgbClr val="FF7800"/>
                </a:solidFill>
              </a:rPr>
              <a:t>projet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D0026F-6920-4A28-B1D0-D4C3E25B46CC}"/>
              </a:ext>
            </a:extLst>
          </p:cNvPr>
          <p:cNvSpPr txBox="1"/>
          <p:nvPr/>
        </p:nvSpPr>
        <p:spPr>
          <a:xfrm>
            <a:off x="709961" y="1176396"/>
            <a:ext cx="10772078" cy="4505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marR="5080" indent="-170815" algn="just">
              <a:lnSpc>
                <a:spcPct val="110900"/>
              </a:lnSpc>
              <a:spcBef>
                <a:spcPts val="114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lang="fr-FR" sz="1200" b="1" spc="-10" dirty="0">
                <a:solidFill>
                  <a:srgbClr val="555555"/>
                </a:solidFill>
                <a:latin typeface="Calibri"/>
                <a:cs typeface="Calibri"/>
              </a:rPr>
              <a:t>risques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font partie </a:t>
            </a:r>
            <a:r>
              <a:rPr lang="fr-FR" sz="12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des </a:t>
            </a:r>
            <a:r>
              <a:rPr lang="fr-FR" sz="12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informations </a:t>
            </a:r>
            <a:r>
              <a:rPr lang="fr-FR" sz="12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essentielles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qu'un chef de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projet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doit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connaître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sur 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son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projet.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Dès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le démarrage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du projet, vous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devez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dresser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la liste la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plus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exhaustive possible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 tous les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événements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générateurs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 risques. Pour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cela,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rassemblez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votre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équipe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z="12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lancez un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brainstorming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afin de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répertorier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tous les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dangers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 possibles.</a:t>
            </a:r>
            <a:endParaRPr lang="fr-FR" sz="1200" dirty="0">
              <a:latin typeface="Calibri"/>
              <a:cs typeface="Calibri"/>
            </a:endParaRPr>
          </a:p>
          <a:p>
            <a:pPr marL="182880" indent="-170815" algn="just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distingue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lang="fr-FR"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risques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lang="fr-FR"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55555"/>
              </a:buClr>
              <a:buFont typeface="Wingdings"/>
              <a:buChar char=""/>
            </a:pPr>
            <a:endParaRPr lang="fr-FR" sz="1400" dirty="0">
              <a:latin typeface="Calibri"/>
              <a:cs typeface="Calibri"/>
            </a:endParaRPr>
          </a:p>
          <a:p>
            <a:pPr marL="713105" lvl="1" indent="-243840">
              <a:lnSpc>
                <a:spcPct val="100000"/>
              </a:lnSpc>
              <a:spcBef>
                <a:spcPts val="1245"/>
              </a:spcBef>
              <a:buFont typeface="Wingdings"/>
              <a:buChar char=""/>
              <a:tabLst>
                <a:tab pos="713105" algn="l"/>
                <a:tab pos="713740" algn="l"/>
              </a:tabLst>
            </a:pP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Financiers</a:t>
            </a:r>
            <a:r>
              <a:rPr lang="fr-FR" sz="12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coût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supérieur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 l'estimation,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manque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budget,</a:t>
            </a:r>
            <a:r>
              <a:rPr lang="fr-FR"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etc.</a:t>
            </a:r>
            <a:endParaRPr lang="fr-FR" sz="1200" dirty="0">
              <a:latin typeface="Calibri"/>
              <a:cs typeface="Calibri"/>
            </a:endParaRPr>
          </a:p>
          <a:p>
            <a:pPr marL="713105" lvl="1" indent="-24384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713105" algn="l"/>
                <a:tab pos="713740" algn="l"/>
              </a:tabLst>
            </a:pP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Humains</a:t>
            </a:r>
            <a:r>
              <a:rPr lang="fr-FR" sz="12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manque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compétences,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absentéisme,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démission</a:t>
            </a:r>
            <a:r>
              <a:rPr lang="fr-FR"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cours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 projet,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conflits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sein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l'équipe,</a:t>
            </a:r>
            <a:r>
              <a:rPr lang="fr-FR"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etc.</a:t>
            </a:r>
            <a:endParaRPr lang="fr-FR" sz="1200" dirty="0">
              <a:latin typeface="Calibri"/>
              <a:cs typeface="Calibri"/>
            </a:endParaRPr>
          </a:p>
          <a:p>
            <a:pPr marL="713105" lvl="1" indent="-243840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713105" algn="l"/>
                <a:tab pos="713740" algn="l"/>
              </a:tabLst>
            </a:pPr>
            <a:r>
              <a:rPr lang="fr-FR" sz="1200" b="1" spc="-15" dirty="0">
                <a:solidFill>
                  <a:srgbClr val="555555"/>
                </a:solidFill>
                <a:latin typeface="Calibri"/>
                <a:cs typeface="Calibri"/>
              </a:rPr>
              <a:t>Temporels</a:t>
            </a:r>
            <a:r>
              <a:rPr lang="fr-FR" sz="12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retards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sous-traitants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fournisseurs,</a:t>
            </a:r>
            <a:r>
              <a:rPr lang="fr-FR"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mauvaise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estimation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délais,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etc.</a:t>
            </a:r>
            <a:endParaRPr lang="fr-FR" sz="1200" dirty="0">
              <a:latin typeface="Calibri"/>
              <a:cs typeface="Calibri"/>
            </a:endParaRPr>
          </a:p>
          <a:p>
            <a:pPr marL="713105" lvl="1" indent="-243840">
              <a:lnSpc>
                <a:spcPct val="100000"/>
              </a:lnSpc>
              <a:spcBef>
                <a:spcPts val="745"/>
              </a:spcBef>
              <a:buFont typeface="Wingdings"/>
              <a:buChar char=""/>
              <a:tabLst>
                <a:tab pos="713105" algn="l"/>
                <a:tab pos="713740" algn="l"/>
              </a:tabLst>
            </a:pPr>
            <a:r>
              <a:rPr lang="fr-FR" sz="1200" b="1" spc="-15" dirty="0">
                <a:solidFill>
                  <a:srgbClr val="555555"/>
                </a:solidFill>
                <a:latin typeface="Calibri"/>
                <a:cs typeface="Calibri"/>
              </a:rPr>
              <a:t>Techniques</a:t>
            </a:r>
            <a:r>
              <a:rPr lang="fr-FR" sz="12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logiciel</a:t>
            </a:r>
            <a:r>
              <a:rPr lang="fr-FR"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inadapté,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pannes,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matériel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obsolète,</a:t>
            </a:r>
            <a:r>
              <a:rPr lang="fr-FR"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etc.</a:t>
            </a:r>
            <a:endParaRPr lang="fr-FR" sz="1200" dirty="0">
              <a:latin typeface="Calibri"/>
              <a:cs typeface="Calibri"/>
            </a:endParaRPr>
          </a:p>
          <a:p>
            <a:pPr marL="713105" lvl="1" indent="-24384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713105" algn="l"/>
                <a:tab pos="713740" algn="l"/>
              </a:tabLst>
            </a:pP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Juridiques</a:t>
            </a:r>
            <a:r>
              <a:rPr lang="fr-FR" sz="12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réglementations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lois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20" dirty="0">
                <a:solidFill>
                  <a:srgbClr val="555555"/>
                </a:solidFill>
                <a:latin typeface="Calibri"/>
                <a:cs typeface="Calibri"/>
              </a:rPr>
              <a:t>respecter,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faillite</a:t>
            </a:r>
            <a:r>
              <a:rPr lang="fr-FR"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20" dirty="0">
                <a:solidFill>
                  <a:srgbClr val="555555"/>
                </a:solidFill>
                <a:latin typeface="Calibri"/>
                <a:cs typeface="Calibri"/>
              </a:rPr>
              <a:t>fournisseur,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etc.</a:t>
            </a:r>
            <a:endParaRPr lang="fr-FR" sz="1200" dirty="0">
              <a:latin typeface="Calibri"/>
              <a:cs typeface="Calibri"/>
            </a:endParaRPr>
          </a:p>
          <a:p>
            <a:pPr marL="713105" lvl="1" indent="-24384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713105" algn="l"/>
                <a:tab pos="713740" algn="l"/>
              </a:tabLst>
            </a:pP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Environnementaux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impacts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négatifs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 l'environnement,</a:t>
            </a:r>
            <a:r>
              <a:rPr lang="fr-FR"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environnement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ayant</a:t>
            </a:r>
            <a:r>
              <a:rPr lang="fr-FR"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impact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(inondation,</a:t>
            </a:r>
            <a:r>
              <a:rPr lang="fr-FR"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sécheresse,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tempête...).</a:t>
            </a:r>
            <a:endParaRPr lang="fr-FR" sz="1200" dirty="0">
              <a:latin typeface="Calibri"/>
              <a:cs typeface="Calibri"/>
            </a:endParaRPr>
          </a:p>
          <a:p>
            <a:pPr marL="713105" lvl="1" indent="-243840">
              <a:lnSpc>
                <a:spcPct val="100000"/>
              </a:lnSpc>
              <a:spcBef>
                <a:spcPts val="745"/>
              </a:spcBef>
              <a:buFont typeface="Wingdings"/>
              <a:buChar char=""/>
              <a:tabLst>
                <a:tab pos="713105" algn="l"/>
                <a:tab pos="713740" algn="l"/>
              </a:tabLst>
            </a:pP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Organisationnels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changement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politique</a:t>
            </a:r>
            <a:r>
              <a:rPr lang="fr-FR"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l'entreprise,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changements</a:t>
            </a:r>
            <a:r>
              <a:rPr lang="fr-FR"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économiques,</a:t>
            </a:r>
            <a:r>
              <a:rPr lang="fr-FR"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etc.</a:t>
            </a:r>
            <a:endParaRPr lang="fr-FR" sz="12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555555"/>
              </a:buClr>
              <a:buFont typeface="Wingdings"/>
              <a:buChar char=""/>
            </a:pPr>
            <a:endParaRPr lang="fr-FR" sz="1400" dirty="0">
              <a:latin typeface="Calibri"/>
              <a:cs typeface="Calibri"/>
            </a:endParaRPr>
          </a:p>
          <a:p>
            <a:pPr marL="182880" marR="5080" indent="-170815" algn="just">
              <a:lnSpc>
                <a:spcPct val="110800"/>
              </a:lnSpc>
              <a:spcBef>
                <a:spcPts val="1115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200" spc="-2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savez,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risque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partie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intégrante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 gestion de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projet.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200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donc essentiel de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mettre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en place </a:t>
            </a:r>
            <a:r>
              <a:rPr lang="fr-FR" sz="12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un </a:t>
            </a:r>
            <a:r>
              <a:rPr lang="fr-FR" sz="12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plan </a:t>
            </a:r>
            <a:r>
              <a:rPr lang="fr-FR" sz="12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sz="1200" b="1" spc="26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management </a:t>
            </a:r>
            <a:r>
              <a:rPr lang="fr-FR" sz="12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des risques,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z="1200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dès</a:t>
            </a:r>
            <a:r>
              <a:rPr lang="fr-FR" sz="1200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premières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étapes du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lancement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du projet. Cela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permet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d'identifier,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 prévenir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limiter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ces risques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anticipant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leur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traitement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grâce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mise 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œuvre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d'actions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préventives</a:t>
            </a:r>
            <a:r>
              <a:rPr lang="fr-FR"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correctrices.</a:t>
            </a:r>
            <a:endParaRPr lang="fr-FR" sz="1200" dirty="0">
              <a:latin typeface="Calibri"/>
              <a:cs typeface="Calibri"/>
            </a:endParaRPr>
          </a:p>
          <a:p>
            <a:pPr marL="182880" indent="-170815" algn="just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C'est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phase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essentielle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permettra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minimiser</a:t>
            </a:r>
            <a:r>
              <a:rPr lang="fr-FR"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pertes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et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d'argent,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préparera</a:t>
            </a:r>
            <a:r>
              <a:rPr lang="fr-FR"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 gérer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efficacement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risque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lorsqu'il</a:t>
            </a:r>
            <a:r>
              <a:rPr lang="fr-FR"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surviendra.</a:t>
            </a:r>
            <a:endParaRPr lang="fr-FR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3697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41054C9-C9CE-41AC-967F-A3B152BA2714}"/>
              </a:ext>
            </a:extLst>
          </p:cNvPr>
          <p:cNvSpPr txBox="1"/>
          <p:nvPr/>
        </p:nvSpPr>
        <p:spPr>
          <a:xfrm>
            <a:off x="726688" y="681950"/>
            <a:ext cx="10738624" cy="6176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265"/>
              </a:spcBef>
            </a:pP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En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gestion</a:t>
            </a:r>
            <a:r>
              <a:rPr lang="fr-FR" sz="1600" spc="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projet,</a:t>
            </a:r>
            <a:r>
              <a:rPr lang="fr-FR" sz="1600" spc="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personne</a:t>
            </a:r>
            <a:r>
              <a:rPr lang="fr-FR" sz="1600" spc="2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n'est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à</a:t>
            </a:r>
            <a:r>
              <a:rPr lang="fr-FR" sz="1600" spc="4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l'abri</a:t>
            </a:r>
            <a:r>
              <a:rPr lang="fr-FR" sz="1600" spc="6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d'un</a:t>
            </a:r>
            <a:r>
              <a:rPr lang="fr-FR" sz="1600" spc="4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échec.</a:t>
            </a:r>
            <a:r>
              <a:rPr lang="fr-FR" sz="1600" spc="3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Parfois,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malgré</a:t>
            </a:r>
            <a:r>
              <a:rPr lang="fr-FR" sz="1600" spc="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l'investissement,</a:t>
            </a:r>
            <a:r>
              <a:rPr lang="fr-FR" sz="1600" spc="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les</a:t>
            </a:r>
            <a:r>
              <a:rPr lang="fr-FR" sz="1600" spc="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efforts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et</a:t>
            </a:r>
            <a:r>
              <a:rPr lang="fr-FR" sz="1600" spc="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la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bonne</a:t>
            </a:r>
            <a:r>
              <a:rPr lang="fr-FR" sz="1600" spc="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volonté</a:t>
            </a:r>
            <a:r>
              <a:rPr lang="fr-FR" sz="1600" spc="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du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chef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projet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et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son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équipe,</a:t>
            </a:r>
            <a:r>
              <a:rPr lang="fr-FR" sz="16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il</a:t>
            </a:r>
            <a:r>
              <a:rPr lang="fr-FR" sz="1600" dirty="0">
                <a:latin typeface="Arial MT"/>
                <a:cs typeface="Arial MT"/>
              </a:rPr>
              <a:t> 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arrive</a:t>
            </a:r>
            <a:r>
              <a:rPr lang="fr-FR" sz="1600" spc="-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qu'un</a:t>
            </a:r>
            <a:r>
              <a:rPr lang="fr-FR" sz="16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projet</a:t>
            </a:r>
            <a:r>
              <a:rPr lang="fr-FR" sz="16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échoue.</a:t>
            </a:r>
            <a:r>
              <a:rPr lang="fr-FR" sz="16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L'une</a:t>
            </a:r>
            <a:r>
              <a:rPr lang="fr-FR" sz="1600" spc="-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des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premières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questions</a:t>
            </a:r>
            <a:r>
              <a:rPr lang="fr-FR" sz="16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à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se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poser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est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savoir</a:t>
            </a:r>
            <a:r>
              <a:rPr lang="fr-FR" sz="16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quelle</a:t>
            </a:r>
            <a:r>
              <a:rPr lang="fr-FR" sz="16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est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b="1" spc="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lang="fr-FR" sz="1600" b="1" spc="-4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spc="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raison</a:t>
            </a:r>
            <a:r>
              <a:rPr lang="fr-FR" sz="1600" b="1" spc="-3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lang="fr-FR" sz="1600" b="1" spc="-1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cet</a:t>
            </a:r>
            <a:r>
              <a:rPr lang="fr-FR" sz="1600" b="1" spc="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échec.</a:t>
            </a:r>
            <a:endParaRPr lang="fr-FR" sz="1600" b="1" dirty="0">
              <a:highlight>
                <a:srgbClr val="FFFF00"/>
              </a:highlight>
              <a:latin typeface="Arial MT"/>
              <a:cs typeface="Arial MT"/>
            </a:endParaRPr>
          </a:p>
          <a:p>
            <a:pPr marL="189230" indent="-177165">
              <a:lnSpc>
                <a:spcPct val="150000"/>
              </a:lnSpc>
              <a:spcBef>
                <a:spcPts val="750"/>
              </a:spcBef>
              <a:buAutoNum type="arabicParenR"/>
              <a:tabLst>
                <a:tab pos="189865" algn="l"/>
              </a:tabLst>
            </a:pPr>
            <a:r>
              <a:rPr lang="fr-FR" sz="1600" b="1" spc="-10" dirty="0">
                <a:solidFill>
                  <a:srgbClr val="555555"/>
                </a:solidFill>
                <a:latin typeface="Arial"/>
                <a:cs typeface="Arial"/>
              </a:rPr>
              <a:t>Manque</a:t>
            </a:r>
            <a:r>
              <a:rPr lang="fr-FR" sz="1600" b="1" spc="3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Arial"/>
                <a:cs typeface="Arial"/>
              </a:rPr>
              <a:t>de</a:t>
            </a:r>
            <a:r>
              <a:rPr lang="fr-FR" sz="1600" b="1" spc="1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Arial"/>
                <a:cs typeface="Arial"/>
              </a:rPr>
              <a:t>visibilité</a:t>
            </a:r>
            <a:r>
              <a:rPr lang="fr-FR" sz="1600" b="1" spc="-10" dirty="0">
                <a:solidFill>
                  <a:srgbClr val="555555"/>
                </a:solidFill>
                <a:latin typeface="Arial"/>
                <a:cs typeface="Arial"/>
              </a:rPr>
              <a:t> sur</a:t>
            </a:r>
            <a:r>
              <a:rPr lang="fr-FR" sz="1600" b="1" spc="2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Arial"/>
                <a:cs typeface="Arial"/>
              </a:rPr>
              <a:t>le</a:t>
            </a:r>
            <a:r>
              <a:rPr lang="fr-FR" sz="1600" b="1" spc="1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Arial"/>
                <a:cs typeface="Arial"/>
              </a:rPr>
              <a:t>projet</a:t>
            </a:r>
            <a:endParaRPr lang="fr-FR" sz="1600" dirty="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spcBef>
                <a:spcPts val="610"/>
              </a:spcBef>
            </a:pP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Il</a:t>
            </a:r>
            <a:r>
              <a:rPr lang="fr-FR" sz="1600" spc="8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arrive</a:t>
            </a:r>
            <a:r>
              <a:rPr lang="fr-FR" sz="1600" spc="5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parfois</a:t>
            </a:r>
            <a:r>
              <a:rPr lang="fr-FR" sz="1600" spc="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que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le</a:t>
            </a:r>
            <a:r>
              <a:rPr lang="fr-FR" sz="1600" spc="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chef</a:t>
            </a:r>
            <a:r>
              <a:rPr lang="fr-FR" sz="1600" spc="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600" spc="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projet</a:t>
            </a:r>
            <a:r>
              <a:rPr lang="fr-FR" sz="1600" spc="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et</a:t>
            </a:r>
            <a:r>
              <a:rPr lang="fr-FR" sz="1600" spc="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son</a:t>
            </a:r>
            <a:r>
              <a:rPr lang="fr-FR" sz="1600" spc="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équipe</a:t>
            </a:r>
            <a:r>
              <a:rPr lang="fr-FR" sz="1600" spc="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pilotent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leur</a:t>
            </a:r>
            <a:r>
              <a:rPr lang="fr-FR" sz="1600" spc="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projet</a:t>
            </a:r>
            <a:r>
              <a:rPr lang="fr-FR" sz="1600" spc="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sans</a:t>
            </a:r>
            <a:r>
              <a:rPr lang="fr-FR" sz="1600" spc="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aucune</a:t>
            </a:r>
            <a:r>
              <a:rPr lang="fr-FR" sz="1600" spc="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visibilité.</a:t>
            </a:r>
            <a:r>
              <a:rPr lang="fr-FR" sz="1600" b="1" spc="6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lang="fr-FR" sz="1600" b="1" spc="4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liste</a:t>
            </a:r>
            <a:r>
              <a:rPr lang="fr-FR" sz="1600" b="1" spc="6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des</a:t>
            </a:r>
            <a:r>
              <a:rPr lang="fr-FR" sz="1600" b="1" spc="5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tâches</a:t>
            </a:r>
            <a:r>
              <a:rPr lang="fr-FR" sz="1600" b="1" spc="6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et</a:t>
            </a:r>
            <a:r>
              <a:rPr lang="fr-FR" sz="1600" b="1" spc="3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spc="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le</a:t>
            </a:r>
            <a:r>
              <a:rPr lang="fr-FR" sz="1600" b="1" spc="6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planning</a:t>
            </a:r>
            <a:r>
              <a:rPr lang="fr-FR" sz="1600" b="1" spc="4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ont</a:t>
            </a:r>
            <a:r>
              <a:rPr lang="fr-FR" sz="1600" b="1" spc="6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été</a:t>
            </a:r>
            <a:r>
              <a:rPr lang="fr-FR" sz="1600" b="1" spc="6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préalablement</a:t>
            </a:r>
            <a:r>
              <a:rPr lang="fr-FR" sz="1600" b="1" spc="6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définis </a:t>
            </a:r>
            <a:r>
              <a:rPr lang="fr-FR" sz="1600" spc="-32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lors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du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lancement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du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projet,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mais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ils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n'ont jamais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été mis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à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jour 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en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fonction 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de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sa progression. Les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membres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de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l'équipe savent sur quelles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tâches ils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doivent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travailler,</a:t>
            </a:r>
            <a:r>
              <a:rPr lang="fr-FR" sz="16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mais</a:t>
            </a:r>
            <a:r>
              <a:rPr lang="fr-FR" sz="1600" spc="2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ils</a:t>
            </a:r>
            <a:r>
              <a:rPr lang="fr-FR" sz="1600" spc="-5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n'ont</a:t>
            </a:r>
            <a:r>
              <a:rPr lang="fr-FR" sz="16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aucune</a:t>
            </a:r>
            <a:r>
              <a:rPr lang="fr-FR" sz="1600" spc="-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idée</a:t>
            </a:r>
            <a:r>
              <a:rPr lang="fr-FR" sz="16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des</a:t>
            </a:r>
            <a:r>
              <a:rPr lang="fr-FR" sz="1600" spc="-2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priorités.</a:t>
            </a:r>
            <a:endParaRPr lang="fr-FR" sz="1600" dirty="0">
              <a:latin typeface="Arial MT"/>
              <a:cs typeface="Arial MT"/>
            </a:endParaRPr>
          </a:p>
          <a:p>
            <a:pPr marL="469900">
              <a:lnSpc>
                <a:spcPct val="150000"/>
              </a:lnSpc>
              <a:spcBef>
                <a:spcPts val="770"/>
              </a:spcBef>
            </a:pPr>
            <a:r>
              <a:rPr lang="fr-FR" sz="1600" b="1" spc="-5" dirty="0">
                <a:solidFill>
                  <a:srgbClr val="555555"/>
                </a:solidFill>
                <a:latin typeface="Arial"/>
                <a:cs typeface="Arial"/>
              </a:rPr>
              <a:t>Solution</a:t>
            </a:r>
            <a:r>
              <a:rPr lang="fr-FR" sz="1600" b="1" spc="-2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Arial"/>
                <a:cs typeface="Arial"/>
              </a:rPr>
              <a:t>:</a:t>
            </a:r>
            <a:endParaRPr lang="fr-FR" sz="1600" dirty="0">
              <a:latin typeface="Arial"/>
              <a:cs typeface="Arial"/>
            </a:endParaRPr>
          </a:p>
          <a:p>
            <a:pPr marL="469900" marR="78105">
              <a:lnSpc>
                <a:spcPct val="150000"/>
              </a:lnSpc>
              <a:spcBef>
                <a:spcPts val="615"/>
              </a:spcBef>
            </a:pP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Si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vous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pilotez</a:t>
            </a:r>
            <a:r>
              <a:rPr lang="fr-FR" sz="1600" spc="-6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votre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projet</a:t>
            </a:r>
            <a:r>
              <a:rPr lang="fr-FR" sz="1600" spc="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à</a:t>
            </a:r>
            <a:r>
              <a:rPr lang="fr-FR" sz="1600" spc="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l'aveugle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,</a:t>
            </a:r>
            <a:r>
              <a:rPr lang="fr-FR" sz="16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celui-ci</a:t>
            </a:r>
            <a:r>
              <a:rPr lang="fr-FR" sz="16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est</a:t>
            </a:r>
            <a:r>
              <a:rPr lang="fr-FR" sz="16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voué</a:t>
            </a:r>
            <a:r>
              <a:rPr lang="fr-FR" sz="1600" spc="-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à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l'échec</a:t>
            </a:r>
            <a:r>
              <a:rPr lang="fr-FR" sz="1600" b="1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.</a:t>
            </a:r>
            <a:r>
              <a:rPr lang="fr-FR" sz="1600" b="1" spc="-60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Le</a:t>
            </a:r>
            <a:r>
              <a:rPr lang="fr-FR" sz="1600" b="1" spc="10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diagramme</a:t>
            </a:r>
            <a:r>
              <a:rPr lang="fr-FR" sz="1600" b="1" spc="15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de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Gantt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00FF00"/>
                </a:highlight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est</a:t>
            </a:r>
            <a:r>
              <a:rPr lang="fr-FR" sz="16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un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outil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indispensable</a:t>
            </a:r>
            <a:r>
              <a:rPr lang="fr-FR" sz="1600" spc="-8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en</a:t>
            </a:r>
            <a:r>
              <a:rPr lang="fr-FR" sz="16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gestion</a:t>
            </a:r>
            <a:r>
              <a:rPr lang="fr-FR" sz="16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de projet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car 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il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 permet </a:t>
            </a:r>
            <a:r>
              <a:rPr lang="fr-FR" sz="1600" spc="-3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de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visualiser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rapidement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toutes 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les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tâches planifiées, leur progression et leur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échéance.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Ainsi,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vous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et votre équipe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avez </a:t>
            </a:r>
            <a:r>
              <a:rPr lang="fr-FR" sz="1600" spc="30" dirty="0">
                <a:solidFill>
                  <a:srgbClr val="555555"/>
                </a:solidFill>
                <a:latin typeface="Arial MT"/>
                <a:cs typeface="Arial MT"/>
              </a:rPr>
              <a:t>une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visibilité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complète sur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l'avancement</a:t>
            </a:r>
            <a:r>
              <a:rPr lang="fr-FR" sz="16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du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projet,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 les</a:t>
            </a:r>
            <a:r>
              <a:rPr lang="fr-FR" sz="16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tâches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en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cours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et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 celles</a:t>
            </a:r>
            <a:r>
              <a:rPr lang="fr-FR" sz="16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à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venir.</a:t>
            </a:r>
            <a:r>
              <a:rPr lang="fr-FR" sz="16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Vous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pouvez</a:t>
            </a:r>
            <a:r>
              <a:rPr lang="fr-FR" sz="16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donc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mieux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 gérer</a:t>
            </a:r>
            <a:r>
              <a:rPr lang="fr-FR" sz="1600" spc="-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vos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priorités,</a:t>
            </a:r>
            <a:r>
              <a:rPr lang="fr-FR" sz="16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anticiper</a:t>
            </a:r>
            <a:r>
              <a:rPr lang="fr-FR" sz="1600" spc="-8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les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retards</a:t>
            </a:r>
            <a:r>
              <a:rPr lang="fr-FR" sz="16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potentiels,</a:t>
            </a:r>
            <a:r>
              <a:rPr lang="fr-FR" sz="16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etc.</a:t>
            </a:r>
            <a:endParaRPr lang="fr-FR"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lang="fr-FR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fr-FR" dirty="0">
              <a:latin typeface="Arial MT"/>
              <a:cs typeface="Arial M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1EB2D0-311B-4F45-A359-586A732A4406}"/>
              </a:ext>
            </a:extLst>
          </p:cNvPr>
          <p:cNvSpPr txBox="1"/>
          <p:nvPr/>
        </p:nvSpPr>
        <p:spPr>
          <a:xfrm>
            <a:off x="2634476" y="0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fr-FR" sz="1800" spc="-130" dirty="0">
                <a:solidFill>
                  <a:srgbClr val="FF7800"/>
                </a:solidFill>
                <a:latin typeface="Arial"/>
                <a:cs typeface="Arial"/>
              </a:rPr>
              <a:t>A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n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a</a:t>
            </a:r>
            <a:r>
              <a:rPr lang="fr-FR" sz="1800" spc="-35" dirty="0">
                <a:solidFill>
                  <a:srgbClr val="FF7800"/>
                </a:solidFill>
                <a:latin typeface="Arial"/>
                <a:cs typeface="Arial"/>
              </a:rPr>
              <a:t>l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y</a:t>
            </a:r>
            <a:r>
              <a:rPr lang="fr-FR" sz="1800" spc="-35" dirty="0">
                <a:solidFill>
                  <a:srgbClr val="FF7800"/>
                </a:solidFill>
                <a:latin typeface="Arial"/>
                <a:cs typeface="Arial"/>
              </a:rPr>
              <a:t>s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r</a:t>
            </a:r>
            <a:r>
              <a:rPr lang="fr-FR" sz="1800" spc="3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800" spc="-55" dirty="0">
                <a:solidFill>
                  <a:srgbClr val="FF7800"/>
                </a:solidFill>
                <a:latin typeface="Arial"/>
                <a:cs typeface="Arial"/>
              </a:rPr>
              <a:t>l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8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ca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h</a:t>
            </a:r>
            <a:r>
              <a:rPr lang="fr-FR" sz="1800" spc="-55" dirty="0">
                <a:solidFill>
                  <a:srgbClr val="FF7800"/>
                </a:solidFill>
                <a:latin typeface="Arial"/>
                <a:cs typeface="Arial"/>
              </a:rPr>
              <a:t>i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r</a:t>
            </a:r>
            <a:r>
              <a:rPr lang="fr-FR" sz="1800" spc="-4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d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s</a:t>
            </a:r>
            <a:r>
              <a:rPr lang="fr-FR" sz="1800" spc="-55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c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h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a</a:t>
            </a:r>
            <a:r>
              <a:rPr lang="fr-FR" sz="1800" spc="-65" dirty="0">
                <a:solidFill>
                  <a:srgbClr val="FF7800"/>
                </a:solidFill>
                <a:latin typeface="Arial"/>
                <a:cs typeface="Arial"/>
              </a:rPr>
              <a:t>r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g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s</a:t>
            </a:r>
            <a:endParaRPr lang="fr-FR" sz="1800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35"/>
              </a:spcBef>
            </a:pPr>
            <a:r>
              <a:rPr lang="fr-FR" sz="1400" dirty="0">
                <a:solidFill>
                  <a:srgbClr val="FF7800"/>
                </a:solidFill>
                <a:latin typeface="Arial"/>
                <a:cs typeface="Arial"/>
              </a:rPr>
              <a:t>Proposition</a:t>
            </a:r>
            <a:r>
              <a:rPr lang="fr-FR" sz="1400" spc="-6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400" dirty="0">
                <a:solidFill>
                  <a:srgbClr val="FF7800"/>
                </a:solidFill>
                <a:latin typeface="Arial"/>
                <a:cs typeface="Arial"/>
              </a:rPr>
              <a:t>des</a:t>
            </a:r>
            <a:r>
              <a:rPr lang="fr-FR" sz="1400" spc="-25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400" dirty="0">
                <a:solidFill>
                  <a:srgbClr val="FF7800"/>
                </a:solidFill>
                <a:latin typeface="Arial"/>
                <a:cs typeface="Arial"/>
              </a:rPr>
              <a:t>solutions</a:t>
            </a:r>
            <a:r>
              <a:rPr lang="fr-FR" sz="1400" spc="-1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400" dirty="0">
                <a:solidFill>
                  <a:srgbClr val="FF7800"/>
                </a:solidFill>
                <a:latin typeface="Arial"/>
                <a:cs typeface="Arial"/>
              </a:rPr>
              <a:t>possibles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2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521194D-C7BC-4036-B5D3-C0ED6CD04476}"/>
              </a:ext>
            </a:extLst>
          </p:cNvPr>
          <p:cNvSpPr txBox="1"/>
          <p:nvPr/>
        </p:nvSpPr>
        <p:spPr>
          <a:xfrm>
            <a:off x="944136" y="1458043"/>
            <a:ext cx="10303727" cy="4108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9230" indent="-177165">
              <a:lnSpc>
                <a:spcPct val="100000"/>
              </a:lnSpc>
              <a:buAutoNum type="arabicParenR" startAt="2"/>
              <a:tabLst>
                <a:tab pos="189865" algn="l"/>
              </a:tabLst>
            </a:pPr>
            <a:r>
              <a:rPr lang="fr-FR" sz="1800" b="1" dirty="0">
                <a:solidFill>
                  <a:srgbClr val="555555"/>
                </a:solidFill>
                <a:latin typeface="Arial"/>
                <a:cs typeface="Arial"/>
              </a:rPr>
              <a:t>Objectifs</a:t>
            </a:r>
            <a:r>
              <a:rPr lang="fr-FR" sz="1800" b="1" spc="-6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Arial"/>
                <a:cs typeface="Arial"/>
              </a:rPr>
              <a:t>imprécis</a:t>
            </a:r>
            <a:endParaRPr lang="fr-FR"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Un</a:t>
            </a:r>
            <a:r>
              <a:rPr lang="fr-FR" sz="18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projet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dont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les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objectifs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ne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sont</a:t>
            </a:r>
            <a:r>
              <a:rPr lang="fr-FR" sz="1800" b="1" spc="-1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pas</a:t>
            </a:r>
            <a:r>
              <a:rPr lang="fr-FR" sz="1800" b="1" spc="-2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clairement</a:t>
            </a:r>
            <a:r>
              <a:rPr lang="fr-FR" sz="1800" b="1" spc="-2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définis</a:t>
            </a:r>
            <a:r>
              <a:rPr lang="fr-FR" sz="18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a</a:t>
            </a:r>
            <a:r>
              <a:rPr lang="fr-FR" sz="18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grandes</a:t>
            </a:r>
            <a:r>
              <a:rPr lang="fr-FR" sz="1800" spc="-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chances</a:t>
            </a:r>
            <a:r>
              <a:rPr lang="fr-FR" sz="18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d'échouer.</a:t>
            </a:r>
            <a:endParaRPr lang="fr-FR"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Pour</a:t>
            </a:r>
            <a:r>
              <a:rPr lang="fr-FR" sz="1800" spc="114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construire</a:t>
            </a:r>
            <a:r>
              <a:rPr lang="fr-FR" sz="1800" spc="114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une</a:t>
            </a:r>
            <a:r>
              <a:rPr lang="fr-FR" sz="1800" spc="1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maison,</a:t>
            </a:r>
            <a:r>
              <a:rPr lang="fr-FR" sz="1800" spc="114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si</a:t>
            </a:r>
            <a:r>
              <a:rPr lang="fr-FR" sz="1800" spc="13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vous</a:t>
            </a:r>
            <a:r>
              <a:rPr lang="fr-FR" sz="1800" spc="1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n'avez</a:t>
            </a:r>
            <a:r>
              <a:rPr lang="fr-FR" sz="1800" spc="1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pas</a:t>
            </a:r>
            <a:r>
              <a:rPr lang="fr-FR" sz="1800" spc="1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800" spc="1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plans</a:t>
            </a:r>
            <a:r>
              <a:rPr lang="fr-FR" sz="1800" spc="1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précis,</a:t>
            </a:r>
            <a:r>
              <a:rPr lang="fr-FR" sz="1800" spc="9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il</a:t>
            </a:r>
            <a:r>
              <a:rPr lang="fr-FR" sz="1800" spc="13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est</a:t>
            </a:r>
            <a:r>
              <a:rPr lang="fr-FR" sz="1800" spc="1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fort</a:t>
            </a:r>
            <a:r>
              <a:rPr lang="fr-FR" sz="1800" spc="1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probable</a:t>
            </a:r>
            <a:r>
              <a:rPr lang="fr-FR" sz="1800" spc="114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que</a:t>
            </a:r>
            <a:r>
              <a:rPr lang="fr-FR" sz="1800" spc="8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l'équipe</a:t>
            </a:r>
            <a:r>
              <a:rPr lang="fr-FR" sz="1800" spc="114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800" spc="1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construction</a:t>
            </a:r>
            <a:r>
              <a:rPr lang="fr-FR" sz="1800" spc="9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ne</a:t>
            </a:r>
            <a:r>
              <a:rPr lang="fr-FR" sz="1800" spc="1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sache</a:t>
            </a:r>
            <a:r>
              <a:rPr lang="fr-FR" sz="1800" spc="114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pas</a:t>
            </a:r>
            <a:r>
              <a:rPr lang="fr-FR" sz="1800" spc="10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par</a:t>
            </a:r>
            <a:r>
              <a:rPr lang="fr-FR" sz="1800" spc="114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où</a:t>
            </a:r>
            <a:r>
              <a:rPr lang="fr-FR" sz="1800" spc="8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commencer,</a:t>
            </a:r>
            <a:r>
              <a:rPr lang="fr-FR" sz="1800" spc="1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que</a:t>
            </a:r>
            <a:r>
              <a:rPr lang="fr-FR" sz="1800" spc="1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le</a:t>
            </a:r>
            <a:r>
              <a:rPr lang="fr-FR" spc="-10" dirty="0"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chantier</a:t>
            </a:r>
            <a:r>
              <a:rPr lang="fr-FR" sz="18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soit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chaotique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et</a:t>
            </a:r>
            <a:r>
              <a:rPr lang="fr-FR" sz="1800" spc="-7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que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10" dirty="0">
                <a:solidFill>
                  <a:srgbClr val="555555"/>
                </a:solidFill>
                <a:latin typeface="Arial MT"/>
                <a:cs typeface="Arial MT"/>
              </a:rPr>
              <a:t>la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maison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s'effondre</a:t>
            </a:r>
            <a:r>
              <a:rPr lang="fr-FR" sz="1800" spc="-3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avant</a:t>
            </a:r>
            <a:r>
              <a:rPr lang="fr-FR" sz="1800" spc="-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20" dirty="0">
                <a:solidFill>
                  <a:srgbClr val="555555"/>
                </a:solidFill>
                <a:latin typeface="Arial MT"/>
                <a:cs typeface="Arial MT"/>
              </a:rPr>
              <a:t>même</a:t>
            </a:r>
            <a:r>
              <a:rPr lang="fr-FR" sz="1800" spc="8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d'être</a:t>
            </a:r>
            <a:r>
              <a:rPr lang="fr-FR" sz="1800" spc="-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achevée.</a:t>
            </a:r>
            <a:r>
              <a:rPr lang="fr-FR" sz="18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Il en</a:t>
            </a:r>
            <a:r>
              <a:rPr lang="fr-FR" sz="18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est</a:t>
            </a:r>
            <a:r>
              <a:rPr lang="fr-FR" sz="18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8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20" dirty="0">
                <a:solidFill>
                  <a:srgbClr val="555555"/>
                </a:solidFill>
                <a:latin typeface="Arial MT"/>
                <a:cs typeface="Arial MT"/>
              </a:rPr>
              <a:t>même</a:t>
            </a:r>
            <a:r>
              <a:rPr lang="fr-FR" sz="1800" spc="5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pour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un</a:t>
            </a:r>
            <a:r>
              <a:rPr lang="fr-FR" sz="18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projet.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endParaRPr lang="fr-FR" sz="18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775"/>
              </a:spcBef>
            </a:pPr>
            <a:r>
              <a:rPr lang="fr-FR" sz="1800" b="1" spc="-5" dirty="0">
                <a:solidFill>
                  <a:srgbClr val="555555"/>
                </a:solidFill>
                <a:latin typeface="Arial"/>
                <a:cs typeface="Arial"/>
              </a:rPr>
              <a:t>Solution</a:t>
            </a:r>
            <a:r>
              <a:rPr lang="fr-FR" sz="1800" b="1" spc="-2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Arial"/>
                <a:cs typeface="Arial"/>
              </a:rPr>
              <a:t>:</a:t>
            </a:r>
            <a:endParaRPr lang="fr-FR" sz="1800" dirty="0">
              <a:latin typeface="Arial"/>
              <a:cs typeface="Arial"/>
            </a:endParaRPr>
          </a:p>
          <a:p>
            <a:pPr marL="469900" marR="427990" algn="just">
              <a:lnSpc>
                <a:spcPct val="110900"/>
              </a:lnSpc>
              <a:spcBef>
                <a:spcPts val="610"/>
              </a:spcBef>
            </a:pP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Dès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le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lancement,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définissez clairement et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précisément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les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enjeux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et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les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objectifs du projet.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C'est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le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point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de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départ </a:t>
            </a:r>
            <a:r>
              <a:rPr lang="fr-FR" sz="1800" spc="10" dirty="0">
                <a:solidFill>
                  <a:srgbClr val="555555"/>
                </a:solidFill>
                <a:latin typeface="Arial MT"/>
                <a:cs typeface="Arial MT"/>
              </a:rPr>
              <a:t>essentiel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à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tous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projets. </a:t>
            </a:r>
          </a:p>
          <a:p>
            <a:pPr marL="469900" marR="427990" algn="just">
              <a:lnSpc>
                <a:spcPct val="110900"/>
              </a:lnSpc>
              <a:spcBef>
                <a:spcPts val="610"/>
              </a:spcBef>
            </a:pP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Les </a:t>
            </a:r>
            <a:r>
              <a:rPr lang="fr-FR" sz="1800" spc="-32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objectifs</a:t>
            </a:r>
            <a:r>
              <a:rPr lang="fr-FR" sz="1800" spc="-2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doivent</a:t>
            </a:r>
            <a:r>
              <a:rPr lang="fr-FR" sz="1800" spc="-6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être</a:t>
            </a:r>
            <a:r>
              <a:rPr lang="fr-FR" sz="1800" spc="-1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précis</a:t>
            </a:r>
            <a:r>
              <a:rPr lang="fr-FR" sz="1800" spc="-4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et</a:t>
            </a:r>
            <a:r>
              <a:rPr lang="fr-FR" sz="1800" spc="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réalistes</a:t>
            </a:r>
            <a:r>
              <a:rPr lang="fr-FR" sz="1800" spc="-7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afin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que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vous</a:t>
            </a:r>
            <a:r>
              <a:rPr lang="fr-FR" sz="18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et</a:t>
            </a:r>
            <a:r>
              <a:rPr lang="fr-FR" sz="18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votre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équipe</a:t>
            </a:r>
            <a:r>
              <a:rPr lang="fr-FR" sz="18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sachiez</a:t>
            </a:r>
            <a:r>
              <a:rPr lang="fr-FR" sz="18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dans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quelle</a:t>
            </a:r>
            <a:r>
              <a:rPr lang="fr-FR" sz="18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direction</a:t>
            </a:r>
            <a:r>
              <a:rPr lang="fr-FR" sz="18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vous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allez.</a:t>
            </a:r>
            <a:r>
              <a:rPr lang="fr-FR" sz="18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plus,</a:t>
            </a:r>
            <a:r>
              <a:rPr lang="fr-FR" sz="1800" spc="-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20" dirty="0">
                <a:solidFill>
                  <a:srgbClr val="555555"/>
                </a:solidFill>
                <a:latin typeface="Arial MT"/>
                <a:cs typeface="Arial MT"/>
              </a:rPr>
              <a:t>une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vision</a:t>
            </a:r>
            <a:r>
              <a:rPr lang="fr-FR" sz="18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claire</a:t>
            </a:r>
            <a:r>
              <a:rPr lang="fr-FR" sz="18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votre </a:t>
            </a:r>
            <a:r>
              <a:rPr lang="fr-FR" sz="1800" spc="-3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projet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va</a:t>
            </a:r>
            <a:r>
              <a:rPr lang="fr-FR" sz="18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susciter</a:t>
            </a:r>
            <a:r>
              <a:rPr lang="fr-FR" sz="18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l'adhésion,</a:t>
            </a:r>
            <a:r>
              <a:rPr lang="fr-FR" sz="1800" spc="-7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la</a:t>
            </a:r>
            <a:r>
              <a:rPr lang="fr-FR" sz="18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loyauté</a:t>
            </a:r>
            <a:r>
              <a:rPr lang="fr-FR" sz="18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et l'implication</a:t>
            </a:r>
            <a:r>
              <a:rPr lang="fr-FR" sz="1800" spc="-9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 votre</a:t>
            </a:r>
            <a:r>
              <a:rPr lang="fr-FR" sz="18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équipe</a:t>
            </a:r>
            <a:r>
              <a:rPr lang="fr-FR" sz="18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projet.</a:t>
            </a:r>
            <a:endParaRPr lang="fr-FR" sz="1800" dirty="0">
              <a:latin typeface="Arial MT"/>
              <a:cs typeface="Arial M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B9F117C-7F92-464C-B4BD-6877E486DA95}"/>
              </a:ext>
            </a:extLst>
          </p:cNvPr>
          <p:cNvSpPr txBox="1"/>
          <p:nvPr/>
        </p:nvSpPr>
        <p:spPr>
          <a:xfrm>
            <a:off x="2589871" y="516076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fr-FR" sz="1800" spc="-130" dirty="0">
                <a:solidFill>
                  <a:srgbClr val="FF7800"/>
                </a:solidFill>
                <a:latin typeface="Arial"/>
                <a:cs typeface="Arial"/>
              </a:rPr>
              <a:t>A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n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a</a:t>
            </a:r>
            <a:r>
              <a:rPr lang="fr-FR" sz="1800" spc="-35" dirty="0">
                <a:solidFill>
                  <a:srgbClr val="FF7800"/>
                </a:solidFill>
                <a:latin typeface="Arial"/>
                <a:cs typeface="Arial"/>
              </a:rPr>
              <a:t>l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y</a:t>
            </a:r>
            <a:r>
              <a:rPr lang="fr-FR" sz="1800" spc="-35" dirty="0">
                <a:solidFill>
                  <a:srgbClr val="FF7800"/>
                </a:solidFill>
                <a:latin typeface="Arial"/>
                <a:cs typeface="Arial"/>
              </a:rPr>
              <a:t>s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r</a:t>
            </a:r>
            <a:r>
              <a:rPr lang="fr-FR" sz="1800" spc="3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800" spc="-55" dirty="0">
                <a:solidFill>
                  <a:srgbClr val="FF7800"/>
                </a:solidFill>
                <a:latin typeface="Arial"/>
                <a:cs typeface="Arial"/>
              </a:rPr>
              <a:t>l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8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ca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h</a:t>
            </a:r>
            <a:r>
              <a:rPr lang="fr-FR" sz="1800" spc="-55" dirty="0">
                <a:solidFill>
                  <a:srgbClr val="FF7800"/>
                </a:solidFill>
                <a:latin typeface="Arial"/>
                <a:cs typeface="Arial"/>
              </a:rPr>
              <a:t>i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r</a:t>
            </a:r>
            <a:r>
              <a:rPr lang="fr-FR" sz="1800" spc="-4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d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s</a:t>
            </a:r>
            <a:r>
              <a:rPr lang="fr-FR" sz="1800" spc="-55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c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h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a</a:t>
            </a:r>
            <a:r>
              <a:rPr lang="fr-FR" sz="1800" spc="-65" dirty="0">
                <a:solidFill>
                  <a:srgbClr val="FF7800"/>
                </a:solidFill>
                <a:latin typeface="Arial"/>
                <a:cs typeface="Arial"/>
              </a:rPr>
              <a:t>r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g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s</a:t>
            </a:r>
            <a:endParaRPr lang="fr-FR" sz="1800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35"/>
              </a:spcBef>
            </a:pPr>
            <a:r>
              <a:rPr lang="fr-FR" sz="1400" dirty="0">
                <a:solidFill>
                  <a:srgbClr val="FF7800"/>
                </a:solidFill>
                <a:latin typeface="Arial"/>
                <a:cs typeface="Arial"/>
              </a:rPr>
              <a:t>Proposition</a:t>
            </a:r>
            <a:r>
              <a:rPr lang="fr-FR" sz="1400" spc="-6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400" dirty="0">
                <a:solidFill>
                  <a:srgbClr val="FF7800"/>
                </a:solidFill>
                <a:latin typeface="Arial"/>
                <a:cs typeface="Arial"/>
              </a:rPr>
              <a:t>des</a:t>
            </a:r>
            <a:r>
              <a:rPr lang="fr-FR" sz="1400" spc="-25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400" dirty="0">
                <a:solidFill>
                  <a:srgbClr val="FF7800"/>
                </a:solidFill>
                <a:latin typeface="Arial"/>
                <a:cs typeface="Arial"/>
              </a:rPr>
              <a:t>solutions</a:t>
            </a:r>
            <a:r>
              <a:rPr lang="fr-FR" sz="1400" spc="-1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400" dirty="0">
                <a:solidFill>
                  <a:srgbClr val="FF7800"/>
                </a:solidFill>
                <a:latin typeface="Arial"/>
                <a:cs typeface="Arial"/>
              </a:rPr>
              <a:t>possibles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5808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CCD76E5-61EB-4312-8E5C-F8934279302B}"/>
              </a:ext>
            </a:extLst>
          </p:cNvPr>
          <p:cNvSpPr txBox="1"/>
          <p:nvPr/>
        </p:nvSpPr>
        <p:spPr>
          <a:xfrm>
            <a:off x="1148576" y="1666674"/>
            <a:ext cx="10404087" cy="3988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865"/>
              </a:spcBef>
              <a:buAutoNum type="arabicParenR" startAt="3"/>
              <a:tabLst>
                <a:tab pos="189865" algn="l"/>
              </a:tabLst>
            </a:pPr>
            <a:r>
              <a:rPr lang="fr-FR" sz="1800" b="1" spc="-10" dirty="0">
                <a:solidFill>
                  <a:srgbClr val="555555"/>
                </a:solidFill>
                <a:latin typeface="Arial"/>
                <a:cs typeface="Arial"/>
              </a:rPr>
              <a:t>Planning</a:t>
            </a:r>
            <a:r>
              <a:rPr lang="fr-FR" sz="1800" b="1" spc="3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Arial"/>
                <a:cs typeface="Arial"/>
              </a:rPr>
              <a:t>sous-estimé</a:t>
            </a:r>
            <a:endParaRPr lang="fr-FR" sz="1800" dirty="0">
              <a:latin typeface="Arial"/>
              <a:cs typeface="Arial"/>
            </a:endParaRPr>
          </a:p>
          <a:p>
            <a:pPr marL="12700" marR="5080" algn="just">
              <a:lnSpc>
                <a:spcPct val="110900"/>
              </a:lnSpc>
              <a:spcBef>
                <a:spcPts val="610"/>
              </a:spcBef>
            </a:pP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La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sous-estimation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du </a:t>
            </a:r>
            <a:r>
              <a:rPr lang="fr-FR" sz="1800" spc="-1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temps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nécessaire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à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l'accomplissement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de votre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projet peut avoir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des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conséquences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plus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graves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que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le seul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fait de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manquer la date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butoir sur le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calendrier. </a:t>
            </a:r>
            <a:r>
              <a:rPr lang="fr-FR" sz="1800" b="1" spc="-3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Vous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allez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dépasser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votre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budget prévisionnel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car vous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devrez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payer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le 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temps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supplémentaire effectué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par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vos collaborateurs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et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les </a:t>
            </a:r>
            <a:r>
              <a:rPr lang="fr-FR" sz="18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autres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acteurs</a:t>
            </a:r>
            <a:r>
              <a:rPr lang="fr-FR" sz="1800" spc="-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du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projet.</a:t>
            </a:r>
            <a:r>
              <a:rPr lang="fr-FR" sz="18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La</a:t>
            </a:r>
            <a:r>
              <a:rPr lang="fr-FR" sz="18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livraison</a:t>
            </a:r>
            <a:r>
              <a:rPr lang="fr-FR" sz="1800" spc="-5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retardée</a:t>
            </a:r>
            <a:r>
              <a:rPr lang="fr-FR" sz="18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du</a:t>
            </a:r>
            <a:r>
              <a:rPr lang="fr-FR" sz="18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projet</a:t>
            </a:r>
            <a:r>
              <a:rPr lang="fr-FR" sz="18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peut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aussi</a:t>
            </a:r>
            <a:r>
              <a:rPr lang="fr-FR" sz="1800" spc="-2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faire</a:t>
            </a:r>
            <a:r>
              <a:rPr lang="fr-FR" sz="18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manquer</a:t>
            </a:r>
            <a:r>
              <a:rPr lang="fr-FR" sz="1800" spc="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d'importants</a:t>
            </a:r>
            <a:r>
              <a:rPr lang="fr-FR" sz="18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marchés</a:t>
            </a:r>
            <a:r>
              <a:rPr lang="fr-FR" sz="1800" spc="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à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l'entreprise.</a:t>
            </a:r>
            <a:endParaRPr lang="fr-FR" sz="18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765"/>
              </a:spcBef>
            </a:pPr>
            <a:r>
              <a:rPr lang="fr-FR" sz="1800" b="1" spc="-5" dirty="0">
                <a:solidFill>
                  <a:srgbClr val="555555"/>
                </a:solidFill>
                <a:latin typeface="Arial"/>
                <a:cs typeface="Arial"/>
              </a:rPr>
              <a:t>Solution</a:t>
            </a:r>
            <a:r>
              <a:rPr lang="fr-FR" sz="1800" b="1" spc="-2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Arial"/>
                <a:cs typeface="Arial"/>
              </a:rPr>
              <a:t>:</a:t>
            </a:r>
            <a:endParaRPr lang="fr-FR" sz="1800" dirty="0">
              <a:latin typeface="Arial"/>
              <a:cs typeface="Arial"/>
            </a:endParaRPr>
          </a:p>
          <a:p>
            <a:pPr marL="469900" marR="87630">
              <a:lnSpc>
                <a:spcPct val="111700"/>
              </a:lnSpc>
              <a:spcBef>
                <a:spcPts val="580"/>
              </a:spcBef>
            </a:pP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Il est essentiel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de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préparer et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d'évaluer votre planning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avec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précision.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Des problèmes peuvent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survenir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à chaque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étape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du </a:t>
            </a:r>
            <a:r>
              <a:rPr lang="fr-FR" sz="1800" spc="10" dirty="0">
                <a:solidFill>
                  <a:srgbClr val="555555"/>
                </a:solidFill>
                <a:latin typeface="Arial MT"/>
                <a:cs typeface="Arial MT"/>
              </a:rPr>
              <a:t>projet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et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le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retarder. </a:t>
            </a:r>
            <a:r>
              <a:rPr lang="fr-FR" sz="1800" spc="-25" dirty="0">
                <a:solidFill>
                  <a:srgbClr val="555555"/>
                </a:solidFill>
                <a:latin typeface="Arial MT"/>
                <a:cs typeface="Arial MT"/>
              </a:rPr>
              <a:t>Vous </a:t>
            </a:r>
            <a:r>
              <a:rPr lang="fr-FR" sz="18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devez</a:t>
            </a:r>
            <a:r>
              <a:rPr lang="fr-FR" sz="1800" spc="-2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donc</a:t>
            </a:r>
            <a:r>
              <a:rPr lang="fr-FR" sz="18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mettre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en</a:t>
            </a:r>
            <a:r>
              <a:rPr lang="fr-FR" sz="18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place</a:t>
            </a:r>
            <a:r>
              <a:rPr lang="fr-FR" sz="1800" spc="-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une</a:t>
            </a:r>
            <a:r>
              <a:rPr lang="fr-FR" sz="18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gestion</a:t>
            </a:r>
            <a:r>
              <a:rPr lang="fr-FR" sz="1800" b="1" spc="-4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des</a:t>
            </a:r>
            <a:r>
              <a:rPr lang="fr-FR" sz="1800" b="1" spc="-2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risques</a:t>
            </a:r>
            <a:r>
              <a:rPr lang="fr-FR" sz="1800" b="1" spc="-4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efficace</a:t>
            </a:r>
            <a:r>
              <a:rPr lang="fr-FR" sz="1800" b="1" spc="-4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et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vous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accordez</a:t>
            </a:r>
            <a:r>
              <a:rPr lang="fr-FR" sz="1800" spc="-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une</a:t>
            </a:r>
            <a:r>
              <a:rPr lang="fr-FR" sz="1800" spc="-1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marge</a:t>
            </a:r>
            <a:r>
              <a:rPr lang="fr-FR" sz="1800" spc="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lang="fr-FR" sz="1800" spc="-1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manœuvre</a:t>
            </a:r>
            <a:r>
              <a:rPr lang="fr-FR" sz="1800" spc="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lang="fr-FR" sz="1800" spc="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cas</a:t>
            </a:r>
            <a:r>
              <a:rPr lang="fr-FR" sz="1800" spc="-2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lang="fr-FR" sz="1800" spc="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problème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.</a:t>
            </a:r>
            <a:r>
              <a:rPr lang="fr-FR" sz="18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Il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est</a:t>
            </a:r>
            <a:r>
              <a:rPr lang="fr-FR" sz="1800" spc="10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préférable</a:t>
            </a:r>
            <a:r>
              <a:rPr lang="fr-FR" sz="18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d'avoir </a:t>
            </a:r>
            <a:r>
              <a:rPr lang="fr-FR" sz="1800" spc="-3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un</a:t>
            </a:r>
            <a:r>
              <a:rPr lang="fr-FR" sz="18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planning</a:t>
            </a:r>
            <a:r>
              <a:rPr lang="fr-FR" sz="1800" spc="-7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plus</a:t>
            </a:r>
            <a:r>
              <a:rPr lang="fr-FR" sz="1800" spc="-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large</a:t>
            </a:r>
            <a:r>
              <a:rPr lang="fr-FR" sz="18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et</a:t>
            </a:r>
            <a:r>
              <a:rPr lang="fr-FR" sz="18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terminer</a:t>
            </a:r>
            <a:r>
              <a:rPr lang="fr-FR" sz="18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en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avance,</a:t>
            </a:r>
            <a:r>
              <a:rPr lang="fr-FR" sz="1800" spc="-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plutôt</a:t>
            </a:r>
            <a:r>
              <a:rPr lang="fr-FR" sz="1800" spc="-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que</a:t>
            </a:r>
            <a:r>
              <a:rPr lang="fr-FR" sz="18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l'inverse.</a:t>
            </a:r>
            <a:endParaRPr lang="fr-FR"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lang="fr-FR" sz="2000" dirty="0">
              <a:latin typeface="Arial MT"/>
              <a:cs typeface="Arial M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608CD5-4B31-49AC-A9B7-CE9E8443D68D}"/>
              </a:ext>
            </a:extLst>
          </p:cNvPr>
          <p:cNvSpPr txBox="1"/>
          <p:nvPr/>
        </p:nvSpPr>
        <p:spPr>
          <a:xfrm>
            <a:off x="2589871" y="516076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fr-FR" sz="1800" spc="-130" dirty="0">
                <a:solidFill>
                  <a:srgbClr val="FF7800"/>
                </a:solidFill>
                <a:latin typeface="Arial"/>
                <a:cs typeface="Arial"/>
              </a:rPr>
              <a:t>A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n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a</a:t>
            </a:r>
            <a:r>
              <a:rPr lang="fr-FR" sz="1800" spc="-35" dirty="0">
                <a:solidFill>
                  <a:srgbClr val="FF7800"/>
                </a:solidFill>
                <a:latin typeface="Arial"/>
                <a:cs typeface="Arial"/>
              </a:rPr>
              <a:t>l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y</a:t>
            </a:r>
            <a:r>
              <a:rPr lang="fr-FR" sz="1800" spc="-35" dirty="0">
                <a:solidFill>
                  <a:srgbClr val="FF7800"/>
                </a:solidFill>
                <a:latin typeface="Arial"/>
                <a:cs typeface="Arial"/>
              </a:rPr>
              <a:t>s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r</a:t>
            </a:r>
            <a:r>
              <a:rPr lang="fr-FR" sz="1800" spc="3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800" spc="-55" dirty="0">
                <a:solidFill>
                  <a:srgbClr val="FF7800"/>
                </a:solidFill>
                <a:latin typeface="Arial"/>
                <a:cs typeface="Arial"/>
              </a:rPr>
              <a:t>l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8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ca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h</a:t>
            </a:r>
            <a:r>
              <a:rPr lang="fr-FR" sz="1800" spc="-55" dirty="0">
                <a:solidFill>
                  <a:srgbClr val="FF7800"/>
                </a:solidFill>
                <a:latin typeface="Arial"/>
                <a:cs typeface="Arial"/>
              </a:rPr>
              <a:t>i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r</a:t>
            </a:r>
            <a:r>
              <a:rPr lang="fr-FR" sz="1800" spc="-4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d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s</a:t>
            </a:r>
            <a:r>
              <a:rPr lang="fr-FR" sz="1800" spc="-55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c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h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a</a:t>
            </a:r>
            <a:r>
              <a:rPr lang="fr-FR" sz="1800" spc="-65" dirty="0">
                <a:solidFill>
                  <a:srgbClr val="FF7800"/>
                </a:solidFill>
                <a:latin typeface="Arial"/>
                <a:cs typeface="Arial"/>
              </a:rPr>
              <a:t>r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g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s</a:t>
            </a:r>
            <a:endParaRPr lang="fr-FR" sz="1800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35"/>
              </a:spcBef>
            </a:pPr>
            <a:r>
              <a:rPr lang="fr-FR" sz="1400" dirty="0">
                <a:solidFill>
                  <a:srgbClr val="FF7800"/>
                </a:solidFill>
                <a:latin typeface="Arial"/>
                <a:cs typeface="Arial"/>
              </a:rPr>
              <a:t>Proposition</a:t>
            </a:r>
            <a:r>
              <a:rPr lang="fr-FR" sz="1400" spc="-6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400" dirty="0">
                <a:solidFill>
                  <a:srgbClr val="FF7800"/>
                </a:solidFill>
                <a:latin typeface="Arial"/>
                <a:cs typeface="Arial"/>
              </a:rPr>
              <a:t>des</a:t>
            </a:r>
            <a:r>
              <a:rPr lang="fr-FR" sz="1400" spc="-25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400" dirty="0">
                <a:solidFill>
                  <a:srgbClr val="FF7800"/>
                </a:solidFill>
                <a:latin typeface="Arial"/>
                <a:cs typeface="Arial"/>
              </a:rPr>
              <a:t>solutions</a:t>
            </a:r>
            <a:r>
              <a:rPr lang="fr-FR" sz="1400" spc="-1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400" dirty="0">
                <a:solidFill>
                  <a:srgbClr val="FF7800"/>
                </a:solidFill>
                <a:latin typeface="Arial"/>
                <a:cs typeface="Arial"/>
              </a:rPr>
              <a:t>possibles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40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BAFF031-33C0-4B11-9B88-0B300AF3AB9B}"/>
              </a:ext>
            </a:extLst>
          </p:cNvPr>
          <p:cNvSpPr txBox="1"/>
          <p:nvPr/>
        </p:nvSpPr>
        <p:spPr>
          <a:xfrm>
            <a:off x="932985" y="1426780"/>
            <a:ext cx="10326029" cy="4260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lang="fr-FR" sz="2000" dirty="0">
              <a:latin typeface="Arial MT"/>
              <a:cs typeface="Arial MT"/>
            </a:endParaRPr>
          </a:p>
          <a:p>
            <a:pPr marL="182880" indent="-170815">
              <a:lnSpc>
                <a:spcPct val="100000"/>
              </a:lnSpc>
              <a:buAutoNum type="arabicParenR" startAt="4"/>
              <a:tabLst>
                <a:tab pos="183515" algn="l"/>
              </a:tabLst>
            </a:pPr>
            <a:r>
              <a:rPr lang="fr-FR" sz="1800" b="1" spc="-15" dirty="0">
                <a:solidFill>
                  <a:srgbClr val="555555"/>
                </a:solidFill>
                <a:latin typeface="Arial"/>
                <a:cs typeface="Arial"/>
              </a:rPr>
              <a:t>Aucune</a:t>
            </a:r>
            <a:r>
              <a:rPr lang="fr-FR" sz="1800" b="1" spc="7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Arial"/>
                <a:cs typeface="Arial"/>
              </a:rPr>
              <a:t>visibilité</a:t>
            </a:r>
            <a:r>
              <a:rPr lang="fr-FR" sz="1800" b="1" spc="-1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Arial"/>
                <a:cs typeface="Arial"/>
              </a:rPr>
              <a:t>sur</a:t>
            </a:r>
            <a:r>
              <a:rPr lang="fr-FR" sz="1800" b="1" spc="1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Arial"/>
                <a:cs typeface="Arial"/>
              </a:rPr>
              <a:t>la</a:t>
            </a:r>
            <a:r>
              <a:rPr lang="fr-FR" sz="1800" b="1" spc="1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Arial"/>
                <a:cs typeface="Arial"/>
              </a:rPr>
              <a:t>disponibilité</a:t>
            </a:r>
            <a:r>
              <a:rPr lang="fr-FR" sz="1800" b="1" spc="-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Arial"/>
                <a:cs typeface="Arial"/>
              </a:rPr>
              <a:t>des</a:t>
            </a:r>
            <a:r>
              <a:rPr lang="fr-FR" sz="1800" b="1" spc="-1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Arial"/>
                <a:cs typeface="Arial"/>
              </a:rPr>
              <a:t>ressources</a:t>
            </a:r>
            <a:endParaRPr lang="fr-FR" sz="1800" dirty="0">
              <a:latin typeface="Arial"/>
              <a:cs typeface="Arial"/>
            </a:endParaRPr>
          </a:p>
          <a:p>
            <a:pPr marL="12700" marR="6985" algn="just">
              <a:lnSpc>
                <a:spcPct val="110800"/>
              </a:lnSpc>
              <a:spcBef>
                <a:spcPts val="615"/>
              </a:spcBef>
            </a:pPr>
            <a:r>
              <a:rPr lang="fr-FR" sz="1800" spc="-25" dirty="0">
                <a:solidFill>
                  <a:srgbClr val="555555"/>
                </a:solidFill>
                <a:latin typeface="Arial MT"/>
                <a:cs typeface="Arial MT"/>
              </a:rPr>
              <a:t>Vous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n'avez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aucune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idée 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de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la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disponibilité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des membres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de 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votre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équipe. </a:t>
            </a:r>
            <a:r>
              <a:rPr lang="fr-FR" sz="1800" spc="-20" dirty="0">
                <a:solidFill>
                  <a:srgbClr val="555555"/>
                </a:solidFill>
                <a:latin typeface="Arial MT"/>
                <a:cs typeface="Arial MT"/>
              </a:rPr>
              <a:t>Vous 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ne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savez pas lesquels de vos collaborateurs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sont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surchargés </a:t>
            </a:r>
            <a:r>
              <a:rPr lang="fr-FR" sz="1800" spc="-1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de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travail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et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ceux qui sont disponibles. Certaines tâches prennent 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du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retard alors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que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d'autres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terminent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en avance. Ce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manque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de visibilité sur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la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charge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de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travail </a:t>
            </a:r>
            <a:r>
              <a:rPr lang="fr-FR" sz="1800" spc="-25" dirty="0">
                <a:solidFill>
                  <a:srgbClr val="555555"/>
                </a:solidFill>
                <a:latin typeface="Arial MT"/>
                <a:cs typeface="Arial MT"/>
              </a:rPr>
              <a:t>de </a:t>
            </a:r>
            <a:r>
              <a:rPr lang="fr-FR" sz="18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votre</a:t>
            </a:r>
            <a:r>
              <a:rPr lang="fr-FR" sz="18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équipe</a:t>
            </a:r>
            <a:r>
              <a:rPr lang="fr-FR" sz="18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nuit</a:t>
            </a:r>
            <a:r>
              <a:rPr lang="fr-FR" sz="1800" spc="-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au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bon</a:t>
            </a:r>
            <a:r>
              <a:rPr lang="fr-FR" sz="18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déroulement</a:t>
            </a:r>
            <a:r>
              <a:rPr lang="fr-FR" sz="18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du</a:t>
            </a:r>
            <a:r>
              <a:rPr lang="fr-FR" sz="18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projet.</a:t>
            </a:r>
            <a:endParaRPr lang="fr-FR" sz="18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lang="fr-FR" sz="1800" b="1" spc="-5" dirty="0">
                <a:solidFill>
                  <a:srgbClr val="555555"/>
                </a:solidFill>
                <a:latin typeface="Arial"/>
                <a:cs typeface="Arial"/>
              </a:rPr>
              <a:t>Solution</a:t>
            </a:r>
            <a:r>
              <a:rPr lang="fr-FR" sz="1800" b="1" spc="-2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Arial"/>
                <a:cs typeface="Arial"/>
              </a:rPr>
              <a:t>:</a:t>
            </a:r>
            <a:endParaRPr lang="fr-FR" sz="1800" dirty="0">
              <a:latin typeface="Arial"/>
              <a:cs typeface="Arial"/>
            </a:endParaRPr>
          </a:p>
          <a:p>
            <a:pPr marL="469900" marR="67310">
              <a:lnSpc>
                <a:spcPct val="111200"/>
              </a:lnSpc>
              <a:spcBef>
                <a:spcPts val="585"/>
              </a:spcBef>
            </a:pPr>
            <a:r>
              <a:rPr lang="fr-FR" sz="1800" spc="-25" dirty="0">
                <a:solidFill>
                  <a:srgbClr val="555555"/>
                </a:solidFill>
                <a:latin typeface="Arial MT"/>
                <a:cs typeface="Arial MT"/>
              </a:rPr>
              <a:t>Vous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devez utiliser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les </a:t>
            </a:r>
            <a:r>
              <a:rPr lang="fr-FR" sz="1800" spc="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feuilles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de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temps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.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Cet outil est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indispensable pour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connaître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les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disponibilités des 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membres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de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votre équipe, et ainsi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mieux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répartir</a:t>
            </a:r>
            <a:r>
              <a:rPr lang="fr-FR" sz="18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10" dirty="0">
                <a:solidFill>
                  <a:srgbClr val="555555"/>
                </a:solidFill>
                <a:latin typeface="Arial MT"/>
                <a:cs typeface="Arial MT"/>
              </a:rPr>
              <a:t>la</a:t>
            </a:r>
            <a:r>
              <a:rPr lang="fr-FR" sz="1800" spc="-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charge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travail.</a:t>
            </a:r>
            <a:r>
              <a:rPr lang="fr-FR" sz="1800" spc="-1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Allégez</a:t>
            </a:r>
            <a:r>
              <a:rPr lang="fr-FR" sz="18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vos</a:t>
            </a:r>
            <a:r>
              <a:rPr lang="fr-FR" sz="18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collaborateurs</a:t>
            </a:r>
            <a:r>
              <a:rPr lang="fr-FR" sz="1800" spc="-7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débordés</a:t>
            </a:r>
            <a:r>
              <a:rPr lang="fr-FR" sz="18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en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demandant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à</a:t>
            </a:r>
            <a:r>
              <a:rPr lang="fr-FR" sz="18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des</a:t>
            </a:r>
            <a:r>
              <a:rPr lang="fr-FR" sz="18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collègues</a:t>
            </a:r>
            <a:r>
              <a:rPr lang="fr-FR" sz="18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plus</a:t>
            </a:r>
            <a:r>
              <a:rPr lang="fr-FR" sz="1800" spc="-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disponibles</a:t>
            </a:r>
            <a:r>
              <a:rPr lang="fr-FR" sz="18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leur</a:t>
            </a:r>
            <a:r>
              <a:rPr lang="fr-FR" sz="1800" spc="-3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15" dirty="0">
                <a:solidFill>
                  <a:srgbClr val="555555"/>
                </a:solidFill>
                <a:latin typeface="Arial MT"/>
                <a:cs typeface="Arial MT"/>
              </a:rPr>
              <a:t>venir</a:t>
            </a:r>
            <a:r>
              <a:rPr lang="fr-FR" sz="1800" spc="-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en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aide.</a:t>
            </a:r>
            <a:r>
              <a:rPr lang="fr-FR" sz="1800" spc="-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plus,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grâce </a:t>
            </a:r>
            <a:r>
              <a:rPr lang="fr-FR" sz="1800" spc="-3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aux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feuilles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de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temps,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vous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connaissez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la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quantité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de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temps déjà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passée sur une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tâche, ainsi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que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le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temps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restant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avant son é </a:t>
            </a:r>
            <a:r>
              <a:rPr lang="fr-FR" sz="1800" dirty="0" err="1">
                <a:solidFill>
                  <a:srgbClr val="555555"/>
                </a:solidFill>
                <a:latin typeface="Arial MT"/>
                <a:cs typeface="Arial MT"/>
              </a:rPr>
              <a:t>chéance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 :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un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bon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Arial MT"/>
                <a:cs typeface="Arial MT"/>
              </a:rPr>
              <a:t>moyen</a:t>
            </a:r>
            <a:r>
              <a:rPr lang="fr-FR" sz="1800" spc="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Arial MT"/>
                <a:cs typeface="Arial MT"/>
              </a:rPr>
              <a:t>pour</a:t>
            </a:r>
            <a:r>
              <a:rPr lang="fr-FR" sz="18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anticiper</a:t>
            </a:r>
            <a:r>
              <a:rPr lang="fr-FR" sz="18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Arial MT"/>
                <a:cs typeface="Arial MT"/>
              </a:rPr>
              <a:t>les</a:t>
            </a:r>
            <a:r>
              <a:rPr lang="fr-FR" sz="1800" spc="-2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Arial MT"/>
                <a:cs typeface="Arial MT"/>
              </a:rPr>
              <a:t>retards.</a:t>
            </a:r>
            <a:endParaRPr lang="fr-FR" sz="1800" dirty="0">
              <a:latin typeface="Arial MT"/>
              <a:cs typeface="Arial M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B3A2173-C081-4876-99CB-299310661A1F}"/>
              </a:ext>
            </a:extLst>
          </p:cNvPr>
          <p:cNvSpPr txBox="1"/>
          <p:nvPr/>
        </p:nvSpPr>
        <p:spPr>
          <a:xfrm>
            <a:off x="2589871" y="516076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fr-FR" sz="1800" spc="-130" dirty="0">
                <a:solidFill>
                  <a:srgbClr val="FF7800"/>
                </a:solidFill>
                <a:latin typeface="Arial"/>
                <a:cs typeface="Arial"/>
              </a:rPr>
              <a:t>A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n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a</a:t>
            </a:r>
            <a:r>
              <a:rPr lang="fr-FR" sz="1800" spc="-35" dirty="0">
                <a:solidFill>
                  <a:srgbClr val="FF7800"/>
                </a:solidFill>
                <a:latin typeface="Arial"/>
                <a:cs typeface="Arial"/>
              </a:rPr>
              <a:t>l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y</a:t>
            </a:r>
            <a:r>
              <a:rPr lang="fr-FR" sz="1800" spc="-35" dirty="0">
                <a:solidFill>
                  <a:srgbClr val="FF7800"/>
                </a:solidFill>
                <a:latin typeface="Arial"/>
                <a:cs typeface="Arial"/>
              </a:rPr>
              <a:t>s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r</a:t>
            </a:r>
            <a:r>
              <a:rPr lang="fr-FR" sz="1800" spc="3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800" spc="-55" dirty="0">
                <a:solidFill>
                  <a:srgbClr val="FF7800"/>
                </a:solidFill>
                <a:latin typeface="Arial"/>
                <a:cs typeface="Arial"/>
              </a:rPr>
              <a:t>l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8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ca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h</a:t>
            </a:r>
            <a:r>
              <a:rPr lang="fr-FR" sz="1800" spc="-55" dirty="0">
                <a:solidFill>
                  <a:srgbClr val="FF7800"/>
                </a:solidFill>
                <a:latin typeface="Arial"/>
                <a:cs typeface="Arial"/>
              </a:rPr>
              <a:t>i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r</a:t>
            </a:r>
            <a:r>
              <a:rPr lang="fr-FR" sz="1800" spc="-4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d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s</a:t>
            </a:r>
            <a:r>
              <a:rPr lang="fr-FR" sz="1800" spc="-55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c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h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a</a:t>
            </a:r>
            <a:r>
              <a:rPr lang="fr-FR" sz="1800" spc="-65" dirty="0">
                <a:solidFill>
                  <a:srgbClr val="FF7800"/>
                </a:solidFill>
                <a:latin typeface="Arial"/>
                <a:cs typeface="Arial"/>
              </a:rPr>
              <a:t>r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g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s</a:t>
            </a:r>
            <a:endParaRPr lang="fr-FR" sz="1800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35"/>
              </a:spcBef>
            </a:pPr>
            <a:r>
              <a:rPr lang="fr-FR" sz="1400" dirty="0">
                <a:solidFill>
                  <a:srgbClr val="FF7800"/>
                </a:solidFill>
                <a:latin typeface="Arial"/>
                <a:cs typeface="Arial"/>
              </a:rPr>
              <a:t>Proposition</a:t>
            </a:r>
            <a:r>
              <a:rPr lang="fr-FR" sz="1400" spc="-6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400" dirty="0">
                <a:solidFill>
                  <a:srgbClr val="FF7800"/>
                </a:solidFill>
                <a:latin typeface="Arial"/>
                <a:cs typeface="Arial"/>
              </a:rPr>
              <a:t>des</a:t>
            </a:r>
            <a:r>
              <a:rPr lang="fr-FR" sz="1400" spc="-25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400" dirty="0">
                <a:solidFill>
                  <a:srgbClr val="FF7800"/>
                </a:solidFill>
                <a:latin typeface="Arial"/>
                <a:cs typeface="Arial"/>
              </a:rPr>
              <a:t>solutions</a:t>
            </a:r>
            <a:r>
              <a:rPr lang="fr-FR" sz="1400" spc="-1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400" dirty="0">
                <a:solidFill>
                  <a:srgbClr val="FF7800"/>
                </a:solidFill>
                <a:latin typeface="Arial"/>
                <a:cs typeface="Arial"/>
              </a:rPr>
              <a:t>possibles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325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8FE2AD5-38D8-493C-930A-8817A210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59" y="537572"/>
            <a:ext cx="12270059" cy="632042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B98648F-4C6F-4633-8306-E4AEFC70C9E8}"/>
              </a:ext>
            </a:extLst>
          </p:cNvPr>
          <p:cNvSpPr txBox="1"/>
          <p:nvPr/>
        </p:nvSpPr>
        <p:spPr>
          <a:xfrm>
            <a:off x="4192859" y="14352"/>
            <a:ext cx="6133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spc="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feuilles </a:t>
            </a:r>
            <a:r>
              <a:rPr lang="fr-FR" sz="2800" b="1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de </a:t>
            </a:r>
            <a:r>
              <a:rPr lang="fr-FR" sz="2800" b="1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temps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407938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8FD629C-EA66-4233-B555-C3E00D769002}"/>
              </a:ext>
            </a:extLst>
          </p:cNvPr>
          <p:cNvSpPr txBox="1"/>
          <p:nvPr/>
        </p:nvSpPr>
        <p:spPr>
          <a:xfrm>
            <a:off x="892098" y="1390949"/>
            <a:ext cx="10158761" cy="4354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5)</a:t>
            </a:r>
            <a:r>
              <a:rPr lang="fr-FR" sz="18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Mauvaise</a:t>
            </a:r>
            <a:r>
              <a:rPr lang="fr-FR" sz="18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communication</a:t>
            </a:r>
            <a:endParaRPr lang="fr-FR" sz="1800" dirty="0">
              <a:latin typeface="Calibri"/>
              <a:cs typeface="Calibri"/>
            </a:endParaRPr>
          </a:p>
          <a:p>
            <a:pPr marL="12700" marR="5080" algn="just">
              <a:lnSpc>
                <a:spcPct val="110900"/>
              </a:lnSpc>
              <a:spcBef>
                <a:spcPts val="610"/>
              </a:spcBef>
            </a:pP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Une mauvaise communication,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voire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l'absence totale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 communication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au sein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l'équipe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principales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causes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d'échec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du projet.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Une équipe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ne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communique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pas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va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s'enfermer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se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replier sur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elle-même. L'ambiance de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travail 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se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dégrade, ce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des conséquences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néfastes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z="1800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déroulement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 réussite du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projet.</a:t>
            </a:r>
            <a:endParaRPr lang="fr-FR"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65"/>
              </a:spcBef>
            </a:pP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Solution</a:t>
            </a:r>
            <a:r>
              <a:rPr lang="fr-FR" sz="18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800" dirty="0">
              <a:latin typeface="Calibri"/>
              <a:cs typeface="Calibri"/>
            </a:endParaRPr>
          </a:p>
          <a:p>
            <a:pPr marL="469900" marR="34290">
              <a:lnSpc>
                <a:spcPct val="111700"/>
              </a:lnSpc>
              <a:spcBef>
                <a:spcPts val="580"/>
              </a:spcBef>
            </a:pP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indispensable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d'entretenir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dialogue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constant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constructif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l'équipe</a:t>
            </a:r>
            <a:r>
              <a:rPr lang="fr-FR" sz="18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chef de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projet,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autres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acteurs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impliqués.</a:t>
            </a:r>
            <a:r>
              <a:rPr lang="fr-FR" sz="18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Cela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améliore</a:t>
            </a:r>
            <a:r>
              <a:rPr lang="fr-FR" sz="18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en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équipe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8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chacun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d'être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informé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l'évolution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réel.</a:t>
            </a:r>
            <a:endParaRPr lang="fr-FR" sz="1800" dirty="0">
              <a:latin typeface="Calibri"/>
              <a:cs typeface="Calibri"/>
            </a:endParaRPr>
          </a:p>
          <a:p>
            <a:pPr marL="469900" marR="241300">
              <a:lnSpc>
                <a:spcPct val="110800"/>
              </a:lnSpc>
              <a:spcBef>
                <a:spcPts val="615"/>
              </a:spcBef>
            </a:pP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Favoriser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communication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échanges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rend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équipe</a:t>
            </a:r>
            <a:r>
              <a:rPr lang="fr-FR" sz="18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productive,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développe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confiance</a:t>
            </a:r>
            <a:r>
              <a:rPr lang="fr-FR" sz="18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membres,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lang="fr-FR" sz="18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qu'un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sentiment</a:t>
            </a:r>
            <a:r>
              <a:rPr lang="fr-FR" sz="18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loyauté.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Instaurez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climat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confiance</a:t>
            </a:r>
            <a:r>
              <a:rPr lang="fr-FR" sz="18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étant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l'écoute</a:t>
            </a:r>
            <a:r>
              <a:rPr lang="fr-FR" sz="18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équipe.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réunions</a:t>
            </a:r>
            <a:r>
              <a:rPr lang="fr-FR" sz="18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suivi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logiciels</a:t>
            </a:r>
            <a:r>
              <a:rPr lang="fr-FR" sz="18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gestion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collaboratifs</a:t>
            </a:r>
            <a:r>
              <a:rPr lang="fr-FR" sz="18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lang="fr-FR" sz="18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maintenir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bonne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communication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sein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l'équipe.</a:t>
            </a:r>
            <a:endParaRPr lang="fr-FR" sz="1800" dirty="0">
              <a:latin typeface="Calibri"/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33C7D7F-2206-4D55-B44F-587276BF55B1}"/>
              </a:ext>
            </a:extLst>
          </p:cNvPr>
          <p:cNvSpPr txBox="1"/>
          <p:nvPr/>
        </p:nvSpPr>
        <p:spPr>
          <a:xfrm>
            <a:off x="2589871" y="516076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fr-FR" sz="1800" spc="-130" dirty="0">
                <a:solidFill>
                  <a:srgbClr val="FF7800"/>
                </a:solidFill>
                <a:latin typeface="Arial"/>
                <a:cs typeface="Arial"/>
              </a:rPr>
              <a:t>A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n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a</a:t>
            </a:r>
            <a:r>
              <a:rPr lang="fr-FR" sz="1800" spc="-35" dirty="0">
                <a:solidFill>
                  <a:srgbClr val="FF7800"/>
                </a:solidFill>
                <a:latin typeface="Arial"/>
                <a:cs typeface="Arial"/>
              </a:rPr>
              <a:t>l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y</a:t>
            </a:r>
            <a:r>
              <a:rPr lang="fr-FR" sz="1800" spc="-35" dirty="0">
                <a:solidFill>
                  <a:srgbClr val="FF7800"/>
                </a:solidFill>
                <a:latin typeface="Arial"/>
                <a:cs typeface="Arial"/>
              </a:rPr>
              <a:t>s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r</a:t>
            </a:r>
            <a:r>
              <a:rPr lang="fr-FR" sz="1800" spc="3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800" spc="-55" dirty="0">
                <a:solidFill>
                  <a:srgbClr val="FF7800"/>
                </a:solidFill>
                <a:latin typeface="Arial"/>
                <a:cs typeface="Arial"/>
              </a:rPr>
              <a:t>l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8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ca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h</a:t>
            </a:r>
            <a:r>
              <a:rPr lang="fr-FR" sz="1800" spc="-55" dirty="0">
                <a:solidFill>
                  <a:srgbClr val="FF7800"/>
                </a:solidFill>
                <a:latin typeface="Arial"/>
                <a:cs typeface="Arial"/>
              </a:rPr>
              <a:t>i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r</a:t>
            </a:r>
            <a:r>
              <a:rPr lang="fr-FR" sz="1800" spc="-4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d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s</a:t>
            </a:r>
            <a:r>
              <a:rPr lang="fr-FR" sz="1800" spc="-55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c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h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a</a:t>
            </a:r>
            <a:r>
              <a:rPr lang="fr-FR" sz="1800" spc="-65" dirty="0">
                <a:solidFill>
                  <a:srgbClr val="FF7800"/>
                </a:solidFill>
                <a:latin typeface="Arial"/>
                <a:cs typeface="Arial"/>
              </a:rPr>
              <a:t>r</a:t>
            </a:r>
            <a:r>
              <a:rPr lang="fr-FR" sz="1800" spc="-50" dirty="0">
                <a:solidFill>
                  <a:srgbClr val="FF7800"/>
                </a:solidFill>
                <a:latin typeface="Arial"/>
                <a:cs typeface="Arial"/>
              </a:rPr>
              <a:t>g</a:t>
            </a:r>
            <a:r>
              <a:rPr lang="fr-FR" sz="1800" spc="-60" dirty="0">
                <a:solidFill>
                  <a:srgbClr val="FF7800"/>
                </a:solidFill>
                <a:latin typeface="Arial"/>
                <a:cs typeface="Arial"/>
              </a:rPr>
              <a:t>e</a:t>
            </a:r>
            <a:r>
              <a:rPr lang="fr-FR" sz="1800" spc="-5" dirty="0">
                <a:solidFill>
                  <a:srgbClr val="FF7800"/>
                </a:solidFill>
                <a:latin typeface="Arial"/>
                <a:cs typeface="Arial"/>
              </a:rPr>
              <a:t>s</a:t>
            </a:r>
            <a:endParaRPr lang="fr-FR" sz="1800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35"/>
              </a:spcBef>
            </a:pPr>
            <a:r>
              <a:rPr lang="fr-FR" sz="1400" dirty="0">
                <a:solidFill>
                  <a:srgbClr val="FF7800"/>
                </a:solidFill>
                <a:latin typeface="Arial"/>
                <a:cs typeface="Arial"/>
              </a:rPr>
              <a:t>Proposition</a:t>
            </a:r>
            <a:r>
              <a:rPr lang="fr-FR" sz="1400" spc="-6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400" dirty="0">
                <a:solidFill>
                  <a:srgbClr val="FF7800"/>
                </a:solidFill>
                <a:latin typeface="Arial"/>
                <a:cs typeface="Arial"/>
              </a:rPr>
              <a:t>des</a:t>
            </a:r>
            <a:r>
              <a:rPr lang="fr-FR" sz="1400" spc="-25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400" dirty="0">
                <a:solidFill>
                  <a:srgbClr val="FF7800"/>
                </a:solidFill>
                <a:latin typeface="Arial"/>
                <a:cs typeface="Arial"/>
              </a:rPr>
              <a:t>solutions</a:t>
            </a:r>
            <a:r>
              <a:rPr lang="fr-FR" sz="1400" spc="-1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1400" dirty="0">
                <a:solidFill>
                  <a:srgbClr val="FF7800"/>
                </a:solidFill>
                <a:latin typeface="Arial"/>
                <a:cs typeface="Arial"/>
              </a:rPr>
              <a:t>possibles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9175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2C89B65-F5E1-473F-8702-640A4658A9C7}"/>
              </a:ext>
            </a:extLst>
          </p:cNvPr>
          <p:cNvSpPr txBox="1"/>
          <p:nvPr/>
        </p:nvSpPr>
        <p:spPr>
          <a:xfrm>
            <a:off x="3048930" y="2598003"/>
            <a:ext cx="60941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4800" b="1" spc="-10" dirty="0">
                <a:solidFill>
                  <a:srgbClr val="FF7800"/>
                </a:solidFill>
                <a:latin typeface="Calibri"/>
                <a:cs typeface="Calibri"/>
              </a:rPr>
              <a:t>Préparer</a:t>
            </a:r>
            <a:r>
              <a:rPr lang="fr-FR" sz="4800" b="1" spc="-5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lang="fr-FR" sz="4800" b="1" dirty="0">
                <a:solidFill>
                  <a:srgbClr val="FF7800"/>
                </a:solidFill>
                <a:latin typeface="Calibri"/>
                <a:cs typeface="Calibri"/>
              </a:rPr>
              <a:t>le</a:t>
            </a:r>
            <a:r>
              <a:rPr lang="fr-FR" sz="4800" b="1" spc="-6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lang="fr-FR" sz="4800" b="1" spc="-5" dirty="0">
                <a:solidFill>
                  <a:srgbClr val="FF7800"/>
                </a:solidFill>
                <a:latin typeface="Calibri"/>
                <a:cs typeface="Calibri"/>
              </a:rPr>
              <a:t>projet</a:t>
            </a:r>
            <a:endParaRPr lang="fr-FR"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894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329478A-8D69-4FA7-8DBA-CE2868BE4795}"/>
              </a:ext>
            </a:extLst>
          </p:cNvPr>
          <p:cNvSpPr txBox="1"/>
          <p:nvPr/>
        </p:nvSpPr>
        <p:spPr>
          <a:xfrm>
            <a:off x="3048000" y="43001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spc="-10" dirty="0">
                <a:solidFill>
                  <a:srgbClr val="007842"/>
                </a:solidFill>
              </a:rPr>
              <a:t>Contraintes</a:t>
            </a:r>
            <a:r>
              <a:rPr lang="fr-FR" sz="2800" b="1" spc="-30" dirty="0">
                <a:solidFill>
                  <a:srgbClr val="007842"/>
                </a:solidFill>
              </a:rPr>
              <a:t> </a:t>
            </a:r>
            <a:r>
              <a:rPr lang="fr-FR" sz="2800" b="1" dirty="0">
                <a:solidFill>
                  <a:srgbClr val="007842"/>
                </a:solidFill>
              </a:rPr>
              <a:t>dans</a:t>
            </a:r>
            <a:r>
              <a:rPr lang="fr-FR" sz="2800" b="1" spc="5" dirty="0">
                <a:solidFill>
                  <a:srgbClr val="007842"/>
                </a:solidFill>
              </a:rPr>
              <a:t> </a:t>
            </a:r>
            <a:r>
              <a:rPr lang="fr-FR" sz="2800" b="1" spc="-5" dirty="0">
                <a:solidFill>
                  <a:srgbClr val="007842"/>
                </a:solidFill>
              </a:rPr>
              <a:t>la </a:t>
            </a:r>
            <a:r>
              <a:rPr lang="fr-FR" sz="2800" b="1" spc="-10" dirty="0">
                <a:solidFill>
                  <a:srgbClr val="007842"/>
                </a:solidFill>
              </a:rPr>
              <a:t>gestion</a:t>
            </a:r>
            <a:r>
              <a:rPr lang="fr-FR" sz="2800" b="1" spc="-30" dirty="0">
                <a:solidFill>
                  <a:srgbClr val="007842"/>
                </a:solidFill>
              </a:rPr>
              <a:t> </a:t>
            </a:r>
            <a:r>
              <a:rPr lang="fr-FR" sz="2800" b="1" spc="-5" dirty="0">
                <a:solidFill>
                  <a:srgbClr val="007842"/>
                </a:solidFill>
              </a:rPr>
              <a:t>d’un</a:t>
            </a:r>
            <a:r>
              <a:rPr lang="fr-FR" sz="2800" b="1" dirty="0">
                <a:solidFill>
                  <a:srgbClr val="007842"/>
                </a:solidFill>
              </a:rPr>
              <a:t> </a:t>
            </a:r>
            <a:r>
              <a:rPr lang="fr-FR" sz="2800" b="1" spc="-5" dirty="0">
                <a:solidFill>
                  <a:srgbClr val="007842"/>
                </a:solidFill>
              </a:rPr>
              <a:t>projet</a:t>
            </a:r>
            <a:endParaRPr lang="fr-FR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5018F66-4A9B-4457-858E-C29933D439DA}"/>
              </a:ext>
            </a:extLst>
          </p:cNvPr>
          <p:cNvSpPr txBox="1"/>
          <p:nvPr/>
        </p:nvSpPr>
        <p:spPr>
          <a:xfrm>
            <a:off x="1168400" y="951428"/>
            <a:ext cx="10017760" cy="5621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3515" marR="5080" indent="-171450">
              <a:lnSpc>
                <a:spcPct val="1119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fr-FR" sz="1200" b="1" spc="-10" dirty="0">
                <a:solidFill>
                  <a:srgbClr val="555555"/>
                </a:solidFill>
                <a:latin typeface="Calibri"/>
                <a:cs typeface="Calibri"/>
              </a:rPr>
              <a:t>Contraintes</a:t>
            </a:r>
            <a:r>
              <a:rPr lang="fr-FR" sz="12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délais</a:t>
            </a:r>
            <a:r>
              <a:rPr lang="fr-FR" sz="1200" b="1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200" dirty="0">
              <a:latin typeface="Calibri"/>
              <a:cs typeface="Calibri"/>
            </a:endParaRPr>
          </a:p>
          <a:p>
            <a:pPr marL="469900" marR="1640205" lvl="1">
              <a:lnSpc>
                <a:spcPct val="151700"/>
              </a:lnSpc>
              <a:spcBef>
                <a:spcPts val="25"/>
              </a:spcBef>
              <a:buFont typeface="Arial MT"/>
              <a:buChar char="•"/>
              <a:tabLst>
                <a:tab pos="640715" algn="l"/>
              </a:tabLst>
            </a:pPr>
            <a:r>
              <a:rPr lang="fr-FR" sz="1200" b="1" spc="-10" dirty="0">
                <a:solidFill>
                  <a:srgbClr val="555555"/>
                </a:solidFill>
                <a:latin typeface="Calibri"/>
                <a:cs typeface="Calibri"/>
              </a:rPr>
              <a:t>  Contrainte</a:t>
            </a:r>
            <a:r>
              <a:rPr lang="fr-FR" sz="12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15" dirty="0">
                <a:solidFill>
                  <a:srgbClr val="555555"/>
                </a:solidFill>
                <a:latin typeface="Calibri"/>
                <a:cs typeface="Calibri"/>
              </a:rPr>
              <a:t>externe</a:t>
            </a:r>
            <a:r>
              <a:rPr lang="fr-FR" sz="1200" b="1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« </a:t>
            </a:r>
            <a:r>
              <a:rPr lang="fr-FR" sz="12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absolue</a:t>
            </a:r>
            <a:r>
              <a:rPr lang="fr-FR" sz="12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» 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2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u="sng" spc="-10" dirty="0">
                <a:solidFill>
                  <a:srgbClr val="555555"/>
                </a:solidFill>
                <a:latin typeface="Calibri"/>
                <a:cs typeface="Calibri"/>
              </a:rPr>
              <a:t>contraintes</a:t>
            </a:r>
            <a:r>
              <a:rPr lang="fr-FR" sz="1200" b="1" u="sng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u="sng" spc="-10" dirty="0">
                <a:solidFill>
                  <a:srgbClr val="555555"/>
                </a:solidFill>
                <a:latin typeface="Calibri"/>
                <a:cs typeface="Calibri"/>
              </a:rPr>
              <a:t>externes</a:t>
            </a:r>
            <a:r>
              <a:rPr lang="fr-FR" sz="1200" b="1" u="sng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s'imposent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 tous.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n'est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respectée</a:t>
            </a:r>
          </a:p>
          <a:p>
            <a:pPr marL="469900" marR="1640205" lvl="1">
              <a:lnSpc>
                <a:spcPct val="151700"/>
              </a:lnSpc>
              <a:spcBef>
                <a:spcPts val="25"/>
              </a:spcBef>
              <a:tabLst>
                <a:tab pos="640715" algn="l"/>
              </a:tabLst>
            </a:pP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         Exemple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</a:p>
          <a:p>
            <a:pPr marL="1341438" marR="1640205" lvl="1" indent="-171450">
              <a:lnSpc>
                <a:spcPct val="151700"/>
              </a:lnSpc>
              <a:spcBef>
                <a:spcPts val="25"/>
              </a:spcBef>
              <a:buFont typeface="Wingdings" panose="05000000000000000000" pitchFamily="2" charset="2"/>
              <a:buChar char="ü"/>
              <a:tabLst>
                <a:tab pos="640715" algn="l"/>
              </a:tabLst>
            </a:pP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salon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manifestation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sportive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 une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donnée,</a:t>
            </a:r>
          </a:p>
          <a:p>
            <a:pPr marL="1341438" marR="1640205" lvl="1" indent="-171450">
              <a:lnSpc>
                <a:spcPct val="151700"/>
              </a:lnSpc>
              <a:spcBef>
                <a:spcPts val="25"/>
              </a:spcBef>
              <a:buFont typeface="Wingdings" panose="05000000000000000000" pitchFamily="2" charset="2"/>
              <a:buChar char="ü"/>
              <a:tabLst>
                <a:tab pos="640715" algn="l"/>
              </a:tabLst>
            </a:pP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clôture</a:t>
            </a:r>
            <a:r>
              <a:rPr lang="fr-FR"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compte,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</a:p>
          <a:p>
            <a:pPr marL="1341438" marR="1640205" lvl="1" indent="-171450">
              <a:lnSpc>
                <a:spcPct val="151700"/>
              </a:lnSpc>
              <a:spcBef>
                <a:spcPts val="25"/>
              </a:spcBef>
              <a:buFont typeface="Wingdings" panose="05000000000000000000" pitchFamily="2" charset="2"/>
              <a:buChar char="ü"/>
              <a:tabLst>
                <a:tab pos="640715" algn="l"/>
              </a:tabLst>
            </a:pP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passage</a:t>
            </a:r>
            <a:r>
              <a:rPr lang="fr-FR"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l'an</a:t>
            </a:r>
            <a:r>
              <a:rPr lang="fr-FR"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2000.</a:t>
            </a:r>
            <a:endParaRPr lang="fr-FR" sz="1200" dirty="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770"/>
              </a:spcBef>
              <a:buFont typeface="Wingdings"/>
              <a:buChar char=""/>
              <a:tabLst>
                <a:tab pos="183515" algn="l"/>
              </a:tabLst>
            </a:pPr>
            <a:r>
              <a:rPr lang="fr-FR" sz="1200" b="1" spc="-10" dirty="0">
                <a:solidFill>
                  <a:srgbClr val="555555"/>
                </a:solidFill>
                <a:latin typeface="Calibri"/>
                <a:cs typeface="Calibri"/>
              </a:rPr>
              <a:t>Contraintes</a:t>
            </a:r>
            <a:r>
              <a:rPr lang="fr-FR" sz="12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dues</a:t>
            </a:r>
            <a:r>
              <a:rPr lang="fr-FR" sz="12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lang="fr-FR" sz="1200" b="1" spc="-10" dirty="0">
                <a:solidFill>
                  <a:srgbClr val="555555"/>
                </a:solidFill>
                <a:latin typeface="Calibri"/>
                <a:cs typeface="Calibri"/>
              </a:rPr>
              <a:t> clients</a:t>
            </a:r>
            <a:endParaRPr lang="fr-FR" sz="1200" dirty="0">
              <a:latin typeface="Calibri"/>
              <a:cs typeface="Calibri"/>
            </a:endParaRPr>
          </a:p>
          <a:p>
            <a:pPr marL="447675" marR="92710" lvl="1" indent="-1841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538163" algn="l"/>
              </a:tabLst>
            </a:pPr>
            <a:r>
              <a:rPr lang="fr-FR" sz="1200" b="1" spc="-10" dirty="0">
                <a:solidFill>
                  <a:srgbClr val="555555"/>
                </a:solidFill>
                <a:latin typeface="Calibri"/>
                <a:cs typeface="Calibri"/>
              </a:rPr>
              <a:t>Contrainte externe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« fixe </a:t>
            </a:r>
            <a:r>
              <a:rPr lang="fr-FR" sz="1200" b="1" spc="-10" dirty="0">
                <a:solidFill>
                  <a:srgbClr val="555555"/>
                </a:solidFill>
                <a:latin typeface="Calibri"/>
                <a:cs typeface="Calibri"/>
              </a:rPr>
              <a:t>» :</a:t>
            </a:r>
            <a:r>
              <a:rPr lang="fr-FR"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souvent</a:t>
            </a:r>
            <a:r>
              <a:rPr lang="fr-FR"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assortie</a:t>
            </a:r>
            <a:r>
              <a:rPr lang="fr-FR" sz="1200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d’une</a:t>
            </a:r>
            <a:r>
              <a:rPr lang="fr-FR" sz="1200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pénalité</a:t>
            </a:r>
            <a:r>
              <a:rPr lang="fr-FR" sz="120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sz="1200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retard.</a:t>
            </a:r>
            <a:r>
              <a:rPr lang="fr-FR" sz="1200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</a:p>
          <a:p>
            <a:pPr marL="447675" marR="92710" lvl="1" indent="-1841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538163" algn="l"/>
              </a:tabLst>
            </a:pPr>
            <a:r>
              <a:rPr lang="fr-FR" sz="1200" b="1" spc="-10" dirty="0">
                <a:solidFill>
                  <a:srgbClr val="555555"/>
                </a:solidFill>
                <a:latin typeface="Calibri"/>
                <a:cs typeface="Calibri"/>
              </a:rPr>
              <a:t>Contrainte externe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« variable » </a:t>
            </a:r>
            <a:r>
              <a:rPr lang="fr-FR" sz="1200" b="1" spc="-10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lang="fr-FR"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concerne</a:t>
            </a:r>
            <a:r>
              <a:rPr lang="fr-FR"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réalisation</a:t>
            </a:r>
            <a:r>
              <a:rPr lang="fr-FR"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liée</a:t>
            </a:r>
            <a:r>
              <a:rPr lang="fr-FR"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événement</a:t>
            </a:r>
            <a:r>
              <a:rPr lang="fr-FR"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dont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n'est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absolument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fixe.</a:t>
            </a:r>
            <a:endParaRPr lang="fr-FR" sz="1200" dirty="0">
              <a:latin typeface="Calibri"/>
              <a:cs typeface="Calibri"/>
            </a:endParaRPr>
          </a:p>
          <a:p>
            <a:pPr marL="803275">
              <a:lnSpc>
                <a:spcPct val="100000"/>
              </a:lnSpc>
              <a:spcBef>
                <a:spcPts val="770"/>
              </a:spcBef>
            </a:pP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projets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latin typeface="Calibri"/>
                <a:cs typeface="Calibri"/>
              </a:rPr>
              <a:t>sous-traitance</a:t>
            </a:r>
            <a:endParaRPr lang="fr-FR" sz="1200" b="1" dirty="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765"/>
              </a:spcBef>
              <a:buFont typeface="Wingdings"/>
              <a:buChar char=""/>
              <a:tabLst>
                <a:tab pos="183515" algn="l"/>
              </a:tabLst>
            </a:pPr>
            <a:r>
              <a:rPr lang="fr-FR" sz="1200" b="1" spc="-10" dirty="0">
                <a:solidFill>
                  <a:srgbClr val="555555"/>
                </a:solidFill>
                <a:latin typeface="Calibri"/>
                <a:cs typeface="Calibri"/>
              </a:rPr>
              <a:t>Contraintes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lang="fr-FR" sz="12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555555"/>
                </a:solidFill>
                <a:latin typeface="Calibri"/>
                <a:cs typeface="Calibri"/>
              </a:rPr>
              <a:t>coûts</a:t>
            </a:r>
            <a:r>
              <a:rPr lang="fr-FR" sz="12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200" dirty="0"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640715" algn="l"/>
              </a:tabLst>
            </a:pP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Budget</a:t>
            </a:r>
            <a:r>
              <a:rPr lang="fr-FR"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réaliser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endParaRPr lang="fr-FR" sz="1200" dirty="0"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640715" algn="l"/>
              </a:tabLst>
            </a:pP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rentabilité</a:t>
            </a:r>
            <a:r>
              <a:rPr lang="fr-FR"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Marge</a:t>
            </a:r>
            <a:r>
              <a:rPr lang="fr-FR"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rapports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les</a:t>
            </a:r>
            <a:r>
              <a:rPr lang="fr-FR" sz="1200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coûts</a:t>
            </a:r>
            <a:r>
              <a:rPr lang="fr-FR" sz="1200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engagés</a:t>
            </a:r>
            <a:r>
              <a:rPr lang="fr-FR" sz="1200" spc="-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sa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 réalisation</a:t>
            </a:r>
            <a:endParaRPr lang="fr-FR" sz="1200" dirty="0"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0715" algn="l"/>
              </a:tabLst>
            </a:pP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l'équilibre</a:t>
            </a:r>
            <a:r>
              <a:rPr lang="fr-FR" sz="12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financier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l'entreprise</a:t>
            </a:r>
            <a:endParaRPr lang="fr-FR" sz="1200" dirty="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745"/>
              </a:spcBef>
              <a:buFont typeface="Wingdings"/>
              <a:buChar char=""/>
              <a:tabLst>
                <a:tab pos="183515" algn="l"/>
              </a:tabLst>
            </a:pPr>
            <a:r>
              <a:rPr lang="fr-FR" sz="1200" b="1" spc="-10" dirty="0">
                <a:solidFill>
                  <a:srgbClr val="555555"/>
                </a:solidFill>
                <a:latin typeface="Calibri"/>
                <a:cs typeface="Calibri"/>
              </a:rPr>
              <a:t>Contraintes</a:t>
            </a:r>
            <a:r>
              <a:rPr lang="fr-FR" sz="12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r>
              <a:rPr lang="fr-FR" sz="12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200" dirty="0"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0715" algn="l"/>
              </a:tabLst>
            </a:pPr>
            <a:r>
              <a:rPr lang="fr-FR" sz="1200" b="1" spc="-10" dirty="0">
                <a:solidFill>
                  <a:srgbClr val="555555"/>
                </a:solidFill>
                <a:latin typeface="Calibri"/>
                <a:cs typeface="Calibri"/>
              </a:rPr>
              <a:t>Contraintes</a:t>
            </a:r>
            <a:r>
              <a:rPr lang="fr-FR" sz="12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« fortes »</a:t>
            </a:r>
            <a:r>
              <a:rPr lang="fr-FR" sz="1200" b="1" spc="-1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lang="fr-FR" sz="12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leur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non-respect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susceptible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remettre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cause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lui-même.</a:t>
            </a:r>
            <a:r>
              <a:rPr lang="fr-FR"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200" spc="-1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720725" lvl="1">
              <a:lnSpc>
                <a:spcPct val="100000"/>
              </a:lnSpc>
              <a:spcBef>
                <a:spcPts val="770"/>
              </a:spcBef>
              <a:tabLst>
                <a:tab pos="640715" algn="l"/>
              </a:tabLst>
            </a:pP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Exemple,</a:t>
            </a:r>
            <a:r>
              <a:rPr lang="fr-FR"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des</a:t>
            </a:r>
            <a:r>
              <a:rPr lang="fr-FR" sz="1200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impératifs</a:t>
            </a:r>
            <a:r>
              <a:rPr lang="fr-FR" sz="1200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légaux,</a:t>
            </a:r>
            <a:r>
              <a:rPr lang="fr-FR" sz="1200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sz="1200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santé</a:t>
            </a:r>
            <a:r>
              <a:rPr lang="fr-FR" sz="1200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ou</a:t>
            </a:r>
            <a:r>
              <a:rPr lang="fr-FR" sz="1200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sz="1200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sécurité</a:t>
            </a:r>
            <a:r>
              <a:rPr lang="fr-FR" sz="120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publique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200" dirty="0"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0715" algn="l"/>
              </a:tabLst>
            </a:pP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impératifs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nature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commerciale,</a:t>
            </a:r>
            <a:r>
              <a:rPr lang="fr-FR"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engagements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contractuels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existent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:</a:t>
            </a:r>
            <a:r>
              <a:rPr lang="fr-FR" sz="1200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</a:t>
            </a:r>
            <a:r>
              <a:rPr lang="fr-FR" sz="1200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projet</a:t>
            </a:r>
            <a:r>
              <a:rPr lang="fr-FR" sz="1200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doit</a:t>
            </a:r>
            <a:r>
              <a:rPr lang="fr-FR" sz="1200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s'y</a:t>
            </a:r>
            <a:r>
              <a:rPr lang="fr-FR" sz="1200" spc="-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conformer</a:t>
            </a:r>
            <a:r>
              <a:rPr lang="fr-FR" sz="1200" spc="-2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200" dirty="0"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640715" algn="l"/>
              </a:tabLst>
            </a:pPr>
            <a:r>
              <a:rPr lang="fr-FR" sz="12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 </a:t>
            </a:r>
            <a:r>
              <a:rPr lang="fr-FR" sz="12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certification</a:t>
            </a:r>
            <a:r>
              <a:rPr lang="fr-FR" sz="1200" spc="4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sz="1200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l'entreprise</a:t>
            </a:r>
            <a:r>
              <a:rPr lang="fr-FR" sz="1200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dans</a:t>
            </a:r>
            <a:r>
              <a:rPr lang="fr-FR" sz="1200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un</a:t>
            </a:r>
            <a:r>
              <a:rPr lang="fr-FR" sz="1200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système</a:t>
            </a:r>
            <a:r>
              <a:rPr lang="fr-FR" sz="1200" spc="-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d'assurance</a:t>
            </a:r>
            <a:r>
              <a:rPr lang="fr-FR" sz="1200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faite</a:t>
            </a:r>
            <a:r>
              <a:rPr lang="fr-FR"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qu'elle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respecter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certaines</a:t>
            </a:r>
            <a:r>
              <a:rPr lang="fr-FR"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règles.</a:t>
            </a:r>
            <a:endParaRPr lang="fr-FR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0068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71C41E8-760B-4B27-8C41-EA701BC34CF7}"/>
              </a:ext>
            </a:extLst>
          </p:cNvPr>
          <p:cNvSpPr txBox="1"/>
          <p:nvPr/>
        </p:nvSpPr>
        <p:spPr>
          <a:xfrm>
            <a:off x="1463596" y="958334"/>
            <a:ext cx="95426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spc="-5" dirty="0">
                <a:solidFill>
                  <a:srgbClr val="0070C0"/>
                </a:solidFill>
              </a:rPr>
              <a:t>Répartition</a:t>
            </a:r>
            <a:r>
              <a:rPr lang="fr-FR" sz="2800" b="1" spc="-30" dirty="0">
                <a:solidFill>
                  <a:srgbClr val="0070C0"/>
                </a:solidFill>
              </a:rPr>
              <a:t> </a:t>
            </a:r>
            <a:r>
              <a:rPr lang="fr-FR" sz="2800" b="1" dirty="0">
                <a:solidFill>
                  <a:srgbClr val="0070C0"/>
                </a:solidFill>
              </a:rPr>
              <a:t>de</a:t>
            </a:r>
            <a:r>
              <a:rPr lang="fr-FR" sz="2800" b="1" spc="-20" dirty="0">
                <a:solidFill>
                  <a:srgbClr val="0070C0"/>
                </a:solidFill>
              </a:rPr>
              <a:t> </a:t>
            </a:r>
            <a:r>
              <a:rPr lang="fr-FR" sz="2800" b="1" spc="-10" dirty="0">
                <a:solidFill>
                  <a:srgbClr val="0070C0"/>
                </a:solidFill>
              </a:rPr>
              <a:t>l’ensemble</a:t>
            </a:r>
            <a:r>
              <a:rPr lang="fr-FR" sz="2800" b="1" spc="-70" dirty="0">
                <a:solidFill>
                  <a:srgbClr val="0070C0"/>
                </a:solidFill>
              </a:rPr>
              <a:t> </a:t>
            </a:r>
            <a:r>
              <a:rPr lang="fr-FR" sz="2800" b="1" spc="5" dirty="0">
                <a:solidFill>
                  <a:srgbClr val="0070C0"/>
                </a:solidFill>
              </a:rPr>
              <a:t>des</a:t>
            </a:r>
            <a:r>
              <a:rPr lang="fr-FR" sz="2800" b="1" spc="-25" dirty="0">
                <a:solidFill>
                  <a:srgbClr val="0070C0"/>
                </a:solidFill>
              </a:rPr>
              <a:t> </a:t>
            </a:r>
            <a:r>
              <a:rPr lang="fr-FR" sz="2800" b="1" spc="-5" dirty="0">
                <a:solidFill>
                  <a:srgbClr val="0070C0"/>
                </a:solidFill>
              </a:rPr>
              <a:t>fonctionnalités</a:t>
            </a:r>
            <a:r>
              <a:rPr lang="fr-FR" sz="2800" b="1" spc="-25" dirty="0">
                <a:solidFill>
                  <a:srgbClr val="0070C0"/>
                </a:solidFill>
              </a:rPr>
              <a:t> </a:t>
            </a:r>
            <a:r>
              <a:rPr lang="fr-FR" sz="2800" b="1" dirty="0">
                <a:solidFill>
                  <a:srgbClr val="0070C0"/>
                </a:solidFill>
              </a:rPr>
              <a:t>en </a:t>
            </a:r>
            <a:r>
              <a:rPr lang="fr-FR" sz="2800" b="1" spc="-5" dirty="0">
                <a:solidFill>
                  <a:srgbClr val="0070C0"/>
                </a:solidFill>
              </a:rPr>
              <a:t>tâches</a:t>
            </a:r>
            <a:endParaRPr lang="fr-FR" sz="2800" b="1" dirty="0">
              <a:solidFill>
                <a:srgbClr val="0070C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348BC4D-2013-42CE-9AF7-908C8D8D0A43}"/>
              </a:ext>
            </a:extLst>
          </p:cNvPr>
          <p:cNvSpPr txBox="1"/>
          <p:nvPr/>
        </p:nvSpPr>
        <p:spPr>
          <a:xfrm>
            <a:off x="1011044" y="2075567"/>
            <a:ext cx="10169912" cy="2619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70815" algn="just">
              <a:lnSpc>
                <a:spcPct val="150000"/>
              </a:lnSpc>
              <a:spcBef>
                <a:spcPts val="869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Répartition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l’ensemble</a:t>
            </a:r>
            <a:r>
              <a:rPr lang="fr-FR" sz="18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fonctionnalités</a:t>
            </a:r>
            <a:r>
              <a:rPr lang="fr-FR" sz="18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tâches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décomposition</a:t>
            </a:r>
            <a:r>
              <a:rPr lang="fr-FR" sz="1800" spc="7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hiérarchique</a:t>
            </a:r>
            <a:r>
              <a:rPr lang="fr-FR" sz="1800" spc="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travaux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nécessaires</a:t>
            </a:r>
            <a:r>
              <a:rPr lang="fr-FR" sz="18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réaliser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objectifs</a:t>
            </a:r>
            <a:r>
              <a:rPr lang="fr-FR" sz="18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projet.</a:t>
            </a:r>
            <a:endParaRPr lang="fr-FR" sz="1800" dirty="0">
              <a:latin typeface="Calibri"/>
              <a:cs typeface="Calibri"/>
            </a:endParaRPr>
          </a:p>
          <a:p>
            <a:pPr marL="182880" marR="5080" indent="-170815" algn="just">
              <a:lnSpc>
                <a:spcPct val="150000"/>
              </a:lnSpc>
              <a:spcBef>
                <a:spcPts val="615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but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d’aider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organiser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projet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,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définissant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 totalité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de son contenu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servant de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référence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planifier</a:t>
            </a:r>
            <a:r>
              <a:rPr lang="fr-FR" sz="1800" spc="25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les activités 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établir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</a:t>
            </a:r>
            <a:r>
              <a:rPr lang="fr-FR" sz="1800" spc="25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budget </a:t>
            </a:r>
            <a:r>
              <a:rPr lang="fr-FR" sz="18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prévisionnel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Elle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également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guider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gestion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risques,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acquisitions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nécessaires.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permet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également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 déléguer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contractualiser</a:t>
            </a:r>
            <a:r>
              <a:rPr lang="fr-FR" sz="1800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</a:t>
            </a:r>
            <a:r>
              <a:rPr lang="fr-FR" sz="1800" b="1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mission</a:t>
            </a:r>
            <a:r>
              <a:rPr lang="fr-FR" sz="1800" b="1" spc="3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confiée</a:t>
            </a:r>
            <a:r>
              <a:rPr lang="fr-FR" sz="1800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à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chaque</a:t>
            </a:r>
            <a:r>
              <a:rPr lang="fr-FR" sz="1800" b="1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acteur</a:t>
            </a:r>
            <a:r>
              <a:rPr lang="fr-FR" sz="1800" spc="-2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6777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B62A353-674D-424D-AC6C-BB23A63D72F2}"/>
              </a:ext>
            </a:extLst>
          </p:cNvPr>
          <p:cNvSpPr txBox="1"/>
          <p:nvPr/>
        </p:nvSpPr>
        <p:spPr>
          <a:xfrm>
            <a:off x="1084246" y="1986926"/>
            <a:ext cx="609414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algn="just">
              <a:lnSpc>
                <a:spcPct val="150000"/>
              </a:lnSpc>
              <a:spcBef>
                <a:spcPts val="770"/>
              </a:spcBef>
              <a:tabLst>
                <a:tab pos="183515" algn="l"/>
              </a:tabLst>
            </a:pP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lang="fr-FR" sz="18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5" dirty="0">
                <a:solidFill>
                  <a:srgbClr val="555555"/>
                </a:solidFill>
                <a:latin typeface="Calibri"/>
                <a:cs typeface="Calibri"/>
              </a:rPr>
              <a:t>existe</a:t>
            </a:r>
            <a:r>
              <a:rPr lang="fr-FR" sz="18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8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principe</a:t>
            </a:r>
            <a:r>
              <a:rPr lang="fr-FR" sz="18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5" dirty="0">
                <a:solidFill>
                  <a:srgbClr val="555555"/>
                </a:solidFill>
                <a:latin typeface="Calibri"/>
                <a:cs typeface="Calibri"/>
              </a:rPr>
              <a:t>trois</a:t>
            </a:r>
            <a:r>
              <a:rPr lang="fr-FR" sz="1800" b="1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modèles</a:t>
            </a:r>
            <a:r>
              <a:rPr lang="fr-FR" sz="18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800" b="1" dirty="0">
              <a:latin typeface="Calibri"/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89CCCB-5F8F-4AC1-9448-3E83C717107F}"/>
              </a:ext>
            </a:extLst>
          </p:cNvPr>
          <p:cNvSpPr txBox="1"/>
          <p:nvPr/>
        </p:nvSpPr>
        <p:spPr>
          <a:xfrm>
            <a:off x="1463596" y="958334"/>
            <a:ext cx="95426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spc="-5" dirty="0">
                <a:solidFill>
                  <a:srgbClr val="0070C0"/>
                </a:solidFill>
              </a:rPr>
              <a:t>Répartition</a:t>
            </a:r>
            <a:r>
              <a:rPr lang="fr-FR" sz="2800" b="1" spc="-30" dirty="0">
                <a:solidFill>
                  <a:srgbClr val="0070C0"/>
                </a:solidFill>
              </a:rPr>
              <a:t> </a:t>
            </a:r>
            <a:r>
              <a:rPr lang="fr-FR" sz="2800" b="1" dirty="0">
                <a:solidFill>
                  <a:srgbClr val="0070C0"/>
                </a:solidFill>
              </a:rPr>
              <a:t>de</a:t>
            </a:r>
            <a:r>
              <a:rPr lang="fr-FR" sz="2800" b="1" spc="-20" dirty="0">
                <a:solidFill>
                  <a:srgbClr val="0070C0"/>
                </a:solidFill>
              </a:rPr>
              <a:t> </a:t>
            </a:r>
            <a:r>
              <a:rPr lang="fr-FR" sz="2800" b="1" spc="-10" dirty="0">
                <a:solidFill>
                  <a:srgbClr val="0070C0"/>
                </a:solidFill>
              </a:rPr>
              <a:t>l’ensemble</a:t>
            </a:r>
            <a:r>
              <a:rPr lang="fr-FR" sz="2800" b="1" spc="-70" dirty="0">
                <a:solidFill>
                  <a:srgbClr val="0070C0"/>
                </a:solidFill>
              </a:rPr>
              <a:t> </a:t>
            </a:r>
            <a:r>
              <a:rPr lang="fr-FR" sz="2800" b="1" spc="5" dirty="0">
                <a:solidFill>
                  <a:srgbClr val="0070C0"/>
                </a:solidFill>
              </a:rPr>
              <a:t>des</a:t>
            </a:r>
            <a:r>
              <a:rPr lang="fr-FR" sz="2800" b="1" spc="-25" dirty="0">
                <a:solidFill>
                  <a:srgbClr val="0070C0"/>
                </a:solidFill>
              </a:rPr>
              <a:t> </a:t>
            </a:r>
            <a:r>
              <a:rPr lang="fr-FR" sz="2800" b="1" spc="-5" dirty="0">
                <a:solidFill>
                  <a:srgbClr val="0070C0"/>
                </a:solidFill>
              </a:rPr>
              <a:t>fonctionnalités</a:t>
            </a:r>
            <a:r>
              <a:rPr lang="fr-FR" sz="2800" b="1" spc="-25" dirty="0">
                <a:solidFill>
                  <a:srgbClr val="0070C0"/>
                </a:solidFill>
              </a:rPr>
              <a:t> </a:t>
            </a:r>
            <a:r>
              <a:rPr lang="fr-FR" sz="2800" b="1" dirty="0">
                <a:solidFill>
                  <a:srgbClr val="0070C0"/>
                </a:solidFill>
              </a:rPr>
              <a:t>en </a:t>
            </a:r>
            <a:r>
              <a:rPr lang="fr-FR" sz="2800" b="1" spc="-5" dirty="0">
                <a:solidFill>
                  <a:srgbClr val="0070C0"/>
                </a:solidFill>
              </a:rPr>
              <a:t>tâches</a:t>
            </a:r>
            <a:endParaRPr lang="fr-FR" sz="2800" b="1" dirty="0">
              <a:solidFill>
                <a:srgbClr val="0070C0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EA865A5-6D26-4DBD-AD28-C9BCA1D97830}"/>
              </a:ext>
            </a:extLst>
          </p:cNvPr>
          <p:cNvSpPr/>
          <p:nvPr/>
        </p:nvSpPr>
        <p:spPr>
          <a:xfrm>
            <a:off x="1084246" y="3518209"/>
            <a:ext cx="2822321" cy="646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spc="-5" dirty="0">
                <a:solidFill>
                  <a:srgbClr val="FFFFFF"/>
                </a:solidFill>
                <a:latin typeface="Calibri"/>
                <a:cs typeface="Calibri"/>
              </a:rPr>
              <a:t>Approche</a:t>
            </a:r>
            <a:r>
              <a:rPr lang="fr-FR"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FFFFFF"/>
                </a:solidFill>
                <a:latin typeface="Calibri"/>
                <a:cs typeface="Calibri"/>
              </a:rPr>
              <a:t>descendante</a:t>
            </a:r>
            <a:endParaRPr lang="fr-FR" sz="1800" dirty="0">
              <a:latin typeface="Calibri"/>
              <a:cs typeface="Calibri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A7D94ED-DF57-4A94-A5B1-D93DD6B752BE}"/>
              </a:ext>
            </a:extLst>
          </p:cNvPr>
          <p:cNvSpPr/>
          <p:nvPr/>
        </p:nvSpPr>
        <p:spPr>
          <a:xfrm>
            <a:off x="4335542" y="3518209"/>
            <a:ext cx="3253367" cy="6467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46088" indent="88900" defTabSz="268288">
              <a:lnSpc>
                <a:spcPct val="100000"/>
              </a:lnSpc>
              <a:spcBef>
                <a:spcPts val="385"/>
              </a:spcBef>
            </a:pPr>
            <a:r>
              <a:rPr lang="fr-FR" sz="1800" b="1" spc="-5" dirty="0">
                <a:solidFill>
                  <a:srgbClr val="FFFFFF"/>
                </a:solidFill>
                <a:latin typeface="Calibri"/>
                <a:cs typeface="Calibri"/>
              </a:rPr>
              <a:t>Approche</a:t>
            </a:r>
            <a:r>
              <a:rPr lang="fr-FR"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FFFFFF"/>
                </a:solidFill>
                <a:latin typeface="Calibri"/>
                <a:cs typeface="Calibri"/>
              </a:rPr>
              <a:t>ascendante</a:t>
            </a:r>
            <a:endParaRPr lang="fr-FR" sz="1800" dirty="0">
              <a:latin typeface="Calibri"/>
              <a:cs typeface="Calibri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23AD7A3-15E5-4782-93E7-7E75EDA5A6AE}"/>
              </a:ext>
            </a:extLst>
          </p:cNvPr>
          <p:cNvSpPr/>
          <p:nvPr/>
        </p:nvSpPr>
        <p:spPr>
          <a:xfrm>
            <a:off x="8017885" y="3518209"/>
            <a:ext cx="3322192" cy="6467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623888">
              <a:lnSpc>
                <a:spcPct val="100000"/>
              </a:lnSpc>
              <a:spcBef>
                <a:spcPts val="385"/>
              </a:spcBef>
            </a:pPr>
            <a:r>
              <a:rPr lang="fr-FR" sz="1800" b="1" spc="-5" dirty="0">
                <a:solidFill>
                  <a:srgbClr val="FFFFFF"/>
                </a:solidFill>
                <a:latin typeface="Calibri"/>
                <a:cs typeface="Calibri"/>
              </a:rPr>
              <a:t>Approche</a:t>
            </a:r>
            <a:r>
              <a:rPr lang="fr-FR"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FFFFFF"/>
                </a:solidFill>
                <a:latin typeface="Calibri"/>
                <a:cs typeface="Calibri"/>
              </a:rPr>
              <a:t>combinée</a:t>
            </a:r>
            <a:endParaRPr lang="fr-FR" sz="1800" dirty="0">
              <a:latin typeface="Calibri"/>
              <a:cs typeface="Calibri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6D97C5-027A-4F07-957D-53238241DA82}"/>
              </a:ext>
            </a:extLst>
          </p:cNvPr>
          <p:cNvSpPr txBox="1"/>
          <p:nvPr/>
        </p:nvSpPr>
        <p:spPr>
          <a:xfrm>
            <a:off x="-640689" y="4308062"/>
            <a:ext cx="60941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décompose</a:t>
            </a:r>
            <a:r>
              <a:rPr lang="fr-FR" sz="1800" b="1" u="sng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1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lang="fr-FR" sz="1800" b="1" u="sng" spc="-15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800" b="1" u="sng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</a:p>
          <a:p>
            <a:pPr algn="ctr"/>
            <a:r>
              <a:rPr lang="fr-FR" sz="1800" b="1" u="sng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800" b="1" u="sng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</a:p>
          <a:p>
            <a:pPr algn="ctr"/>
            <a:r>
              <a:rPr lang="fr-FR" sz="1800" b="1" u="sng" dirty="0">
                <a:solidFill>
                  <a:srgbClr val="555555"/>
                </a:solidFill>
                <a:latin typeface="Calibri"/>
                <a:cs typeface="Calibri"/>
              </a:rPr>
              <a:t>sous- </a:t>
            </a:r>
            <a:r>
              <a:rPr lang="fr-FR" sz="1800" b="1" u="sng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10" dirty="0">
                <a:solidFill>
                  <a:srgbClr val="555555"/>
                </a:solidFill>
                <a:latin typeface="Calibri"/>
                <a:cs typeface="Calibri"/>
              </a:rPr>
              <a:t>projets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b="1" u="sng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627880-C16F-456C-A43A-4D5E1183B3A3}"/>
              </a:ext>
            </a:extLst>
          </p:cNvPr>
          <p:cNvSpPr txBox="1"/>
          <p:nvPr/>
        </p:nvSpPr>
        <p:spPr>
          <a:xfrm>
            <a:off x="4478925" y="4308062"/>
            <a:ext cx="29608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u="sng" spc="-10" dirty="0">
                <a:solidFill>
                  <a:srgbClr val="555555"/>
                </a:solidFill>
                <a:latin typeface="Calibri"/>
                <a:cs typeface="Calibri"/>
              </a:rPr>
              <a:t>direction</a:t>
            </a:r>
            <a:r>
              <a:rPr lang="fr-FR" sz="1800" b="1" u="sng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15" dirty="0">
                <a:solidFill>
                  <a:srgbClr val="555555"/>
                </a:solidFill>
                <a:latin typeface="Calibri"/>
                <a:cs typeface="Calibri"/>
              </a:rPr>
              <a:t>inverse</a:t>
            </a:r>
            <a:r>
              <a:rPr lang="fr-FR" sz="1800" b="1" u="sng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</a:p>
          <a:p>
            <a:pPr algn="ctr"/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commencez</a:t>
            </a:r>
            <a:r>
              <a:rPr lang="fr-FR" sz="1800" b="1" u="sng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</a:p>
          <a:p>
            <a:pPr algn="ctr"/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 niveau</a:t>
            </a:r>
            <a:r>
              <a:rPr lang="fr-FR" sz="1800" b="1" u="sng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10" dirty="0">
                <a:solidFill>
                  <a:srgbClr val="555555"/>
                </a:solidFill>
                <a:latin typeface="Calibri"/>
                <a:cs typeface="Calibri"/>
              </a:rPr>
              <a:t>plus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dirty="0">
                <a:solidFill>
                  <a:srgbClr val="555555"/>
                </a:solidFill>
                <a:latin typeface="Calibri"/>
                <a:cs typeface="Calibri"/>
              </a:rPr>
              <a:t>bas</a:t>
            </a:r>
            <a:endParaRPr lang="fr-FR" b="1" u="sng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70A633C-2854-48B8-B6C6-28193257ABA2}"/>
              </a:ext>
            </a:extLst>
          </p:cNvPr>
          <p:cNvSpPr txBox="1"/>
          <p:nvPr/>
        </p:nvSpPr>
        <p:spPr>
          <a:xfrm>
            <a:off x="7370287" y="4308062"/>
            <a:ext cx="46173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u="sng" spc="-10" dirty="0">
                <a:solidFill>
                  <a:srgbClr val="555555"/>
                </a:solidFill>
                <a:latin typeface="Calibri"/>
                <a:cs typeface="Calibri"/>
              </a:rPr>
              <a:t>combinaison</a:t>
            </a:r>
            <a:r>
              <a:rPr lang="fr-FR" sz="1800" b="1" u="sng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</a:p>
          <a:p>
            <a:pPr algn="ctr"/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800" b="1" u="sng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deux </a:t>
            </a:r>
            <a:r>
              <a:rPr lang="fr-FR" sz="1800" b="1" u="sng" spc="-10" dirty="0">
                <a:solidFill>
                  <a:srgbClr val="555555"/>
                </a:solidFill>
                <a:latin typeface="Calibri"/>
                <a:cs typeface="Calibri"/>
              </a:rPr>
              <a:t>techniques </a:t>
            </a:r>
          </a:p>
          <a:p>
            <a:pPr algn="ctr"/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10" dirty="0">
                <a:solidFill>
                  <a:srgbClr val="555555"/>
                </a:solidFill>
                <a:latin typeface="Calibri"/>
                <a:cs typeface="Calibri"/>
              </a:rPr>
              <a:t>précédentes</a:t>
            </a:r>
            <a:endParaRPr lang="fr-FR" b="1" u="sng" dirty="0"/>
          </a:p>
        </p:txBody>
      </p:sp>
      <p:sp>
        <p:nvSpPr>
          <p:cNvPr id="17" name="Signe Plus 16">
            <a:extLst>
              <a:ext uri="{FF2B5EF4-FFF2-40B4-BE49-F238E27FC236}">
                <a16:creationId xmlns:a16="http://schemas.microsoft.com/office/drawing/2014/main" id="{776399B0-6D92-4A7E-A301-3400A92F59C2}"/>
              </a:ext>
            </a:extLst>
          </p:cNvPr>
          <p:cNvSpPr/>
          <p:nvPr/>
        </p:nvSpPr>
        <p:spPr>
          <a:xfrm>
            <a:off x="3908291" y="4605122"/>
            <a:ext cx="446049" cy="468683"/>
          </a:xfrm>
          <a:prstGeom prst="mathPl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Est égal à 17">
            <a:extLst>
              <a:ext uri="{FF2B5EF4-FFF2-40B4-BE49-F238E27FC236}">
                <a16:creationId xmlns:a16="http://schemas.microsoft.com/office/drawing/2014/main" id="{DDDDAAA8-7B30-4199-BCCF-04318A82FA8B}"/>
              </a:ext>
            </a:extLst>
          </p:cNvPr>
          <p:cNvSpPr/>
          <p:nvPr/>
        </p:nvSpPr>
        <p:spPr>
          <a:xfrm>
            <a:off x="7509282" y="4594246"/>
            <a:ext cx="834842" cy="51306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094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FD8EA44-5A23-427F-B8A9-1D8EEBC52F0F}"/>
              </a:ext>
            </a:extLst>
          </p:cNvPr>
          <p:cNvSpPr txBox="1"/>
          <p:nvPr/>
        </p:nvSpPr>
        <p:spPr>
          <a:xfrm>
            <a:off x="1865042" y="612646"/>
            <a:ext cx="9141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lang="fr-FR" sz="2800" b="1" spc="-5" dirty="0">
                <a:solidFill>
                  <a:srgbClr val="0070C0"/>
                </a:solidFill>
              </a:rPr>
              <a:t>Organigramme des tâches du projet : exemple et modèle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2B7FA8C-BFF8-461B-ABE1-93AABCEA9FF3}"/>
              </a:ext>
            </a:extLst>
          </p:cNvPr>
          <p:cNvSpPr txBox="1"/>
          <p:nvPr/>
        </p:nvSpPr>
        <p:spPr>
          <a:xfrm>
            <a:off x="1155545" y="1294707"/>
            <a:ext cx="1025633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spcBef>
                <a:spcPts val="765"/>
              </a:spcBef>
              <a:tabLst>
                <a:tab pos="183515" algn="l"/>
              </a:tabLst>
            </a:pP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souhaitions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lang="fr-FR" sz="18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8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nouveau</a:t>
            </a:r>
            <a:r>
              <a:rPr lang="fr-FR" sz="18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site</a:t>
            </a:r>
            <a:r>
              <a:rPr lang="fr-FR" sz="18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Internet</a:t>
            </a:r>
            <a:r>
              <a:rPr lang="fr-FR" sz="18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l’entreprise,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organigramme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axé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phases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ressemblerait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grandes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8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suit</a:t>
            </a:r>
            <a:r>
              <a:rPr lang="fr-FR" sz="18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800" dirty="0">
              <a:latin typeface="Calibri"/>
              <a:cs typeface="Calibri"/>
            </a:endParaRPr>
          </a:p>
        </p:txBody>
      </p:sp>
      <p:pic>
        <p:nvPicPr>
          <p:cNvPr id="6" name="object 11">
            <a:extLst>
              <a:ext uri="{FF2B5EF4-FFF2-40B4-BE49-F238E27FC236}">
                <a16:creationId xmlns:a16="http://schemas.microsoft.com/office/drawing/2014/main" id="{70803EA0-3F1C-40CB-952C-BA0BE718675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981" y="2333916"/>
            <a:ext cx="10675898" cy="405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82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7DB50F-1440-4011-87F4-B2CFB6D54544}"/>
              </a:ext>
            </a:extLst>
          </p:cNvPr>
          <p:cNvSpPr txBox="1"/>
          <p:nvPr/>
        </p:nvSpPr>
        <p:spPr>
          <a:xfrm>
            <a:off x="2025806" y="2046469"/>
            <a:ext cx="970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b="1" u="sng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r>
              <a:rPr lang="fr-FR" sz="1800" b="1" u="sng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lang="fr-FR" sz="1800" b="1" u="sng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lang="fr-FR" sz="1800" b="1" u="sng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10" dirty="0">
                <a:solidFill>
                  <a:srgbClr val="555555"/>
                </a:solidFill>
                <a:latin typeface="Calibri"/>
                <a:cs typeface="Calibri"/>
              </a:rPr>
              <a:t>décrites</a:t>
            </a:r>
            <a:r>
              <a:rPr lang="fr-FR" sz="1800" b="1" u="sng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800" b="1" u="sng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800" b="1" u="sng" spc="-10" dirty="0">
                <a:solidFill>
                  <a:srgbClr val="555555"/>
                </a:solidFill>
                <a:latin typeface="Calibri"/>
                <a:cs typeface="Calibri"/>
              </a:rPr>
              <a:t> tableau</a:t>
            </a:r>
            <a:r>
              <a:rPr lang="fr-FR" sz="1800" b="1" u="sng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grâce</a:t>
            </a:r>
            <a:r>
              <a:rPr lang="fr-FR" sz="1800" b="1" u="sng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lang="fr-FR" sz="1800" b="1" u="sng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15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lang="fr-FR" sz="1800" b="1" u="sng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10" dirty="0">
                <a:solidFill>
                  <a:srgbClr val="555555"/>
                </a:solidFill>
                <a:latin typeface="Calibri"/>
                <a:cs typeface="Calibri"/>
              </a:rPr>
              <a:t>caractéristiques.</a:t>
            </a:r>
            <a:endParaRPr lang="fr-FR" sz="1800" b="1" u="sng" dirty="0">
              <a:latin typeface="Calibri"/>
              <a:cs typeface="Calibri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A35E759-92C2-4CFE-9C0E-C4EECB36940E}"/>
              </a:ext>
            </a:extLst>
          </p:cNvPr>
          <p:cNvSpPr/>
          <p:nvPr/>
        </p:nvSpPr>
        <p:spPr>
          <a:xfrm>
            <a:off x="1903143" y="3960542"/>
            <a:ext cx="3746810" cy="79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Caractéristiques</a:t>
            </a:r>
            <a:r>
              <a:rPr lang="fr-FR" sz="18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intrinsèques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C0F3057-7166-4EA2-8916-957BE9D945C2}"/>
              </a:ext>
            </a:extLst>
          </p:cNvPr>
          <p:cNvSpPr/>
          <p:nvPr/>
        </p:nvSpPr>
        <p:spPr>
          <a:xfrm>
            <a:off x="6542048" y="3960542"/>
            <a:ext cx="3746810" cy="79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Caractéristiques</a:t>
            </a:r>
            <a:r>
              <a:rPr lang="fr-FR" sz="18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extrinsèques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2D7E202-F74E-4B5E-A847-3E1A235A30FA}"/>
              </a:ext>
            </a:extLst>
          </p:cNvPr>
          <p:cNvCxnSpPr>
            <a:endCxn id="8" idx="0"/>
          </p:cNvCxnSpPr>
          <p:nvPr/>
        </p:nvCxnSpPr>
        <p:spPr>
          <a:xfrm flipH="1">
            <a:off x="3776548" y="2415801"/>
            <a:ext cx="2319452" cy="154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26366A3-1C29-4737-9E41-B461A12741D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096000" y="2415801"/>
            <a:ext cx="2319453" cy="154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01209D1-EF7F-45C0-BF47-FD3DD7958768}"/>
              </a:ext>
            </a:extLst>
          </p:cNvPr>
          <p:cNvSpPr txBox="1"/>
          <p:nvPr/>
        </p:nvSpPr>
        <p:spPr>
          <a:xfrm>
            <a:off x="1619716" y="858601"/>
            <a:ext cx="9141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lang="fr-FR" sz="2800" b="1" spc="-5" dirty="0">
                <a:solidFill>
                  <a:srgbClr val="0070C0"/>
                </a:solidFill>
              </a:rPr>
              <a:t>Organigramme des tâches du projet : exemple et modèle</a:t>
            </a:r>
          </a:p>
        </p:txBody>
      </p:sp>
    </p:spTree>
    <p:extLst>
      <p:ext uri="{BB962C8B-B14F-4D97-AF65-F5344CB8AC3E}">
        <p14:creationId xmlns:p14="http://schemas.microsoft.com/office/powerpoint/2010/main" val="67721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059BF3B-5636-4D17-83B9-DC1054C9B23B}"/>
              </a:ext>
            </a:extLst>
          </p:cNvPr>
          <p:cNvSpPr txBox="1"/>
          <p:nvPr/>
        </p:nvSpPr>
        <p:spPr>
          <a:xfrm>
            <a:off x="858644" y="1390373"/>
            <a:ext cx="10682868" cy="446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770"/>
              </a:spcBef>
            </a:pP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Caractéristiques</a:t>
            </a:r>
            <a:r>
              <a:rPr lang="fr-FR" sz="18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intrinsèques</a:t>
            </a:r>
            <a:r>
              <a:rPr lang="fr-FR" sz="18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8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caractéristiques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peuvent</a:t>
            </a:r>
            <a:r>
              <a:rPr lang="fr-FR" sz="1800" b="1" spc="-3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être</a:t>
            </a:r>
            <a:r>
              <a:rPr lang="fr-FR" sz="18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déterminées</a:t>
            </a:r>
            <a:r>
              <a:rPr lang="fr-FR" sz="1800" b="1" spc="4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dès</a:t>
            </a:r>
            <a:r>
              <a:rPr lang="fr-FR" sz="1800" b="1" spc="4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l'identification</a:t>
            </a:r>
            <a:r>
              <a:rPr lang="fr-FR" sz="1800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des</a:t>
            </a:r>
            <a:r>
              <a:rPr lang="fr-FR" sz="1800" b="1" spc="3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tâches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800" dirty="0">
              <a:latin typeface="Calibri"/>
              <a:cs typeface="Calibri"/>
            </a:endParaRPr>
          </a:p>
          <a:p>
            <a:pPr marL="713105" indent="-243840">
              <a:lnSpc>
                <a:spcPct val="150000"/>
              </a:lnSpc>
              <a:spcBef>
                <a:spcPts val="745"/>
              </a:spcBef>
              <a:buFont typeface="Wingdings"/>
              <a:buChar char=""/>
              <a:tabLst>
                <a:tab pos="713105" algn="l"/>
                <a:tab pos="713740" algn="l"/>
              </a:tabLst>
            </a:pP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Libellé</a:t>
            </a:r>
            <a:r>
              <a:rPr lang="fr-FR" sz="1800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tâche</a:t>
            </a:r>
            <a:r>
              <a:rPr lang="fr-FR" sz="18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8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titre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court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facilement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manipulable</a:t>
            </a:r>
            <a:endParaRPr lang="fr-FR" sz="1800" dirty="0">
              <a:latin typeface="Calibri"/>
              <a:cs typeface="Calibri"/>
            </a:endParaRPr>
          </a:p>
          <a:p>
            <a:pPr marL="713105" indent="-243840">
              <a:lnSpc>
                <a:spcPct val="150000"/>
              </a:lnSpc>
              <a:spcBef>
                <a:spcPts val="770"/>
              </a:spcBef>
              <a:buFont typeface="Wingdings"/>
              <a:buChar char=""/>
              <a:tabLst>
                <a:tab pos="713105" algn="l"/>
                <a:tab pos="713740" algn="l"/>
              </a:tabLst>
            </a:pP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Description</a:t>
            </a:r>
            <a:r>
              <a:rPr lang="fr-FR" sz="18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8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lang="fr-FR" sz="18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complémentaires</a:t>
            </a:r>
            <a:r>
              <a:rPr lang="fr-FR" sz="18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libellé</a:t>
            </a:r>
            <a:r>
              <a:rPr lang="fr-FR" sz="18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lang="fr-FR" sz="18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besoin</a:t>
            </a:r>
            <a:endParaRPr lang="fr-FR" sz="1800" dirty="0">
              <a:latin typeface="Calibri"/>
              <a:cs typeface="Calibri"/>
            </a:endParaRPr>
          </a:p>
          <a:p>
            <a:pPr marL="713105" indent="-243840">
              <a:lnSpc>
                <a:spcPct val="150000"/>
              </a:lnSpc>
              <a:spcBef>
                <a:spcPts val="770"/>
              </a:spcBef>
              <a:buFont typeface="Wingdings"/>
              <a:buChar char=""/>
              <a:tabLst>
                <a:tab pos="713105" algn="l"/>
                <a:tab pos="713740" algn="l"/>
              </a:tabLst>
            </a:pP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lang="fr-FR" sz="18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d'entrée</a:t>
            </a:r>
            <a:r>
              <a:rPr lang="fr-FR" sz="18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8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nécessaires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réalisation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tâche</a:t>
            </a:r>
            <a:endParaRPr lang="fr-FR" sz="1800" dirty="0">
              <a:latin typeface="Calibri"/>
              <a:cs typeface="Calibri"/>
            </a:endParaRPr>
          </a:p>
          <a:p>
            <a:pPr marL="713105" indent="-243840">
              <a:lnSpc>
                <a:spcPct val="150000"/>
              </a:lnSpc>
              <a:spcBef>
                <a:spcPts val="745"/>
              </a:spcBef>
              <a:buFont typeface="Wingdings"/>
              <a:buChar char=""/>
              <a:tabLst>
                <a:tab pos="713105" algn="l"/>
                <a:tab pos="713740" algn="l"/>
              </a:tabLst>
            </a:pP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lang="fr-FR" sz="18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sortie</a:t>
            </a:r>
            <a:r>
              <a:rPr lang="fr-FR" sz="18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8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produit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tâche</a:t>
            </a:r>
            <a:endParaRPr lang="fr-FR" sz="1800" dirty="0">
              <a:latin typeface="Calibri"/>
              <a:cs typeface="Calibri"/>
            </a:endParaRPr>
          </a:p>
          <a:p>
            <a:pPr marL="713105" indent="-243840">
              <a:lnSpc>
                <a:spcPct val="150000"/>
              </a:lnSpc>
              <a:spcBef>
                <a:spcPts val="765"/>
              </a:spcBef>
              <a:buFont typeface="Wingdings"/>
              <a:buChar char=""/>
              <a:tabLst>
                <a:tab pos="713105" algn="l"/>
                <a:tab pos="713740" algn="l"/>
              </a:tabLst>
            </a:pP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Compétences</a:t>
            </a:r>
            <a:r>
              <a:rPr lang="fr-FR" sz="18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nécessaires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8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compétences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nécessaires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réalisation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tâche</a:t>
            </a:r>
            <a:endParaRPr lang="fr-FR" sz="1800" dirty="0">
              <a:latin typeface="Calibri"/>
              <a:cs typeface="Calibri"/>
            </a:endParaRPr>
          </a:p>
          <a:p>
            <a:pPr marL="713105" indent="-243840">
              <a:lnSpc>
                <a:spcPct val="150000"/>
              </a:lnSpc>
              <a:spcBef>
                <a:spcPts val="770"/>
              </a:spcBef>
              <a:buFont typeface="Wingdings"/>
              <a:buChar char=""/>
              <a:tabLst>
                <a:tab pos="713105" algn="l"/>
                <a:tab pos="713740" algn="l"/>
              </a:tabLst>
            </a:pP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Charge</a:t>
            </a:r>
            <a:r>
              <a:rPr lang="fr-FR" sz="18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8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lang="fr-FR" sz="18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jours</a:t>
            </a:r>
            <a:r>
              <a:rPr lang="fr-FR" sz="18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d'heures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nécessaire</a:t>
            </a:r>
            <a:r>
              <a:rPr lang="fr-FR" sz="18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réalisation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tâche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personne</a:t>
            </a:r>
            <a:r>
              <a:rPr lang="fr-FR" sz="18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compétente</a:t>
            </a:r>
            <a:endParaRPr lang="fr-FR" sz="1800" dirty="0">
              <a:latin typeface="Calibri"/>
              <a:cs typeface="Calibri"/>
            </a:endParaRPr>
          </a:p>
          <a:p>
            <a:pPr marL="713105" indent="-243840">
              <a:lnSpc>
                <a:spcPct val="150000"/>
              </a:lnSpc>
              <a:spcBef>
                <a:spcPts val="745"/>
              </a:spcBef>
              <a:buFont typeface="Wingdings"/>
              <a:buChar char=""/>
              <a:tabLst>
                <a:tab pos="713105" algn="l"/>
                <a:tab pos="713740" algn="l"/>
              </a:tabLst>
            </a:pP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Contraintes</a:t>
            </a:r>
            <a:r>
              <a:rPr lang="fr-FR" sz="18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8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projet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un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impact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direct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tâche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(ex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jalon...)</a:t>
            </a:r>
            <a:endParaRPr lang="fr-FR" sz="1800" dirty="0">
              <a:latin typeface="Calibri"/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8241CF-EA44-43F7-93C7-82CD68F17EBF}"/>
              </a:ext>
            </a:extLst>
          </p:cNvPr>
          <p:cNvSpPr txBox="1"/>
          <p:nvPr/>
        </p:nvSpPr>
        <p:spPr>
          <a:xfrm>
            <a:off x="1619716" y="858601"/>
            <a:ext cx="9141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lang="fr-FR" sz="2800" b="1" spc="-5" dirty="0">
                <a:solidFill>
                  <a:srgbClr val="0070C0"/>
                </a:solidFill>
              </a:rPr>
              <a:t>Organigramme des tâches du projet : exemple et modèle</a:t>
            </a:r>
          </a:p>
        </p:txBody>
      </p:sp>
    </p:spTree>
    <p:extLst>
      <p:ext uri="{BB962C8B-B14F-4D97-AF65-F5344CB8AC3E}">
        <p14:creationId xmlns:p14="http://schemas.microsoft.com/office/powerpoint/2010/main" val="2314127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4F70812-86D7-43CF-A5E6-A60EA85C4835}"/>
              </a:ext>
            </a:extLst>
          </p:cNvPr>
          <p:cNvSpPr txBox="1"/>
          <p:nvPr/>
        </p:nvSpPr>
        <p:spPr>
          <a:xfrm>
            <a:off x="1619716" y="656270"/>
            <a:ext cx="9141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lang="fr-FR" sz="2800" b="1" spc="-5" dirty="0">
                <a:solidFill>
                  <a:srgbClr val="0070C0"/>
                </a:solidFill>
              </a:rPr>
              <a:t>Organigramme des tâches du projet : exemple et modèle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0841F1-2DA5-4EA4-A674-F7B3F648D6CB}"/>
              </a:ext>
            </a:extLst>
          </p:cNvPr>
          <p:cNvSpPr txBox="1"/>
          <p:nvPr/>
        </p:nvSpPr>
        <p:spPr>
          <a:xfrm>
            <a:off x="703922" y="1381821"/>
            <a:ext cx="10972800" cy="4378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770"/>
              </a:spcBef>
            </a:pP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Caractéristiques</a:t>
            </a:r>
            <a:r>
              <a:rPr lang="fr-FR" sz="18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extrinsèques</a:t>
            </a:r>
            <a:r>
              <a:rPr lang="fr-FR" sz="18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8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caractéristiques</a:t>
            </a:r>
            <a:r>
              <a:rPr lang="fr-FR" sz="18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pourront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déterminées</a:t>
            </a:r>
            <a:r>
              <a:rPr lang="fr-FR" sz="1800" b="1" spc="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après</a:t>
            </a:r>
            <a:r>
              <a:rPr lang="fr-FR" sz="1800" b="1" spc="3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</a:t>
            </a:r>
            <a:r>
              <a:rPr lang="fr-FR" sz="1800" b="1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constitution</a:t>
            </a:r>
            <a:r>
              <a:rPr lang="fr-FR" sz="1800" b="1" spc="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sz="18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l'équipe</a:t>
            </a:r>
            <a:r>
              <a:rPr lang="fr-FR" sz="1800" b="1" spc="5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projet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et</a:t>
            </a:r>
            <a:r>
              <a:rPr lang="fr-FR" sz="1800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</a:t>
            </a:r>
            <a:r>
              <a:rPr lang="fr-FR" sz="1800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planification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800" dirty="0">
              <a:latin typeface="Calibri"/>
              <a:cs typeface="Calibri"/>
            </a:endParaRPr>
          </a:p>
          <a:p>
            <a:pPr marL="640080" indent="-170815">
              <a:lnSpc>
                <a:spcPct val="150000"/>
              </a:lnSpc>
              <a:spcBef>
                <a:spcPts val="770"/>
              </a:spcBef>
              <a:buFont typeface="Arial MT"/>
              <a:buChar char="•"/>
              <a:tabLst>
                <a:tab pos="640715" algn="l"/>
              </a:tabLst>
            </a:pP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Nom du</a:t>
            </a:r>
            <a:r>
              <a:rPr lang="fr-FR" sz="18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responsable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tâche</a:t>
            </a:r>
            <a:r>
              <a:rPr lang="fr-FR" sz="18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personne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rendra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compte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l'avancement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tâche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chef de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endParaRPr lang="fr-FR" sz="1800" dirty="0">
              <a:latin typeface="Calibri"/>
              <a:cs typeface="Calibri"/>
            </a:endParaRPr>
          </a:p>
          <a:p>
            <a:pPr marL="640080" indent="-170815">
              <a:lnSpc>
                <a:spcPct val="150000"/>
              </a:lnSpc>
              <a:spcBef>
                <a:spcPts val="745"/>
              </a:spcBef>
              <a:buFont typeface="Arial MT"/>
              <a:buChar char="•"/>
              <a:tabLst>
                <a:tab pos="640715" algn="l"/>
              </a:tabLst>
            </a:pP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 humaines</a:t>
            </a:r>
            <a:r>
              <a:rPr lang="fr-FR" sz="18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avant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constitution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l'équipe,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lister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personnes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susceptibles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d'être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affectées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tâche.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l'équipe</a:t>
            </a:r>
            <a:r>
              <a:rPr lang="fr-FR" sz="18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constituée,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20" dirty="0">
                <a:solidFill>
                  <a:srgbClr val="555555"/>
                </a:solidFill>
                <a:latin typeface="Calibri"/>
                <a:cs typeface="Calibri"/>
              </a:rPr>
              <a:t>fera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apparaître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(des)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personne(s)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retenue(s).</a:t>
            </a:r>
            <a:endParaRPr lang="fr-FR" sz="1800" dirty="0">
              <a:latin typeface="Calibri"/>
              <a:cs typeface="Calibri"/>
            </a:endParaRPr>
          </a:p>
          <a:p>
            <a:pPr marL="640080" indent="-170815">
              <a:lnSpc>
                <a:spcPct val="150000"/>
              </a:lnSpc>
              <a:spcBef>
                <a:spcPts val="770"/>
              </a:spcBef>
              <a:buFont typeface="Arial MT"/>
              <a:buChar char="•"/>
              <a:tabLst>
                <a:tab pos="640715" algn="l"/>
              </a:tabLst>
            </a:pP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matérielles</a:t>
            </a:r>
            <a:r>
              <a:rPr lang="fr-FR" sz="18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matériel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associé</a:t>
            </a:r>
            <a:r>
              <a:rPr lang="fr-FR" sz="18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tâche</a:t>
            </a:r>
            <a:endParaRPr lang="fr-FR" sz="1800" dirty="0">
              <a:latin typeface="Calibri"/>
              <a:cs typeface="Calibri"/>
            </a:endParaRPr>
          </a:p>
          <a:p>
            <a:pPr marL="640080" indent="-170815">
              <a:lnSpc>
                <a:spcPct val="150000"/>
              </a:lnSpc>
              <a:spcBef>
                <a:spcPts val="745"/>
              </a:spcBef>
              <a:buFont typeface="Arial MT"/>
              <a:buChar char="•"/>
              <a:tabLst>
                <a:tab pos="640715" algn="l"/>
              </a:tabLst>
            </a:pP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Synchronisation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lister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liens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prédécesseur</a:t>
            </a:r>
            <a:r>
              <a:rPr lang="fr-FR" sz="1800" b="1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-</a:t>
            </a:r>
            <a:r>
              <a:rPr lang="fr-FR" sz="18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suivant)</a:t>
            </a:r>
            <a:r>
              <a:rPr lang="fr-FR" sz="1800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lang="fr-FR" sz="18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autres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endParaRPr lang="fr-FR" sz="1800" dirty="0">
              <a:latin typeface="Calibri"/>
              <a:cs typeface="Calibri"/>
            </a:endParaRPr>
          </a:p>
          <a:p>
            <a:pPr marL="640080" indent="-170815">
              <a:lnSpc>
                <a:spcPct val="150000"/>
              </a:lnSpc>
              <a:spcBef>
                <a:spcPts val="770"/>
              </a:spcBef>
              <a:buFont typeface="Arial MT"/>
              <a:buChar char="•"/>
              <a:tabLst>
                <a:tab pos="640715" algn="l"/>
              </a:tabLst>
            </a:pP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lang="fr-FR" sz="18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début</a:t>
            </a:r>
            <a:r>
              <a:rPr lang="fr-FR" sz="18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programmée</a:t>
            </a:r>
            <a:r>
              <a:rPr lang="fr-FR" sz="18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pourra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rempli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qu'après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planification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l'ensemble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endParaRPr lang="fr-FR" sz="1800" dirty="0">
              <a:latin typeface="Calibri"/>
              <a:cs typeface="Calibri"/>
            </a:endParaRPr>
          </a:p>
          <a:p>
            <a:pPr marL="640080" indent="-170815">
              <a:lnSpc>
                <a:spcPct val="150000"/>
              </a:lnSpc>
              <a:spcBef>
                <a:spcPts val="770"/>
              </a:spcBef>
              <a:buFont typeface="Arial MT"/>
              <a:buChar char="•"/>
              <a:tabLst>
                <a:tab pos="640715" algn="l"/>
              </a:tabLst>
            </a:pP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lang="fr-FR" sz="18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fin</a:t>
            </a:r>
            <a:r>
              <a:rPr lang="fr-FR" sz="18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programmée</a:t>
            </a:r>
            <a:r>
              <a:rPr lang="fr-FR" sz="18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pourra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rempli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qu'après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planification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l'ensemble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endParaRPr lang="fr-FR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1481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2B7B4D3-A670-44F0-8133-EF0BBF8EA1A9}"/>
              </a:ext>
            </a:extLst>
          </p:cNvPr>
          <p:cNvSpPr txBox="1"/>
          <p:nvPr/>
        </p:nvSpPr>
        <p:spPr>
          <a:xfrm>
            <a:off x="2152183" y="880276"/>
            <a:ext cx="86840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spc="-5" dirty="0">
                <a:solidFill>
                  <a:srgbClr val="0070C0"/>
                </a:solidFill>
              </a:rPr>
              <a:t>Estimation de la durée de réalisation de chaque tâche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CEF1840-E922-4C12-A23E-942BF78ED600}"/>
              </a:ext>
            </a:extLst>
          </p:cNvPr>
          <p:cNvSpPr/>
          <p:nvPr/>
        </p:nvSpPr>
        <p:spPr>
          <a:xfrm>
            <a:off x="2152183" y="3267306"/>
            <a:ext cx="3100041" cy="758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historiques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F405FC-D740-46CE-8192-AD7954D56F0E}"/>
              </a:ext>
            </a:extLst>
          </p:cNvPr>
          <p:cNvSpPr txBox="1"/>
          <p:nvPr/>
        </p:nvSpPr>
        <p:spPr>
          <a:xfrm>
            <a:off x="655133" y="4025589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u="sng" dirty="0">
                <a:solidFill>
                  <a:srgbClr val="555555"/>
                </a:solidFill>
                <a:latin typeface="Calibri"/>
                <a:cs typeface="Calibri"/>
              </a:rPr>
              <a:t>(ou</a:t>
            </a:r>
            <a:r>
              <a:rPr lang="fr-FR" b="1" u="sng" spc="-10" dirty="0">
                <a:solidFill>
                  <a:srgbClr val="555555"/>
                </a:solidFill>
                <a:latin typeface="Calibri"/>
                <a:cs typeface="Calibri"/>
              </a:rPr>
              <a:t> estimation</a:t>
            </a:r>
            <a:r>
              <a:rPr lang="fr-FR" b="1" u="sng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u="sng" dirty="0">
                <a:solidFill>
                  <a:srgbClr val="555555"/>
                </a:solidFill>
                <a:latin typeface="Calibri"/>
                <a:cs typeface="Calibri"/>
              </a:rPr>
              <a:t>analogue)</a:t>
            </a:r>
            <a:endParaRPr lang="fr-FR" u="sng" dirty="0">
              <a:latin typeface="Calibri"/>
              <a:cs typeface="Calibri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D6F5B42-82D4-4340-8A11-2B28C44918A8}"/>
              </a:ext>
            </a:extLst>
          </p:cNvPr>
          <p:cNvSpPr/>
          <p:nvPr/>
        </p:nvSpPr>
        <p:spPr>
          <a:xfrm>
            <a:off x="6597803" y="3267306"/>
            <a:ext cx="4062762" cy="758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" algn="ctr">
              <a:lnSpc>
                <a:spcPct val="150000"/>
              </a:lnSpc>
              <a:spcBef>
                <a:spcPts val="5"/>
              </a:spcBef>
              <a:tabLst>
                <a:tab pos="183515" algn="l"/>
              </a:tabLst>
            </a:pP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Analyse </a:t>
            </a: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statistique</a:t>
            </a:r>
            <a:r>
              <a:rPr lang="fr-FR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mathématique</a:t>
            </a:r>
            <a:endParaRPr lang="fr-FR" dirty="0">
              <a:latin typeface="Calibri"/>
              <a:cs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409ADBC-CF23-4FA8-AF98-71BD36651397}"/>
              </a:ext>
            </a:extLst>
          </p:cNvPr>
          <p:cNvSpPr txBox="1"/>
          <p:nvPr/>
        </p:nvSpPr>
        <p:spPr>
          <a:xfrm>
            <a:off x="7139569" y="4036069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555555"/>
                </a:solidFill>
                <a:latin typeface="Calibri"/>
                <a:cs typeface="Calibri"/>
              </a:rPr>
              <a:t>(ou</a:t>
            </a:r>
            <a:r>
              <a:rPr lang="fr-FR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estimation</a:t>
            </a:r>
            <a:r>
              <a:rPr lang="fr-FR" b="1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paramétrique)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6C19CF9-534E-4143-921B-E8EB5ED3BC9E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3702204" y="1403496"/>
            <a:ext cx="2791985" cy="186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BF87B77-688E-48DA-B3B9-34593957139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494189" y="1403496"/>
            <a:ext cx="2248367" cy="186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99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963C70A-E11B-42B6-8496-F1621B4E44E7}"/>
              </a:ext>
            </a:extLst>
          </p:cNvPr>
          <p:cNvSpPr txBox="1"/>
          <p:nvPr/>
        </p:nvSpPr>
        <p:spPr>
          <a:xfrm>
            <a:off x="1162514" y="1668324"/>
            <a:ext cx="9408841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70815">
              <a:lnSpc>
                <a:spcPct val="150000"/>
              </a:lnSpc>
              <a:spcBef>
                <a:spcPts val="865"/>
              </a:spcBef>
              <a:buFont typeface="Wingdings"/>
              <a:buChar char=""/>
              <a:tabLst>
                <a:tab pos="183515" algn="l"/>
              </a:tabLst>
            </a:pPr>
            <a:r>
              <a:rPr lang="fr-FR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historiques</a:t>
            </a:r>
            <a:r>
              <a:rPr lang="fr-FR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latin typeface="Calibri"/>
                <a:cs typeface="Calibri"/>
              </a:rPr>
              <a:t>(ou</a:t>
            </a: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 estimation</a:t>
            </a:r>
            <a:r>
              <a:rPr lang="fr-FR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latin typeface="Calibri"/>
                <a:cs typeface="Calibri"/>
              </a:rPr>
              <a:t>analogue)</a:t>
            </a:r>
            <a:endParaRPr lang="fr-FR" dirty="0">
              <a:latin typeface="Calibri"/>
              <a:cs typeface="Calibri"/>
            </a:endParaRPr>
          </a:p>
          <a:p>
            <a:pPr marL="640080" lvl="1" indent="-170815">
              <a:lnSpc>
                <a:spcPct val="150000"/>
              </a:lnSpc>
              <a:spcBef>
                <a:spcPts val="765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Basez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vos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estimations</a:t>
            </a:r>
            <a:r>
              <a:rPr lang="fr-FR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sur</a:t>
            </a:r>
            <a:r>
              <a:rPr lang="fr-FR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les</a:t>
            </a:r>
            <a:r>
              <a:rPr lang="fr-FR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résultats</a:t>
            </a:r>
            <a:r>
              <a:rPr lang="fr-FR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d’un</a:t>
            </a:r>
            <a:r>
              <a:rPr lang="fr-FR" b="1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projet</a:t>
            </a:r>
            <a:r>
              <a:rPr lang="fr-FR" b="1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précédent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entreprise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a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déjà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réalisé</a:t>
            </a:r>
            <a:r>
              <a:rPr lang="fr-FR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lang="fr-FR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projet</a:t>
            </a:r>
            <a:r>
              <a:rPr lang="fr-FR" b="1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similaire</a:t>
            </a:r>
            <a:r>
              <a:rPr lang="fr-FR" b="1" spc="7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lang="fr-FR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accéder</a:t>
            </a:r>
            <a:r>
              <a:rPr lang="fr-FR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passé</a:t>
            </a:r>
            <a:endParaRPr lang="fr-FR" dirty="0">
              <a:latin typeface="Calibri"/>
              <a:cs typeface="Calibri"/>
            </a:endParaRPr>
          </a:p>
          <a:p>
            <a:pPr marL="640080">
              <a:lnSpc>
                <a:spcPct val="150000"/>
              </a:lnSpc>
              <a:spcBef>
                <a:spcPts val="145"/>
              </a:spcBef>
            </a:pP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tâche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similaire,</a:t>
            </a:r>
            <a:r>
              <a:rPr lang="fr-FR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donnera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bonne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idée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durée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 tâche.</a:t>
            </a:r>
            <a:endParaRPr lang="fr-FR" dirty="0">
              <a:latin typeface="Calibri"/>
              <a:cs typeface="Calibri"/>
            </a:endParaRPr>
          </a:p>
          <a:p>
            <a:pPr marL="640080" lvl="1" indent="-170815">
              <a:lnSpc>
                <a:spcPct val="150000"/>
              </a:lnSpc>
              <a:spcBef>
                <a:spcPts val="770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Encore</a:t>
            </a:r>
            <a:r>
              <a:rPr lang="fr-FR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fois,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25" dirty="0">
                <a:solidFill>
                  <a:srgbClr val="555555"/>
                </a:solidFill>
                <a:latin typeface="Calibri"/>
                <a:cs typeface="Calibri"/>
              </a:rPr>
              <a:t>n’avez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lang="fr-FR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interne,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pourrez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sûrement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appuyer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entreprises</a:t>
            </a:r>
            <a:r>
              <a:rPr lang="fr-FR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partenaires</a:t>
            </a:r>
            <a:r>
              <a:rPr lang="fr-FR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lang="fr-FR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publiées</a:t>
            </a:r>
            <a:endParaRPr lang="fr-FR" dirty="0">
              <a:latin typeface="Calibri"/>
              <a:cs typeface="Calibri"/>
            </a:endParaRPr>
          </a:p>
          <a:p>
            <a:pPr marL="640080">
              <a:lnSpc>
                <a:spcPct val="150000"/>
              </a:lnSpc>
              <a:spcBef>
                <a:spcPts val="170"/>
              </a:spcBef>
            </a:pP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industrie.</a:t>
            </a:r>
            <a:endParaRPr lang="fr-FR" dirty="0">
              <a:latin typeface="Calibri"/>
              <a:cs typeface="Calibri"/>
            </a:endParaRPr>
          </a:p>
          <a:p>
            <a:pPr marL="640080" lvl="1" indent="-170815">
              <a:lnSpc>
                <a:spcPct val="150000"/>
              </a:lnSpc>
              <a:spcBef>
                <a:spcPts val="745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 type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d’estimation</a:t>
            </a:r>
            <a:r>
              <a:rPr lang="fr-FR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rapide,</a:t>
            </a:r>
            <a:r>
              <a:rPr lang="fr-FR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vous</a:t>
            </a:r>
            <a:r>
              <a:rPr lang="fr-FR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n’obtiendrez</a:t>
            </a:r>
            <a:r>
              <a:rPr lang="fr-FR" b="1" spc="5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pas</a:t>
            </a:r>
            <a:r>
              <a:rPr lang="fr-FR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résultats</a:t>
            </a:r>
            <a:r>
              <a:rPr lang="fr-FR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extrêmement</a:t>
            </a:r>
            <a:r>
              <a:rPr lang="fr-FR" b="1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précis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dirty="0">
              <a:latin typeface="Calibri"/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75CB2B-788D-46E9-AAAE-8F25B7FDC136}"/>
              </a:ext>
            </a:extLst>
          </p:cNvPr>
          <p:cNvSpPr txBox="1"/>
          <p:nvPr/>
        </p:nvSpPr>
        <p:spPr>
          <a:xfrm>
            <a:off x="1887344" y="802218"/>
            <a:ext cx="86840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spc="-5" dirty="0">
                <a:solidFill>
                  <a:srgbClr val="0070C0"/>
                </a:solidFill>
              </a:rPr>
              <a:t>Estimation de la durée de réalisation de chaque tâche</a:t>
            </a:r>
          </a:p>
        </p:txBody>
      </p:sp>
    </p:spTree>
    <p:extLst>
      <p:ext uri="{BB962C8B-B14F-4D97-AF65-F5344CB8AC3E}">
        <p14:creationId xmlns:p14="http://schemas.microsoft.com/office/powerpoint/2010/main" val="12161075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29EF76-335F-4590-B65C-68D0FD934B33}"/>
              </a:ext>
            </a:extLst>
          </p:cNvPr>
          <p:cNvSpPr txBox="1"/>
          <p:nvPr/>
        </p:nvSpPr>
        <p:spPr>
          <a:xfrm>
            <a:off x="893955" y="1823192"/>
            <a:ext cx="10404089" cy="4083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70815">
              <a:lnSpc>
                <a:spcPct val="150000"/>
              </a:lnSpc>
              <a:spcBef>
                <a:spcPts val="5"/>
              </a:spcBef>
              <a:buFont typeface="Wingdings"/>
              <a:buChar char=""/>
              <a:tabLst>
                <a:tab pos="183515" algn="l"/>
              </a:tabLst>
            </a:pP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Analyse </a:t>
            </a: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statistique</a:t>
            </a:r>
            <a:r>
              <a:rPr lang="fr-FR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mathématique</a:t>
            </a:r>
            <a:r>
              <a:rPr lang="fr-FR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latin typeface="Calibri"/>
                <a:cs typeface="Calibri"/>
              </a:rPr>
              <a:t>(ou</a:t>
            </a:r>
            <a:r>
              <a:rPr lang="fr-FR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estimation</a:t>
            </a:r>
            <a:r>
              <a:rPr lang="fr-FR" b="1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paramétrique)</a:t>
            </a:r>
            <a:endParaRPr lang="fr-FR" dirty="0">
              <a:latin typeface="Calibri"/>
              <a:cs typeface="Calibri"/>
            </a:endParaRPr>
          </a:p>
          <a:p>
            <a:pPr marL="640080" lvl="1" indent="-170815">
              <a:lnSpc>
                <a:spcPct val="150000"/>
              </a:lnSpc>
              <a:spcBef>
                <a:spcPts val="740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mathématiques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faisaient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vos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matières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préférées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l’école,</a:t>
            </a:r>
            <a:r>
              <a:rPr lang="fr-FR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20" dirty="0">
                <a:solidFill>
                  <a:srgbClr val="555555"/>
                </a:solidFill>
                <a:latin typeface="Calibri"/>
                <a:cs typeface="Calibri"/>
              </a:rPr>
              <a:t>n’aimeriez</a:t>
            </a:r>
            <a:r>
              <a:rPr lang="fr-FR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partie.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tâche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évaluez</a:t>
            </a:r>
            <a:r>
              <a:rPr lang="fr-FR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relativement</a:t>
            </a:r>
            <a:r>
              <a:rPr lang="fr-FR" b="1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simple</a:t>
            </a:r>
            <a:r>
              <a:rPr lang="fr-FR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</a:t>
            </a:r>
            <a:r>
              <a:rPr lang="fr-FR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répétitive,</a:t>
            </a:r>
            <a:r>
              <a:rPr lang="fr-FR" b="1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vous</a:t>
            </a:r>
            <a:r>
              <a:rPr lang="fr-FR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pouvez</a:t>
            </a:r>
            <a:r>
              <a:rPr lang="fr-FR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utiliser</a:t>
            </a:r>
            <a:r>
              <a:rPr lang="fr-FR" b="1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des</a:t>
            </a:r>
            <a:r>
              <a:rPr lang="fr-FR" b="1" spc="3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calculs</a:t>
            </a:r>
            <a:r>
              <a:rPr lang="fr-FR" b="1" spc="3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simples</a:t>
            </a:r>
            <a:r>
              <a:rPr lang="fr-FR" b="1" spc="3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pour</a:t>
            </a:r>
            <a:r>
              <a:rPr lang="fr-FR" b="1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calculer</a:t>
            </a:r>
            <a:r>
              <a:rPr lang="fr-FR" b="1" spc="3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</a:t>
            </a:r>
            <a:r>
              <a:rPr lang="fr-FR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durée</a:t>
            </a:r>
            <a:r>
              <a:rPr lang="fr-FR" b="1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globale</a:t>
            </a:r>
            <a:r>
              <a:rPr lang="fr-FR" b="1" spc="5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l’activité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dirty="0">
              <a:latin typeface="Calibri"/>
              <a:cs typeface="Calibri"/>
            </a:endParaRPr>
          </a:p>
          <a:p>
            <a:pPr marL="640080" marR="67310" lvl="1" indent="-170815">
              <a:lnSpc>
                <a:spcPct val="150000"/>
              </a:lnSpc>
              <a:spcBef>
                <a:spcPts val="615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lang="fr-FR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s’il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heure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personne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creuser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trou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avez</a:t>
            </a:r>
            <a:r>
              <a:rPr lang="fr-FR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besoin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dix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trous,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prendra</a:t>
            </a:r>
            <a:r>
              <a:rPr lang="fr-FR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dix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heures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travail.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doublez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r>
              <a:rPr lang="fr-FR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disposez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excavatrices,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lang="fr-FR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cinq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heures.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apportez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machine</a:t>
            </a:r>
            <a:r>
              <a:rPr lang="fr-FR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fonctionne</a:t>
            </a:r>
            <a:r>
              <a:rPr lang="fr-FR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double</a:t>
            </a:r>
            <a:r>
              <a:rPr lang="fr-FR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vitesse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d’une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 personne,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prendra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 deux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heures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demie.</a:t>
            </a:r>
            <a:endParaRPr lang="fr-FR" dirty="0">
              <a:latin typeface="Calibri"/>
              <a:cs typeface="Calibri"/>
            </a:endParaRPr>
          </a:p>
          <a:p>
            <a:pPr marL="640080" lvl="1" indent="-170815">
              <a:lnSpc>
                <a:spcPct val="150000"/>
              </a:lnSpc>
              <a:spcBef>
                <a:spcPts val="770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toujours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applicable</a:t>
            </a:r>
            <a:r>
              <a:rPr lang="fr-FR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efficace sur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certaines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simples.</a:t>
            </a:r>
            <a:endParaRPr lang="fr-FR" dirty="0">
              <a:latin typeface="Calibri"/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2B7F8F-8D1D-4B95-97F8-CF8B1F0AD190}"/>
              </a:ext>
            </a:extLst>
          </p:cNvPr>
          <p:cNvSpPr txBox="1"/>
          <p:nvPr/>
        </p:nvSpPr>
        <p:spPr>
          <a:xfrm>
            <a:off x="1753993" y="869125"/>
            <a:ext cx="86840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spc="-5" dirty="0">
                <a:solidFill>
                  <a:srgbClr val="0070C0"/>
                </a:solidFill>
              </a:rPr>
              <a:t>Estimation de la durée de réalisation de chaque tâche</a:t>
            </a:r>
          </a:p>
        </p:txBody>
      </p:sp>
    </p:spTree>
    <p:extLst>
      <p:ext uri="{BB962C8B-B14F-4D97-AF65-F5344CB8AC3E}">
        <p14:creationId xmlns:p14="http://schemas.microsoft.com/office/powerpoint/2010/main" val="37360811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5DB9CB3-05F8-4FD0-8764-F2E79FA299A6}"/>
              </a:ext>
            </a:extLst>
          </p:cNvPr>
          <p:cNvSpPr txBox="1"/>
          <p:nvPr/>
        </p:nvSpPr>
        <p:spPr>
          <a:xfrm>
            <a:off x="4050681" y="434227"/>
            <a:ext cx="6094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spcBef>
                <a:spcPts val="865"/>
              </a:spcBef>
              <a:tabLst>
                <a:tab pos="183515" algn="l"/>
              </a:tabLst>
            </a:pPr>
            <a:r>
              <a:rPr lang="fr-FR" sz="2800" b="1" spc="-5" dirty="0">
                <a:solidFill>
                  <a:srgbClr val="0070C0"/>
                </a:solidFill>
              </a:rPr>
              <a:t>Estimer une durée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01611F6-4EC2-4AC9-AD63-90270ED72618}"/>
              </a:ext>
            </a:extLst>
          </p:cNvPr>
          <p:cNvSpPr txBox="1"/>
          <p:nvPr/>
        </p:nvSpPr>
        <p:spPr>
          <a:xfrm>
            <a:off x="1204332" y="1151068"/>
            <a:ext cx="10069551" cy="5414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0080" lvl="1" indent="-170815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tâche,</a:t>
            </a:r>
            <a:r>
              <a:rPr lang="fr-FR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prenez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trois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durées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suivantes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:</a:t>
            </a:r>
            <a:r>
              <a:rPr lang="fr-FR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optimiste</a:t>
            </a:r>
            <a:r>
              <a:rPr lang="fr-FR" b="1" spc="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(Do),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pessimiste</a:t>
            </a:r>
            <a:r>
              <a:rPr lang="fr-FR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(</a:t>
            </a:r>
            <a:r>
              <a:rPr lang="fr-FR" b="1" dirty="0" err="1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Dp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)</a:t>
            </a:r>
            <a:r>
              <a:rPr lang="fr-FR" b="1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</a:t>
            </a:r>
            <a:r>
              <a:rPr lang="fr-FR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</a:t>
            </a:r>
            <a:r>
              <a:rPr lang="fr-FR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plus</a:t>
            </a:r>
            <a:r>
              <a:rPr lang="fr-FR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probable</a:t>
            </a:r>
            <a:r>
              <a:rPr lang="fr-FR" b="1" spc="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(</a:t>
            </a:r>
            <a:r>
              <a:rPr lang="fr-FR" b="1" spc="-5" dirty="0" err="1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Dc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).</a:t>
            </a:r>
            <a:endParaRPr lang="fr-FR" b="1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45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Calculez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(et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utilisez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alors)</a:t>
            </a:r>
            <a:r>
              <a:rPr lang="fr-FR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durée</a:t>
            </a:r>
            <a:r>
              <a:rPr lang="fr-FR" b="1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moyenne</a:t>
            </a:r>
            <a:r>
              <a:rPr lang="fr-FR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(DM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dirty="0"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640715" algn="l"/>
              </a:tabLst>
            </a:pPr>
            <a:endParaRPr lang="fr-FR" spc="-3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640715" algn="l"/>
              </a:tabLst>
            </a:pPr>
            <a:endParaRPr lang="fr-FR" spc="-3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640715" algn="l"/>
              </a:tabLst>
            </a:pPr>
            <a:endParaRPr lang="fr-FR" spc="-3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640715" algn="l"/>
              </a:tabLst>
            </a:pPr>
            <a:endParaRPr lang="fr-FR" spc="-3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spc="-30" dirty="0">
                <a:solidFill>
                  <a:srgbClr val="555555"/>
                </a:solidFill>
                <a:latin typeface="Calibri"/>
                <a:cs typeface="Calibri"/>
              </a:rPr>
              <a:t>L’unité</a:t>
            </a:r>
            <a:r>
              <a:rPr lang="fr-FR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mesure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maniable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rester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significative</a:t>
            </a:r>
            <a:r>
              <a:rPr lang="fr-FR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rapport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tâche.</a:t>
            </a:r>
            <a:endParaRPr lang="fr-FR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555555"/>
              </a:buClr>
              <a:buFont typeface="Wingdings"/>
              <a:buChar char=""/>
            </a:pPr>
            <a:endParaRPr lang="fr-FR" dirty="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250"/>
              </a:spcBef>
              <a:buFont typeface="Wingdings"/>
              <a:buChar char=""/>
              <a:tabLst>
                <a:tab pos="183515" algn="l"/>
              </a:tabLst>
            </a:pP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Durée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charge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nécessaire,</a:t>
            </a:r>
            <a:r>
              <a:rPr lang="fr-FR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calculer</a:t>
            </a:r>
            <a:r>
              <a:rPr lang="fr-FR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durée</a:t>
            </a:r>
            <a:r>
              <a:rPr lang="fr-FR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</a:t>
            </a:r>
            <a:r>
              <a:rPr lang="fr-FR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tâche</a:t>
            </a:r>
            <a:r>
              <a:rPr lang="fr-FR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en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fonction</a:t>
            </a:r>
            <a:endParaRPr lang="fr-FR" b="1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713105" lvl="1" indent="-243840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713105" algn="l"/>
                <a:tab pos="713740" algn="l"/>
              </a:tabLst>
            </a:pP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personnes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affectées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tâche</a:t>
            </a:r>
            <a:endParaRPr lang="fr-FR" dirty="0">
              <a:latin typeface="Calibri"/>
              <a:cs typeface="Calibri"/>
            </a:endParaRPr>
          </a:p>
          <a:p>
            <a:pPr marL="713105" lvl="1" indent="-243840">
              <a:lnSpc>
                <a:spcPct val="100000"/>
              </a:lnSpc>
              <a:spcBef>
                <a:spcPts val="745"/>
              </a:spcBef>
              <a:buFont typeface="Wingdings"/>
              <a:buChar char=""/>
              <a:tabLst>
                <a:tab pos="713105" algn="l"/>
                <a:tab pos="713740" algn="l"/>
              </a:tabLst>
            </a:pP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lang="fr-FR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compétences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personnes</a:t>
            </a:r>
            <a:endParaRPr lang="fr-FR" dirty="0">
              <a:latin typeface="Calibri"/>
              <a:cs typeface="Calibri"/>
            </a:endParaRPr>
          </a:p>
          <a:p>
            <a:pPr marL="713105" lvl="1" indent="-24384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713105" algn="l"/>
                <a:tab pos="713740" algn="l"/>
              </a:tabLst>
            </a:pP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disponibilité</a:t>
            </a:r>
            <a:r>
              <a:rPr lang="fr-FR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personnes</a:t>
            </a:r>
            <a:endParaRPr lang="fr-FR" dirty="0">
              <a:latin typeface="Calibri"/>
              <a:cs typeface="Calibri"/>
            </a:endParaRPr>
          </a:p>
          <a:p>
            <a:pPr marL="713105" lvl="1" indent="-24384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713105" algn="l"/>
                <a:tab pos="713740" algn="l"/>
              </a:tabLst>
            </a:pP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disponibilité</a:t>
            </a:r>
            <a:r>
              <a:rPr lang="fr-FR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éventuelles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 ressources</a:t>
            </a:r>
            <a:r>
              <a:rPr lang="fr-FR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matérielles</a:t>
            </a:r>
            <a:r>
              <a:rPr lang="fr-FR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affectées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tâche</a:t>
            </a:r>
            <a:endParaRPr lang="fr-FR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/>
              <a:cs typeface="Calibri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55BD2A7-6B04-4C0E-A829-8C1D954EA6C6}"/>
              </a:ext>
            </a:extLst>
          </p:cNvPr>
          <p:cNvSpPr/>
          <p:nvPr/>
        </p:nvSpPr>
        <p:spPr>
          <a:xfrm>
            <a:off x="3546088" y="2269273"/>
            <a:ext cx="4783873" cy="1159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555555"/>
                </a:solidFill>
                <a:latin typeface="Calibri"/>
                <a:cs typeface="Calibri"/>
              </a:rPr>
              <a:t>DM</a:t>
            </a:r>
            <a:r>
              <a:rPr lang="fr-FR" sz="28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800" b="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lang="fr-FR" sz="28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800" b="1" spc="-5" dirty="0">
                <a:solidFill>
                  <a:srgbClr val="555555"/>
                </a:solidFill>
                <a:latin typeface="Calibri"/>
                <a:cs typeface="Calibri"/>
              </a:rPr>
              <a:t>(Do+Dp+4Dc)/6.</a:t>
            </a:r>
            <a:endParaRPr lang="fr-FR" sz="28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75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664490C-603F-4BC0-BA6C-BFB56E25DD7A}"/>
              </a:ext>
            </a:extLst>
          </p:cNvPr>
          <p:cNvSpPr txBox="1"/>
          <p:nvPr/>
        </p:nvSpPr>
        <p:spPr>
          <a:xfrm>
            <a:off x="3586480" y="48081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/>
              <a:t>Gérer un projet(informatique)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BC56B6F-8121-4E96-90B7-110EBC7F5409}"/>
              </a:ext>
            </a:extLst>
          </p:cNvPr>
          <p:cNvSpPr txBox="1"/>
          <p:nvPr/>
        </p:nvSpPr>
        <p:spPr>
          <a:xfrm>
            <a:off x="1310640" y="1397675"/>
            <a:ext cx="94183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cycle de vie de la gestion de projet est généralement décomposé en quatre phases : </a:t>
            </a:r>
          </a:p>
          <a:p>
            <a:endParaRPr lang="fr-FR" dirty="0"/>
          </a:p>
          <a:p>
            <a:pPr marL="803275" indent="-285750">
              <a:buFont typeface="Arial" panose="020B0604020202020204" pitchFamily="34" charset="0"/>
              <a:buChar char="•"/>
            </a:pPr>
            <a:r>
              <a:rPr lang="fr-FR" dirty="0"/>
              <a:t>lancement, </a:t>
            </a:r>
          </a:p>
          <a:p>
            <a:pPr marL="803275" indent="-285750">
              <a:buFont typeface="Arial" panose="020B0604020202020204" pitchFamily="34" charset="0"/>
              <a:buChar char="•"/>
            </a:pPr>
            <a:r>
              <a:rPr lang="fr-FR" dirty="0"/>
              <a:t>planification, </a:t>
            </a:r>
          </a:p>
          <a:p>
            <a:pPr marL="803275" indent="-285750">
              <a:buFont typeface="Arial" panose="020B0604020202020204" pitchFamily="34" charset="0"/>
              <a:buChar char="•"/>
            </a:pPr>
            <a:r>
              <a:rPr lang="fr-FR" dirty="0"/>
              <a:t>exécution </a:t>
            </a:r>
          </a:p>
          <a:p>
            <a:pPr marL="803275" indent="-285750">
              <a:buFont typeface="Arial" panose="020B0604020202020204" pitchFamily="34" charset="0"/>
              <a:buChar char="•"/>
            </a:pPr>
            <a:r>
              <a:rPr lang="fr-FR" dirty="0"/>
              <a:t>clôture. </a:t>
            </a:r>
          </a:p>
          <a:p>
            <a:endParaRPr lang="fr-FR" dirty="0"/>
          </a:p>
        </p:txBody>
      </p:sp>
      <p:pic>
        <p:nvPicPr>
          <p:cNvPr id="2050" name="Picture 2" descr="Cycle de vie d'un projet : définition des étapes">
            <a:extLst>
              <a:ext uri="{FF2B5EF4-FFF2-40B4-BE49-F238E27FC236}">
                <a16:creationId xmlns:a16="http://schemas.microsoft.com/office/drawing/2014/main" id="{55961D73-5958-4F65-ACA2-00B3C7E0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230" y="2919611"/>
            <a:ext cx="657225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95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CCE9F6F-7CFA-475A-AE83-34AC0C2406E1}"/>
              </a:ext>
            </a:extLst>
          </p:cNvPr>
          <p:cNvSpPr txBox="1"/>
          <p:nvPr/>
        </p:nvSpPr>
        <p:spPr>
          <a:xfrm>
            <a:off x="936702" y="1632675"/>
            <a:ext cx="9969191" cy="3494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fr-FR" sz="2000" dirty="0">
              <a:latin typeface="Calibri"/>
              <a:cs typeface="Calibri"/>
            </a:endParaRPr>
          </a:p>
          <a:p>
            <a:pPr marL="182880" marR="5080" indent="-170815">
              <a:lnSpc>
                <a:spcPct val="150000"/>
              </a:lnSpc>
              <a:spcBef>
                <a:spcPts val="1075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8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lang="fr-FR" sz="18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représente</a:t>
            </a:r>
            <a:r>
              <a:rPr lang="fr-FR" sz="18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</a:t>
            </a:r>
            <a:r>
              <a:rPr lang="fr-FR" sz="1800" b="1" spc="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charge</a:t>
            </a:r>
            <a:r>
              <a:rPr lang="fr-FR" sz="1800" b="1" spc="5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(en</a:t>
            </a:r>
            <a:r>
              <a:rPr lang="fr-FR" sz="1800" b="1" spc="3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heures,</a:t>
            </a:r>
            <a:r>
              <a:rPr lang="fr-FR" sz="1800" b="1" spc="4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en</a:t>
            </a:r>
            <a:r>
              <a:rPr lang="fr-FR" sz="1800" b="1" spc="6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jours...)</a:t>
            </a:r>
            <a:r>
              <a:rPr lang="fr-FR" sz="1800" b="1" spc="4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nécessaire</a:t>
            </a:r>
            <a:r>
              <a:rPr lang="fr-FR" sz="18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8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réalisation</a:t>
            </a:r>
            <a:r>
              <a:rPr lang="fr-FR" sz="18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tâche</a:t>
            </a:r>
            <a:r>
              <a:rPr lang="fr-FR" sz="18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8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lang="fr-FR" sz="18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personne</a:t>
            </a:r>
            <a:r>
              <a:rPr lang="fr-FR" sz="18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occupée</a:t>
            </a:r>
            <a:r>
              <a:rPr lang="fr-FR" sz="18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8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100%</a:t>
            </a:r>
            <a:r>
              <a:rPr lang="fr-FR" sz="18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lang="fr-FR" sz="18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travail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sur</a:t>
            </a:r>
            <a:r>
              <a:rPr lang="fr-FR" sz="18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tâche.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</a:p>
          <a:p>
            <a:pPr marL="182880" marR="5080" indent="-170815">
              <a:lnSpc>
                <a:spcPct val="150000"/>
              </a:lnSpc>
              <a:spcBef>
                <a:spcPts val="1075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s'exprime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en</a:t>
            </a:r>
            <a:r>
              <a:rPr lang="fr-FR" sz="1800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"jour-homme",</a:t>
            </a:r>
            <a:r>
              <a:rPr lang="fr-FR" sz="1800" b="1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"heure-homme",</a:t>
            </a:r>
            <a:r>
              <a:rPr lang="fr-FR" sz="1800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"mois-homme",</a:t>
            </a:r>
            <a:r>
              <a:rPr lang="fr-FR" sz="1800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etc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800" dirty="0">
              <a:latin typeface="Calibri"/>
              <a:cs typeface="Calibri"/>
            </a:endParaRPr>
          </a:p>
          <a:p>
            <a:pPr marL="182880" indent="-170815">
              <a:lnSpc>
                <a:spcPct val="150000"/>
              </a:lnSpc>
              <a:spcBef>
                <a:spcPts val="745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Expliqué</a:t>
            </a:r>
            <a:r>
              <a:rPr lang="fr-FR" sz="18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autrement,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un</a:t>
            </a:r>
            <a:r>
              <a:rPr lang="fr-FR" sz="1800" b="1" spc="6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"jour-homme"</a:t>
            </a:r>
            <a:r>
              <a:rPr lang="fr-FR" sz="1800" b="1" spc="7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correspond</a:t>
            </a:r>
            <a:r>
              <a:rPr lang="fr-FR" sz="18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z="18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lang="fr-FR" sz="18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lang="fr-FR" sz="18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personne</a:t>
            </a:r>
            <a:r>
              <a:rPr lang="fr-FR" sz="18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pendant</a:t>
            </a:r>
            <a:r>
              <a:rPr lang="fr-FR" sz="18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8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30" dirty="0">
                <a:solidFill>
                  <a:srgbClr val="555555"/>
                </a:solidFill>
                <a:latin typeface="Calibri"/>
                <a:cs typeface="Calibri"/>
              </a:rPr>
              <a:t>jour.</a:t>
            </a:r>
            <a:r>
              <a:rPr lang="fr-FR" sz="18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</a:p>
          <a:p>
            <a:pPr marL="182880" indent="-170815">
              <a:lnSpc>
                <a:spcPct val="150000"/>
              </a:lnSpc>
              <a:spcBef>
                <a:spcPts val="745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8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8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présentant</a:t>
            </a:r>
            <a:r>
              <a:rPr lang="fr-FR" sz="18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10</a:t>
            </a:r>
            <a:r>
              <a:rPr lang="fr-FR" sz="18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jours-homme</a:t>
            </a:r>
            <a:r>
              <a:rPr lang="fr-FR" sz="18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lang="fr-FR" sz="18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lang="fr-FR" sz="18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lang="fr-FR" sz="18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réalisé</a:t>
            </a:r>
            <a:r>
              <a:rPr lang="fr-FR" sz="18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8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10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jours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personne,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10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personnes,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20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jours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personne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disponible</a:t>
            </a:r>
            <a:r>
              <a:rPr lang="fr-FR" sz="18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50%,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etc.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357804-1DFE-453E-AD72-A268A527DBF8}"/>
              </a:ext>
            </a:extLst>
          </p:cNvPr>
          <p:cNvSpPr txBox="1"/>
          <p:nvPr/>
        </p:nvSpPr>
        <p:spPr>
          <a:xfrm>
            <a:off x="4006077" y="813368"/>
            <a:ext cx="6094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spcBef>
                <a:spcPts val="865"/>
              </a:spcBef>
              <a:tabLst>
                <a:tab pos="183515" algn="l"/>
              </a:tabLst>
            </a:pPr>
            <a:r>
              <a:rPr lang="fr-FR" sz="2800" b="1" spc="-5" dirty="0">
                <a:solidFill>
                  <a:srgbClr val="0070C0"/>
                </a:solidFill>
              </a:rPr>
              <a:t>Estimer une durée</a:t>
            </a:r>
          </a:p>
        </p:txBody>
      </p:sp>
    </p:spTree>
    <p:extLst>
      <p:ext uri="{BB962C8B-B14F-4D97-AF65-F5344CB8AC3E}">
        <p14:creationId xmlns:p14="http://schemas.microsoft.com/office/powerpoint/2010/main" val="1708790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0754E5E-B653-444B-96A9-71FBA2312F14}"/>
              </a:ext>
            </a:extLst>
          </p:cNvPr>
          <p:cNvSpPr txBox="1"/>
          <p:nvPr/>
        </p:nvSpPr>
        <p:spPr>
          <a:xfrm>
            <a:off x="2902105" y="713008"/>
            <a:ext cx="6094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FF7800"/>
                </a:solidFill>
              </a:rPr>
              <a:t>Ordonnancement</a:t>
            </a:r>
            <a:r>
              <a:rPr lang="fr-FR" sz="2800" b="1" spc="-85" dirty="0">
                <a:solidFill>
                  <a:srgbClr val="FF7800"/>
                </a:solidFill>
              </a:rPr>
              <a:t> </a:t>
            </a:r>
            <a:r>
              <a:rPr lang="fr-FR" sz="2800" b="1" spc="5" dirty="0">
                <a:solidFill>
                  <a:srgbClr val="FF7800"/>
                </a:solidFill>
              </a:rPr>
              <a:t>des</a:t>
            </a:r>
            <a:r>
              <a:rPr lang="fr-FR" sz="2800" b="1" spc="-55" dirty="0">
                <a:solidFill>
                  <a:srgbClr val="FF7800"/>
                </a:solidFill>
              </a:rPr>
              <a:t> </a:t>
            </a:r>
            <a:r>
              <a:rPr lang="fr-FR" sz="2800" b="1" spc="-5" dirty="0">
                <a:solidFill>
                  <a:srgbClr val="FF7800"/>
                </a:solidFill>
              </a:rPr>
              <a:t>tâches</a:t>
            </a:r>
            <a:endParaRPr lang="fr-FR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21538B-0312-4A2D-ACC2-7AAB276E25F7}"/>
              </a:ext>
            </a:extLst>
          </p:cNvPr>
          <p:cNvSpPr txBox="1"/>
          <p:nvPr/>
        </p:nvSpPr>
        <p:spPr>
          <a:xfrm>
            <a:off x="1115121" y="3382838"/>
            <a:ext cx="10404088" cy="2644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indent="-228600">
              <a:lnSpc>
                <a:spcPct val="150000"/>
              </a:lnSpc>
              <a:spcBef>
                <a:spcPts val="750"/>
              </a:spcBef>
              <a:buAutoNum type="arabicPeriod"/>
              <a:tabLst>
                <a:tab pos="241300" algn="l"/>
              </a:tabLst>
            </a:pP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latin typeface="Calibri"/>
                <a:cs typeface="Calibri"/>
              </a:rPr>
              <a:t>METHODE</a:t>
            </a:r>
            <a:r>
              <a:rPr lang="fr-FR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30" dirty="0">
                <a:solidFill>
                  <a:srgbClr val="555555"/>
                </a:solidFill>
                <a:latin typeface="Calibri"/>
                <a:cs typeface="Calibri"/>
              </a:rPr>
              <a:t>M.P.M</a:t>
            </a:r>
            <a:r>
              <a:rPr lang="fr-FR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latin typeface="Calibri"/>
                <a:cs typeface="Calibri"/>
              </a:rPr>
              <a:t>(Méthode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lang="fr-FR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Potentiels</a:t>
            </a:r>
            <a:r>
              <a:rPr lang="fr-FR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antécédents</a:t>
            </a:r>
            <a:r>
              <a:rPr lang="fr-FR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Métra).</a:t>
            </a:r>
            <a:endParaRPr lang="fr-FR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25"/>
              </a:spcBef>
              <a:buClr>
                <a:srgbClr val="555555"/>
              </a:buClr>
            </a:pPr>
            <a:endParaRPr lang="fr-FR" dirty="0">
              <a:latin typeface="Calibri"/>
              <a:cs typeface="Calibri"/>
            </a:endParaRPr>
          </a:p>
          <a:p>
            <a:pPr marL="640080" marR="196850" lvl="1" indent="-170815">
              <a:lnSpc>
                <a:spcPct val="150000"/>
              </a:lnSpc>
              <a:buFont typeface="Wingdings"/>
              <a:buChar char=""/>
              <a:tabLst>
                <a:tab pos="640715" algn="l"/>
              </a:tabLst>
            </a:pP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Principe</a:t>
            </a:r>
            <a:r>
              <a:rPr lang="fr-FR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lang="fr-FR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réduire</a:t>
            </a:r>
            <a:r>
              <a:rPr lang="fr-FR" b="1" spc="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</a:t>
            </a:r>
            <a:r>
              <a:rPr lang="fr-FR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durée</a:t>
            </a:r>
            <a:r>
              <a:rPr lang="fr-FR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totale</a:t>
            </a:r>
            <a:r>
              <a:rPr lang="fr-FR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d'un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projet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étudie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délais</a:t>
            </a:r>
            <a:r>
              <a:rPr lang="fr-FR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sans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compte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charges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moyens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disponibles.</a:t>
            </a:r>
            <a:endParaRPr lang="fr-FR" dirty="0">
              <a:latin typeface="Calibri"/>
              <a:cs typeface="Calibri"/>
            </a:endParaRPr>
          </a:p>
          <a:p>
            <a:pPr marL="640080" lvl="1" indent="-170815">
              <a:lnSpc>
                <a:spcPct val="150000"/>
              </a:lnSpc>
              <a:spcBef>
                <a:spcPts val="770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Notions</a:t>
            </a:r>
            <a:r>
              <a:rPr lang="fr-FR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lang="fr-FR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représentation</a:t>
            </a:r>
            <a:r>
              <a:rPr lang="fr-FR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graphique</a:t>
            </a:r>
            <a:r>
              <a:rPr lang="fr-FR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bâtir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lang="fr-FR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réseau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». Ce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réseau</a:t>
            </a:r>
            <a:r>
              <a:rPr lang="fr-FR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est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constitué</a:t>
            </a:r>
            <a:r>
              <a:rPr lang="fr-FR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par</a:t>
            </a:r>
            <a:r>
              <a:rPr lang="fr-FR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des</a:t>
            </a:r>
            <a:r>
              <a:rPr lang="fr-FR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tâches</a:t>
            </a:r>
            <a:r>
              <a:rPr lang="fr-FR" b="1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(ou</a:t>
            </a:r>
            <a:r>
              <a:rPr lang="fr-FR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étapes).</a:t>
            </a:r>
            <a:endParaRPr lang="fr-FR" b="1" dirty="0">
              <a:highlight>
                <a:srgbClr val="FFFF00"/>
              </a:highlight>
              <a:latin typeface="Calibri"/>
              <a:cs typeface="Calibri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370EE56-B119-4EA2-B2BA-F0D226B23A99}"/>
              </a:ext>
            </a:extLst>
          </p:cNvPr>
          <p:cNvSpPr/>
          <p:nvPr/>
        </p:nvSpPr>
        <p:spPr>
          <a:xfrm>
            <a:off x="1003610" y="1315844"/>
            <a:ext cx="10404088" cy="1918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50000"/>
              </a:lnSpc>
              <a:spcBef>
                <a:spcPts val="265"/>
              </a:spcBef>
            </a:pP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lang="fr-FR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d’ordonnancement</a:t>
            </a:r>
            <a:r>
              <a:rPr lang="fr-FR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lang="fr-FR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d’élaborer</a:t>
            </a:r>
            <a:r>
              <a:rPr lang="fr-FR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un</a:t>
            </a:r>
            <a:r>
              <a:rPr lang="fr-FR" b="1" spc="9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graphe</a:t>
            </a:r>
            <a:r>
              <a:rPr lang="fr-FR" b="1" spc="1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qui</a:t>
            </a:r>
            <a:r>
              <a:rPr lang="fr-FR" b="1" spc="1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représente</a:t>
            </a:r>
            <a:r>
              <a:rPr lang="fr-FR" b="1" spc="1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l’ensemble</a:t>
            </a:r>
            <a:r>
              <a:rPr lang="fr-FR" b="1" spc="1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des</a:t>
            </a:r>
            <a:r>
              <a:rPr lang="fr-FR" b="1" spc="8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tâches</a:t>
            </a:r>
            <a:r>
              <a:rPr lang="fr-FR" b="1" spc="8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lang="fr-FR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lang="fr-FR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les</a:t>
            </a:r>
            <a:r>
              <a:rPr lang="fr-FR" b="1" spc="1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liens</a:t>
            </a:r>
            <a:r>
              <a:rPr lang="fr-FR" b="1" spc="8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qui</a:t>
            </a:r>
            <a:r>
              <a:rPr lang="fr-FR" b="1" spc="1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existent</a:t>
            </a:r>
            <a:r>
              <a:rPr lang="fr-FR" b="1" spc="6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entre</a:t>
            </a:r>
            <a:r>
              <a:rPr lang="fr-FR" b="1" spc="1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elles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dirty="0">
              <a:latin typeface="Calibri"/>
              <a:cs typeface="Calibri"/>
            </a:endParaRPr>
          </a:p>
          <a:p>
            <a:pPr marL="12700">
              <a:lnSpc>
                <a:spcPct val="150000"/>
              </a:lnSpc>
              <a:spcBef>
                <a:spcPts val="165"/>
              </a:spcBef>
            </a:pP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graphe,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apparaissent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également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</a:t>
            </a:r>
            <a:r>
              <a:rPr lang="fr-FR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durée</a:t>
            </a:r>
            <a:r>
              <a:rPr lang="fr-FR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chaque</a:t>
            </a:r>
            <a:r>
              <a:rPr lang="fr-FR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tâche,</a:t>
            </a:r>
            <a:r>
              <a:rPr lang="fr-FR" b="1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</a:t>
            </a:r>
            <a:r>
              <a:rPr lang="fr-FR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date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à</a:t>
            </a:r>
            <a:r>
              <a:rPr lang="fr-FR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laquelle</a:t>
            </a:r>
            <a:r>
              <a:rPr lang="fr-FR" b="1" spc="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elle</a:t>
            </a:r>
            <a:r>
              <a:rPr lang="fr-FR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peut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débuter</a:t>
            </a:r>
            <a:r>
              <a:rPr lang="fr-FR" b="1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au</a:t>
            </a:r>
            <a:r>
              <a:rPr lang="fr-FR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plus</a:t>
            </a:r>
            <a:r>
              <a:rPr lang="fr-FR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tôt</a:t>
            </a:r>
            <a:r>
              <a:rPr lang="fr-FR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 au</a:t>
            </a:r>
            <a:r>
              <a:rPr lang="fr-FR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plus</a:t>
            </a:r>
            <a:r>
              <a:rPr lang="fr-FR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tard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dirty="0">
              <a:latin typeface="Calibri"/>
              <a:cs typeface="Calibri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7575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2">
            <a:extLst>
              <a:ext uri="{FF2B5EF4-FFF2-40B4-BE49-F238E27FC236}">
                <a16:creationId xmlns:a16="http://schemas.microsoft.com/office/drawing/2014/main" id="{577037CE-8F59-49A1-8B3C-DF96ED6CF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507020"/>
              </p:ext>
            </p:extLst>
          </p:nvPr>
        </p:nvGraphicFramePr>
        <p:xfrm>
          <a:off x="3139965" y="1520381"/>
          <a:ext cx="4904740" cy="748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672">
                <a:tc gridSpan="2"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Tâche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jours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51">
                <a:tc>
                  <a:txBody>
                    <a:bodyPr/>
                    <a:lstStyle/>
                    <a:p>
                      <a:pPr marL="6413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Début</a:t>
                      </a:r>
                      <a:r>
                        <a:rPr sz="1600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:23/10/2000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6350">
                      <a:solidFill>
                        <a:srgbClr val="EC7C30"/>
                      </a:solidFill>
                      <a:prstDash val="solid"/>
                    </a:lnL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1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Fin</a:t>
                      </a:r>
                      <a:r>
                        <a:rPr sz="16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:26/10/2000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R w="6350">
                      <a:solidFill>
                        <a:srgbClr val="EC7C30"/>
                      </a:solidFill>
                      <a:prstDash val="solid"/>
                    </a:lnR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CB509215-AF65-4A71-855A-4F5228CB2BB5}"/>
              </a:ext>
            </a:extLst>
          </p:cNvPr>
          <p:cNvSpPr txBox="1"/>
          <p:nvPr/>
        </p:nvSpPr>
        <p:spPr>
          <a:xfrm>
            <a:off x="1572320" y="2490483"/>
            <a:ext cx="8040029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875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Liaison</a:t>
            </a:r>
            <a:r>
              <a:rPr lang="fr-FR" sz="18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orientées</a:t>
            </a:r>
            <a:r>
              <a:rPr lang="fr-FR" sz="18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8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Elles</a:t>
            </a:r>
            <a:r>
              <a:rPr lang="fr-FR" sz="18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représentent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contraintes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d'antériorités</a:t>
            </a:r>
            <a:r>
              <a:rPr lang="fr-FR" sz="18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tâches.</a:t>
            </a:r>
            <a:endParaRPr lang="fr-FR"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Exemple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réseau</a:t>
            </a:r>
            <a:r>
              <a:rPr lang="fr-FR" sz="18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800" dirty="0">
              <a:latin typeface="Calibri"/>
              <a:cs typeface="Calibri"/>
            </a:endParaRPr>
          </a:p>
        </p:txBody>
      </p:sp>
      <p:grpSp>
        <p:nvGrpSpPr>
          <p:cNvPr id="5" name="object 13">
            <a:extLst>
              <a:ext uri="{FF2B5EF4-FFF2-40B4-BE49-F238E27FC236}">
                <a16:creationId xmlns:a16="http://schemas.microsoft.com/office/drawing/2014/main" id="{275CD860-0C3F-46D7-9C56-C7C33F075A34}"/>
              </a:ext>
            </a:extLst>
          </p:cNvPr>
          <p:cNvGrpSpPr/>
          <p:nvPr/>
        </p:nvGrpSpPr>
        <p:grpSpPr>
          <a:xfrm>
            <a:off x="1282389" y="3239406"/>
            <a:ext cx="9623503" cy="3027579"/>
            <a:chOff x="3020567" y="4994528"/>
            <a:chExt cx="6004560" cy="1613535"/>
          </a:xfrm>
        </p:grpSpPr>
        <p:sp>
          <p:nvSpPr>
            <p:cNvPr id="6" name="object 14">
              <a:extLst>
                <a:ext uri="{FF2B5EF4-FFF2-40B4-BE49-F238E27FC236}">
                  <a16:creationId xmlns:a16="http://schemas.microsoft.com/office/drawing/2014/main" id="{DDCE0A68-AFBA-4F36-83C6-71CF1A2E0F22}"/>
                </a:ext>
              </a:extLst>
            </p:cNvPr>
            <p:cNvSpPr/>
            <p:nvPr/>
          </p:nvSpPr>
          <p:spPr>
            <a:xfrm>
              <a:off x="5737860" y="4994528"/>
              <a:ext cx="1607185" cy="127635"/>
            </a:xfrm>
            <a:custGeom>
              <a:avLst/>
              <a:gdLst/>
              <a:ahLst/>
              <a:cxnLst/>
              <a:rect l="l" t="t" r="r" b="b"/>
              <a:pathLst>
                <a:path w="1607184" h="127635">
                  <a:moveTo>
                    <a:pt x="1552774" y="63627"/>
                  </a:moveTo>
                  <a:lnTo>
                    <a:pt x="1484248" y="103632"/>
                  </a:lnTo>
                  <a:lnTo>
                    <a:pt x="1481963" y="112014"/>
                  </a:lnTo>
                  <a:lnTo>
                    <a:pt x="1485772" y="118491"/>
                  </a:lnTo>
                  <a:lnTo>
                    <a:pt x="1489583" y="125095"/>
                  </a:lnTo>
                  <a:lnTo>
                    <a:pt x="1498091" y="127254"/>
                  </a:lnTo>
                  <a:lnTo>
                    <a:pt x="1583655" y="77343"/>
                  </a:lnTo>
                  <a:lnTo>
                    <a:pt x="1580007" y="77343"/>
                  </a:lnTo>
                  <a:lnTo>
                    <a:pt x="1580007" y="75438"/>
                  </a:lnTo>
                  <a:lnTo>
                    <a:pt x="1573021" y="75438"/>
                  </a:lnTo>
                  <a:lnTo>
                    <a:pt x="1552774" y="63627"/>
                  </a:lnTo>
                  <a:close/>
                </a:path>
                <a:path w="1607184" h="127635">
                  <a:moveTo>
                    <a:pt x="1529261" y="49911"/>
                  </a:moveTo>
                  <a:lnTo>
                    <a:pt x="0" y="49911"/>
                  </a:lnTo>
                  <a:lnTo>
                    <a:pt x="0" y="77343"/>
                  </a:lnTo>
                  <a:lnTo>
                    <a:pt x="1529261" y="77343"/>
                  </a:lnTo>
                  <a:lnTo>
                    <a:pt x="1552774" y="63627"/>
                  </a:lnTo>
                  <a:lnTo>
                    <a:pt x="1529261" y="49911"/>
                  </a:lnTo>
                  <a:close/>
                </a:path>
                <a:path w="1607184" h="127635">
                  <a:moveTo>
                    <a:pt x="1583655" y="49911"/>
                  </a:moveTo>
                  <a:lnTo>
                    <a:pt x="1580007" y="49911"/>
                  </a:lnTo>
                  <a:lnTo>
                    <a:pt x="1580007" y="77343"/>
                  </a:lnTo>
                  <a:lnTo>
                    <a:pt x="1583655" y="77343"/>
                  </a:lnTo>
                  <a:lnTo>
                    <a:pt x="1607185" y="63627"/>
                  </a:lnTo>
                  <a:lnTo>
                    <a:pt x="1583655" y="49911"/>
                  </a:lnTo>
                  <a:close/>
                </a:path>
                <a:path w="1607184" h="127635">
                  <a:moveTo>
                    <a:pt x="1573021" y="51816"/>
                  </a:moveTo>
                  <a:lnTo>
                    <a:pt x="1552774" y="63627"/>
                  </a:lnTo>
                  <a:lnTo>
                    <a:pt x="1573021" y="75438"/>
                  </a:lnTo>
                  <a:lnTo>
                    <a:pt x="1573021" y="51816"/>
                  </a:lnTo>
                  <a:close/>
                </a:path>
                <a:path w="1607184" h="127635">
                  <a:moveTo>
                    <a:pt x="1580007" y="51816"/>
                  </a:moveTo>
                  <a:lnTo>
                    <a:pt x="1573021" y="51816"/>
                  </a:lnTo>
                  <a:lnTo>
                    <a:pt x="1573021" y="75438"/>
                  </a:lnTo>
                  <a:lnTo>
                    <a:pt x="1580007" y="75438"/>
                  </a:lnTo>
                  <a:lnTo>
                    <a:pt x="1580007" y="51816"/>
                  </a:lnTo>
                  <a:close/>
                </a:path>
                <a:path w="1607184" h="127635">
                  <a:moveTo>
                    <a:pt x="1498091" y="0"/>
                  </a:moveTo>
                  <a:lnTo>
                    <a:pt x="1489583" y="2159"/>
                  </a:lnTo>
                  <a:lnTo>
                    <a:pt x="1485772" y="8763"/>
                  </a:lnTo>
                  <a:lnTo>
                    <a:pt x="1481963" y="15240"/>
                  </a:lnTo>
                  <a:lnTo>
                    <a:pt x="1484248" y="23622"/>
                  </a:lnTo>
                  <a:lnTo>
                    <a:pt x="1552774" y="63627"/>
                  </a:lnTo>
                  <a:lnTo>
                    <a:pt x="1573021" y="51816"/>
                  </a:lnTo>
                  <a:lnTo>
                    <a:pt x="1580007" y="51816"/>
                  </a:lnTo>
                  <a:lnTo>
                    <a:pt x="1580007" y="49911"/>
                  </a:lnTo>
                  <a:lnTo>
                    <a:pt x="1583655" y="49911"/>
                  </a:lnTo>
                  <a:lnTo>
                    <a:pt x="14980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15">
              <a:extLst>
                <a:ext uri="{FF2B5EF4-FFF2-40B4-BE49-F238E27FC236}">
                  <a16:creationId xmlns:a16="http://schemas.microsoft.com/office/drawing/2014/main" id="{92D5B356-D5FD-4825-B22B-B46115EB144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0567" y="5224271"/>
              <a:ext cx="6004559" cy="13837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75731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B7A16C3-2A42-46AE-91A5-920270BFFB7B}"/>
              </a:ext>
            </a:extLst>
          </p:cNvPr>
          <p:cNvSpPr txBox="1"/>
          <p:nvPr/>
        </p:nvSpPr>
        <p:spPr>
          <a:xfrm>
            <a:off x="1211765" y="3072161"/>
            <a:ext cx="10474712" cy="3139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770"/>
              </a:spcBef>
            </a:pP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Méthodologie</a:t>
            </a:r>
            <a:r>
              <a:rPr lang="fr-FR" sz="16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construction</a:t>
            </a:r>
            <a:r>
              <a:rPr lang="fr-FR" sz="16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d'un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réseau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 MPM.</a:t>
            </a:r>
            <a:endParaRPr lang="fr-FR" sz="1600" dirty="0">
              <a:latin typeface="Calibri"/>
              <a:cs typeface="Calibri"/>
            </a:endParaRPr>
          </a:p>
          <a:p>
            <a:pPr marL="640080" indent="-170815">
              <a:lnSpc>
                <a:spcPct val="150000"/>
              </a:lnSpc>
              <a:spcBef>
                <a:spcPts val="745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Établir</a:t>
            </a:r>
            <a:r>
              <a:rPr lang="fr-FR"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liste</a:t>
            </a:r>
            <a:r>
              <a:rPr lang="fr-FR" sz="1600" b="1" spc="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des</a:t>
            </a:r>
            <a:r>
              <a:rPr lang="fr-FR" sz="1600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tâches</a:t>
            </a:r>
            <a:r>
              <a:rPr lang="fr-FR" sz="1600" b="1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spc="-20" dirty="0">
                <a:solidFill>
                  <a:srgbClr val="555555"/>
                </a:solidFill>
                <a:latin typeface="Calibri"/>
                <a:cs typeface="Calibri"/>
              </a:rPr>
              <a:t>(faire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partitionnement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ressources).</a:t>
            </a:r>
            <a:endParaRPr lang="fr-FR" sz="1600" dirty="0">
              <a:latin typeface="Calibri"/>
              <a:cs typeface="Calibri"/>
            </a:endParaRPr>
          </a:p>
          <a:p>
            <a:pPr marL="640080" indent="-170815">
              <a:lnSpc>
                <a:spcPct val="150000"/>
              </a:lnSpc>
              <a:spcBef>
                <a:spcPts val="770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Déterminer</a:t>
            </a:r>
            <a:r>
              <a:rPr lang="fr-FR" sz="16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des</a:t>
            </a:r>
            <a:r>
              <a:rPr lang="fr-FR" sz="16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antériorités</a:t>
            </a:r>
            <a:r>
              <a:rPr lang="fr-FR" sz="1600" b="1" spc="5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immédiatement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antérieures,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antérieures.</a:t>
            </a:r>
            <a:endParaRPr lang="fr-FR" sz="1600" dirty="0">
              <a:latin typeface="Calibri"/>
              <a:cs typeface="Calibri"/>
            </a:endParaRPr>
          </a:p>
          <a:p>
            <a:pPr marL="640080" indent="-170815">
              <a:lnSpc>
                <a:spcPct val="150000"/>
              </a:lnSpc>
              <a:spcBef>
                <a:spcPts val="765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Déterminer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niveaux</a:t>
            </a:r>
            <a:r>
              <a:rPr lang="fr-FR" sz="1600" b="1" spc="-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d'exécution</a:t>
            </a:r>
            <a:r>
              <a:rPr lang="fr-FR" sz="1600" b="1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ou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rang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des</a:t>
            </a:r>
            <a:r>
              <a:rPr lang="fr-FR" sz="16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tâches</a:t>
            </a:r>
            <a:r>
              <a:rPr lang="fr-FR" sz="1600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(très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facile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 cette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méthode).</a:t>
            </a:r>
            <a:endParaRPr lang="fr-FR" sz="1600" dirty="0">
              <a:latin typeface="Calibri"/>
              <a:cs typeface="Calibri"/>
            </a:endParaRPr>
          </a:p>
          <a:p>
            <a:pPr marL="640080" indent="-170815">
              <a:lnSpc>
                <a:spcPct val="150000"/>
              </a:lnSpc>
              <a:spcBef>
                <a:spcPts val="750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sz="1600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Construire</a:t>
            </a:r>
            <a:r>
              <a:rPr lang="fr-FR" sz="1600" b="1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</a:t>
            </a:r>
            <a:r>
              <a:rPr lang="fr-FR" sz="1600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réseau</a:t>
            </a:r>
            <a:r>
              <a:rPr lang="fr-FR" sz="1600" b="1" spc="-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MPM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600" dirty="0">
              <a:latin typeface="Calibri"/>
              <a:cs typeface="Calibri"/>
            </a:endParaRPr>
          </a:p>
          <a:p>
            <a:pPr marL="640080" indent="-170815">
              <a:lnSpc>
                <a:spcPct val="150000"/>
              </a:lnSpc>
              <a:spcBef>
                <a:spcPts val="765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Calculer</a:t>
            </a:r>
            <a:r>
              <a:rPr lang="fr-FR" sz="16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</a:t>
            </a:r>
            <a:r>
              <a:rPr lang="fr-FR" sz="1600" b="1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durée</a:t>
            </a:r>
            <a:r>
              <a:rPr lang="fr-FR" sz="1600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du</a:t>
            </a:r>
            <a:r>
              <a:rPr lang="fr-FR" sz="16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projet,</a:t>
            </a:r>
            <a:r>
              <a:rPr lang="fr-FR" sz="16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les</a:t>
            </a:r>
            <a:r>
              <a:rPr lang="fr-FR" sz="1600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dates</a:t>
            </a:r>
            <a:r>
              <a:rPr lang="fr-FR" sz="1600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début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sz="1600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fin</a:t>
            </a:r>
            <a:r>
              <a:rPr lang="fr-FR" sz="16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des</a:t>
            </a:r>
            <a:r>
              <a:rPr lang="fr-FR" sz="1600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tâches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Déterminer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chemin</a:t>
            </a:r>
            <a:r>
              <a:rPr lang="fr-FR" sz="16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critique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lang="fr-FR"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Impossible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ici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en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0000"/>
                </a:highlight>
                <a:latin typeface="Calibri"/>
                <a:cs typeface="Calibri"/>
              </a:rPr>
              <a:t>évidence</a:t>
            </a:r>
            <a:r>
              <a:rPr lang="fr-FR" sz="1600" b="1" dirty="0">
                <a:solidFill>
                  <a:srgbClr val="555555"/>
                </a:solidFill>
                <a:highlight>
                  <a:srgbClr val="FF00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0000"/>
                </a:highlight>
                <a:latin typeface="Calibri"/>
                <a:cs typeface="Calibri"/>
              </a:rPr>
              <a:t>les</a:t>
            </a:r>
            <a:r>
              <a:rPr lang="fr-FR" sz="1600" b="1" spc="25" dirty="0">
                <a:solidFill>
                  <a:srgbClr val="555555"/>
                </a:solidFill>
                <a:highlight>
                  <a:srgbClr val="FF00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0000"/>
                </a:highlight>
                <a:latin typeface="Calibri"/>
                <a:cs typeface="Calibri"/>
              </a:rPr>
              <a:t>marges</a:t>
            </a:r>
            <a:r>
              <a:rPr lang="fr-FR" sz="1600" b="1" spc="5" dirty="0">
                <a:solidFill>
                  <a:srgbClr val="555555"/>
                </a:solidFill>
                <a:highlight>
                  <a:srgbClr val="FF0000"/>
                </a:highlight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voir</a:t>
            </a:r>
            <a:r>
              <a:rPr lang="fr-FR" sz="1600" b="1" dirty="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diagramme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de</a:t>
            </a:r>
            <a:r>
              <a:rPr lang="fr-FR" sz="1600" b="1" spc="-3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Gantt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600" b="1" dirty="0">
              <a:latin typeface="Calibri"/>
              <a:cs typeface="Calibri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654C901-0492-4809-8CF2-60A8F2B4482C}"/>
              </a:ext>
            </a:extLst>
          </p:cNvPr>
          <p:cNvSpPr/>
          <p:nvPr/>
        </p:nvSpPr>
        <p:spPr>
          <a:xfrm>
            <a:off x="1795347" y="1444083"/>
            <a:ext cx="8207297" cy="1505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2000" b="1" spc="-5" dirty="0">
                <a:solidFill>
                  <a:srgbClr val="555555"/>
                </a:solidFill>
                <a:latin typeface="Calibri"/>
                <a:cs typeface="Calibri"/>
              </a:rPr>
              <a:t>La méthode</a:t>
            </a:r>
            <a:r>
              <a:rPr lang="fr-FR" sz="20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dirty="0">
                <a:solidFill>
                  <a:srgbClr val="555555"/>
                </a:solidFill>
                <a:latin typeface="Calibri"/>
                <a:cs typeface="Calibri"/>
              </a:rPr>
              <a:t>MPM</a:t>
            </a:r>
            <a:r>
              <a:rPr lang="fr-FR" sz="20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lang="fr-FR" sz="2000" b="1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20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spc="-10" dirty="0">
                <a:solidFill>
                  <a:srgbClr val="555555"/>
                </a:solidFill>
                <a:latin typeface="Calibri"/>
                <a:cs typeface="Calibri"/>
              </a:rPr>
              <a:t>but</a:t>
            </a:r>
            <a:r>
              <a:rPr lang="fr-FR" sz="20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20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u="sng" spc="-10" dirty="0">
                <a:solidFill>
                  <a:srgbClr val="555555"/>
                </a:solidFill>
                <a:latin typeface="Calibri"/>
                <a:cs typeface="Calibri"/>
              </a:rPr>
              <a:t>planifier</a:t>
            </a:r>
            <a:r>
              <a:rPr lang="fr-FR" sz="2000" b="1" u="sng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u="sng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2000" b="1" u="sng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u="sng" spc="-15" dirty="0">
                <a:solidFill>
                  <a:srgbClr val="555555"/>
                </a:solidFill>
                <a:latin typeface="Calibri"/>
                <a:cs typeface="Calibri"/>
              </a:rPr>
              <a:t>durée</a:t>
            </a:r>
            <a:r>
              <a:rPr lang="fr-FR" sz="2000" b="1" u="sng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u="sng" spc="-5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lang="fr-FR" sz="2000" b="1" u="sng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u="sng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2000" b="1" spc="-1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lang="fr-FR" sz="20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lang="fr-FR" sz="20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spc="-1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lang="fr-FR" sz="20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spc="-5" dirty="0">
                <a:solidFill>
                  <a:srgbClr val="555555"/>
                </a:solidFill>
                <a:latin typeface="Calibri"/>
                <a:cs typeface="Calibri"/>
              </a:rPr>
              <a:t>devons</a:t>
            </a:r>
            <a:r>
              <a:rPr lang="fr-FR" sz="20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dirty="0">
                <a:solidFill>
                  <a:srgbClr val="555555"/>
                </a:solidFill>
                <a:latin typeface="Calibri"/>
                <a:cs typeface="Calibri"/>
              </a:rPr>
              <a:t>mener</a:t>
            </a:r>
            <a:r>
              <a:rPr lang="fr-FR" sz="20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20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spc="-10" dirty="0">
                <a:solidFill>
                  <a:srgbClr val="555555"/>
                </a:solidFill>
                <a:latin typeface="Calibri"/>
                <a:cs typeface="Calibri"/>
              </a:rPr>
              <a:t>calculs</a:t>
            </a:r>
            <a:r>
              <a:rPr lang="fr-FR" sz="2000" b="1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z="20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20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spc="-10" dirty="0">
                <a:solidFill>
                  <a:srgbClr val="555555"/>
                </a:solidFill>
                <a:latin typeface="Calibri"/>
                <a:cs typeface="Calibri"/>
              </a:rPr>
              <a:t>graphe</a:t>
            </a:r>
            <a:r>
              <a:rPr lang="fr-FR" sz="20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lang="fr-FR" sz="20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spc="-5" dirty="0">
                <a:solidFill>
                  <a:srgbClr val="555555"/>
                </a:solidFill>
                <a:latin typeface="Calibri"/>
                <a:cs typeface="Calibri"/>
              </a:rPr>
              <a:t>d'en</a:t>
            </a:r>
            <a:r>
              <a:rPr lang="fr-FR" sz="20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spc="-15" dirty="0">
                <a:solidFill>
                  <a:srgbClr val="555555"/>
                </a:solidFill>
                <a:latin typeface="Calibri"/>
                <a:cs typeface="Calibri"/>
              </a:rPr>
              <a:t>déduire</a:t>
            </a:r>
            <a:r>
              <a:rPr lang="fr-FR" sz="2000" b="1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20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spc="-5" dirty="0">
                <a:solidFill>
                  <a:srgbClr val="555555"/>
                </a:solidFill>
                <a:latin typeface="Calibri"/>
                <a:cs typeface="Calibri"/>
              </a:rPr>
              <a:t>renseignements</a:t>
            </a:r>
            <a:r>
              <a:rPr lang="fr-FR" sz="20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z="20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2000" b="1" spc="-5" dirty="0">
                <a:solidFill>
                  <a:srgbClr val="555555"/>
                </a:solidFill>
                <a:latin typeface="Calibri"/>
                <a:cs typeface="Calibri"/>
              </a:rPr>
              <a:t>son </a:t>
            </a:r>
            <a:r>
              <a:rPr lang="fr-FR" sz="2000" b="1" spc="-15" dirty="0">
                <a:solidFill>
                  <a:srgbClr val="555555"/>
                </a:solidFill>
                <a:latin typeface="Calibri"/>
                <a:cs typeface="Calibri"/>
              </a:rPr>
              <a:t>excitabilité.</a:t>
            </a:r>
            <a:endParaRPr lang="fr-FR" sz="20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4028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6838BEA-8118-4591-BD7B-181A9BB709E7}"/>
              </a:ext>
            </a:extLst>
          </p:cNvPr>
          <p:cNvSpPr txBox="1"/>
          <p:nvPr/>
        </p:nvSpPr>
        <p:spPr>
          <a:xfrm>
            <a:off x="1092820" y="1470151"/>
            <a:ext cx="9746166" cy="4488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295" indent="-189230">
              <a:lnSpc>
                <a:spcPct val="150000"/>
              </a:lnSpc>
              <a:spcBef>
                <a:spcPts val="745"/>
              </a:spcBef>
              <a:buAutoNum type="arabicPeriod" startAt="2"/>
              <a:tabLst>
                <a:tab pos="201930" algn="l"/>
              </a:tabLst>
            </a:pP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Le diagramme</a:t>
            </a:r>
            <a:r>
              <a:rPr lang="fr-FR" sz="16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GANTT</a:t>
            </a:r>
            <a:endParaRPr lang="fr-FR" sz="1600" dirty="0">
              <a:latin typeface="Calibri"/>
              <a:cs typeface="Calibri"/>
            </a:endParaRPr>
          </a:p>
          <a:p>
            <a:pPr marL="640080" marR="341630" lvl="1" indent="-170815">
              <a:lnSpc>
                <a:spcPct val="150000"/>
              </a:lnSpc>
              <a:spcBef>
                <a:spcPts val="600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diagramme</a:t>
            </a:r>
            <a:r>
              <a:rPr lang="fr-FR" sz="16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GANTT</a:t>
            </a:r>
            <a:r>
              <a:rPr lang="fr-FR" sz="16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est</a:t>
            </a:r>
            <a:r>
              <a:rPr lang="fr-FR" sz="16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un</a:t>
            </a:r>
            <a:r>
              <a:rPr lang="fr-FR" sz="1600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graphique</a:t>
            </a:r>
            <a:r>
              <a:rPr lang="fr-FR" sz="1600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(chrono</a:t>
            </a:r>
            <a:r>
              <a:rPr lang="fr-FR" sz="1600" b="1" spc="4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gramme)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consiste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placer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chronologiquement</a:t>
            </a:r>
            <a:r>
              <a:rPr lang="fr-FR" sz="16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contraintes</a:t>
            </a:r>
            <a:r>
              <a:rPr lang="fr-FR" sz="1600" b="1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techniques</a:t>
            </a:r>
            <a:r>
              <a:rPr lang="fr-FR" sz="1600" b="1" spc="5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succession</a:t>
            </a:r>
            <a:r>
              <a:rPr lang="fr-FR" sz="1600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(contraintes</a:t>
            </a:r>
            <a:r>
              <a:rPr lang="fr-FR" sz="16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d'antériorités).</a:t>
            </a:r>
            <a:endParaRPr lang="fr-FR" sz="1600" b="1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640080" lvl="1" indent="-170815">
              <a:lnSpc>
                <a:spcPct val="150000"/>
              </a:lnSpc>
              <a:spcBef>
                <a:spcPts val="745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L'axe</a:t>
            </a:r>
            <a:r>
              <a:rPr lang="fr-FR"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horizontal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abscisses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représente</a:t>
            </a:r>
            <a:r>
              <a:rPr lang="fr-FR" sz="1600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</a:t>
            </a:r>
            <a:r>
              <a:rPr lang="fr-FR" sz="1600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temps</a:t>
            </a:r>
            <a:r>
              <a:rPr lang="fr-FR" sz="16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l'axe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vertical</a:t>
            </a:r>
            <a:r>
              <a:rPr lang="fr-FR"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des</a:t>
            </a:r>
            <a:r>
              <a:rPr lang="fr-FR" sz="1600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ordonnées</a:t>
            </a:r>
            <a:r>
              <a:rPr lang="fr-FR" sz="1600" b="1" spc="5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les</a:t>
            </a:r>
            <a:r>
              <a:rPr lang="fr-FR" sz="1600" b="1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tâches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600" dirty="0">
              <a:latin typeface="Calibri"/>
              <a:cs typeface="Calibri"/>
            </a:endParaRPr>
          </a:p>
          <a:p>
            <a:pPr marL="640080" lvl="1" indent="-170815" algn="just">
              <a:lnSpc>
                <a:spcPct val="150000"/>
              </a:lnSpc>
              <a:spcBef>
                <a:spcPts val="765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représente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tâche</a:t>
            </a:r>
            <a:r>
              <a:rPr lang="fr-FR" sz="1600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par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un</a:t>
            </a:r>
            <a:r>
              <a:rPr lang="fr-FR" sz="1600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segment</a:t>
            </a:r>
            <a:r>
              <a:rPr lang="fr-FR" sz="1600" b="1" spc="-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droite</a:t>
            </a:r>
            <a:r>
              <a:rPr lang="fr-FR" sz="1600" b="1" spc="5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dont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longueur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proportionnelle</a:t>
            </a:r>
            <a:r>
              <a:rPr lang="fr-FR" sz="16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sa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durée.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L'origine</a:t>
            </a:r>
            <a:r>
              <a:rPr lang="fr-FR" sz="16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segment</a:t>
            </a:r>
            <a:r>
              <a:rPr lang="fr-FR"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6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calée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z="16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</a:t>
            </a:r>
            <a:r>
              <a:rPr lang="fr-FR" sz="1600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date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sz="16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début</a:t>
            </a:r>
            <a:r>
              <a:rPr lang="fr-FR" sz="1600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au</a:t>
            </a:r>
            <a:r>
              <a:rPr lang="fr-FR" sz="1600" b="1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plus</a:t>
            </a:r>
            <a:r>
              <a:rPr lang="fr-FR" sz="1600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tôt de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l'opération</a:t>
            </a:r>
            <a:r>
              <a:rPr lang="fr-FR" sz="1600" b="1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u="sng" spc="-5" dirty="0">
                <a:solidFill>
                  <a:srgbClr val="555555"/>
                </a:solidFill>
                <a:latin typeface="Calibri"/>
                <a:cs typeface="Calibri"/>
              </a:rPr>
              <a:t>(« jalonnement</a:t>
            </a:r>
            <a:r>
              <a:rPr lang="fr-FR" sz="1600" b="1" u="sng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u="sng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z="1600" b="1" u="sng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u="sng" spc="-1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lang="fr-FR" sz="1600" b="1" u="sng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u="sng" spc="-5" dirty="0">
                <a:solidFill>
                  <a:srgbClr val="555555"/>
                </a:solidFill>
                <a:latin typeface="Calibri"/>
                <a:cs typeface="Calibri"/>
              </a:rPr>
              <a:t>tôt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»)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l'extrémité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segment</a:t>
            </a:r>
            <a:r>
              <a:rPr lang="fr-FR"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représente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fin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tâche.</a:t>
            </a:r>
            <a:endParaRPr lang="fr-FR" sz="1600" dirty="0">
              <a:latin typeface="Calibri"/>
              <a:cs typeface="Calibri"/>
            </a:endParaRPr>
          </a:p>
          <a:p>
            <a:pPr marL="640080" marR="29845" lvl="1" indent="-170815" algn="just">
              <a:lnSpc>
                <a:spcPct val="150000"/>
              </a:lnSpc>
              <a:spcBef>
                <a:spcPts val="575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Ce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type de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graphe présente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l'avantage d'être très </a:t>
            </a:r>
            <a:r>
              <a:rPr lang="fr-FR" sz="1600" b="1" spc="-1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facile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lire,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mais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présente </a:t>
            </a:r>
            <a:r>
              <a:rPr lang="fr-FR" sz="1600" spc="-10" dirty="0">
                <a:solidFill>
                  <a:srgbClr val="555555"/>
                </a:solidFill>
                <a:highlight>
                  <a:srgbClr val="00FFFF"/>
                </a:highlight>
                <a:latin typeface="Calibri"/>
                <a:cs typeface="Calibri"/>
              </a:rPr>
              <a:t>l'inconvénient </a:t>
            </a:r>
            <a:r>
              <a:rPr lang="fr-FR" sz="1600" spc="-5" dirty="0">
                <a:solidFill>
                  <a:srgbClr val="555555"/>
                </a:solidFill>
                <a:highlight>
                  <a:srgbClr val="00FFFF"/>
                </a:highlight>
                <a:latin typeface="Calibri"/>
                <a:cs typeface="Calibri"/>
              </a:rPr>
              <a:t>de na pas </a:t>
            </a:r>
            <a:r>
              <a:rPr lang="fr-FR" sz="1600" spc="-10" dirty="0">
                <a:solidFill>
                  <a:srgbClr val="555555"/>
                </a:solidFill>
                <a:highlight>
                  <a:srgbClr val="00FFFF"/>
                </a:highlight>
                <a:latin typeface="Calibri"/>
                <a:cs typeface="Calibri"/>
              </a:rPr>
              <a:t>représenter </a:t>
            </a:r>
            <a:r>
              <a:rPr lang="fr-FR" sz="1600" spc="-5" dirty="0">
                <a:solidFill>
                  <a:srgbClr val="555555"/>
                </a:solidFill>
                <a:highlight>
                  <a:srgbClr val="00FFFF"/>
                </a:highlight>
                <a:latin typeface="Calibri"/>
                <a:cs typeface="Calibri"/>
              </a:rPr>
              <a:t>l'enchaînement des tâches.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Cette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méthode est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généralement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utilisée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en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complément du réseau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MPM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.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trace le plus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souvent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GANTT au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plus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tôt ou </a:t>
            </a:r>
            <a:r>
              <a:rPr lang="fr-FR" sz="160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«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jalonnement </a:t>
            </a:r>
            <a:r>
              <a:rPr lang="fr-FR" sz="1600" b="1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au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plus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tôt </a:t>
            </a:r>
            <a:r>
              <a:rPr lang="fr-FR" sz="1600" b="1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» et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éventuellement </a:t>
            </a:r>
            <a:r>
              <a:rPr lang="fr-FR" sz="1600" b="1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au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plus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fr-FR" sz="1600" b="1" spc="-1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tard</a:t>
            </a:r>
            <a:r>
              <a:rPr lang="fr-FR" sz="1600" b="1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 «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jalonnement</a:t>
            </a:r>
            <a:r>
              <a:rPr lang="fr-FR" sz="1600" b="1" spc="2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au</a:t>
            </a:r>
            <a:r>
              <a:rPr lang="fr-FR" sz="1600" b="1" spc="-1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plus</a:t>
            </a:r>
            <a:r>
              <a:rPr lang="fr-FR" sz="1600" b="1" spc="2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fr-FR" sz="1600" b="1" spc="-1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tard</a:t>
            </a:r>
            <a:r>
              <a:rPr lang="fr-FR" sz="1600" b="1" spc="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»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6724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>
            <a:extLst>
              <a:ext uri="{FF2B5EF4-FFF2-40B4-BE49-F238E27FC236}">
                <a16:creationId xmlns:a16="http://schemas.microsoft.com/office/drawing/2014/main" id="{FD8F4650-A629-481E-8591-43E5A0BED3D1}"/>
              </a:ext>
            </a:extLst>
          </p:cNvPr>
          <p:cNvSpPr txBox="1"/>
          <p:nvPr/>
        </p:nvSpPr>
        <p:spPr>
          <a:xfrm>
            <a:off x="2361208" y="951570"/>
            <a:ext cx="746958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55555"/>
                </a:solidFill>
                <a:latin typeface="Calibri"/>
                <a:cs typeface="Calibri"/>
              </a:rPr>
              <a:t>Diagramme</a:t>
            </a:r>
            <a:r>
              <a:rPr sz="20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000" b="1" spc="-10" dirty="0">
                <a:solidFill>
                  <a:srgbClr val="555555"/>
                </a:solidFill>
                <a:latin typeface="Calibri"/>
                <a:cs typeface="Calibri"/>
              </a:rPr>
              <a:t> Gantt</a:t>
            </a:r>
            <a:r>
              <a:rPr sz="20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2000" b="1" spc="-5" dirty="0">
                <a:solidFill>
                  <a:srgbClr val="555555"/>
                </a:solidFill>
                <a:latin typeface="Calibri"/>
                <a:cs typeface="Calibri"/>
              </a:rPr>
              <a:t>(avec</a:t>
            </a:r>
            <a:r>
              <a:rPr sz="20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555555"/>
                </a:solidFill>
                <a:latin typeface="Calibri"/>
                <a:cs typeface="Calibri"/>
              </a:rPr>
              <a:t>Microsoft</a:t>
            </a:r>
            <a:r>
              <a:rPr sz="20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555555"/>
                </a:solidFill>
                <a:latin typeface="Calibri"/>
                <a:cs typeface="Calibri"/>
              </a:rPr>
              <a:t>PROJECT)</a:t>
            </a:r>
            <a:r>
              <a:rPr sz="20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20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555555"/>
                </a:solidFill>
                <a:latin typeface="Calibri"/>
                <a:cs typeface="Calibri"/>
              </a:rPr>
              <a:t>GANTT</a:t>
            </a:r>
            <a:r>
              <a:rPr sz="20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55555"/>
                </a:solidFill>
                <a:latin typeface="Calibri"/>
                <a:cs typeface="Calibri"/>
              </a:rPr>
              <a:t>au </a:t>
            </a:r>
            <a:r>
              <a:rPr sz="2000" b="1" spc="-5" dirty="0">
                <a:solidFill>
                  <a:srgbClr val="555555"/>
                </a:solidFill>
                <a:latin typeface="Calibri"/>
                <a:cs typeface="Calibri"/>
              </a:rPr>
              <a:t>plus tôt</a:t>
            </a:r>
            <a:r>
              <a:rPr sz="20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" name="object 11">
            <a:extLst>
              <a:ext uri="{FF2B5EF4-FFF2-40B4-BE49-F238E27FC236}">
                <a16:creationId xmlns:a16="http://schemas.microsoft.com/office/drawing/2014/main" id="{3C57C843-9E06-4D4E-B5EA-D815B21C73D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639" y="1393902"/>
            <a:ext cx="9054791" cy="47356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3E2FB23-14D2-489E-B9C5-86DA560EA968}"/>
              </a:ext>
            </a:extLst>
          </p:cNvPr>
          <p:cNvSpPr txBox="1"/>
          <p:nvPr/>
        </p:nvSpPr>
        <p:spPr>
          <a:xfrm>
            <a:off x="618894" y="181697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lang="fr-FR" sz="18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800" dirty="0">
              <a:latin typeface="Calibri"/>
              <a:cs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1A975CE-08FD-4747-B8D1-667937D4B444}"/>
              </a:ext>
            </a:extLst>
          </p:cNvPr>
          <p:cNvSpPr txBox="1"/>
          <p:nvPr/>
        </p:nvSpPr>
        <p:spPr>
          <a:xfrm>
            <a:off x="618894" y="2689781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245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Remarques</a:t>
            </a:r>
            <a:r>
              <a:rPr lang="fr-FR" sz="18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71028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>
            <a:extLst>
              <a:ext uri="{FF2B5EF4-FFF2-40B4-BE49-F238E27FC236}">
                <a16:creationId xmlns:a16="http://schemas.microsoft.com/office/drawing/2014/main" id="{EF32C9EB-23F3-4EF7-BBB2-472D6F69E374}"/>
              </a:ext>
            </a:extLst>
          </p:cNvPr>
          <p:cNvSpPr txBox="1"/>
          <p:nvPr/>
        </p:nvSpPr>
        <p:spPr>
          <a:xfrm>
            <a:off x="1455547" y="840949"/>
            <a:ext cx="242371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2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3" name="object 12">
            <a:extLst>
              <a:ext uri="{FF2B5EF4-FFF2-40B4-BE49-F238E27FC236}">
                <a16:creationId xmlns:a16="http://schemas.microsoft.com/office/drawing/2014/main" id="{E27F957C-F629-407B-8FEA-0E469C722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819217"/>
              </p:ext>
            </p:extLst>
          </p:nvPr>
        </p:nvGraphicFramePr>
        <p:xfrm>
          <a:off x="1455547" y="1494297"/>
          <a:ext cx="9260198" cy="1202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6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32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Tâche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R="25844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R="26670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Durée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6350">
                      <a:solidFill>
                        <a:srgbClr val="EC7C30"/>
                      </a:solidFill>
                      <a:prstDash val="solid"/>
                    </a:lnL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10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EC7C30"/>
                      </a:solidFill>
                      <a:prstDash val="solid"/>
                    </a:lnR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Antériorités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6350">
                      <a:solidFill>
                        <a:srgbClr val="EC7C30"/>
                      </a:solidFill>
                      <a:prstDash val="solid"/>
                    </a:lnL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734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C,D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I,J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F,G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K,L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11">
            <a:extLst>
              <a:ext uri="{FF2B5EF4-FFF2-40B4-BE49-F238E27FC236}">
                <a16:creationId xmlns:a16="http://schemas.microsoft.com/office/drawing/2014/main" id="{CF26B00B-3EE0-4EA7-BCB6-2D12CD9B7CAD}"/>
              </a:ext>
            </a:extLst>
          </p:cNvPr>
          <p:cNvSpPr txBox="1"/>
          <p:nvPr/>
        </p:nvSpPr>
        <p:spPr>
          <a:xfrm>
            <a:off x="1534962" y="2968177"/>
            <a:ext cx="157622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555555"/>
                </a:solidFill>
                <a:latin typeface="Calibri"/>
                <a:cs typeface="Calibri"/>
              </a:rPr>
              <a:t>Réseau</a:t>
            </a:r>
            <a:r>
              <a:rPr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555555"/>
                </a:solidFill>
                <a:latin typeface="Calibri"/>
                <a:cs typeface="Calibri"/>
              </a:rPr>
              <a:t>MPM</a:t>
            </a:r>
            <a:r>
              <a:rPr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5" name="object 13">
            <a:extLst>
              <a:ext uri="{FF2B5EF4-FFF2-40B4-BE49-F238E27FC236}">
                <a16:creationId xmlns:a16="http://schemas.microsoft.com/office/drawing/2014/main" id="{63BB8194-055D-4605-B424-6C888D40E14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5547" y="3566651"/>
            <a:ext cx="9361136" cy="26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414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69820AA-1DFE-4ADE-9620-F215D12D8C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510" b="22867"/>
          <a:stretch/>
        </p:blipFill>
        <p:spPr>
          <a:xfrm>
            <a:off x="1420936" y="1304892"/>
            <a:ext cx="9350127" cy="328941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7642DCF-B47F-480F-B0D8-6BD13C1B1FD6}"/>
              </a:ext>
            </a:extLst>
          </p:cNvPr>
          <p:cNvSpPr txBox="1"/>
          <p:nvPr/>
        </p:nvSpPr>
        <p:spPr>
          <a:xfrm>
            <a:off x="5143500" y="785490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EXEMPLE : MPM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9AF1DD-03C6-4DE9-937E-43F02C76AD5A}"/>
              </a:ext>
            </a:extLst>
          </p:cNvPr>
          <p:cNvSpPr txBox="1"/>
          <p:nvPr/>
        </p:nvSpPr>
        <p:spPr>
          <a:xfrm>
            <a:off x="2400299" y="4744372"/>
            <a:ext cx="6699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Calculer la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Marge Totale 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est la Date Débute au Plus tôt – au plus tard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7161A9-A40F-46C3-934E-28526FC9B0FC}"/>
              </a:ext>
            </a:extLst>
          </p:cNvPr>
          <p:cNvSpPr txBox="1"/>
          <p:nvPr/>
        </p:nvSpPr>
        <p:spPr>
          <a:xfrm>
            <a:off x="2400299" y="5113704"/>
            <a:ext cx="76804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 Marge Libre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de A est la date au plus tôt de de E  - la date au plus tôt de A – la Dure de la tache A</a:t>
            </a:r>
          </a:p>
          <a:p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Les Taches Critique </a:t>
            </a:r>
          </a:p>
          <a:p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 Chemine Critique</a:t>
            </a:r>
          </a:p>
          <a:p>
            <a:endParaRPr lang="fr-FR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397943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386BC1B-59AF-4315-BD5D-3EDA7BE63BE6}"/>
              </a:ext>
            </a:extLst>
          </p:cNvPr>
          <p:cNvSpPr txBox="1"/>
          <p:nvPr/>
        </p:nvSpPr>
        <p:spPr>
          <a:xfrm>
            <a:off x="1151364" y="2670937"/>
            <a:ext cx="10535114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 Marge Libre Tache </a:t>
            </a:r>
            <a:r>
              <a:rPr lang="fr-FR" sz="2400" b="1" u="sng" spc="-1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lang="fr-FR" sz="2400" b="1" u="sng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24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=</a:t>
            </a:r>
          </a:p>
          <a:p>
            <a:r>
              <a:rPr lang="fr-FR" sz="2400" spc="-10" dirty="0">
                <a:solidFill>
                  <a:srgbClr val="555555"/>
                </a:solidFill>
                <a:latin typeface="Calibri"/>
                <a:cs typeface="Calibri"/>
              </a:rPr>
              <a:t>						la date au </a:t>
            </a:r>
            <a:r>
              <a:rPr lang="fr-FR" sz="2400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plus tôt </a:t>
            </a:r>
            <a:r>
              <a:rPr lang="fr-FR" sz="2400" spc="-10" dirty="0">
                <a:solidFill>
                  <a:srgbClr val="555555"/>
                </a:solidFill>
                <a:latin typeface="Calibri"/>
                <a:cs typeface="Calibri"/>
              </a:rPr>
              <a:t>de  E  </a:t>
            </a:r>
          </a:p>
          <a:p>
            <a:pPr marL="4873625" lvl="4" indent="-285750">
              <a:buFontTx/>
              <a:buChar char="-"/>
            </a:pPr>
            <a:r>
              <a:rPr lang="fr-FR" sz="2400" spc="-10" dirty="0">
                <a:solidFill>
                  <a:srgbClr val="555555"/>
                </a:solidFill>
                <a:latin typeface="Calibri"/>
                <a:cs typeface="Calibri"/>
              </a:rPr>
              <a:t>la date au plus tôt de A </a:t>
            </a:r>
          </a:p>
          <a:p>
            <a:pPr marL="6456363" indent="-623888"/>
            <a:r>
              <a:rPr lang="fr-FR" sz="2400" spc="-10" dirty="0">
                <a:solidFill>
                  <a:srgbClr val="555555"/>
                </a:solidFill>
                <a:latin typeface="Calibri"/>
                <a:cs typeface="Calibri"/>
              </a:rPr>
              <a:t>	- la Dure de la tache A</a:t>
            </a:r>
          </a:p>
        </p:txBody>
      </p:sp>
    </p:spTree>
    <p:extLst>
      <p:ext uri="{BB962C8B-B14F-4D97-AF65-F5344CB8AC3E}">
        <p14:creationId xmlns:p14="http://schemas.microsoft.com/office/powerpoint/2010/main" val="25751500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22A58C9-7F13-4BB1-99CD-A684B5DCECF3}"/>
              </a:ext>
            </a:extLst>
          </p:cNvPr>
          <p:cNvSpPr txBox="1"/>
          <p:nvPr/>
        </p:nvSpPr>
        <p:spPr>
          <a:xfrm>
            <a:off x="2288788" y="2670938"/>
            <a:ext cx="8739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Calculer la Marge Totale  =</a:t>
            </a:r>
            <a:r>
              <a:rPr lang="fr-FR" sz="2400" spc="-10" dirty="0">
                <a:solidFill>
                  <a:srgbClr val="555555"/>
                </a:solidFill>
                <a:latin typeface="Calibri"/>
                <a:cs typeface="Calibri"/>
              </a:rPr>
              <a:t> la Date Débute au Plus tôt – au plus tard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2007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EAF0138-A15E-449E-9C93-4BE30F9C943F}"/>
              </a:ext>
            </a:extLst>
          </p:cNvPr>
          <p:cNvSpPr txBox="1"/>
          <p:nvPr/>
        </p:nvSpPr>
        <p:spPr>
          <a:xfrm>
            <a:off x="2829560" y="51129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695"/>
              </a:spcBef>
              <a:tabLst>
                <a:tab pos="356870" algn="l"/>
                <a:tab pos="357505" algn="l"/>
              </a:tabLst>
            </a:pPr>
            <a:r>
              <a:rPr lang="fr-FR" sz="2400" b="1" dirty="0">
                <a:solidFill>
                  <a:srgbClr val="FF7700"/>
                </a:solidFill>
                <a:latin typeface="Calibri"/>
                <a:cs typeface="Calibri"/>
              </a:rPr>
              <a:t>Méthodes</a:t>
            </a:r>
            <a:r>
              <a:rPr lang="fr-FR" sz="2400" b="1" spc="-7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lang="fr-FR" sz="2400" b="1" spc="-5" dirty="0">
                <a:solidFill>
                  <a:srgbClr val="FF7700"/>
                </a:solidFill>
                <a:latin typeface="Calibri"/>
                <a:cs typeface="Calibri"/>
              </a:rPr>
              <a:t>prévisibles</a:t>
            </a:r>
            <a:r>
              <a:rPr lang="fr-FR" sz="2400" b="1" spc="-4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lang="fr-FR" sz="2400" b="1" dirty="0">
                <a:solidFill>
                  <a:srgbClr val="FF7700"/>
                </a:solidFill>
                <a:latin typeface="Calibri"/>
                <a:cs typeface="Calibri"/>
              </a:rPr>
              <a:t>(cascades,</a:t>
            </a:r>
            <a:r>
              <a:rPr lang="fr-FR" sz="2400" b="1" spc="-80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lang="fr-FR" sz="2400" b="1" spc="-55" dirty="0">
                <a:solidFill>
                  <a:srgbClr val="FF7700"/>
                </a:solidFill>
                <a:latin typeface="Calibri"/>
                <a:cs typeface="Calibri"/>
              </a:rPr>
              <a:t>V,</a:t>
            </a:r>
            <a:r>
              <a:rPr lang="fr-FR" sz="2400" b="1" spc="-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lang="fr-FR" sz="2400" b="1" dirty="0">
                <a:solidFill>
                  <a:srgbClr val="FF7700"/>
                </a:solidFill>
                <a:latin typeface="Calibri"/>
                <a:cs typeface="Calibri"/>
              </a:rPr>
              <a:t>Y)</a:t>
            </a:r>
            <a:endParaRPr lang="fr-FR" sz="2400" dirty="0">
              <a:latin typeface="Calibri"/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76F6DD-7843-4464-84BA-24F6D7DAA13A}"/>
              </a:ext>
            </a:extLst>
          </p:cNvPr>
          <p:cNvSpPr txBox="1"/>
          <p:nvPr/>
        </p:nvSpPr>
        <p:spPr>
          <a:xfrm>
            <a:off x="487680" y="833566"/>
            <a:ext cx="10779760" cy="4306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3085">
              <a:lnSpc>
                <a:spcPct val="100000"/>
              </a:lnSpc>
              <a:spcBef>
                <a:spcPts val="1270"/>
              </a:spcBef>
            </a:pPr>
            <a:r>
              <a:rPr lang="fr-FR" sz="1800" b="1" dirty="0">
                <a:solidFill>
                  <a:srgbClr val="007842"/>
                </a:solidFill>
                <a:latin typeface="Arial"/>
                <a:cs typeface="Arial"/>
              </a:rPr>
              <a:t>Définition</a:t>
            </a:r>
            <a:endParaRPr lang="fr-FR" sz="1800" dirty="0">
              <a:latin typeface="Arial"/>
              <a:cs typeface="Arial"/>
            </a:endParaRPr>
          </a:p>
          <a:p>
            <a:pPr marL="723900" indent="-171450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724535" algn="l"/>
              </a:tabLst>
            </a:pP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Cette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catégorie</a:t>
            </a:r>
            <a:r>
              <a:rPr lang="fr-FR" sz="1400" spc="-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regroupe</a:t>
            </a:r>
            <a:r>
              <a:rPr lang="fr-FR" sz="1400" spc="-5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5" dirty="0">
                <a:solidFill>
                  <a:srgbClr val="555555"/>
                </a:solidFill>
                <a:latin typeface="Arial MT"/>
                <a:cs typeface="Arial MT"/>
              </a:rPr>
              <a:t>les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méthodes</a:t>
            </a:r>
            <a:r>
              <a:rPr lang="fr-FR" sz="14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reposant</a:t>
            </a:r>
            <a:r>
              <a:rPr lang="fr-FR" sz="1400" spc="-5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sur</a:t>
            </a:r>
            <a:r>
              <a:rPr lang="fr-FR" sz="1400" spc="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une</a:t>
            </a:r>
            <a:r>
              <a:rPr lang="fr-FR" sz="1400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organisation</a:t>
            </a:r>
            <a:r>
              <a:rPr lang="fr-FR" sz="1400" spc="-7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stricte</a:t>
            </a:r>
            <a:r>
              <a:rPr lang="fr-FR" sz="14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du</a:t>
            </a:r>
            <a:r>
              <a:rPr lang="fr-FR" sz="1400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travail</a:t>
            </a:r>
            <a:r>
              <a:rPr lang="fr-FR" sz="1400" spc="-3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et</a:t>
            </a:r>
            <a:r>
              <a:rPr lang="fr-FR" sz="14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sur un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fonctionnement</a:t>
            </a:r>
            <a:r>
              <a:rPr lang="fr-FR" sz="1400" spc="-2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par </a:t>
            </a:r>
            <a:r>
              <a:rPr lang="fr-FR" sz="14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étapes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.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Il</a:t>
            </a:r>
            <a:r>
              <a:rPr lang="fr-FR" sz="14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n’y</a:t>
            </a:r>
            <a:r>
              <a:rPr lang="fr-FR" sz="14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a</a:t>
            </a:r>
            <a:r>
              <a:rPr lang="fr-FR" sz="14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5" dirty="0">
                <a:solidFill>
                  <a:srgbClr val="555555"/>
                </a:solidFill>
                <a:latin typeface="Arial MT"/>
                <a:cs typeface="Arial MT"/>
              </a:rPr>
              <a:t>ici</a:t>
            </a:r>
            <a:r>
              <a:rPr lang="fr-FR" sz="14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aucune</a:t>
            </a:r>
            <a:r>
              <a:rPr lang="fr-FR" sz="1400" spc="-2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rétroactivité.</a:t>
            </a:r>
            <a:endParaRPr lang="fr-FR"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55555"/>
              </a:buClr>
            </a:pPr>
            <a:endParaRPr lang="fr-FR" sz="1600" dirty="0">
              <a:latin typeface="Arial MT"/>
              <a:cs typeface="Arial MT"/>
            </a:endParaRPr>
          </a:p>
          <a:p>
            <a:pPr marL="723900" indent="-171450">
              <a:lnSpc>
                <a:spcPct val="100000"/>
              </a:lnSpc>
              <a:buFont typeface="Wingdings"/>
              <a:buChar char=""/>
              <a:tabLst>
                <a:tab pos="724535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Dès</a:t>
            </a:r>
            <a:r>
              <a:rPr lang="fr-FR" sz="1400" spc="3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que</a:t>
            </a:r>
            <a:r>
              <a:rPr lang="fr-FR" sz="14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5" dirty="0">
                <a:solidFill>
                  <a:srgbClr val="555555"/>
                </a:solidFill>
                <a:latin typeface="Arial MT"/>
                <a:cs typeface="Arial MT"/>
              </a:rPr>
              <a:t>les</a:t>
            </a:r>
            <a:r>
              <a:rPr lang="fr-FR" sz="14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contours</a:t>
            </a:r>
            <a:r>
              <a:rPr lang="fr-FR" sz="14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du</a:t>
            </a:r>
            <a:r>
              <a:rPr lang="fr-FR" sz="14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projet</a:t>
            </a:r>
            <a:r>
              <a:rPr lang="fr-FR" sz="1400" spc="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sont</a:t>
            </a:r>
            <a:r>
              <a:rPr lang="fr-FR" sz="14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définis</a:t>
            </a:r>
            <a:r>
              <a:rPr lang="fr-FR" sz="14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avec</a:t>
            </a:r>
            <a:r>
              <a:rPr lang="fr-FR" sz="14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5" dirty="0">
                <a:solidFill>
                  <a:srgbClr val="555555"/>
                </a:solidFill>
                <a:latin typeface="Arial MT"/>
                <a:cs typeface="Arial MT"/>
              </a:rPr>
              <a:t>le</a:t>
            </a:r>
            <a:r>
              <a:rPr lang="fr-FR" sz="14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client,</a:t>
            </a:r>
            <a:r>
              <a:rPr lang="fr-FR" sz="14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le</a:t>
            </a:r>
            <a:r>
              <a:rPr lang="fr-FR" sz="14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chef</a:t>
            </a:r>
            <a:r>
              <a:rPr lang="fr-FR" sz="1400" spc="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4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projet</a:t>
            </a:r>
            <a:r>
              <a:rPr lang="fr-FR" sz="14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se</a:t>
            </a:r>
            <a:r>
              <a:rPr lang="fr-FR" sz="1400" spc="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charge</a:t>
            </a:r>
            <a:r>
              <a:rPr lang="fr-FR" sz="1400" spc="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tout</a:t>
            </a:r>
            <a:r>
              <a:rPr lang="fr-FR" sz="1400" spc="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seul</a:t>
            </a:r>
            <a:r>
              <a:rPr lang="fr-FR" sz="1400" spc="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4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veiller</a:t>
            </a:r>
            <a:r>
              <a:rPr lang="fr-FR" sz="1400" spc="5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à</a:t>
            </a:r>
            <a:r>
              <a:rPr lang="fr-FR" sz="14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ce</a:t>
            </a:r>
            <a:r>
              <a:rPr lang="fr-FR" sz="14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que</a:t>
            </a:r>
            <a:r>
              <a:rPr lang="fr-FR" sz="14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chaque</a:t>
            </a:r>
            <a:r>
              <a:rPr lang="fr-FR" sz="14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tâche</a:t>
            </a:r>
            <a:r>
              <a:rPr lang="fr-FR" sz="14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soit</a:t>
            </a:r>
            <a:r>
              <a:rPr lang="fr-FR" sz="14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accomplie</a:t>
            </a:r>
            <a:r>
              <a:rPr lang="fr-FR" sz="1400" spc="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au</a:t>
            </a:r>
            <a:r>
              <a:rPr lang="fr-FR" sz="1400" spc="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moment</a:t>
            </a:r>
            <a:endParaRPr lang="fr-FR" sz="1400" dirty="0">
              <a:latin typeface="Arial MT"/>
              <a:cs typeface="Arial MT"/>
            </a:endParaRPr>
          </a:p>
          <a:p>
            <a:pPr marL="723900">
              <a:lnSpc>
                <a:spcPct val="100000"/>
              </a:lnSpc>
              <a:spcBef>
                <a:spcPts val="170"/>
              </a:spcBef>
            </a:pP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prévu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et</a:t>
            </a:r>
            <a:r>
              <a:rPr lang="fr-FR" sz="14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dans</a:t>
            </a:r>
            <a:r>
              <a:rPr lang="fr-FR" sz="14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10" dirty="0">
                <a:solidFill>
                  <a:srgbClr val="555555"/>
                </a:solidFill>
                <a:latin typeface="Arial MT"/>
                <a:cs typeface="Arial MT"/>
              </a:rPr>
              <a:t>le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respect</a:t>
            </a:r>
            <a:r>
              <a:rPr lang="fr-FR" sz="1400" spc="-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des</a:t>
            </a:r>
            <a:r>
              <a:rPr lang="fr-FR" sz="1400" spc="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objectifs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définis.</a:t>
            </a:r>
            <a:r>
              <a:rPr lang="fr-FR" sz="14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C’est</a:t>
            </a:r>
            <a:r>
              <a:rPr lang="fr-FR" sz="1400" spc="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seulement</a:t>
            </a:r>
            <a:r>
              <a:rPr lang="fr-FR" sz="1400" spc="-1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lorsqu’une</a:t>
            </a:r>
            <a:r>
              <a:rPr lang="fr-FR" sz="1400" spc="-6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tâche</a:t>
            </a:r>
            <a:r>
              <a:rPr lang="fr-FR" sz="14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est</a:t>
            </a:r>
            <a:r>
              <a:rPr lang="fr-FR" sz="1400" spc="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400" spc="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bien</a:t>
            </a:r>
            <a:r>
              <a:rPr lang="fr-FR" sz="1400" spc="-6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exécutée</a:t>
            </a:r>
            <a:r>
              <a:rPr lang="fr-FR" sz="1400" spc="1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lang="fr-FR" sz="1400" spc="-3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400" spc="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lang="fr-FR" sz="1400" spc="-1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phase</a:t>
            </a:r>
            <a:r>
              <a:rPr lang="fr-FR" sz="1400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suivante</a:t>
            </a:r>
            <a:r>
              <a:rPr lang="fr-FR" sz="1400" spc="-5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est</a:t>
            </a:r>
            <a:r>
              <a:rPr lang="fr-FR" sz="1400" spc="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400" spc="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lancée</a:t>
            </a:r>
            <a:r>
              <a:rPr lang="fr-FR" sz="1400" spc="5" dirty="0">
                <a:solidFill>
                  <a:srgbClr val="555555"/>
                </a:solidFill>
                <a:latin typeface="Arial MT"/>
                <a:cs typeface="Arial MT"/>
              </a:rPr>
              <a:t>.</a:t>
            </a:r>
            <a:endParaRPr lang="fr-FR"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lang="fr-FR" sz="1600" dirty="0">
              <a:latin typeface="Arial MT"/>
              <a:cs typeface="Arial MT"/>
            </a:endParaRPr>
          </a:p>
          <a:p>
            <a:pPr marL="723900" indent="-171450">
              <a:lnSpc>
                <a:spcPct val="100000"/>
              </a:lnSpc>
              <a:buFont typeface="Wingdings"/>
              <a:buChar char=""/>
              <a:tabLst>
                <a:tab pos="724535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Ce</a:t>
            </a:r>
            <a:r>
              <a:rPr lang="fr-FR" sz="1400" spc="18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type</a:t>
            </a:r>
            <a:r>
              <a:rPr lang="fr-FR" sz="1400" spc="19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400" spc="18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management</a:t>
            </a:r>
            <a:r>
              <a:rPr lang="fr-FR" sz="1400" spc="19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permet</a:t>
            </a:r>
            <a:r>
              <a:rPr lang="fr-FR" sz="1400" spc="17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d’écarter</a:t>
            </a:r>
            <a:r>
              <a:rPr lang="fr-FR" sz="1400" spc="19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tout</a:t>
            </a:r>
            <a:r>
              <a:rPr lang="fr-FR" sz="1400" spc="17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risque</a:t>
            </a:r>
            <a:r>
              <a:rPr lang="fr-FR" sz="1400" spc="19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15" dirty="0">
                <a:solidFill>
                  <a:srgbClr val="555555"/>
                </a:solidFill>
                <a:latin typeface="Arial MT"/>
                <a:cs typeface="Arial MT"/>
              </a:rPr>
              <a:t>en</a:t>
            </a:r>
            <a:r>
              <a:rPr lang="fr-FR" sz="1400" spc="18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s’attachant</a:t>
            </a:r>
            <a:r>
              <a:rPr lang="fr-FR" sz="1400" spc="19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strictement</a:t>
            </a:r>
            <a:r>
              <a:rPr lang="fr-FR" sz="1400" spc="19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au</a:t>
            </a:r>
            <a:r>
              <a:rPr lang="fr-FR" sz="1400" spc="18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respect</a:t>
            </a:r>
            <a:r>
              <a:rPr lang="fr-FR" sz="1400" spc="18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des</a:t>
            </a:r>
            <a:r>
              <a:rPr lang="fr-FR" sz="1400" spc="17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plans</a:t>
            </a:r>
            <a:r>
              <a:rPr lang="fr-FR" sz="1400" spc="18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préalablement</a:t>
            </a:r>
            <a:r>
              <a:rPr lang="fr-FR" sz="1400" spc="18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établis.</a:t>
            </a:r>
            <a:r>
              <a:rPr lang="fr-FR" sz="1400" spc="18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Les</a:t>
            </a:r>
            <a:r>
              <a:rPr lang="fr-FR" sz="1400" spc="17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trois</a:t>
            </a:r>
            <a:r>
              <a:rPr lang="fr-FR" sz="1400" spc="204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méthodologies</a:t>
            </a:r>
            <a:endParaRPr lang="fr-FR" sz="1400" dirty="0">
              <a:latin typeface="Arial MT"/>
              <a:cs typeface="Arial MT"/>
            </a:endParaRPr>
          </a:p>
          <a:p>
            <a:pPr marL="723900">
              <a:lnSpc>
                <a:spcPct val="100000"/>
              </a:lnSpc>
              <a:spcBef>
                <a:spcPts val="170"/>
              </a:spcBef>
            </a:pP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habituellement</a:t>
            </a:r>
            <a:r>
              <a:rPr lang="fr-FR" sz="1400" spc="-2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employées</a:t>
            </a:r>
            <a:r>
              <a:rPr lang="fr-FR" sz="1400" spc="-3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dans</a:t>
            </a:r>
            <a:r>
              <a:rPr lang="fr-FR" sz="14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cette catégorie</a:t>
            </a:r>
            <a:r>
              <a:rPr lang="fr-FR" sz="1400" spc="-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sont</a:t>
            </a:r>
            <a:r>
              <a:rPr lang="fr-FR" sz="1400" spc="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présentées</a:t>
            </a:r>
            <a:r>
              <a:rPr lang="fr-FR" sz="1400" spc="-5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ci-dessous.</a:t>
            </a:r>
            <a:endParaRPr lang="fr-FR"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fr-FR" sz="1600" dirty="0">
              <a:latin typeface="Arial MT"/>
              <a:cs typeface="Arial MT"/>
            </a:endParaRPr>
          </a:p>
          <a:p>
            <a:pPr marL="553085">
              <a:lnSpc>
                <a:spcPct val="100000"/>
              </a:lnSpc>
            </a:pPr>
            <a:r>
              <a:rPr lang="fr-FR" sz="1400" b="1" dirty="0">
                <a:solidFill>
                  <a:srgbClr val="555555"/>
                </a:solidFill>
                <a:latin typeface="Arial"/>
                <a:cs typeface="Arial"/>
              </a:rPr>
              <a:t>Le</a:t>
            </a:r>
            <a:r>
              <a:rPr lang="fr-FR" sz="1400" b="1" spc="-3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Arial"/>
                <a:cs typeface="Arial"/>
              </a:rPr>
              <a:t>modèle</a:t>
            </a:r>
            <a:r>
              <a:rPr lang="fr-FR" sz="1400" b="1" spc="-2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Arial"/>
                <a:cs typeface="Arial"/>
              </a:rPr>
              <a:t>en </a:t>
            </a:r>
            <a:r>
              <a:rPr lang="fr-FR" sz="1400" b="1" dirty="0">
                <a:solidFill>
                  <a:srgbClr val="555555"/>
                </a:solidFill>
                <a:latin typeface="Arial"/>
                <a:cs typeface="Arial"/>
              </a:rPr>
              <a:t>cascade</a:t>
            </a:r>
            <a:endParaRPr lang="fr-FR" sz="1400" dirty="0">
              <a:latin typeface="Arial"/>
              <a:cs typeface="Arial"/>
            </a:endParaRPr>
          </a:p>
          <a:p>
            <a:pPr marL="723900" marR="5080" indent="-170815">
              <a:lnSpc>
                <a:spcPct val="111700"/>
              </a:lnSpc>
              <a:spcBef>
                <a:spcPts val="605"/>
              </a:spcBef>
              <a:buFont typeface="Wingdings"/>
              <a:buChar char=""/>
              <a:tabLst>
                <a:tab pos="724535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Le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modèle</a:t>
            </a:r>
            <a:r>
              <a:rPr lang="fr-FR" sz="14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en</a:t>
            </a:r>
            <a:r>
              <a:rPr lang="fr-FR" sz="14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cascade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,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appelé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b="1" spc="-10" dirty="0" err="1">
                <a:solidFill>
                  <a:srgbClr val="555555"/>
                </a:solidFill>
                <a:highlight>
                  <a:srgbClr val="FFFF00"/>
                </a:highlight>
                <a:latin typeface="Arial"/>
                <a:cs typeface="Arial"/>
              </a:rPr>
              <a:t>Waterfall</a:t>
            </a:r>
            <a:r>
              <a:rPr lang="fr-FR" sz="1400" b="1" spc="-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en anglais,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tel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qu’appliqué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aux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projets,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 est 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une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approche </a:t>
            </a:r>
            <a:r>
              <a:rPr lang="fr-FR" sz="1400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linéaire</a:t>
            </a:r>
            <a:r>
              <a:rPr lang="fr-FR" sz="140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et </a:t>
            </a:r>
            <a:r>
              <a:rPr lang="fr-FR" sz="1400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séquentielle</a:t>
            </a:r>
            <a:r>
              <a:rPr lang="fr-FR" sz="1400" spc="3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Arial MT"/>
                <a:cs typeface="Arial MT"/>
              </a:rPr>
              <a:t>des</a:t>
            </a:r>
            <a:r>
              <a:rPr lang="fr-FR" sz="1400" spc="3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différentes phases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et </a:t>
            </a:r>
            <a:r>
              <a:rPr lang="fr-FR" sz="1400" spc="-3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5" dirty="0">
                <a:solidFill>
                  <a:srgbClr val="555555"/>
                </a:solidFill>
                <a:latin typeface="Arial MT"/>
                <a:cs typeface="Arial MT"/>
              </a:rPr>
              <a:t>activités</a:t>
            </a:r>
            <a:r>
              <a:rPr lang="fr-FR" sz="14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du</a:t>
            </a:r>
            <a:r>
              <a:rPr lang="fr-FR" sz="1400" spc="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projet</a:t>
            </a:r>
            <a:r>
              <a:rPr lang="fr-FR" sz="14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nécessaires</a:t>
            </a:r>
            <a:r>
              <a:rPr lang="fr-FR" sz="14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à</a:t>
            </a:r>
            <a:r>
              <a:rPr lang="fr-FR" sz="14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5" dirty="0">
                <a:solidFill>
                  <a:srgbClr val="555555"/>
                </a:solidFill>
                <a:latin typeface="Arial MT"/>
                <a:cs typeface="Arial MT"/>
              </a:rPr>
              <a:t>la</a:t>
            </a:r>
            <a:r>
              <a:rPr lang="fr-FR" sz="14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livraison</a:t>
            </a:r>
            <a:r>
              <a:rPr lang="fr-FR" sz="1400" spc="-8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du</a:t>
            </a:r>
            <a:r>
              <a:rPr lang="fr-FR" sz="1400" spc="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ou</a:t>
            </a:r>
            <a:r>
              <a:rPr lang="fr-FR" sz="14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Arial MT"/>
                <a:cs typeface="Arial MT"/>
              </a:rPr>
              <a:t>des</a:t>
            </a:r>
            <a:r>
              <a:rPr lang="fr-FR" sz="1400" spc="-2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Arial MT"/>
                <a:cs typeface="Arial MT"/>
              </a:rPr>
              <a:t>livrables.</a:t>
            </a:r>
            <a:endParaRPr lang="fr-FR" sz="1400" dirty="0">
              <a:latin typeface="Arial MT"/>
              <a:cs typeface="Arial MT"/>
            </a:endParaRPr>
          </a:p>
          <a:p>
            <a:pPr marL="553085">
              <a:lnSpc>
                <a:spcPct val="100000"/>
              </a:lnSpc>
              <a:spcBef>
                <a:spcPts val="745"/>
              </a:spcBef>
            </a:pPr>
            <a:r>
              <a:rPr lang="fr-FR" sz="1400" b="1" spc="-5" dirty="0">
                <a:solidFill>
                  <a:srgbClr val="555555"/>
                </a:solidFill>
                <a:latin typeface="Arial"/>
                <a:cs typeface="Arial"/>
              </a:rPr>
              <a:t>Exemple</a:t>
            </a:r>
            <a:r>
              <a:rPr lang="fr-FR" sz="1400" b="1" spc="-2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400" b="1" dirty="0">
                <a:solidFill>
                  <a:srgbClr val="555555"/>
                </a:solidFill>
                <a:latin typeface="Arial"/>
                <a:cs typeface="Arial"/>
              </a:rPr>
              <a:t>de modèle</a:t>
            </a:r>
            <a:r>
              <a:rPr lang="fr-FR" sz="1400" b="1" spc="-2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400" b="1" dirty="0">
                <a:solidFill>
                  <a:srgbClr val="555555"/>
                </a:solidFill>
                <a:latin typeface="Arial"/>
                <a:cs typeface="Arial"/>
              </a:rPr>
              <a:t>en</a:t>
            </a:r>
            <a:r>
              <a:rPr lang="fr-FR" sz="1400" b="1" spc="-2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400" b="1" dirty="0">
                <a:solidFill>
                  <a:srgbClr val="555555"/>
                </a:solidFill>
                <a:latin typeface="Arial"/>
                <a:cs typeface="Arial"/>
              </a:rPr>
              <a:t>cascade</a:t>
            </a:r>
            <a:endParaRPr lang="fr-FR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86736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40FA370-B9D3-4ACA-8BDF-DD1861C0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34" y="446049"/>
            <a:ext cx="11254146" cy="591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384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5749DBF-2A7C-4CF5-A618-82D40B0F9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57200"/>
            <a:ext cx="11218127" cy="59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783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667ED41-54EF-45DB-A771-787114AAC42C}"/>
              </a:ext>
            </a:extLst>
          </p:cNvPr>
          <p:cNvSpPr txBox="1"/>
          <p:nvPr/>
        </p:nvSpPr>
        <p:spPr>
          <a:xfrm>
            <a:off x="1003609" y="1071489"/>
            <a:ext cx="9891132" cy="5244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lang="fr-FR"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400" dirty="0"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 projet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réalisable</a:t>
            </a:r>
            <a:r>
              <a:rPr lang="fr-FR"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18</a:t>
            </a:r>
            <a:r>
              <a:rPr lang="fr-FR"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jours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ouvrés.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Ici,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avec les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fins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semaines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travaillées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faudra</a:t>
            </a:r>
            <a:r>
              <a:rPr lang="fr-FR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semaines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et 3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jours.</a:t>
            </a:r>
            <a:endParaRPr lang="fr-FR" sz="1400" dirty="0"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45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Les tâches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normales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 représentées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bleu.</a:t>
            </a:r>
            <a:endParaRPr lang="fr-FR" sz="1400" dirty="0"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Les tâches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critiques</a:t>
            </a:r>
            <a:r>
              <a:rPr lang="fr-FR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sont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représentées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rouge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B,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E,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60" dirty="0">
                <a:solidFill>
                  <a:srgbClr val="555555"/>
                </a:solidFill>
                <a:latin typeface="Calibri"/>
                <a:cs typeface="Calibri"/>
              </a:rPr>
              <a:t>F,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L,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et M.</a:t>
            </a:r>
            <a:endParaRPr lang="fr-FR" sz="1400" dirty="0"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distingue</a:t>
            </a:r>
            <a:r>
              <a:rPr lang="fr-FR" sz="1400" b="1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les</a:t>
            </a:r>
            <a:r>
              <a:rPr lang="fr-FR" sz="1400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marges</a:t>
            </a:r>
            <a:r>
              <a:rPr lang="fr-FR" sz="14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totales</a:t>
            </a:r>
            <a:r>
              <a:rPr lang="fr-FR" sz="1400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en</a:t>
            </a:r>
            <a:r>
              <a:rPr lang="fr-FR" sz="14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noir,</a:t>
            </a:r>
            <a:r>
              <a:rPr lang="fr-FR" sz="1400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</a:t>
            </a:r>
            <a:r>
              <a:rPr lang="fr-FR" sz="14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les</a:t>
            </a:r>
            <a:r>
              <a:rPr lang="fr-FR" sz="1400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marges</a:t>
            </a:r>
            <a:r>
              <a:rPr lang="fr-FR" sz="14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libres</a:t>
            </a:r>
            <a:r>
              <a:rPr lang="fr-FR" sz="1400" b="1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en</a:t>
            </a:r>
            <a:r>
              <a:rPr lang="fr-FR" sz="1400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vert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lang="fr-FR"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C,</a:t>
            </a:r>
            <a:r>
              <a:rPr lang="fr-FR" sz="14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G,</a:t>
            </a:r>
            <a:r>
              <a:rPr lang="fr-FR" sz="1400" b="1" spc="-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J,</a:t>
            </a:r>
            <a:r>
              <a:rPr lang="fr-FR" sz="1400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</a:t>
            </a:r>
            <a:r>
              <a:rPr lang="fr-FR" sz="14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K</a:t>
            </a:r>
            <a:r>
              <a:rPr lang="fr-FR" sz="14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font</a:t>
            </a:r>
            <a:r>
              <a:rPr lang="fr-FR"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apparaître</a:t>
            </a:r>
            <a:r>
              <a:rPr lang="fr-FR" sz="1400" b="1" spc="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 </a:t>
            </a:r>
            <a:r>
              <a:rPr lang="fr-FR" sz="14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</a:t>
            </a:r>
            <a:r>
              <a:rPr lang="fr-FR" sz="1400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Marge Libre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fr-FR" sz="1400" dirty="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245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Remarques</a:t>
            </a:r>
            <a:r>
              <a:rPr lang="fr-FR"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400" dirty="0">
              <a:latin typeface="Calibri"/>
              <a:cs typeface="Calibri"/>
            </a:endParaRPr>
          </a:p>
          <a:p>
            <a:pPr marL="640080" marR="5080" lvl="1" indent="-170815">
              <a:lnSpc>
                <a:spcPct val="110900"/>
              </a:lnSpc>
              <a:spcBef>
                <a:spcPts val="615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diagramme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GANTT</a:t>
            </a:r>
            <a:r>
              <a:rPr lang="fr-FR"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sera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modifié</a:t>
            </a:r>
            <a:r>
              <a:rPr lang="fr-FR"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fur</a:t>
            </a:r>
            <a:r>
              <a:rPr lang="fr-FR"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mesure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l'avancement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projet.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diagramme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régulièrement.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chemin</a:t>
            </a:r>
            <a:r>
              <a:rPr lang="fr-FR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critique</a:t>
            </a:r>
            <a:r>
              <a:rPr lang="fr-FR"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évoluer</a:t>
            </a:r>
            <a:r>
              <a:rPr lang="fr-FR"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lang="fr-FR"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l'avancement,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retard,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toute</a:t>
            </a:r>
            <a:r>
              <a:rPr lang="fr-FR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modification</a:t>
            </a:r>
            <a:r>
              <a:rPr lang="fr-FR"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tâche.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chemins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«</a:t>
            </a:r>
            <a:r>
              <a:rPr lang="fr-FR" sz="1400" b="1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10" dirty="0" err="1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sub</a:t>
            </a:r>
            <a:r>
              <a:rPr lang="fr-FR" sz="14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-critiques</a:t>
            </a:r>
            <a:r>
              <a:rPr lang="fr-FR" sz="1400" b="1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»</a:t>
            </a:r>
            <a:r>
              <a:rPr lang="fr-FR" sz="14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ou</a:t>
            </a:r>
            <a:r>
              <a:rPr lang="fr-FR" sz="1400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«</a:t>
            </a:r>
            <a:r>
              <a:rPr lang="fr-FR" sz="14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presque</a:t>
            </a:r>
            <a:r>
              <a:rPr lang="fr-FR" sz="1400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critiques</a:t>
            </a:r>
            <a:r>
              <a:rPr lang="fr-FR" sz="1400" b="1" spc="5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»</a:t>
            </a:r>
            <a:r>
              <a:rPr lang="fr-FR" sz="14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lang="fr-FR"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alors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devenir</a:t>
            </a:r>
            <a:r>
              <a:rPr lang="fr-FR"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critiques.</a:t>
            </a:r>
            <a:endParaRPr lang="fr-FR"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fr-FR"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fr-FR"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fr-FR" sz="1400" b="1" spc="-25" dirty="0">
                <a:solidFill>
                  <a:srgbClr val="555555"/>
                </a:solidFill>
                <a:latin typeface="Calibri"/>
                <a:cs typeface="Calibri"/>
              </a:rPr>
              <a:t>M.P.M.</a:t>
            </a:r>
            <a:r>
              <a:rPr lang="fr-FR"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400" dirty="0">
              <a:latin typeface="Calibri"/>
              <a:cs typeface="Calibri"/>
            </a:endParaRPr>
          </a:p>
          <a:p>
            <a:pPr marL="640080" indent="-170815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Potentiels</a:t>
            </a:r>
            <a:r>
              <a:rPr lang="fr-FR"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Métra</a:t>
            </a:r>
            <a:r>
              <a:rPr lang="fr-FR"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lang="fr-FR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Planning</a:t>
            </a:r>
            <a:r>
              <a:rPr lang="fr-FR"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forme</a:t>
            </a:r>
            <a:r>
              <a:rPr lang="fr-FR"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réseau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représentant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graphiquement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l'ordonnancement</a:t>
            </a:r>
            <a:r>
              <a:rPr lang="fr-FR"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opérations</a:t>
            </a:r>
            <a:r>
              <a:rPr lang="fr-FR"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lang="fr-FR"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projet.</a:t>
            </a:r>
            <a:endParaRPr lang="fr-FR"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fr-FR" sz="1400" dirty="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245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Ordonnancement</a:t>
            </a:r>
            <a:r>
              <a:rPr lang="fr-FR"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400" dirty="0"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L'ordonnancement,</a:t>
            </a:r>
            <a:r>
              <a:rPr lang="fr-FR"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c'est</a:t>
            </a:r>
            <a:r>
              <a:rPr lang="fr-FR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l'arrangement</a:t>
            </a:r>
            <a:r>
              <a:rPr lang="fr-FR"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d'exécuter</a:t>
            </a:r>
            <a:r>
              <a:rPr lang="fr-FR"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séquentiellement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20" dirty="0">
                <a:solidFill>
                  <a:srgbClr val="555555"/>
                </a:solidFill>
                <a:latin typeface="Calibri"/>
                <a:cs typeface="Calibri"/>
              </a:rPr>
              <a:t>ordres</a:t>
            </a:r>
            <a:r>
              <a:rPr lang="fr-FR"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fabrication,</a:t>
            </a:r>
            <a:r>
              <a:rPr lang="fr-FR"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façon</a:t>
            </a:r>
            <a:r>
              <a:rPr lang="fr-FR"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l'ensemble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production</a:t>
            </a:r>
            <a:r>
              <a:rPr lang="fr-FR"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soit</a:t>
            </a:r>
            <a:r>
              <a:rPr lang="fr-FR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achevé</a:t>
            </a:r>
            <a:r>
              <a:rPr lang="fr-FR"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imparti.</a:t>
            </a:r>
            <a:endParaRPr lang="fr-FR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0181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AB2A11B-F2A8-4F7A-8FFC-72913972B7C5}"/>
              </a:ext>
            </a:extLst>
          </p:cNvPr>
          <p:cNvSpPr txBox="1"/>
          <p:nvPr/>
        </p:nvSpPr>
        <p:spPr>
          <a:xfrm>
            <a:off x="944136" y="1732164"/>
            <a:ext cx="10303727" cy="417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lang="fr-FR" b="1" spc="-5" dirty="0">
                <a:solidFill>
                  <a:srgbClr val="FF7800"/>
                </a:solidFill>
                <a:latin typeface="Calibri"/>
                <a:cs typeface="Calibri"/>
              </a:rPr>
              <a:t>Définition</a:t>
            </a:r>
            <a:endParaRPr lang="fr-FR" dirty="0">
              <a:latin typeface="Calibri"/>
              <a:cs typeface="Calibri"/>
            </a:endParaRPr>
          </a:p>
          <a:p>
            <a:pPr marL="182880" indent="-170815">
              <a:lnSpc>
                <a:spcPct val="150000"/>
              </a:lnSpc>
              <a:spcBef>
                <a:spcPts val="1050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lang="fr-FR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chemin</a:t>
            </a:r>
            <a:r>
              <a:rPr lang="fr-FR" b="1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critique</a:t>
            </a:r>
            <a:r>
              <a:rPr lang="fr-FR" b="1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(Critical</a:t>
            </a:r>
            <a:r>
              <a:rPr lang="fr-FR" b="1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Path</a:t>
            </a:r>
            <a:r>
              <a:rPr lang="fr-FR" b="1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Method,</a:t>
            </a:r>
            <a:r>
              <a:rPr lang="fr-FR" b="1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CPM)</a:t>
            </a:r>
            <a:r>
              <a:rPr lang="fr-FR" b="1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algorithme</a:t>
            </a:r>
            <a:r>
              <a:rPr lang="fr-FR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basé</a:t>
            </a:r>
            <a:r>
              <a:rPr lang="fr-FR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mathématiques</a:t>
            </a:r>
            <a:r>
              <a:rPr lang="fr-FR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programmer</a:t>
            </a:r>
            <a:r>
              <a:rPr lang="fr-FR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lang="fr-FR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d'activités</a:t>
            </a:r>
            <a:r>
              <a:rPr lang="fr-FR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relatives</a:t>
            </a:r>
            <a:r>
              <a:rPr lang="fr-FR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projet.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</a:p>
          <a:p>
            <a:pPr marL="182880" indent="-170815">
              <a:lnSpc>
                <a:spcPct val="150000"/>
              </a:lnSpc>
              <a:spcBef>
                <a:spcPts val="1050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technique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principale</a:t>
            </a:r>
            <a:r>
              <a:rPr lang="fr-FR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CPM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consiste</a:t>
            </a:r>
            <a:r>
              <a:rPr lang="fr-FR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construire</a:t>
            </a:r>
            <a:r>
              <a:rPr lang="fr-FR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inclut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suivants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25"/>
              </a:spcBef>
            </a:pPr>
            <a:endParaRPr lang="fr-FR" dirty="0">
              <a:latin typeface="Calibri"/>
              <a:cs typeface="Calibri"/>
            </a:endParaRPr>
          </a:p>
          <a:p>
            <a:pPr marL="540385" lvl="1" indent="-71120">
              <a:lnSpc>
                <a:spcPct val="150000"/>
              </a:lnSpc>
              <a:buSzPct val="91666"/>
              <a:buFont typeface="Wingdings"/>
              <a:buChar char=""/>
              <a:tabLst>
                <a:tab pos="541020" algn="l"/>
              </a:tabLst>
            </a:pP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lang="fr-FR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activités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requises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finaliser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projet,</a:t>
            </a:r>
            <a:endParaRPr lang="fr-FR" dirty="0">
              <a:latin typeface="Calibri"/>
              <a:cs typeface="Calibri"/>
            </a:endParaRPr>
          </a:p>
          <a:p>
            <a:pPr marL="539750" lvl="1" indent="-70485">
              <a:lnSpc>
                <a:spcPct val="150000"/>
              </a:lnSpc>
              <a:spcBef>
                <a:spcPts val="770"/>
              </a:spcBef>
              <a:buSzPct val="91666"/>
              <a:buFont typeface="Wingdings"/>
              <a:buChar char=""/>
              <a:tabLst>
                <a:tab pos="540385" algn="l"/>
              </a:tabLst>
            </a:pP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dépendances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activités,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et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 estimation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(durée)</a:t>
            </a:r>
            <a:r>
              <a:rPr lang="fr-FR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nécessaire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réalisation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activité.</a:t>
            </a:r>
            <a:endParaRPr lang="fr-FR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64664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D76F082-2F23-42D5-B938-82D196E3DB06}"/>
              </a:ext>
            </a:extLst>
          </p:cNvPr>
          <p:cNvSpPr txBox="1"/>
          <p:nvPr/>
        </p:nvSpPr>
        <p:spPr>
          <a:xfrm>
            <a:off x="1066800" y="1182592"/>
            <a:ext cx="10058400" cy="5061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marR="8255" indent="-170815" algn="just">
              <a:lnSpc>
                <a:spcPct val="150000"/>
              </a:lnSpc>
              <a:spcBef>
                <a:spcPts val="1090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l'aide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valeurs,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CPM</a:t>
            </a:r>
            <a:r>
              <a:rPr lang="fr-FR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calcule</a:t>
            </a:r>
            <a:r>
              <a:rPr lang="fr-FR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habituellement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chemin</a:t>
            </a:r>
            <a:r>
              <a:rPr lang="fr-FR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lang="fr-FR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long</a:t>
            </a:r>
            <a:r>
              <a:rPr lang="fr-FR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activités</a:t>
            </a:r>
            <a:r>
              <a:rPr lang="fr-FR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planifiées</a:t>
            </a:r>
            <a:r>
              <a:rPr lang="fr-FR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jusqu'à</a:t>
            </a:r>
            <a:r>
              <a:rPr lang="fr-FR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fin</a:t>
            </a:r>
            <a:r>
              <a:rPr lang="fr-FR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dates</a:t>
            </a:r>
            <a:r>
              <a:rPr lang="fr-FR" b="1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b="1" spc="4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début</a:t>
            </a:r>
            <a:r>
              <a:rPr lang="fr-FR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</a:t>
            </a:r>
            <a:r>
              <a:rPr lang="fr-FR" b="1" spc="5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fin</a:t>
            </a:r>
            <a:r>
              <a:rPr lang="fr-FR" b="1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au</a:t>
            </a:r>
            <a:r>
              <a:rPr lang="fr-FR" b="1" spc="3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plus</a:t>
            </a:r>
            <a:r>
              <a:rPr lang="fr-FR" b="1" spc="5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tôt</a:t>
            </a:r>
            <a:r>
              <a:rPr lang="fr-FR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</a:t>
            </a:r>
            <a:r>
              <a:rPr lang="fr-FR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au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plus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tard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 chaque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activité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 peut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sans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prolonger le</a:t>
            </a:r>
            <a:r>
              <a:rPr lang="fr-FR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projet.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Ce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processus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détermine</a:t>
            </a:r>
            <a:r>
              <a:rPr lang="fr-FR" b="1" spc="26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les activités 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«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critiques</a:t>
            </a:r>
            <a:r>
              <a:rPr lang="fr-FR" b="1" spc="25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»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(c'est-à-dire</a:t>
            </a:r>
            <a:r>
              <a:rPr lang="fr-FR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se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trouvant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sur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chemin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plus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long)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 celles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ayant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«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marge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totale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»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(c'est-à-dire</a:t>
            </a:r>
            <a:r>
              <a:rPr lang="fr-FR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pouvant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retardées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sans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dure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longtemps).</a:t>
            </a:r>
            <a:endParaRPr lang="fr-FR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Clr>
                <a:srgbClr val="555555"/>
              </a:buClr>
            </a:pPr>
            <a:endParaRPr lang="fr-FR" dirty="0">
              <a:latin typeface="Calibri"/>
              <a:cs typeface="Calibri"/>
            </a:endParaRPr>
          </a:p>
          <a:p>
            <a:pPr marL="182880" indent="-170815">
              <a:lnSpc>
                <a:spcPct val="150000"/>
              </a:lnSpc>
              <a:buFont typeface="Wingdings"/>
              <a:buChar char=""/>
              <a:tabLst>
                <a:tab pos="183515" algn="l"/>
              </a:tabLst>
            </a:pP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chemin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critique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parfois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appelées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“tâches</a:t>
            </a:r>
            <a:r>
              <a:rPr lang="fr-FR" b="1" spc="3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critiques”</a:t>
            </a:r>
            <a:r>
              <a:rPr lang="fr-FR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car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elles</a:t>
            </a:r>
            <a:r>
              <a:rPr lang="fr-FR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ont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marge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nulle,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c’est-à-dire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qu’elles</a:t>
            </a:r>
            <a:r>
              <a:rPr lang="fr-FR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subir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retard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si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elles</a:t>
            </a:r>
            <a:r>
              <a:rPr lang="fr-FR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ont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retard,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elles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retardent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l’intégralité</a:t>
            </a:r>
            <a:r>
              <a:rPr lang="fr-FR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projet.</a:t>
            </a:r>
            <a:endParaRPr lang="fr-FR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45"/>
              </a:spcBef>
            </a:pPr>
            <a:endParaRPr lang="fr-FR" dirty="0">
              <a:latin typeface="Calibri"/>
              <a:cs typeface="Calibri"/>
            </a:endParaRPr>
          </a:p>
          <a:p>
            <a:pPr marL="182880" indent="-170815">
              <a:lnSpc>
                <a:spcPct val="150000"/>
              </a:lnSpc>
              <a:buFont typeface="Wingdings"/>
              <a:buChar char=""/>
              <a:tabLst>
                <a:tab pos="183515" algn="l"/>
              </a:tabLst>
            </a:pP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tâche</a:t>
            </a:r>
            <a:r>
              <a:rPr lang="fr-FR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activité</a:t>
            </a:r>
            <a:r>
              <a:rPr lang="fr-FR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chemin</a:t>
            </a:r>
            <a:r>
              <a:rPr lang="fr-FR" b="1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critique</a:t>
            </a:r>
            <a:r>
              <a:rPr lang="fr-FR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lang="fr-FR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lang="fr-FR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lang="fr-FR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lang="fr-FR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débutée</a:t>
            </a:r>
            <a:r>
              <a:rPr lang="fr-FR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avant</a:t>
            </a:r>
            <a:r>
              <a:rPr lang="fr-FR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20" dirty="0">
                <a:solidFill>
                  <a:srgbClr val="555555"/>
                </a:solidFill>
                <a:latin typeface="Calibri"/>
                <a:cs typeface="Calibri"/>
              </a:rPr>
              <a:t>l’activité</a:t>
            </a:r>
            <a:r>
              <a:rPr lang="fr-FR" b="1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précède</a:t>
            </a:r>
            <a:r>
              <a:rPr lang="fr-FR" b="1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lien</a:t>
            </a:r>
            <a:r>
              <a:rPr lang="fr-FR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dépendance</a:t>
            </a:r>
            <a:r>
              <a:rPr lang="fr-FR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lang="fr-FR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elle,</a:t>
            </a:r>
            <a:r>
              <a:rPr lang="fr-FR" b="1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soit</a:t>
            </a:r>
            <a:r>
              <a:rPr lang="fr-FR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terminée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81488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FA816B6-2936-42D2-AEE2-C59873E21975}"/>
              </a:ext>
            </a:extLst>
          </p:cNvPr>
          <p:cNvSpPr txBox="1"/>
          <p:nvPr/>
        </p:nvSpPr>
        <p:spPr>
          <a:xfrm>
            <a:off x="1162980" y="1600421"/>
            <a:ext cx="9731762" cy="4263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869"/>
              </a:spcBef>
            </a:pP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Comment</a:t>
            </a:r>
            <a:r>
              <a:rPr lang="fr-FR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trouver</a:t>
            </a:r>
            <a:r>
              <a:rPr lang="fr-FR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chemin critique</a:t>
            </a:r>
            <a:r>
              <a:rPr lang="fr-FR" b="1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lang="fr-FR" b="1" dirty="0">
                <a:solidFill>
                  <a:srgbClr val="555555"/>
                </a:solidFill>
                <a:latin typeface="Calibri"/>
                <a:cs typeface="Calibri"/>
              </a:rPr>
              <a:t>4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lang="fr-FR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lang="fr-FR" dirty="0">
              <a:latin typeface="Calibri"/>
              <a:cs typeface="Calibri"/>
            </a:endParaRPr>
          </a:p>
          <a:p>
            <a:pPr marL="182880" marR="5080" indent="-170815">
              <a:lnSpc>
                <a:spcPct val="150000"/>
              </a:lnSpc>
              <a:spcBef>
                <a:spcPts val="625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lang="fr-FR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venons</a:t>
            </a:r>
            <a:r>
              <a:rPr lang="fr-FR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voir</a:t>
            </a:r>
            <a:r>
              <a:rPr lang="fr-FR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lang="fr-FR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u="sng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chemin</a:t>
            </a:r>
            <a:r>
              <a:rPr lang="fr-FR" b="1" u="sng" spc="6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u="sng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critique</a:t>
            </a:r>
            <a:r>
              <a:rPr lang="fr-FR" b="1" u="sng" spc="4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est</a:t>
            </a:r>
            <a:r>
              <a:rPr lang="fr-FR" b="1" spc="5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une</a:t>
            </a:r>
            <a:r>
              <a:rPr lang="fr-FR" b="1" spc="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technique</a:t>
            </a:r>
            <a:r>
              <a:rPr lang="fr-FR" b="1" spc="7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b="1" spc="5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gestion</a:t>
            </a:r>
            <a:r>
              <a:rPr lang="fr-FR" b="1" spc="4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b="1" spc="5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projet</a:t>
            </a:r>
            <a:r>
              <a:rPr lang="fr-FR" b="1" spc="5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qui</a:t>
            </a:r>
            <a:r>
              <a:rPr lang="fr-FR" b="1" spc="5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permet</a:t>
            </a:r>
            <a:r>
              <a:rPr lang="fr-FR" b="1" spc="5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d’identifier</a:t>
            </a:r>
            <a:r>
              <a:rPr lang="fr-FR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étape</a:t>
            </a:r>
            <a:r>
              <a:rPr lang="fr-FR" b="1" spc="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par</a:t>
            </a:r>
            <a:r>
              <a:rPr lang="fr-FR" b="1" spc="3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étape</a:t>
            </a:r>
            <a:r>
              <a:rPr lang="fr-FR" b="1" spc="7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les</a:t>
            </a:r>
            <a:r>
              <a:rPr lang="fr-FR" b="1" spc="5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activités</a:t>
            </a:r>
            <a:r>
              <a:rPr lang="fr-FR" b="1" spc="8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qui</a:t>
            </a:r>
            <a:r>
              <a:rPr lang="fr-FR" b="1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ne</a:t>
            </a:r>
            <a:r>
              <a:rPr lang="fr-FR" b="1" spc="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permettent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aucun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retard</a:t>
            </a:r>
            <a:r>
              <a:rPr lang="fr-FR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b="1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livraison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Clr>
                <a:srgbClr val="555555"/>
              </a:buClr>
            </a:pPr>
            <a:endParaRPr lang="fr-FR" dirty="0">
              <a:latin typeface="Calibri"/>
              <a:cs typeface="Calibri"/>
            </a:endParaRPr>
          </a:p>
          <a:p>
            <a:pPr marL="182880" indent="-170815">
              <a:lnSpc>
                <a:spcPct val="150000"/>
              </a:lnSpc>
              <a:buFont typeface="Wingdings"/>
              <a:buChar char=""/>
              <a:tabLst>
                <a:tab pos="183515" algn="l"/>
              </a:tabLst>
            </a:pP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calculer</a:t>
            </a:r>
            <a:r>
              <a:rPr lang="fr-FR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CPM</a:t>
            </a:r>
            <a:r>
              <a:rPr lang="fr-FR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(Critical</a:t>
            </a:r>
            <a:r>
              <a:rPr lang="fr-FR" b="1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Path</a:t>
            </a:r>
            <a:r>
              <a:rPr lang="fr-FR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Method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),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allons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suivre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lang="fr-FR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4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dirty="0">
              <a:latin typeface="Calibri"/>
              <a:cs typeface="Calibri"/>
            </a:endParaRPr>
          </a:p>
          <a:p>
            <a:pPr marL="680085" lvl="1" indent="-210820">
              <a:lnSpc>
                <a:spcPct val="150000"/>
              </a:lnSpc>
              <a:spcBef>
                <a:spcPts val="745"/>
              </a:spcBef>
              <a:buFont typeface="Wingdings"/>
              <a:buChar char=""/>
              <a:tabLst>
                <a:tab pos="680085" algn="l"/>
                <a:tab pos="680720" algn="l"/>
              </a:tabLst>
            </a:pP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Découper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</a:t>
            </a:r>
            <a:r>
              <a:rPr lang="fr-FR" b="1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projet</a:t>
            </a:r>
            <a:r>
              <a:rPr lang="fr-FR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en</a:t>
            </a:r>
            <a:r>
              <a:rPr lang="fr-FR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tâches</a:t>
            </a:r>
            <a:r>
              <a:rPr lang="fr-FR" b="1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déterminer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leurs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dépendances</a:t>
            </a:r>
            <a:endParaRPr lang="fr-FR" dirty="0">
              <a:latin typeface="Calibri"/>
              <a:cs typeface="Calibri"/>
            </a:endParaRPr>
          </a:p>
          <a:p>
            <a:pPr marL="713105" lvl="1" indent="-243840">
              <a:lnSpc>
                <a:spcPct val="150000"/>
              </a:lnSpc>
              <a:spcBef>
                <a:spcPts val="770"/>
              </a:spcBef>
              <a:buFont typeface="Wingdings"/>
              <a:buChar char=""/>
              <a:tabLst>
                <a:tab pos="713105" algn="l"/>
                <a:tab pos="713740" algn="l"/>
              </a:tabLst>
            </a:pPr>
            <a:r>
              <a:rPr lang="fr-FR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Estimer</a:t>
            </a:r>
            <a:r>
              <a:rPr lang="fr-FR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</a:t>
            </a:r>
            <a:r>
              <a:rPr lang="fr-FR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durée</a:t>
            </a:r>
            <a:r>
              <a:rPr lang="fr-FR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chaque</a:t>
            </a:r>
            <a:r>
              <a:rPr lang="fr-FR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tâche</a:t>
            </a:r>
            <a:endParaRPr lang="fr-FR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713105" lvl="1" indent="-243840">
              <a:lnSpc>
                <a:spcPct val="150000"/>
              </a:lnSpc>
              <a:spcBef>
                <a:spcPts val="770"/>
              </a:spcBef>
              <a:buFont typeface="Wingdings"/>
              <a:buChar char=""/>
              <a:tabLst>
                <a:tab pos="713105" algn="l"/>
                <a:tab pos="713740" algn="l"/>
              </a:tabLst>
            </a:pPr>
            <a:r>
              <a:rPr lang="fr-FR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Créer</a:t>
            </a:r>
            <a:r>
              <a:rPr lang="fr-FR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</a:t>
            </a:r>
            <a:r>
              <a:rPr lang="fr-FR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réseau</a:t>
            </a:r>
            <a:r>
              <a:rPr lang="fr-FR" spc="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PMP</a:t>
            </a:r>
            <a:r>
              <a:rPr lang="fr-FR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ou</a:t>
            </a:r>
            <a:r>
              <a:rPr lang="fr-FR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PERT</a:t>
            </a:r>
            <a:r>
              <a:rPr lang="fr-FR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"Program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Evaluation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and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 err="1">
                <a:solidFill>
                  <a:srgbClr val="555555"/>
                </a:solidFill>
                <a:latin typeface="Calibri"/>
                <a:cs typeface="Calibri"/>
              </a:rPr>
              <a:t>Review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20" dirty="0">
                <a:solidFill>
                  <a:srgbClr val="555555"/>
                </a:solidFill>
                <a:latin typeface="Calibri"/>
                <a:cs typeface="Calibri"/>
              </a:rPr>
              <a:t>Technic"</a:t>
            </a:r>
            <a:endParaRPr lang="fr-FR" dirty="0">
              <a:latin typeface="Calibri"/>
              <a:cs typeface="Calibri"/>
            </a:endParaRPr>
          </a:p>
          <a:p>
            <a:pPr marL="713105" lvl="1" indent="-243840">
              <a:lnSpc>
                <a:spcPct val="150000"/>
              </a:lnSpc>
              <a:spcBef>
                <a:spcPts val="740"/>
              </a:spcBef>
              <a:buFont typeface="Wingdings"/>
              <a:buChar char=""/>
              <a:tabLst>
                <a:tab pos="713105" algn="l"/>
                <a:tab pos="713740" algn="l"/>
              </a:tabLst>
            </a:pP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Identifier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les</a:t>
            </a:r>
            <a:r>
              <a:rPr lang="fr-FR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tâches</a:t>
            </a:r>
            <a:r>
              <a:rPr lang="fr-FR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critiques</a:t>
            </a:r>
            <a:endParaRPr lang="fr-FR" b="1" dirty="0">
              <a:highlight>
                <a:srgbClr val="FFFF00"/>
              </a:highlight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62054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2746408-CAEC-4C53-A09A-B3EEF70A5EC5}"/>
              </a:ext>
            </a:extLst>
          </p:cNvPr>
          <p:cNvSpPr txBox="1"/>
          <p:nvPr/>
        </p:nvSpPr>
        <p:spPr>
          <a:xfrm>
            <a:off x="1742842" y="888019"/>
            <a:ext cx="8706315" cy="1392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lang="fr-FR" sz="18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1.</a:t>
            </a:r>
            <a:r>
              <a:rPr lang="fr-FR" sz="1800" b="1" spc="3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Découper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8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8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8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endParaRPr lang="fr-FR"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nos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tâches,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allons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lang="fr-FR" sz="18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exemple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hypothétiques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phase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démarrage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réalisation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site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web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800" dirty="0">
              <a:latin typeface="Calibri"/>
              <a:cs typeface="Calibri"/>
            </a:endParaRPr>
          </a:p>
        </p:txBody>
      </p:sp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8F952970-27C3-442C-9B0B-619BC9F8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79544"/>
              </p:ext>
            </p:extLst>
          </p:nvPr>
        </p:nvGraphicFramePr>
        <p:xfrm>
          <a:off x="2805216" y="2601204"/>
          <a:ext cx="6394540" cy="2421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7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7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N°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TÂCHE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28575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NOM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 TÂCHE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28575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0" marR="0" marT="412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28575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Analyse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L’existant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28575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0" marR="0" marT="4064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Objectifs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Du Nouveau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98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</a:t>
                      </a:r>
                    </a:p>
                  </a:txBody>
                  <a:tcPr marL="0" marR="0" marT="412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Analyse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Concurrence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</a:t>
                      </a:r>
                    </a:p>
                  </a:txBody>
                  <a:tcPr marL="0" marR="0" marT="412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Architecture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Du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0" marR="0" marT="412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Charte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Graphique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F</a:t>
                      </a:r>
                    </a:p>
                  </a:txBody>
                  <a:tcPr marL="0" marR="0" marT="412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Etude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SEO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7747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1583A4A-93EA-4806-9D5A-EAC7897E12C3}"/>
              </a:ext>
            </a:extLst>
          </p:cNvPr>
          <p:cNvSpPr txBox="1"/>
          <p:nvPr/>
        </p:nvSpPr>
        <p:spPr>
          <a:xfrm>
            <a:off x="1257764" y="829934"/>
            <a:ext cx="9676472" cy="189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indent="-228600">
              <a:lnSpc>
                <a:spcPct val="150000"/>
              </a:lnSpc>
              <a:spcBef>
                <a:spcPts val="869"/>
              </a:spcBef>
              <a:buAutoNum type="arabicPeriod" startAt="2"/>
              <a:tabLst>
                <a:tab pos="241300" algn="l"/>
              </a:tabLst>
            </a:pPr>
            <a:r>
              <a:rPr lang="fr-FR" b="1" spc="-10" dirty="0">
                <a:solidFill>
                  <a:srgbClr val="555555"/>
                </a:solidFill>
                <a:latin typeface="Calibri"/>
                <a:cs typeface="Calibri"/>
              </a:rPr>
              <a:t>Estimer</a:t>
            </a:r>
            <a:r>
              <a:rPr lang="fr-FR" b="1" dirty="0">
                <a:solidFill>
                  <a:srgbClr val="555555"/>
                </a:solidFill>
                <a:latin typeface="Calibri"/>
                <a:cs typeface="Calibri"/>
              </a:rPr>
              <a:t> chaque</a:t>
            </a:r>
            <a:r>
              <a:rPr lang="fr-FR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b="1" spc="-5" dirty="0">
                <a:solidFill>
                  <a:srgbClr val="555555"/>
                </a:solidFill>
                <a:latin typeface="Calibri"/>
                <a:cs typeface="Calibri"/>
              </a:rPr>
              <a:t>tâche</a:t>
            </a:r>
            <a:endParaRPr lang="fr-FR" dirty="0">
              <a:latin typeface="Calibri"/>
              <a:cs typeface="Calibri"/>
            </a:endParaRPr>
          </a:p>
          <a:p>
            <a:pPr marL="697865" marR="5080" lvl="1" indent="-228600">
              <a:lnSpc>
                <a:spcPct val="150000"/>
              </a:lnSpc>
              <a:spcBef>
                <a:spcPts val="62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été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divisé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tâches,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durée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coût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 chaque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tâche</a:t>
            </a:r>
            <a:r>
              <a:rPr lang="fr-FR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doivent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estimées,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basant sur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4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projets</a:t>
            </a:r>
            <a:r>
              <a:rPr lang="fr-FR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précédents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20" dirty="0">
                <a:solidFill>
                  <a:srgbClr val="555555"/>
                </a:solidFill>
                <a:latin typeface="Calibri"/>
                <a:cs typeface="Calibri"/>
              </a:rPr>
              <a:t>l’expérience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membres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20" dirty="0">
                <a:solidFill>
                  <a:srgbClr val="555555"/>
                </a:solidFill>
                <a:latin typeface="Calibri"/>
                <a:cs typeface="Calibri"/>
              </a:rPr>
              <a:t>l’équipe.</a:t>
            </a:r>
            <a:endParaRPr lang="fr-FR" dirty="0">
              <a:latin typeface="Calibri"/>
              <a:cs typeface="Calibri"/>
            </a:endParaRPr>
          </a:p>
          <a:p>
            <a:pPr marL="697865" lvl="1" indent="-228600">
              <a:lnSpc>
                <a:spcPct val="150000"/>
              </a:lnSpc>
              <a:spcBef>
                <a:spcPts val="77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fr-FR" spc="-20" dirty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notre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construction</a:t>
            </a:r>
            <a:r>
              <a:rPr lang="fr-FR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lang="fr-FR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pc="-10" dirty="0">
                <a:solidFill>
                  <a:srgbClr val="555555"/>
                </a:solidFill>
                <a:latin typeface="Calibri"/>
                <a:cs typeface="Calibri"/>
              </a:rPr>
              <a:t>site</a:t>
            </a:r>
            <a:r>
              <a:rPr lang="fr-FR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web</a:t>
            </a:r>
            <a:r>
              <a:rPr lang="fr-FR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dirty="0">
              <a:latin typeface="Calibri"/>
              <a:cs typeface="Calibri"/>
            </a:endParaRPr>
          </a:p>
        </p:txBody>
      </p:sp>
      <p:graphicFrame>
        <p:nvGraphicFramePr>
          <p:cNvPr id="4" name="object 13">
            <a:extLst>
              <a:ext uri="{FF2B5EF4-FFF2-40B4-BE49-F238E27FC236}">
                <a16:creationId xmlns:a16="http://schemas.microsoft.com/office/drawing/2014/main" id="{7FA721ED-1043-4FC2-9B4D-9EF5EFCB9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626016"/>
              </p:ext>
            </p:extLst>
          </p:nvPr>
        </p:nvGraphicFramePr>
        <p:xfrm>
          <a:off x="969765" y="3143390"/>
          <a:ext cx="10252470" cy="1987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6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5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7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757">
                <a:tc>
                  <a:txBody>
                    <a:bodyPr/>
                    <a:lstStyle/>
                    <a:p>
                      <a:pPr marL="1835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N°</a:t>
                      </a:r>
                      <a:r>
                        <a:rPr sz="16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TÂCHE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NOM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 TÂCHE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DURÉE</a:t>
                      </a:r>
                      <a:r>
                        <a:rPr sz="16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[EN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JOUR]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PRÉDÉCESSEUR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SUCCESSEUR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57">
                <a:tc>
                  <a:txBody>
                    <a:bodyPr/>
                    <a:lstStyle/>
                    <a:p>
                      <a:pPr marL="18415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0" marR="0" marT="40005" marB="0">
                    <a:lnT w="12700">
                      <a:solidFill>
                        <a:srgbClr val="EC7C30"/>
                      </a:solidFill>
                      <a:prstDash val="solid"/>
                    </a:lnT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Analyse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L’existant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EC7C30"/>
                      </a:solidFill>
                      <a:prstDash val="solid"/>
                    </a:lnT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R="10731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40005" marB="0">
                    <a:lnT w="12700">
                      <a:solidFill>
                        <a:srgbClr val="EC7C30"/>
                      </a:solidFill>
                      <a:prstDash val="solid"/>
                    </a:lnT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-</a:t>
                      </a:r>
                    </a:p>
                  </a:txBody>
                  <a:tcPr marL="0" marR="0" marT="40005" marB="0">
                    <a:lnT w="12700">
                      <a:solidFill>
                        <a:srgbClr val="EC7C30"/>
                      </a:solidFill>
                      <a:prstDash val="solid"/>
                    </a:lnT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0" marR="0" marT="40005" marB="0">
                    <a:lnT w="12700">
                      <a:solidFill>
                        <a:srgbClr val="EC7C30"/>
                      </a:solidFill>
                      <a:prstDash val="solid"/>
                    </a:lnT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858">
                <a:tc>
                  <a:txBody>
                    <a:bodyPr/>
                    <a:lstStyle/>
                    <a:p>
                      <a:pPr marL="1803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Objectifs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Du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Nouveau</a:t>
                      </a:r>
                      <a:r>
                        <a:rPr sz="16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Site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10731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C,D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82"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C</a:t>
                      </a:r>
                    </a:p>
                  </a:txBody>
                  <a:tcPr marL="0" marR="0" marT="40005" marB="0"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Analyse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Concurrence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R="10731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40005" marB="0"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0" marR="0" marT="40005" marB="0"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F</a:t>
                      </a:r>
                    </a:p>
                  </a:txBody>
                  <a:tcPr marL="0" marR="0" marT="40005" marB="0"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731">
                <a:tc>
                  <a:txBody>
                    <a:bodyPr/>
                    <a:lstStyle/>
                    <a:p>
                      <a:pPr marL="1816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D</a:t>
                      </a: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Architecture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Du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Site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10731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782">
                <a:tc>
                  <a:txBody>
                    <a:bodyPr/>
                    <a:lstStyle/>
                    <a:p>
                      <a:pPr marL="1809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0" marR="0" marT="40005" marB="0"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Charte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Graphique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R="10731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marL="0" marR="0" marT="40005" marB="0"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D</a:t>
                      </a:r>
                    </a:p>
                  </a:txBody>
                  <a:tcPr marL="0" marR="0" marT="40005" marB="0"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-</a:t>
                      </a:r>
                    </a:p>
                  </a:txBody>
                  <a:tcPr marL="0" marR="0" marT="40005" marB="0"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L="18415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F</a:t>
                      </a:r>
                    </a:p>
                  </a:txBody>
                  <a:tcPr marL="0" marR="0" marT="40640" marB="0"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Etude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SEO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314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40640" marB="0"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C</a:t>
                      </a:r>
                    </a:p>
                  </a:txBody>
                  <a:tcPr marL="0" marR="0" marT="40640" marB="0"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-</a:t>
                      </a:r>
                    </a:p>
                  </a:txBody>
                  <a:tcPr marL="0" marR="0" marT="40640" marB="0"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1568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C8FA35D-F5D2-4625-9FB7-046E58CF4575}"/>
              </a:ext>
            </a:extLst>
          </p:cNvPr>
          <p:cNvSpPr txBox="1"/>
          <p:nvPr/>
        </p:nvSpPr>
        <p:spPr>
          <a:xfrm>
            <a:off x="1319096" y="1260974"/>
            <a:ext cx="9553807" cy="1398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865"/>
              </a:spcBef>
            </a:pP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3.</a:t>
            </a:r>
            <a:r>
              <a:rPr lang="fr-FR" sz="1800" b="1" spc="3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lang="fr-FR" sz="18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8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réseau</a:t>
            </a:r>
            <a:r>
              <a:rPr lang="fr-FR" sz="18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PERT</a:t>
            </a:r>
            <a:endParaRPr lang="fr-FR" sz="1800" dirty="0">
              <a:latin typeface="Calibri"/>
              <a:cs typeface="Calibri"/>
            </a:endParaRPr>
          </a:p>
          <a:p>
            <a:pPr marL="469900">
              <a:lnSpc>
                <a:spcPct val="150000"/>
              </a:lnSpc>
              <a:spcBef>
                <a:spcPts val="770"/>
              </a:spcBef>
            </a:pP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dessiner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réseau</a:t>
            </a:r>
            <a:r>
              <a:rPr lang="fr-FR" sz="1800" b="1" spc="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PERT,</a:t>
            </a:r>
            <a:r>
              <a:rPr lang="fr-FR" sz="18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allez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représenter</a:t>
            </a:r>
            <a:r>
              <a:rPr lang="fr-FR"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lang="fr-FR" sz="1800" b="1" u="sng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800" b="1" u="sng" spc="-10" dirty="0">
                <a:solidFill>
                  <a:srgbClr val="555555"/>
                </a:solidFill>
                <a:latin typeface="Calibri"/>
                <a:cs typeface="Calibri"/>
              </a:rPr>
              <a:t> projet</a:t>
            </a:r>
            <a:r>
              <a:rPr lang="fr-FR" sz="1800" b="1" u="sng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z="1800" b="1" u="sng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800" b="1" u="sng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10" dirty="0">
                <a:solidFill>
                  <a:srgbClr val="555555"/>
                </a:solidFill>
                <a:latin typeface="Calibri"/>
                <a:cs typeface="Calibri"/>
              </a:rPr>
              <a:t>cercles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b="1" u="sng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r>
              <a:rPr lang="fr-FR" sz="1800" b="1" u="sng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800" b="1" u="sng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15" dirty="0">
                <a:solidFill>
                  <a:srgbClr val="555555"/>
                </a:solidFill>
                <a:latin typeface="Calibri"/>
                <a:cs typeface="Calibri"/>
              </a:rPr>
              <a:t>atteindre</a:t>
            </a:r>
            <a:r>
              <a:rPr lang="fr-FR" sz="1800" b="1" u="sng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lang="fr-FR" sz="1800" b="1" u="sng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lang="fr-FR" sz="1800" b="1" u="sng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z="1800" b="1" u="sng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800" b="1" u="sng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flèches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800" dirty="0">
              <a:latin typeface="Calibri"/>
              <a:cs typeface="Calibri"/>
            </a:endParaRPr>
          </a:p>
        </p:txBody>
      </p:sp>
      <p:pic>
        <p:nvPicPr>
          <p:cNvPr id="4" name="object 14">
            <a:extLst>
              <a:ext uri="{FF2B5EF4-FFF2-40B4-BE49-F238E27FC236}">
                <a16:creationId xmlns:a16="http://schemas.microsoft.com/office/drawing/2014/main" id="{947030A1-4599-4BE5-B3F8-ADBACB52928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255" y="2815882"/>
            <a:ext cx="10411383" cy="276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764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AD78910-6691-4ED5-BB49-EB3B4620A90E}"/>
              </a:ext>
            </a:extLst>
          </p:cNvPr>
          <p:cNvSpPr txBox="1"/>
          <p:nvPr/>
        </p:nvSpPr>
        <p:spPr>
          <a:xfrm>
            <a:off x="1775832" y="958438"/>
            <a:ext cx="8171056" cy="2910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indent="-228600">
              <a:lnSpc>
                <a:spcPct val="150000"/>
              </a:lnSpc>
              <a:spcBef>
                <a:spcPts val="869"/>
              </a:spcBef>
              <a:buAutoNum type="arabicPeriod" startAt="4"/>
              <a:tabLst>
                <a:tab pos="241300" algn="l"/>
              </a:tabLst>
            </a:pP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lang="fr-FR"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le chemin</a:t>
            </a:r>
            <a:r>
              <a:rPr lang="fr-FR" sz="14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critique</a:t>
            </a:r>
            <a:endParaRPr lang="fr-FR" sz="1400" dirty="0">
              <a:latin typeface="Calibri"/>
              <a:cs typeface="Calibri"/>
            </a:endParaRPr>
          </a:p>
          <a:p>
            <a:pPr marL="640080" lvl="1" indent="-170815">
              <a:lnSpc>
                <a:spcPct val="150000"/>
              </a:lnSpc>
              <a:spcBef>
                <a:spcPts val="770"/>
              </a:spcBef>
              <a:buFont typeface="Arial MT"/>
              <a:buChar char="•"/>
              <a:tabLst>
                <a:tab pos="640715" algn="l"/>
              </a:tabLst>
            </a:pP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cela,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faudra</a:t>
            </a:r>
            <a:r>
              <a:rPr lang="fr-FR"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25" dirty="0">
                <a:solidFill>
                  <a:srgbClr val="555555"/>
                </a:solidFill>
                <a:latin typeface="Calibri"/>
                <a:cs typeface="Calibri"/>
              </a:rPr>
              <a:t>d’abord</a:t>
            </a:r>
            <a:r>
              <a:rPr lang="fr-FR"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critiques.</a:t>
            </a:r>
            <a:endParaRPr lang="fr-FR" sz="1400" dirty="0">
              <a:latin typeface="Calibri"/>
              <a:cs typeface="Calibri"/>
            </a:endParaRPr>
          </a:p>
          <a:p>
            <a:pPr marL="640080" lvl="1" indent="-170815">
              <a:lnSpc>
                <a:spcPct val="150000"/>
              </a:lnSpc>
              <a:spcBef>
                <a:spcPts val="745"/>
              </a:spcBef>
              <a:buFont typeface="Arial MT"/>
              <a:buChar char="•"/>
              <a:tabLst>
                <a:tab pos="640715" algn="l"/>
              </a:tabLst>
            </a:pP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celles</a:t>
            </a:r>
            <a:r>
              <a:rPr lang="fr-FR"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ont la</a:t>
            </a:r>
            <a:r>
              <a:rPr lang="fr-FR"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lang="fr-FR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longue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durée.</a:t>
            </a:r>
            <a:endParaRPr lang="fr-FR" sz="1400" dirty="0">
              <a:latin typeface="Calibri"/>
              <a:cs typeface="Calibri"/>
            </a:endParaRPr>
          </a:p>
          <a:p>
            <a:pPr marL="640080" lvl="1" indent="-170815">
              <a:lnSpc>
                <a:spcPct val="150000"/>
              </a:lnSpc>
              <a:spcBef>
                <a:spcPts val="765"/>
              </a:spcBef>
              <a:buFont typeface="Arial MT"/>
              <a:buChar char="•"/>
              <a:tabLst>
                <a:tab pos="640715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CPM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(Critical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Path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Method)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cet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lang="fr-FR"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A-B-D-E.</a:t>
            </a:r>
            <a:endParaRPr lang="fr-FR" sz="1400" dirty="0">
              <a:latin typeface="Calibri"/>
              <a:cs typeface="Calibri"/>
            </a:endParaRPr>
          </a:p>
          <a:p>
            <a:pPr marL="640080" lvl="1" indent="-170815">
              <a:lnSpc>
                <a:spcPct val="150000"/>
              </a:lnSpc>
              <a:spcBef>
                <a:spcPts val="770"/>
              </a:spcBef>
              <a:buFont typeface="Arial MT"/>
              <a:buChar char="•"/>
              <a:tabLst>
                <a:tab pos="640715" algn="l"/>
              </a:tabLst>
            </a:pPr>
            <a:r>
              <a:rPr lang="fr-FR" sz="1400" spc="-2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durée</a:t>
            </a:r>
            <a:r>
              <a:rPr lang="fr-FR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totale</a:t>
            </a:r>
            <a:r>
              <a:rPr lang="fr-FR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revient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additionner</a:t>
            </a:r>
            <a:r>
              <a:rPr lang="fr-FR"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durées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critiques.</a:t>
            </a:r>
            <a:endParaRPr lang="fr-FR" sz="1400" dirty="0">
              <a:latin typeface="Calibri"/>
              <a:cs typeface="Calibri"/>
            </a:endParaRPr>
          </a:p>
          <a:p>
            <a:pPr marL="640080" lvl="1" indent="-170815">
              <a:lnSpc>
                <a:spcPct val="150000"/>
              </a:lnSpc>
              <a:spcBef>
                <a:spcPts val="745"/>
              </a:spcBef>
              <a:buFont typeface="Arial MT"/>
              <a:buChar char="•"/>
              <a:tabLst>
                <a:tab pos="640715" algn="l"/>
              </a:tabLst>
            </a:pP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 qui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donne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finalement</a:t>
            </a:r>
            <a:r>
              <a:rPr lang="fr-FR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durée</a:t>
            </a:r>
            <a:r>
              <a:rPr lang="fr-FR"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 17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jours.</a:t>
            </a:r>
            <a:endParaRPr lang="fr-FR" sz="1400" dirty="0">
              <a:latin typeface="Calibri"/>
              <a:cs typeface="Calibri"/>
            </a:endParaRPr>
          </a:p>
          <a:p>
            <a:pPr marL="640080" lvl="1" indent="-170815">
              <a:lnSpc>
                <a:spcPct val="150000"/>
              </a:lnSpc>
              <a:spcBef>
                <a:spcPts val="770"/>
              </a:spcBef>
              <a:buFont typeface="Arial MT"/>
              <a:buChar char="•"/>
              <a:tabLst>
                <a:tab pos="640715" algn="l"/>
              </a:tabLst>
            </a:pPr>
            <a:r>
              <a:rPr lang="fr-FR" sz="1400" spc="-20" dirty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lang="fr-FR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chemin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critique</a:t>
            </a:r>
            <a:r>
              <a:rPr lang="fr-FR"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tracé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réseau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PERT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400" dirty="0">
              <a:latin typeface="Calibri"/>
              <a:cs typeface="Calibri"/>
            </a:endParaRPr>
          </a:p>
        </p:txBody>
      </p:sp>
      <p:pic>
        <p:nvPicPr>
          <p:cNvPr id="4" name="object 12">
            <a:extLst>
              <a:ext uri="{FF2B5EF4-FFF2-40B4-BE49-F238E27FC236}">
                <a16:creationId xmlns:a16="http://schemas.microsoft.com/office/drawing/2014/main" id="{36822968-3929-4950-A055-A2B3577DC14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3180" y="3982584"/>
            <a:ext cx="9805639" cy="213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5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éthode en cascade ou Waterfall : une méthode de gestion de projet agile ?">
            <a:extLst>
              <a:ext uri="{FF2B5EF4-FFF2-40B4-BE49-F238E27FC236}">
                <a16:creationId xmlns:a16="http://schemas.microsoft.com/office/drawing/2014/main" id="{4BDEDCE5-8479-410C-8632-0B78BAB3C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" y="668019"/>
            <a:ext cx="10843260" cy="553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247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843FDB7-DF2F-445D-B581-35F85CE0EC97}"/>
              </a:ext>
            </a:extLst>
          </p:cNvPr>
          <p:cNvSpPr txBox="1"/>
          <p:nvPr/>
        </p:nvSpPr>
        <p:spPr>
          <a:xfrm>
            <a:off x="3225490" y="601495"/>
            <a:ext cx="6094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FF7800"/>
                </a:solidFill>
                <a:latin typeface="Arial"/>
                <a:cs typeface="Arial"/>
              </a:rPr>
              <a:t>Echéancier</a:t>
            </a:r>
            <a:r>
              <a:rPr lang="fr-FR" sz="2400" spc="-4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2400" spc="-5" dirty="0">
                <a:solidFill>
                  <a:srgbClr val="FF7800"/>
                </a:solidFill>
                <a:latin typeface="Arial"/>
                <a:cs typeface="Arial"/>
              </a:rPr>
              <a:t>et</a:t>
            </a:r>
            <a:r>
              <a:rPr lang="fr-FR" sz="2400" spc="5" dirty="0">
                <a:solidFill>
                  <a:srgbClr val="FF7800"/>
                </a:solidFill>
                <a:latin typeface="Arial"/>
                <a:cs typeface="Arial"/>
              </a:rPr>
              <a:t> la</a:t>
            </a:r>
            <a:r>
              <a:rPr lang="fr-FR" sz="2400" dirty="0">
                <a:solidFill>
                  <a:srgbClr val="FF7800"/>
                </a:solidFill>
                <a:latin typeface="Arial"/>
                <a:cs typeface="Arial"/>
              </a:rPr>
              <a:t> chronologie</a:t>
            </a:r>
            <a:r>
              <a:rPr lang="fr-FR" sz="2400" spc="-65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2400" dirty="0">
                <a:solidFill>
                  <a:srgbClr val="FF7800"/>
                </a:solidFill>
                <a:latin typeface="Arial"/>
                <a:cs typeface="Arial"/>
              </a:rPr>
              <a:t>des</a:t>
            </a:r>
            <a:r>
              <a:rPr lang="fr-FR" sz="2400" spc="-2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2400" spc="-5" dirty="0">
                <a:solidFill>
                  <a:srgbClr val="FF7800"/>
                </a:solidFill>
                <a:latin typeface="Arial"/>
                <a:cs typeface="Arial"/>
              </a:rPr>
              <a:t>tâches</a:t>
            </a:r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21BBC1-487C-4E2D-A4BD-3E48465C0DB9}"/>
              </a:ext>
            </a:extLst>
          </p:cNvPr>
          <p:cNvSpPr txBox="1"/>
          <p:nvPr/>
        </p:nvSpPr>
        <p:spPr>
          <a:xfrm>
            <a:off x="760141" y="1063160"/>
            <a:ext cx="10671717" cy="5512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lang="fr-FR" sz="1600" b="1" dirty="0">
                <a:solidFill>
                  <a:srgbClr val="FF7800"/>
                </a:solidFill>
                <a:latin typeface="Arial"/>
                <a:cs typeface="Arial"/>
              </a:rPr>
              <a:t>Définition</a:t>
            </a:r>
            <a:endParaRPr lang="fr-FR" sz="1600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1005"/>
              </a:spcBef>
            </a:pP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Mettre</a:t>
            </a:r>
            <a:r>
              <a:rPr lang="fr-FR" sz="1600" spc="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sur</a:t>
            </a:r>
            <a:r>
              <a:rPr lang="fr-FR" sz="1600" spc="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pied</a:t>
            </a:r>
            <a:r>
              <a:rPr lang="fr-FR" sz="16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un</a:t>
            </a:r>
            <a:r>
              <a:rPr lang="fr-FR" sz="16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échéancier</a:t>
            </a:r>
            <a:r>
              <a:rPr lang="fr-FR" sz="1600" spc="2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projet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est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essentiel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pour</a:t>
            </a:r>
            <a:r>
              <a:rPr lang="fr-FR" sz="1600" spc="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garantir</a:t>
            </a:r>
            <a:r>
              <a:rPr lang="fr-FR" sz="1600" spc="2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la</a:t>
            </a:r>
            <a:r>
              <a:rPr lang="fr-FR" sz="1600" spc="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réussite</a:t>
            </a:r>
            <a:r>
              <a:rPr lang="fr-FR" sz="1600" spc="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votre</a:t>
            </a:r>
            <a:r>
              <a:rPr lang="fr-FR" sz="1600" spc="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équipe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et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le</a:t>
            </a:r>
            <a:r>
              <a:rPr lang="fr-FR" sz="16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respect</a:t>
            </a:r>
            <a:r>
              <a:rPr lang="fr-FR" sz="1600" b="1" spc="4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des</a:t>
            </a:r>
            <a:r>
              <a:rPr lang="fr-FR" sz="1600" b="1" spc="3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délais.</a:t>
            </a:r>
            <a:r>
              <a:rPr lang="fr-FR" sz="1600" spc="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Pour</a:t>
            </a:r>
            <a:r>
              <a:rPr lang="fr-FR" sz="1600" spc="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visualiser</a:t>
            </a:r>
            <a:r>
              <a:rPr lang="fr-FR" sz="16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votre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plan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projet</a:t>
            </a:r>
            <a:r>
              <a:rPr lang="fr-FR" sz="1600" spc="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ou</a:t>
            </a:r>
            <a:r>
              <a:rPr lang="fr-FR" sz="1600" spc="-5" dirty="0"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votre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processus</a:t>
            </a:r>
            <a:r>
              <a:rPr lang="fr-FR" sz="16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travail</a:t>
            </a:r>
            <a:r>
              <a:rPr lang="fr-FR" sz="1600" spc="-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sous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forme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600" spc="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chronologie,</a:t>
            </a:r>
            <a:r>
              <a:rPr lang="fr-FR" sz="16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suivez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ces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étapes</a:t>
            </a:r>
            <a:r>
              <a:rPr lang="fr-FR" sz="1600" spc="-2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:</a:t>
            </a:r>
            <a:endParaRPr lang="fr-FR" sz="1600" dirty="0">
              <a:latin typeface="Arial MT"/>
              <a:cs typeface="Arial MT"/>
            </a:endParaRPr>
          </a:p>
          <a:p>
            <a:pPr>
              <a:lnSpc>
                <a:spcPct val="150000"/>
              </a:lnSpc>
              <a:spcBef>
                <a:spcPts val="25"/>
              </a:spcBef>
            </a:pPr>
            <a:endParaRPr lang="fr-FR" sz="1600" dirty="0">
              <a:latin typeface="Arial MT"/>
              <a:cs typeface="Arial MT"/>
            </a:endParaRPr>
          </a:p>
          <a:p>
            <a:pPr marL="182880" indent="-170815">
              <a:lnSpc>
                <a:spcPct val="150000"/>
              </a:lnSpc>
              <a:buAutoNum type="arabicPeriod"/>
              <a:tabLst>
                <a:tab pos="183515" algn="l"/>
              </a:tabLst>
            </a:pPr>
            <a:r>
              <a:rPr lang="fr-FR" sz="1600" b="1" spc="-10" dirty="0">
                <a:solidFill>
                  <a:srgbClr val="555555"/>
                </a:solidFill>
                <a:latin typeface="Arial"/>
                <a:cs typeface="Arial"/>
              </a:rPr>
              <a:t>Énumérer</a:t>
            </a:r>
            <a:r>
              <a:rPr lang="fr-FR" sz="1600" b="1" spc="4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Arial"/>
                <a:cs typeface="Arial"/>
              </a:rPr>
              <a:t>les</a:t>
            </a:r>
            <a:r>
              <a:rPr lang="fr-FR" sz="1600" b="1" spc="-1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Arial"/>
                <a:cs typeface="Arial"/>
              </a:rPr>
              <a:t>étapes</a:t>
            </a:r>
            <a:r>
              <a:rPr lang="fr-FR" sz="1600" b="1" spc="-3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Arial"/>
                <a:cs typeface="Arial"/>
              </a:rPr>
              <a:t>du</a:t>
            </a:r>
            <a:r>
              <a:rPr lang="fr-FR" sz="1600" b="1" spc="-1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Arial"/>
                <a:cs typeface="Arial"/>
              </a:rPr>
              <a:t>projet</a:t>
            </a:r>
            <a:r>
              <a:rPr lang="fr-FR" sz="1600" b="1" spc="-1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Arial"/>
                <a:cs typeface="Arial"/>
              </a:rPr>
              <a:t>et</a:t>
            </a:r>
            <a:r>
              <a:rPr lang="fr-FR" sz="1600" b="1" spc="1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Arial"/>
                <a:cs typeface="Arial"/>
              </a:rPr>
              <a:t>définir</a:t>
            </a:r>
            <a:r>
              <a:rPr lang="fr-FR" sz="1600" b="1" spc="-5" dirty="0">
                <a:solidFill>
                  <a:srgbClr val="555555"/>
                </a:solidFill>
                <a:latin typeface="Arial"/>
                <a:cs typeface="Arial"/>
              </a:rPr>
              <a:t> clairement</a:t>
            </a:r>
            <a:r>
              <a:rPr lang="fr-FR" sz="1600" b="1" spc="1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Arial"/>
                <a:cs typeface="Arial"/>
              </a:rPr>
              <a:t>les</a:t>
            </a:r>
            <a:r>
              <a:rPr lang="fr-FR" sz="1600" b="1" spc="-1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Arial"/>
                <a:cs typeface="Arial"/>
              </a:rPr>
              <a:t>échéances</a:t>
            </a:r>
            <a:endParaRPr lang="fr-FR" sz="1600" dirty="0">
              <a:latin typeface="Arial"/>
              <a:cs typeface="Arial"/>
            </a:endParaRPr>
          </a:p>
          <a:p>
            <a:pPr marL="469900" marR="61594">
              <a:lnSpc>
                <a:spcPct val="150000"/>
              </a:lnSpc>
              <a:spcBef>
                <a:spcPts val="625"/>
              </a:spcBef>
            </a:pP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Commencez</a:t>
            </a:r>
            <a:r>
              <a:rPr lang="fr-FR" sz="1600" spc="5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par 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diviser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 le</a:t>
            </a:r>
            <a:r>
              <a:rPr lang="fr-FR" sz="16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travail</a:t>
            </a:r>
            <a:r>
              <a:rPr lang="fr-FR" sz="1600" b="1" spc="-4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en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tâches</a:t>
            </a:r>
            <a:r>
              <a:rPr lang="fr-FR" sz="1600" b="1" spc="-1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et</a:t>
            </a:r>
            <a:r>
              <a:rPr lang="fr-FR" sz="1600" b="1" spc="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attribuer</a:t>
            </a:r>
            <a:r>
              <a:rPr lang="fr-FR" sz="1600" b="1" spc="-5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clairement</a:t>
            </a:r>
            <a:r>
              <a:rPr lang="fr-FR" sz="1600" b="1" spc="-3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spc="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les</a:t>
            </a:r>
            <a:r>
              <a:rPr lang="fr-FR" sz="1600" b="1" spc="-4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responsabilités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.</a:t>
            </a:r>
            <a:r>
              <a:rPr lang="fr-FR" sz="16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Ensuite,</a:t>
            </a:r>
            <a:r>
              <a:rPr lang="fr-FR" sz="1600" spc="-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ajoutez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des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dates</a:t>
            </a:r>
            <a:r>
              <a:rPr lang="fr-FR" sz="1600" b="1" spc="-1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début</a:t>
            </a:r>
            <a:r>
              <a:rPr lang="fr-FR" sz="1600" b="1" spc="-1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spc="5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et</a:t>
            </a:r>
            <a:r>
              <a:rPr lang="fr-FR" sz="1600" b="1" spc="2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des</a:t>
            </a:r>
            <a:r>
              <a:rPr lang="fr-FR" sz="1600" b="1" spc="-1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échéances</a:t>
            </a:r>
            <a:r>
              <a:rPr lang="fr-FR" sz="1600" b="1" spc="-40" dirty="0">
                <a:solidFill>
                  <a:srgbClr val="555555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qui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vous </a:t>
            </a:r>
            <a:r>
              <a:rPr lang="fr-FR" sz="1600" spc="-3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aideront</a:t>
            </a:r>
            <a:r>
              <a:rPr lang="fr-FR" sz="1600" spc="-7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à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estimer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 le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temps</a:t>
            </a:r>
            <a:r>
              <a:rPr lang="fr-FR" sz="1600" spc="2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nécessaire</a:t>
            </a:r>
            <a:r>
              <a:rPr lang="fr-FR" sz="1600" spc="-9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à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 chaque</a:t>
            </a:r>
            <a:r>
              <a:rPr lang="fr-FR" sz="1600" spc="-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étape.</a:t>
            </a:r>
            <a:endParaRPr lang="fr-FR" sz="1600" dirty="0">
              <a:latin typeface="Arial MT"/>
              <a:cs typeface="Arial MT"/>
            </a:endParaRPr>
          </a:p>
          <a:p>
            <a:pPr>
              <a:lnSpc>
                <a:spcPct val="150000"/>
              </a:lnSpc>
              <a:spcBef>
                <a:spcPts val="45"/>
              </a:spcBef>
            </a:pPr>
            <a:endParaRPr lang="fr-FR" sz="1600" dirty="0">
              <a:latin typeface="Arial MT"/>
              <a:cs typeface="Arial MT"/>
            </a:endParaRPr>
          </a:p>
          <a:p>
            <a:pPr marL="182880" indent="-170815">
              <a:lnSpc>
                <a:spcPct val="150000"/>
              </a:lnSpc>
              <a:buAutoNum type="arabicPeriod" startAt="2"/>
              <a:tabLst>
                <a:tab pos="183515" algn="l"/>
              </a:tabLst>
            </a:pPr>
            <a:r>
              <a:rPr lang="fr-FR" sz="1600" b="1" spc="-5" dirty="0">
                <a:solidFill>
                  <a:srgbClr val="555555"/>
                </a:solidFill>
                <a:latin typeface="Arial"/>
                <a:cs typeface="Arial"/>
              </a:rPr>
              <a:t>Ordonner</a:t>
            </a:r>
            <a:r>
              <a:rPr lang="fr-FR" sz="1600" b="1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latin typeface="Arial"/>
                <a:cs typeface="Arial"/>
              </a:rPr>
              <a:t>vos</a:t>
            </a:r>
            <a:r>
              <a:rPr lang="fr-FR" sz="1600" b="1" spc="-1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Arial"/>
                <a:cs typeface="Arial"/>
              </a:rPr>
              <a:t>tâches</a:t>
            </a:r>
            <a:endParaRPr lang="fr-FR" sz="1600" dirty="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  <a:spcBef>
                <a:spcPts val="745"/>
              </a:spcBef>
            </a:pP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Quelles</a:t>
            </a:r>
            <a:r>
              <a:rPr lang="fr-FR" sz="16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tâches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doivent-elles</a:t>
            </a:r>
            <a:r>
              <a:rPr lang="fr-FR" sz="16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être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accomplies</a:t>
            </a:r>
            <a:r>
              <a:rPr lang="fr-FR" sz="16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en premier ?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Certaines</a:t>
            </a:r>
            <a:r>
              <a:rPr lang="fr-FR" sz="16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dépendent-elles</a:t>
            </a:r>
            <a:r>
              <a:rPr lang="fr-FR" sz="1600" spc="-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l’achèvement</a:t>
            </a:r>
            <a:r>
              <a:rPr lang="fr-FR" sz="1600" spc="-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d’autres</a:t>
            </a:r>
            <a:r>
              <a:rPr lang="fr-FR" sz="16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tâches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?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Quelle</a:t>
            </a:r>
            <a:r>
              <a:rPr lang="fr-FR" sz="16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sera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la</a:t>
            </a:r>
            <a:r>
              <a:rPr lang="fr-FR" sz="1600" spc="-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dernière</a:t>
            </a:r>
            <a:r>
              <a:rPr lang="fr-FR" sz="16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étape</a:t>
            </a:r>
            <a:r>
              <a:rPr lang="fr-FR" sz="1600" dirty="0"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?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 C’est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en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répondant</a:t>
            </a:r>
            <a:r>
              <a:rPr lang="fr-FR" sz="1600" spc="-5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à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ces questions</a:t>
            </a:r>
            <a:r>
              <a:rPr lang="fr-FR" sz="1600" spc="-7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que</a:t>
            </a:r>
            <a:r>
              <a:rPr lang="fr-FR" sz="1600" spc="-2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vous</a:t>
            </a:r>
            <a:r>
              <a:rPr lang="fr-FR" sz="1600" spc="-2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parviendrez</a:t>
            </a:r>
            <a:r>
              <a:rPr lang="fr-FR" sz="1600" spc="-7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à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ordonner</a:t>
            </a:r>
            <a:r>
              <a:rPr lang="fr-FR" sz="16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vos</a:t>
            </a:r>
            <a:r>
              <a:rPr lang="fr-FR" sz="1600" spc="-2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tâches.</a:t>
            </a:r>
            <a:endParaRPr lang="fr-FR" sz="1600" dirty="0">
              <a:latin typeface="Arial MT"/>
              <a:cs typeface="Arial MT"/>
            </a:endParaRPr>
          </a:p>
          <a:p>
            <a:pPr>
              <a:lnSpc>
                <a:spcPct val="150000"/>
              </a:lnSpc>
            </a:pPr>
            <a:endParaRPr lang="fr-FR" sz="1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844040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2CF18CE-FF96-4311-A66A-49707C109B75}"/>
              </a:ext>
            </a:extLst>
          </p:cNvPr>
          <p:cNvSpPr txBox="1"/>
          <p:nvPr/>
        </p:nvSpPr>
        <p:spPr>
          <a:xfrm>
            <a:off x="847492" y="1278155"/>
            <a:ext cx="10950497" cy="4391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"/>
              </a:spcBef>
            </a:pPr>
            <a:endParaRPr lang="fr-FR" sz="1600" dirty="0">
              <a:latin typeface="Arial MT"/>
              <a:cs typeface="Arial MT"/>
            </a:endParaRPr>
          </a:p>
          <a:p>
            <a:pPr marL="182880" indent="-170815">
              <a:lnSpc>
                <a:spcPct val="150000"/>
              </a:lnSpc>
              <a:buAutoNum type="arabicPeriod" startAt="3"/>
              <a:tabLst>
                <a:tab pos="183515" algn="l"/>
              </a:tabLst>
            </a:pPr>
            <a:r>
              <a:rPr lang="fr-FR" sz="1600" b="1" dirty="0">
                <a:solidFill>
                  <a:srgbClr val="555555"/>
                </a:solidFill>
                <a:latin typeface="Arial"/>
                <a:cs typeface="Arial"/>
              </a:rPr>
              <a:t>Partager</a:t>
            </a:r>
            <a:r>
              <a:rPr lang="fr-FR" sz="1600" b="1" spc="-4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Arial"/>
                <a:cs typeface="Arial"/>
              </a:rPr>
              <a:t>votre</a:t>
            </a:r>
            <a:r>
              <a:rPr lang="fr-FR" sz="1600" b="1" spc="-1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Arial"/>
                <a:cs typeface="Arial"/>
              </a:rPr>
              <a:t>échéancier</a:t>
            </a:r>
            <a:endParaRPr lang="fr-FR" sz="1600" dirty="0">
              <a:latin typeface="Arial"/>
              <a:cs typeface="Arial"/>
            </a:endParaRPr>
          </a:p>
          <a:p>
            <a:pPr marL="469900" marR="372110">
              <a:lnSpc>
                <a:spcPct val="150000"/>
              </a:lnSpc>
              <a:spcBef>
                <a:spcPts val="600"/>
              </a:spcBef>
            </a:pP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Partagez</a:t>
            </a:r>
            <a:r>
              <a:rPr lang="fr-FR" sz="1600" spc="-2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votre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chronologie</a:t>
            </a:r>
            <a:r>
              <a:rPr lang="fr-FR" sz="1600" spc="-9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projet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avec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vos collègues.</a:t>
            </a:r>
            <a:r>
              <a:rPr lang="fr-FR" sz="1600" spc="-9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30" dirty="0">
                <a:solidFill>
                  <a:srgbClr val="555555"/>
                </a:solidFill>
                <a:latin typeface="Arial MT"/>
                <a:cs typeface="Arial MT"/>
              </a:rPr>
              <a:t>Toute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l’équipe</a:t>
            </a:r>
            <a:r>
              <a:rPr lang="fr-FR" sz="1600" spc="-8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est 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alors</a:t>
            </a:r>
            <a:r>
              <a:rPr lang="fr-FR" sz="1600" spc="-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sur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la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même</a:t>
            </a:r>
            <a:r>
              <a:rPr lang="fr-FR" sz="1600" spc="5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longueur</a:t>
            </a:r>
            <a:r>
              <a:rPr lang="fr-FR" sz="16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d’onde</a:t>
            </a:r>
            <a:r>
              <a:rPr lang="fr-FR" sz="1600" spc="-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concernant</a:t>
            </a:r>
            <a:r>
              <a:rPr lang="fr-FR" sz="16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le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30" dirty="0">
                <a:solidFill>
                  <a:srgbClr val="555555"/>
                </a:solidFill>
                <a:latin typeface="Arial MT"/>
                <a:cs typeface="Arial MT"/>
              </a:rPr>
              <a:t>plan</a:t>
            </a:r>
            <a:r>
              <a:rPr lang="fr-FR" sz="1600" spc="-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du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projet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et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 les </a:t>
            </a:r>
            <a:r>
              <a:rPr lang="fr-FR" sz="1600" spc="-3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responsabilités</a:t>
            </a:r>
            <a:r>
              <a:rPr lang="fr-FR" sz="1600" spc="-7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chacun,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ce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qui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favorise</a:t>
            </a:r>
            <a:r>
              <a:rPr lang="fr-FR" sz="1600" spc="-7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l’adhésion</a:t>
            </a:r>
            <a:r>
              <a:rPr lang="fr-FR" sz="16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des</a:t>
            </a:r>
            <a:r>
              <a:rPr lang="fr-FR" sz="1600" spc="-2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parties</a:t>
            </a:r>
            <a:r>
              <a:rPr lang="fr-FR" sz="1600" spc="-7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prenantes.</a:t>
            </a:r>
            <a:endParaRPr lang="fr-FR" sz="1600" dirty="0">
              <a:latin typeface="Arial MT"/>
              <a:cs typeface="Arial MT"/>
            </a:endParaRPr>
          </a:p>
          <a:p>
            <a:pPr>
              <a:lnSpc>
                <a:spcPct val="150000"/>
              </a:lnSpc>
            </a:pPr>
            <a:endParaRPr lang="fr-FR" sz="1600" dirty="0">
              <a:latin typeface="Arial MT"/>
              <a:cs typeface="Arial MT"/>
            </a:endParaRPr>
          </a:p>
          <a:p>
            <a:pPr>
              <a:lnSpc>
                <a:spcPct val="150000"/>
              </a:lnSpc>
              <a:spcBef>
                <a:spcPts val="25"/>
              </a:spcBef>
            </a:pPr>
            <a:endParaRPr lang="fr-FR" sz="1600" dirty="0">
              <a:latin typeface="Arial MT"/>
              <a:cs typeface="Arial MT"/>
            </a:endParaRPr>
          </a:p>
          <a:p>
            <a:pPr marL="182880" indent="-170815">
              <a:lnSpc>
                <a:spcPct val="150000"/>
              </a:lnSpc>
              <a:buAutoNum type="arabicPeriod" startAt="4"/>
              <a:tabLst>
                <a:tab pos="183515" algn="l"/>
              </a:tabLst>
            </a:pPr>
            <a:r>
              <a:rPr lang="fr-FR" sz="1600" b="1" spc="-5" dirty="0">
                <a:solidFill>
                  <a:srgbClr val="555555"/>
                </a:solidFill>
                <a:latin typeface="Arial"/>
                <a:cs typeface="Arial"/>
              </a:rPr>
              <a:t>Visualiser la</a:t>
            </a:r>
            <a:r>
              <a:rPr lang="fr-FR" sz="1600" b="1" spc="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Arial"/>
                <a:cs typeface="Arial"/>
              </a:rPr>
              <a:t>progression</a:t>
            </a:r>
            <a:r>
              <a:rPr lang="fr-FR" sz="1600" b="1" spc="-2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600" b="1" spc="5" dirty="0">
                <a:solidFill>
                  <a:srgbClr val="555555"/>
                </a:solidFill>
                <a:latin typeface="Arial"/>
                <a:cs typeface="Arial"/>
              </a:rPr>
              <a:t>du</a:t>
            </a:r>
            <a:r>
              <a:rPr lang="fr-FR" sz="1600" b="1" spc="-2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Arial"/>
                <a:cs typeface="Arial"/>
              </a:rPr>
              <a:t>projet</a:t>
            </a:r>
            <a:endParaRPr lang="fr-FR" sz="1600" dirty="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  <a:spcBef>
                <a:spcPts val="770"/>
              </a:spcBef>
            </a:pP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Suivez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la</a:t>
            </a:r>
            <a:r>
              <a:rPr lang="fr-FR" sz="16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progression</a:t>
            </a:r>
            <a:r>
              <a:rPr lang="fr-FR" sz="16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votre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équipe</a:t>
            </a:r>
            <a:r>
              <a:rPr lang="fr-FR" sz="16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et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assurez-vous</a:t>
            </a:r>
            <a:r>
              <a:rPr lang="fr-FR" sz="1600" spc="-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que</a:t>
            </a:r>
            <a:r>
              <a:rPr lang="fr-FR" sz="16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chacun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est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sur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la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bonne</a:t>
            </a:r>
            <a:r>
              <a:rPr lang="fr-FR" sz="16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voie</a:t>
            </a:r>
            <a:r>
              <a:rPr lang="fr-FR" sz="1600" spc="-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pour</a:t>
            </a:r>
            <a:r>
              <a:rPr lang="fr-FR" sz="1600" spc="-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atteindre</a:t>
            </a:r>
            <a:r>
              <a:rPr lang="fr-FR" sz="16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les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objectifs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fixés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et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 respecter</a:t>
            </a:r>
            <a:r>
              <a:rPr lang="fr-FR" sz="1600" spc="-3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les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délais.</a:t>
            </a:r>
            <a:r>
              <a:rPr lang="fr-FR" sz="16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Sans</a:t>
            </a:r>
            <a:r>
              <a:rPr lang="fr-FR" sz="1600" dirty="0"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oublier</a:t>
            </a:r>
            <a:r>
              <a:rPr lang="fr-FR" sz="16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publier</a:t>
            </a:r>
            <a:r>
              <a:rPr lang="fr-FR" sz="1600" spc="-8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des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mises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à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jour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de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statut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lorsque</a:t>
            </a:r>
            <a:r>
              <a:rPr lang="fr-FR" sz="1600" spc="-7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des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jalons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sont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atteints</a:t>
            </a:r>
            <a:r>
              <a:rPr lang="fr-FR" sz="1600" spc="-4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pour</a:t>
            </a:r>
            <a:r>
              <a:rPr lang="fr-FR" sz="1600" spc="-3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informer</a:t>
            </a:r>
            <a:r>
              <a:rPr lang="fr-FR" sz="1600" spc="-1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l’équipe</a:t>
            </a:r>
            <a:r>
              <a:rPr lang="fr-FR" sz="16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des</a:t>
            </a:r>
            <a:r>
              <a:rPr lang="fr-FR" sz="1600" spc="-2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dernières</a:t>
            </a:r>
            <a:r>
              <a:rPr lang="fr-FR" sz="1600" spc="-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10" dirty="0">
                <a:solidFill>
                  <a:srgbClr val="555555"/>
                </a:solidFill>
                <a:latin typeface="Arial MT"/>
                <a:cs typeface="Arial MT"/>
              </a:rPr>
              <a:t>évolutions</a:t>
            </a:r>
            <a:r>
              <a:rPr lang="fr-FR" sz="1600" spc="-4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et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5" dirty="0">
                <a:solidFill>
                  <a:srgbClr val="555555"/>
                </a:solidFill>
                <a:latin typeface="Arial MT"/>
                <a:cs typeface="Arial MT"/>
              </a:rPr>
              <a:t>la</a:t>
            </a:r>
            <a:r>
              <a:rPr lang="fr-FR" sz="1600" spc="-1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prévenir</a:t>
            </a:r>
            <a:r>
              <a:rPr lang="fr-FR" sz="1600" spc="-60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Arial MT"/>
                <a:cs typeface="Arial MT"/>
              </a:rPr>
              <a:t>de changements</a:t>
            </a:r>
            <a:r>
              <a:rPr lang="fr-FR" sz="1600" spc="-65" dirty="0">
                <a:solidFill>
                  <a:srgbClr val="555555"/>
                </a:solidFill>
                <a:latin typeface="Arial MT"/>
                <a:cs typeface="Arial MT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Arial MT"/>
                <a:cs typeface="Arial MT"/>
              </a:rPr>
              <a:t>éventuels.</a:t>
            </a:r>
            <a:endParaRPr lang="fr-FR" sz="1600" dirty="0">
              <a:latin typeface="Arial MT"/>
              <a:cs typeface="Arial MT"/>
            </a:endParaRPr>
          </a:p>
          <a:p>
            <a:pPr marL="469900">
              <a:lnSpc>
                <a:spcPct val="150000"/>
              </a:lnSpc>
              <a:spcBef>
                <a:spcPts val="770"/>
              </a:spcBef>
            </a:pPr>
            <a:endParaRPr lang="fr-FR" sz="1600" dirty="0">
              <a:latin typeface="Arial MT"/>
              <a:cs typeface="Arial M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8A3E2A-CF9D-49A8-88C2-FBF8FED7CE63}"/>
              </a:ext>
            </a:extLst>
          </p:cNvPr>
          <p:cNvSpPr txBox="1"/>
          <p:nvPr/>
        </p:nvSpPr>
        <p:spPr>
          <a:xfrm>
            <a:off x="3225490" y="601495"/>
            <a:ext cx="6094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FF7800"/>
                </a:solidFill>
                <a:latin typeface="Arial"/>
                <a:cs typeface="Arial"/>
              </a:rPr>
              <a:t>Echéancier</a:t>
            </a:r>
            <a:r>
              <a:rPr lang="fr-FR" sz="2400" spc="-4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2400" spc="-5" dirty="0">
                <a:solidFill>
                  <a:srgbClr val="FF7800"/>
                </a:solidFill>
                <a:latin typeface="Arial"/>
                <a:cs typeface="Arial"/>
              </a:rPr>
              <a:t>et</a:t>
            </a:r>
            <a:r>
              <a:rPr lang="fr-FR" sz="2400" spc="5" dirty="0">
                <a:solidFill>
                  <a:srgbClr val="FF7800"/>
                </a:solidFill>
                <a:latin typeface="Arial"/>
                <a:cs typeface="Arial"/>
              </a:rPr>
              <a:t> la</a:t>
            </a:r>
            <a:r>
              <a:rPr lang="fr-FR" sz="2400" dirty="0">
                <a:solidFill>
                  <a:srgbClr val="FF7800"/>
                </a:solidFill>
                <a:latin typeface="Arial"/>
                <a:cs typeface="Arial"/>
              </a:rPr>
              <a:t> chronologie</a:t>
            </a:r>
            <a:r>
              <a:rPr lang="fr-FR" sz="2400" spc="-65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2400" dirty="0">
                <a:solidFill>
                  <a:srgbClr val="FF7800"/>
                </a:solidFill>
                <a:latin typeface="Arial"/>
                <a:cs typeface="Arial"/>
              </a:rPr>
              <a:t>des</a:t>
            </a:r>
            <a:r>
              <a:rPr lang="fr-FR" sz="2400" spc="-2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2400" spc="-5" dirty="0">
                <a:solidFill>
                  <a:srgbClr val="FF7800"/>
                </a:solidFill>
                <a:latin typeface="Arial"/>
                <a:cs typeface="Arial"/>
              </a:rPr>
              <a:t>tâches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826308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20ABD7F-823F-41DD-9628-C6AE572AFA65}"/>
              </a:ext>
            </a:extLst>
          </p:cNvPr>
          <p:cNvSpPr txBox="1"/>
          <p:nvPr/>
        </p:nvSpPr>
        <p:spPr>
          <a:xfrm>
            <a:off x="691375" y="1664117"/>
            <a:ext cx="103817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600" b="1" spc="-5" dirty="0">
                <a:solidFill>
                  <a:srgbClr val="FF7800"/>
                </a:solidFill>
                <a:latin typeface="Calibri"/>
                <a:cs typeface="Calibri"/>
              </a:rPr>
              <a:t>Définition</a:t>
            </a:r>
            <a:endParaRPr lang="fr-FR" sz="1600" dirty="0">
              <a:latin typeface="Calibri"/>
              <a:cs typeface="Calibri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7230EC8-8CF0-42DF-A62F-3C8F593135F6}"/>
              </a:ext>
            </a:extLst>
          </p:cNvPr>
          <p:cNvSpPr/>
          <p:nvPr/>
        </p:nvSpPr>
        <p:spPr>
          <a:xfrm>
            <a:off x="1538868" y="2210526"/>
            <a:ext cx="8898673" cy="2684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lang="fr-FR" sz="1800" b="1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s'agit</a:t>
            </a:r>
            <a:r>
              <a:rPr lang="fr-FR" sz="1800" b="1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800" b="1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lang="fr-FR" sz="1800" b="1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800" b="1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consiste</a:t>
            </a:r>
            <a:r>
              <a:rPr lang="fr-FR" sz="1800" b="1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800" b="1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affecter</a:t>
            </a:r>
            <a:r>
              <a:rPr lang="fr-FR" sz="1800" b="1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</a:t>
            </a:r>
            <a:r>
              <a:rPr lang="fr-FR" sz="1800" b="1" spc="17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planifier</a:t>
            </a:r>
            <a:r>
              <a:rPr lang="fr-FR" sz="1800" b="1" spc="15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b="1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r>
              <a:rPr lang="fr-FR" sz="1800" b="1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disponibles</a:t>
            </a:r>
            <a:r>
              <a:rPr lang="fr-FR" sz="1800" b="1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b="1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b="1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manière</a:t>
            </a:r>
            <a:r>
              <a:rPr lang="fr-FR" sz="1800" b="1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b="1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plus</a:t>
            </a:r>
            <a:r>
              <a:rPr lang="fr-FR" sz="1800" b="1" spc="17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efficace</a:t>
            </a:r>
            <a:r>
              <a:rPr lang="fr-FR" sz="1800" b="1" spc="17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</a:t>
            </a:r>
            <a:r>
              <a:rPr lang="fr-FR" sz="1800" b="1" spc="17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</a:t>
            </a:r>
            <a:r>
              <a:rPr lang="fr-FR" sz="1800" b="1" spc="16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plus</a:t>
            </a:r>
            <a:r>
              <a:rPr lang="fr-FR" sz="1800" b="1" spc="18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économique</a:t>
            </a:r>
            <a:r>
              <a:rPr lang="fr-FR" sz="1800" b="1" spc="17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possible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lang="fr-FR" sz="1800" b="1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b="1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r>
              <a:rPr lang="fr-FR" sz="1800" b="1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lang="fr-FR" sz="1800" b="1" dirty="0"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indispensables</a:t>
            </a:r>
            <a:r>
              <a:rPr lang="fr-FR" sz="18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lang="fr-FR" sz="18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projets,</a:t>
            </a:r>
            <a:r>
              <a:rPr lang="fr-FR" sz="18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lang="fr-FR" sz="18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elles</a:t>
            </a:r>
            <a:r>
              <a:rPr lang="fr-FR" sz="18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se </a:t>
            </a:r>
            <a:r>
              <a:rPr lang="fr-FR" sz="1800" b="1" spc="-15" dirty="0">
                <a:solidFill>
                  <a:srgbClr val="555555"/>
                </a:solidFill>
                <a:latin typeface="Calibri"/>
                <a:cs typeface="Calibri"/>
              </a:rPr>
              <a:t>font</a:t>
            </a:r>
            <a:r>
              <a:rPr lang="fr-FR" sz="18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5" dirty="0">
                <a:solidFill>
                  <a:srgbClr val="555555"/>
                </a:solidFill>
                <a:latin typeface="Calibri"/>
                <a:cs typeface="Calibri"/>
              </a:rPr>
              <a:t>rares.</a:t>
            </a:r>
            <a:r>
              <a:rPr lang="fr-FR" sz="18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appartient</a:t>
            </a:r>
            <a:r>
              <a:rPr lang="fr-FR" sz="18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lang="fr-FR" sz="1800" b="1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 chef</a:t>
            </a:r>
            <a:r>
              <a:rPr lang="fr-FR" sz="18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lang="fr-FR" sz="1800" b="1" spc="-15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8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planifier</a:t>
            </a:r>
            <a:r>
              <a:rPr lang="fr-FR" sz="1800" b="1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r>
              <a:rPr lang="fr-FR" sz="1800" b="1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z="18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bon</a:t>
            </a:r>
            <a:r>
              <a:rPr lang="fr-FR" sz="18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moment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 en</a:t>
            </a:r>
            <a:r>
              <a:rPr lang="fr-FR" sz="18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respectant</a:t>
            </a:r>
            <a:r>
              <a:rPr lang="fr-FR" sz="18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8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calendrier</a:t>
            </a:r>
            <a:r>
              <a:rPr lang="fr-FR" sz="1800" b="1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projet.</a:t>
            </a:r>
            <a:endParaRPr lang="fr-FR" sz="1800" b="1" dirty="0">
              <a:latin typeface="Calibri"/>
              <a:cs typeface="Calibri"/>
            </a:endParaRPr>
          </a:p>
          <a:p>
            <a:pPr algn="ctr">
              <a:lnSpc>
                <a:spcPct val="150000"/>
              </a:lnSpc>
            </a:pPr>
            <a:endParaRPr lang="fr-FR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578948-60BE-4522-B1B2-0D842EDF37F5}"/>
              </a:ext>
            </a:extLst>
          </p:cNvPr>
          <p:cNvSpPr txBox="1"/>
          <p:nvPr/>
        </p:nvSpPr>
        <p:spPr>
          <a:xfrm>
            <a:off x="2941134" y="867692"/>
            <a:ext cx="6094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FF7800"/>
                </a:solidFill>
                <a:latin typeface="Arial"/>
                <a:cs typeface="Arial"/>
              </a:rPr>
              <a:t>Echéancier</a:t>
            </a:r>
            <a:r>
              <a:rPr lang="fr-FR" sz="2400" spc="-4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2400" spc="-5" dirty="0">
                <a:solidFill>
                  <a:srgbClr val="FF7800"/>
                </a:solidFill>
                <a:latin typeface="Arial"/>
                <a:cs typeface="Arial"/>
              </a:rPr>
              <a:t>et</a:t>
            </a:r>
            <a:r>
              <a:rPr lang="fr-FR" sz="2400" spc="5" dirty="0">
                <a:solidFill>
                  <a:srgbClr val="FF7800"/>
                </a:solidFill>
                <a:latin typeface="Arial"/>
                <a:cs typeface="Arial"/>
              </a:rPr>
              <a:t> la</a:t>
            </a:r>
            <a:r>
              <a:rPr lang="fr-FR" sz="2400" dirty="0">
                <a:solidFill>
                  <a:srgbClr val="FF7800"/>
                </a:solidFill>
                <a:latin typeface="Arial"/>
                <a:cs typeface="Arial"/>
              </a:rPr>
              <a:t> chronologie</a:t>
            </a:r>
            <a:r>
              <a:rPr lang="fr-FR" sz="2400" spc="-65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2400" dirty="0">
                <a:solidFill>
                  <a:srgbClr val="FF7800"/>
                </a:solidFill>
                <a:latin typeface="Arial"/>
                <a:cs typeface="Arial"/>
              </a:rPr>
              <a:t>des</a:t>
            </a:r>
            <a:r>
              <a:rPr lang="fr-FR" sz="2400" spc="-2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2400" spc="-5" dirty="0">
                <a:solidFill>
                  <a:srgbClr val="FF7800"/>
                </a:solidFill>
                <a:latin typeface="Arial"/>
                <a:cs typeface="Arial"/>
              </a:rPr>
              <a:t>tâches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043229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C541FD0-A072-49E1-B7A5-4FAA779938CD}"/>
              </a:ext>
            </a:extLst>
          </p:cNvPr>
          <p:cNvSpPr txBox="1"/>
          <p:nvPr/>
        </p:nvSpPr>
        <p:spPr>
          <a:xfrm>
            <a:off x="947854" y="792381"/>
            <a:ext cx="10515600" cy="5273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fr-FR"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fr-FR"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6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différents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lang="fr-FR" sz="16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r>
              <a:rPr lang="fr-FR" sz="16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lang="fr-FR" sz="16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endParaRPr lang="fr-FR" sz="1600" dirty="0">
              <a:latin typeface="Calibri"/>
              <a:cs typeface="Calibri"/>
            </a:endParaRPr>
          </a:p>
          <a:p>
            <a:pPr marL="182880" marR="5080" indent="-170815">
              <a:lnSpc>
                <a:spcPct val="110000"/>
              </a:lnSpc>
              <a:spcBef>
                <a:spcPts val="625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6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ressource</a:t>
            </a:r>
            <a:r>
              <a:rPr lang="fr-FR" sz="16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6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6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entité</a:t>
            </a:r>
            <a:r>
              <a:rPr lang="fr-FR" sz="16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matérielle</a:t>
            </a:r>
            <a:r>
              <a:rPr lang="fr-FR" sz="16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6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immatérielle</a:t>
            </a:r>
            <a:r>
              <a:rPr lang="fr-FR" sz="16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exploitée</a:t>
            </a:r>
            <a:r>
              <a:rPr lang="fr-FR" sz="16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6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réalisation</a:t>
            </a:r>
            <a:r>
              <a:rPr lang="fr-FR" sz="16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lang="fr-FR" sz="16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tâche.</a:t>
            </a:r>
            <a:r>
              <a:rPr lang="fr-FR" sz="16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Quelles</a:t>
            </a:r>
            <a:r>
              <a:rPr lang="fr-FR" sz="16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r>
              <a:rPr lang="fr-FR" sz="16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participent</a:t>
            </a:r>
            <a:r>
              <a:rPr lang="fr-FR" sz="16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6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mise</a:t>
            </a:r>
            <a:r>
              <a:rPr lang="fr-FR" sz="16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6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œuvre</a:t>
            </a:r>
            <a:r>
              <a:rPr lang="fr-FR" sz="16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lang="fr-FR"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6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r>
              <a:rPr lang="fr-FR" sz="16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peut les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répartir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selon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catégories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suivantes</a:t>
            </a:r>
            <a:r>
              <a:rPr lang="fr-FR"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600" dirty="0">
              <a:latin typeface="Calibri"/>
              <a:cs typeface="Calibri"/>
            </a:endParaRPr>
          </a:p>
          <a:p>
            <a:pPr marL="540385" lvl="1" indent="-71120">
              <a:lnSpc>
                <a:spcPct val="100000"/>
              </a:lnSpc>
              <a:spcBef>
                <a:spcPts val="770"/>
              </a:spcBef>
              <a:buSzPct val="91666"/>
              <a:buFont typeface="Wingdings"/>
              <a:buChar char=""/>
              <a:tabLst>
                <a:tab pos="541020" algn="l"/>
              </a:tabLst>
            </a:pP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humaines,</a:t>
            </a:r>
            <a:endParaRPr lang="fr-FR" sz="1600" dirty="0">
              <a:latin typeface="Calibri"/>
              <a:cs typeface="Calibri"/>
            </a:endParaRPr>
          </a:p>
          <a:p>
            <a:pPr marL="539750" lvl="1" indent="-70485">
              <a:lnSpc>
                <a:spcPct val="100000"/>
              </a:lnSpc>
              <a:spcBef>
                <a:spcPts val="770"/>
              </a:spcBef>
              <a:buSzPct val="91666"/>
              <a:buFont typeface="Wingdings"/>
              <a:buChar char=""/>
              <a:tabLst>
                <a:tab pos="540385" algn="l"/>
              </a:tabLst>
            </a:pP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r>
              <a:rPr lang="fr-FR"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matérielles,</a:t>
            </a:r>
            <a:endParaRPr lang="fr-FR" sz="1600" dirty="0">
              <a:latin typeface="Calibri"/>
              <a:cs typeface="Calibri"/>
            </a:endParaRPr>
          </a:p>
          <a:p>
            <a:pPr marL="539750" lvl="1" indent="-70485">
              <a:lnSpc>
                <a:spcPct val="100000"/>
              </a:lnSpc>
              <a:spcBef>
                <a:spcPts val="745"/>
              </a:spcBef>
              <a:buSzPct val="91666"/>
              <a:buFont typeface="Wingdings"/>
              <a:buChar char=""/>
              <a:tabLst>
                <a:tab pos="540385" algn="l"/>
              </a:tabLst>
            </a:pP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financières,</a:t>
            </a:r>
            <a:endParaRPr lang="fr-FR" sz="1600" dirty="0">
              <a:latin typeface="Calibri"/>
              <a:cs typeface="Calibri"/>
            </a:endParaRPr>
          </a:p>
          <a:p>
            <a:pPr marL="539750" lvl="1" indent="-70485">
              <a:lnSpc>
                <a:spcPct val="100000"/>
              </a:lnSpc>
              <a:spcBef>
                <a:spcPts val="770"/>
              </a:spcBef>
              <a:buSzPct val="91666"/>
              <a:buFont typeface="Wingdings"/>
              <a:buChar char=""/>
              <a:tabLst>
                <a:tab pos="540385" algn="l"/>
              </a:tabLst>
            </a:pP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temps.</a:t>
            </a:r>
            <a:endParaRPr lang="fr-FR"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fr-FR" sz="1600" dirty="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245"/>
              </a:spcBef>
              <a:buFont typeface="Wingdings"/>
              <a:buChar char=""/>
              <a:tabLst>
                <a:tab pos="183515" algn="l"/>
              </a:tabLst>
            </a:pP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lang="fr-FR" sz="16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6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planning</a:t>
            </a:r>
            <a:r>
              <a:rPr lang="fr-FR" sz="16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 ressources</a:t>
            </a:r>
            <a:endParaRPr lang="fr-FR" sz="1600" dirty="0"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640715" algn="l"/>
              </a:tabLst>
            </a:pP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planning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représente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visuellement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l’organisation</a:t>
            </a:r>
            <a:r>
              <a:rPr lang="fr-FR" sz="16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vos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besoins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ressources,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20" dirty="0">
                <a:solidFill>
                  <a:srgbClr val="555555"/>
                </a:solidFill>
                <a:latin typeface="Calibri"/>
                <a:cs typeface="Calibri"/>
              </a:rPr>
              <a:t>qu’elles</a:t>
            </a:r>
            <a:r>
              <a:rPr lang="fr-FR" sz="16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soient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humaines,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matérielles</a:t>
            </a:r>
            <a:r>
              <a:rPr lang="fr-FR" sz="16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financières,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période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donnée.</a:t>
            </a:r>
            <a:endParaRPr lang="fr-FR"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fr-FR" sz="1600" dirty="0">
              <a:latin typeface="Calibri"/>
              <a:cs typeface="Calibri"/>
            </a:endParaRPr>
          </a:p>
          <a:p>
            <a:pPr marL="469900" marR="177165">
              <a:lnSpc>
                <a:spcPct val="111700"/>
              </a:lnSpc>
              <a:spcBef>
                <a:spcPts val="1080"/>
              </a:spcBef>
            </a:pP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z="16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lang="fr-FR"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diagramme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Gantt</a:t>
            </a:r>
            <a:r>
              <a:rPr lang="fr-FR"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planifier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visualisez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l’allocation</a:t>
            </a:r>
            <a:r>
              <a:rPr lang="fr-FR" sz="16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imparti,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éventuels</a:t>
            </a:r>
            <a:r>
              <a:rPr lang="fr-FR" sz="16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conflits</a:t>
            </a:r>
            <a:r>
              <a:rPr lang="fr-FR" sz="16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d’utilisation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l’affectation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ressources.</a:t>
            </a:r>
            <a:endParaRPr lang="fr-FR" sz="1600" dirty="0">
              <a:latin typeface="Calibri"/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77850B-7769-4169-B5D3-62BE970C6FD3}"/>
              </a:ext>
            </a:extLst>
          </p:cNvPr>
          <p:cNvSpPr txBox="1"/>
          <p:nvPr/>
        </p:nvSpPr>
        <p:spPr>
          <a:xfrm>
            <a:off x="2785017" y="700424"/>
            <a:ext cx="6094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FF7800"/>
                </a:solidFill>
                <a:latin typeface="Arial"/>
                <a:cs typeface="Arial"/>
              </a:rPr>
              <a:t>Echéancier</a:t>
            </a:r>
            <a:r>
              <a:rPr lang="fr-FR" sz="2400" spc="-4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2400" spc="-5" dirty="0">
                <a:solidFill>
                  <a:srgbClr val="FF7800"/>
                </a:solidFill>
                <a:latin typeface="Arial"/>
                <a:cs typeface="Arial"/>
              </a:rPr>
              <a:t>et</a:t>
            </a:r>
            <a:r>
              <a:rPr lang="fr-FR" sz="2400" spc="5" dirty="0">
                <a:solidFill>
                  <a:srgbClr val="FF7800"/>
                </a:solidFill>
                <a:latin typeface="Arial"/>
                <a:cs typeface="Arial"/>
              </a:rPr>
              <a:t> la</a:t>
            </a:r>
            <a:r>
              <a:rPr lang="fr-FR" sz="2400" dirty="0">
                <a:solidFill>
                  <a:srgbClr val="FF7800"/>
                </a:solidFill>
                <a:latin typeface="Arial"/>
                <a:cs typeface="Arial"/>
              </a:rPr>
              <a:t> chronologie</a:t>
            </a:r>
            <a:r>
              <a:rPr lang="fr-FR" sz="2400" spc="-65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2400" dirty="0">
                <a:solidFill>
                  <a:srgbClr val="FF7800"/>
                </a:solidFill>
                <a:latin typeface="Arial"/>
                <a:cs typeface="Arial"/>
              </a:rPr>
              <a:t>des</a:t>
            </a:r>
            <a:r>
              <a:rPr lang="fr-FR" sz="2400" spc="-20" dirty="0">
                <a:solidFill>
                  <a:srgbClr val="FF7800"/>
                </a:solidFill>
                <a:latin typeface="Arial"/>
                <a:cs typeface="Arial"/>
              </a:rPr>
              <a:t> </a:t>
            </a:r>
            <a:r>
              <a:rPr lang="fr-FR" sz="2400" spc="-5" dirty="0">
                <a:solidFill>
                  <a:srgbClr val="FF7800"/>
                </a:solidFill>
                <a:latin typeface="Arial"/>
                <a:cs typeface="Arial"/>
              </a:rPr>
              <a:t>tâches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473159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47599B5-34AC-436E-970C-7A91032FDD02}"/>
              </a:ext>
            </a:extLst>
          </p:cNvPr>
          <p:cNvSpPr txBox="1"/>
          <p:nvPr/>
        </p:nvSpPr>
        <p:spPr>
          <a:xfrm>
            <a:off x="970156" y="2028773"/>
            <a:ext cx="10983952" cy="2093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70815">
              <a:lnSpc>
                <a:spcPct val="150000"/>
              </a:lnSpc>
              <a:spcBef>
                <a:spcPts val="865"/>
              </a:spcBef>
              <a:buFont typeface="Wingdings"/>
              <a:buChar char=""/>
              <a:tabLst>
                <a:tab pos="183515" algn="l"/>
              </a:tabLst>
            </a:pP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Effectuer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suivi</a:t>
            </a:r>
            <a:r>
              <a:rPr lang="fr-FR" sz="16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6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endParaRPr lang="fr-FR" sz="1600" dirty="0">
              <a:latin typeface="Calibri"/>
              <a:cs typeface="Calibri"/>
            </a:endParaRPr>
          </a:p>
          <a:p>
            <a:pPr marL="182880" indent="-170815">
              <a:lnSpc>
                <a:spcPct val="150000"/>
              </a:lnSpc>
              <a:spcBef>
                <a:spcPts val="770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évaluer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situation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décisions</a:t>
            </a:r>
            <a:r>
              <a:rPr lang="fr-FR" sz="16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s’imposent,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avez</a:t>
            </a:r>
            <a:r>
              <a:rPr lang="fr-FR"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intérêt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indicateurs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performance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KPI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(Key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Performance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 err="1">
                <a:solidFill>
                  <a:srgbClr val="555555"/>
                </a:solidFill>
                <a:latin typeface="Calibri"/>
                <a:cs typeface="Calibri"/>
              </a:rPr>
              <a:t>Indicators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).</a:t>
            </a:r>
            <a:endParaRPr lang="fr-FR" sz="1600" dirty="0">
              <a:latin typeface="Calibri"/>
              <a:cs typeface="Calibri"/>
            </a:endParaRPr>
          </a:p>
          <a:p>
            <a:pPr marL="182880" indent="-170815">
              <a:lnSpc>
                <a:spcPct val="150000"/>
              </a:lnSpc>
              <a:spcBef>
                <a:spcPts val="745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Comparez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lang="fr-FR" sz="1600" spc="-25" dirty="0">
                <a:solidFill>
                  <a:srgbClr val="555555"/>
                </a:solidFill>
                <a:latin typeface="Calibri"/>
                <a:cs typeface="Calibri"/>
              </a:rPr>
              <a:t>l’aide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indicateurs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«prévisionnel»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«réalisé»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 plusieurs</a:t>
            </a:r>
            <a:r>
              <a:rPr lang="fr-FR" sz="16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plans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6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buClr>
                <a:srgbClr val="555555"/>
              </a:buClr>
              <a:buFont typeface="Wingdings"/>
              <a:buChar char=""/>
            </a:pPr>
            <a:endParaRPr lang="fr-FR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9034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9A82F09-2CB5-4447-A10F-7F93D0E85832}"/>
              </a:ext>
            </a:extLst>
          </p:cNvPr>
          <p:cNvSpPr txBox="1"/>
          <p:nvPr/>
        </p:nvSpPr>
        <p:spPr>
          <a:xfrm>
            <a:off x="726688" y="954067"/>
            <a:ext cx="10738624" cy="551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45"/>
              </a:spcBef>
              <a:buClr>
                <a:srgbClr val="555555"/>
              </a:buClr>
              <a:buFont typeface="Wingdings"/>
              <a:buChar char=""/>
            </a:pPr>
            <a:endParaRPr lang="fr-FR" sz="1600" dirty="0">
              <a:latin typeface="Calibri"/>
              <a:cs typeface="Calibri"/>
            </a:endParaRPr>
          </a:p>
          <a:p>
            <a:pPr marL="640080" lvl="1" indent="-170815">
              <a:lnSpc>
                <a:spcPct val="150000"/>
              </a:lnSpc>
              <a:buFont typeface="Arial MT"/>
              <a:buChar char="•"/>
              <a:tabLst>
                <a:tab pos="640715" algn="l"/>
              </a:tabLst>
            </a:pP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 humaines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6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productivité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r>
              <a:rPr lang="fr-FR"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lang="fr-FR" sz="1600" dirty="0">
              <a:latin typeface="Calibri"/>
              <a:cs typeface="Calibri"/>
            </a:endParaRPr>
          </a:p>
          <a:p>
            <a:pPr marL="643255">
              <a:lnSpc>
                <a:spcPct val="150000"/>
              </a:lnSpc>
              <a:spcBef>
                <a:spcPts val="750"/>
              </a:spcBef>
            </a:pP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lang="fr-FR" sz="16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calcul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lang="fr-FR" sz="16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JH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(jours/homme)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alloués</a:t>
            </a:r>
            <a:r>
              <a:rPr lang="fr-FR"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 une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tâche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multiplié</a:t>
            </a:r>
            <a:r>
              <a:rPr lang="fr-FR" sz="16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pourcentage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réalisation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tâche.</a:t>
            </a:r>
            <a:endParaRPr lang="fr-FR" sz="16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fr-FR" sz="16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45"/>
              </a:spcBef>
            </a:pPr>
            <a:endParaRPr lang="fr-FR" sz="1600" dirty="0">
              <a:latin typeface="Calibri"/>
              <a:cs typeface="Calibri"/>
            </a:endParaRPr>
          </a:p>
          <a:p>
            <a:pPr marL="640080" lvl="1" indent="-170815">
              <a:lnSpc>
                <a:spcPct val="150000"/>
              </a:lnSpc>
              <a:buFont typeface="Arial MT"/>
              <a:buChar char="•"/>
              <a:tabLst>
                <a:tab pos="640715" algn="l"/>
              </a:tabLst>
            </a:pP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r>
              <a:rPr lang="fr-FR" sz="16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matérielles</a:t>
            </a:r>
            <a:r>
              <a:rPr lang="fr-FR" sz="16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6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disponibilité</a:t>
            </a:r>
            <a:r>
              <a:rPr lang="fr-FR" sz="16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capacité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tel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équipement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lang="fr-FR" sz="1600" dirty="0">
              <a:latin typeface="Calibri"/>
              <a:cs typeface="Calibri"/>
            </a:endParaRPr>
          </a:p>
          <a:p>
            <a:pPr marL="643255">
              <a:lnSpc>
                <a:spcPct val="150000"/>
              </a:lnSpc>
              <a:spcBef>
                <a:spcPts val="745"/>
              </a:spcBef>
            </a:pP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lang="fr-FR" sz="16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calcul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d’heures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prévues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équipement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rapport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 nombre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d’heures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disponibles</a:t>
            </a:r>
            <a:r>
              <a:rPr lang="fr-FR" sz="16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dernier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charge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équipement.</a:t>
            </a:r>
            <a:endParaRPr lang="fr-FR" sz="16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fr-FR" sz="16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50"/>
              </a:spcBef>
            </a:pPr>
            <a:endParaRPr lang="fr-FR" sz="1600" dirty="0">
              <a:latin typeface="Calibri"/>
              <a:cs typeface="Calibri"/>
            </a:endParaRPr>
          </a:p>
          <a:p>
            <a:pPr marL="640080" lvl="1" indent="-170815">
              <a:lnSpc>
                <a:spcPct val="150000"/>
              </a:lnSpc>
              <a:buFont typeface="Arial MT"/>
              <a:buChar char="•"/>
              <a:tabLst>
                <a:tab pos="640715" algn="l"/>
              </a:tabLst>
            </a:pP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ressources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financières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6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quel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coût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actuel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mon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Respecte-t-il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budget</a:t>
            </a:r>
            <a:r>
              <a:rPr lang="fr-FR"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alloué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lang="fr-FR" sz="1600" dirty="0">
              <a:latin typeface="Calibri"/>
              <a:cs typeface="Calibri"/>
            </a:endParaRPr>
          </a:p>
          <a:p>
            <a:pPr marL="643255">
              <a:lnSpc>
                <a:spcPct val="150000"/>
              </a:lnSpc>
              <a:spcBef>
                <a:spcPts val="745"/>
              </a:spcBef>
            </a:pP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lang="fr-FR" sz="16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calcul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addition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dépenses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consacrées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 projet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20" dirty="0">
                <a:solidFill>
                  <a:srgbClr val="555555"/>
                </a:solidFill>
                <a:latin typeface="Calibri"/>
                <a:cs typeface="Calibri"/>
              </a:rPr>
              <a:t>jusqu’au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moment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65" dirty="0">
                <a:solidFill>
                  <a:srgbClr val="555555"/>
                </a:solidFill>
                <a:latin typeface="Calibri"/>
                <a:cs typeface="Calibri"/>
              </a:rPr>
              <a:t>T.</a:t>
            </a:r>
            <a:endParaRPr lang="fr-FR" sz="16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fr-FR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62866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52F59FB-71F7-4C05-A044-139E1D52BB34}"/>
              </a:ext>
            </a:extLst>
          </p:cNvPr>
          <p:cNvSpPr txBox="1"/>
          <p:nvPr/>
        </p:nvSpPr>
        <p:spPr>
          <a:xfrm>
            <a:off x="1494263" y="1960361"/>
            <a:ext cx="10470995" cy="171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fr-FR" sz="1800" b="1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45"/>
              </a:spcBef>
            </a:pPr>
            <a:endParaRPr lang="fr-FR" sz="1800" b="1" dirty="0">
              <a:latin typeface="Calibri"/>
              <a:cs typeface="Calibri"/>
            </a:endParaRPr>
          </a:p>
          <a:p>
            <a:pPr marL="182880" indent="-170815">
              <a:lnSpc>
                <a:spcPct val="150000"/>
              </a:lnSpc>
              <a:spcBef>
                <a:spcPts val="5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Comparez</a:t>
            </a:r>
            <a:r>
              <a:rPr lang="fr-FR" sz="18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ensuite</a:t>
            </a:r>
            <a:r>
              <a:rPr lang="fr-FR" sz="1800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b="1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lang="fr-FR" sz="1800" b="1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obtenus</a:t>
            </a:r>
            <a:r>
              <a:rPr lang="fr-FR" sz="18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lang="fr-FR" sz="1800" b="1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z="1800" b="1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8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était</a:t>
            </a:r>
            <a:r>
              <a:rPr lang="fr-FR" sz="1800" b="1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initialement</a:t>
            </a:r>
            <a:r>
              <a:rPr lang="fr-FR" sz="18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prévu</a:t>
            </a:r>
            <a:r>
              <a:rPr lang="fr-FR" sz="18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800" b="1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prenez</a:t>
            </a:r>
            <a:r>
              <a:rPr lang="fr-FR" sz="1800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décisions</a:t>
            </a:r>
            <a:r>
              <a:rPr lang="fr-FR" sz="1800" b="1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adéquates</a:t>
            </a:r>
            <a:r>
              <a:rPr lang="fr-FR" sz="18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selon</a:t>
            </a:r>
            <a:r>
              <a:rPr lang="fr-FR" sz="1800" b="1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situation,</a:t>
            </a:r>
            <a:r>
              <a:rPr lang="fr-FR" sz="18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qu’il</a:t>
            </a:r>
            <a:r>
              <a:rPr lang="fr-FR" sz="18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s’agisse</a:t>
            </a:r>
            <a:r>
              <a:rPr lang="fr-FR" sz="18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b="1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tenue</a:t>
            </a:r>
            <a:r>
              <a:rPr lang="fr-FR" sz="18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800" b="1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délais</a:t>
            </a:r>
            <a:r>
              <a:rPr lang="fr-FR" sz="1800" b="1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800" b="1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b="1" dirty="0"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consommation</a:t>
            </a:r>
            <a:r>
              <a:rPr lang="fr-FR" sz="18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8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budget.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722463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CCE9DC5-84CA-467E-9E65-5DA3CCF315F1}"/>
              </a:ext>
            </a:extLst>
          </p:cNvPr>
          <p:cNvSpPr txBox="1"/>
          <p:nvPr/>
        </p:nvSpPr>
        <p:spPr>
          <a:xfrm>
            <a:off x="1133708" y="790987"/>
            <a:ext cx="10106721" cy="7558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70815">
              <a:lnSpc>
                <a:spcPct val="150000"/>
              </a:lnSpc>
              <a:spcBef>
                <a:spcPts val="865"/>
              </a:spcBef>
              <a:buFont typeface="Wingdings"/>
              <a:buChar char=""/>
              <a:tabLst>
                <a:tab pos="183515" algn="l"/>
              </a:tabLst>
            </a:pP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Effectuer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suivi</a:t>
            </a:r>
            <a:r>
              <a:rPr lang="fr-FR" sz="16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6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endParaRPr lang="fr-FR" sz="1600" dirty="0">
              <a:latin typeface="Calibri"/>
              <a:cs typeface="Calibri"/>
            </a:endParaRPr>
          </a:p>
          <a:p>
            <a:pPr marL="182880" indent="-170815">
              <a:lnSpc>
                <a:spcPct val="150000"/>
              </a:lnSpc>
              <a:spcBef>
                <a:spcPts val="770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évaluer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situation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décisions</a:t>
            </a:r>
            <a:r>
              <a:rPr lang="fr-FR" sz="16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s’imposent,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avez</a:t>
            </a:r>
            <a:r>
              <a:rPr lang="fr-FR"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intérêt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indicateurs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performance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KPI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(Key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Performance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 err="1">
                <a:solidFill>
                  <a:srgbClr val="555555"/>
                </a:solidFill>
                <a:latin typeface="Calibri"/>
                <a:cs typeface="Calibri"/>
              </a:rPr>
              <a:t>Indicators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).</a:t>
            </a:r>
            <a:endParaRPr lang="fr-FR" sz="1600" dirty="0">
              <a:latin typeface="Calibri"/>
              <a:cs typeface="Calibri"/>
            </a:endParaRPr>
          </a:p>
          <a:p>
            <a:pPr marL="182880" indent="-170815">
              <a:lnSpc>
                <a:spcPct val="150000"/>
              </a:lnSpc>
              <a:spcBef>
                <a:spcPts val="745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Comparez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lang="fr-FR" sz="1600" spc="-25" dirty="0">
                <a:solidFill>
                  <a:srgbClr val="555555"/>
                </a:solidFill>
                <a:latin typeface="Calibri"/>
                <a:cs typeface="Calibri"/>
              </a:rPr>
              <a:t>l’aide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indicateurs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«prévisionnel»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«réalisé»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 plusieurs</a:t>
            </a:r>
            <a:r>
              <a:rPr lang="fr-FR" sz="16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plans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6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buClr>
                <a:srgbClr val="555555"/>
              </a:buClr>
              <a:buFont typeface="Wingdings"/>
              <a:buChar char=""/>
            </a:pPr>
            <a:endParaRPr lang="fr-FR" sz="16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45"/>
              </a:spcBef>
              <a:buClr>
                <a:srgbClr val="555555"/>
              </a:buClr>
              <a:buFont typeface="Wingdings"/>
              <a:buChar char=""/>
            </a:pPr>
            <a:endParaRPr lang="fr-FR" sz="1600" dirty="0">
              <a:latin typeface="Calibri"/>
              <a:cs typeface="Calibri"/>
            </a:endParaRPr>
          </a:p>
          <a:p>
            <a:pPr marL="640080" lvl="1" indent="-170815">
              <a:lnSpc>
                <a:spcPct val="150000"/>
              </a:lnSpc>
              <a:buFont typeface="Arial MT"/>
              <a:buChar char="•"/>
              <a:tabLst>
                <a:tab pos="640715" algn="l"/>
              </a:tabLst>
            </a:pP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 humaines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6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productivité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r>
              <a:rPr lang="fr-FR"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lang="fr-FR" sz="1600" dirty="0">
              <a:latin typeface="Calibri"/>
              <a:cs typeface="Calibri"/>
            </a:endParaRPr>
          </a:p>
          <a:p>
            <a:pPr marL="643255">
              <a:lnSpc>
                <a:spcPct val="150000"/>
              </a:lnSpc>
              <a:spcBef>
                <a:spcPts val="750"/>
              </a:spcBef>
            </a:pP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lang="fr-FR" sz="16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calcul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lang="fr-FR" sz="16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JH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(jours/homme)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alloués</a:t>
            </a:r>
            <a:r>
              <a:rPr lang="fr-FR"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 une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tâche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multiplié</a:t>
            </a:r>
            <a:r>
              <a:rPr lang="fr-FR" sz="16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pourcentage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réalisation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tâche.</a:t>
            </a:r>
            <a:endParaRPr lang="fr-FR" sz="16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fr-FR" sz="16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45"/>
              </a:spcBef>
            </a:pPr>
            <a:endParaRPr lang="fr-FR" sz="1600" dirty="0">
              <a:latin typeface="Calibri"/>
              <a:cs typeface="Calibri"/>
            </a:endParaRPr>
          </a:p>
          <a:p>
            <a:pPr marL="640080" lvl="1" indent="-170815">
              <a:lnSpc>
                <a:spcPct val="150000"/>
              </a:lnSpc>
              <a:buFont typeface="Arial MT"/>
              <a:buChar char="•"/>
              <a:tabLst>
                <a:tab pos="640715" algn="l"/>
              </a:tabLst>
            </a:pP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r>
              <a:rPr lang="fr-FR" sz="16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matérielles</a:t>
            </a:r>
            <a:r>
              <a:rPr lang="fr-FR" sz="16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6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disponibilité</a:t>
            </a:r>
            <a:r>
              <a:rPr lang="fr-FR" sz="16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capacité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tel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équipement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lang="fr-FR" sz="1600" dirty="0">
              <a:latin typeface="Calibri"/>
              <a:cs typeface="Calibri"/>
            </a:endParaRPr>
          </a:p>
          <a:p>
            <a:pPr marL="643255">
              <a:lnSpc>
                <a:spcPct val="150000"/>
              </a:lnSpc>
              <a:spcBef>
                <a:spcPts val="745"/>
              </a:spcBef>
            </a:pP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lang="fr-FR" sz="16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calcul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d’heures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prévues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équipement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rapport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 nombre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d’heures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disponibles</a:t>
            </a:r>
            <a:r>
              <a:rPr lang="fr-FR" sz="16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dernier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charge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équipement.</a:t>
            </a:r>
            <a:endParaRPr lang="fr-FR" sz="16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fr-FR" sz="16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50"/>
              </a:spcBef>
            </a:pPr>
            <a:endParaRPr lang="fr-FR" sz="1600" dirty="0">
              <a:latin typeface="Calibri"/>
              <a:cs typeface="Calibri"/>
            </a:endParaRPr>
          </a:p>
          <a:p>
            <a:pPr marL="640080" lvl="1" indent="-170815">
              <a:lnSpc>
                <a:spcPct val="150000"/>
              </a:lnSpc>
              <a:buFont typeface="Arial MT"/>
              <a:buChar char="•"/>
              <a:tabLst>
                <a:tab pos="640715" algn="l"/>
              </a:tabLst>
            </a:pP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ressources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financières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6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quel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coût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actuel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mon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Respecte-t-il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budget</a:t>
            </a:r>
            <a:r>
              <a:rPr lang="fr-FR"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alloué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lang="fr-FR" sz="1600" dirty="0">
              <a:latin typeface="Calibri"/>
              <a:cs typeface="Calibri"/>
            </a:endParaRPr>
          </a:p>
          <a:p>
            <a:pPr marL="643255">
              <a:lnSpc>
                <a:spcPct val="150000"/>
              </a:lnSpc>
              <a:spcBef>
                <a:spcPts val="745"/>
              </a:spcBef>
            </a:pP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lang="fr-FR" sz="16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calcul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addition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dépenses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consacrées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 projet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20" dirty="0">
                <a:solidFill>
                  <a:srgbClr val="555555"/>
                </a:solidFill>
                <a:latin typeface="Calibri"/>
                <a:cs typeface="Calibri"/>
              </a:rPr>
              <a:t>jusqu’au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moment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65" dirty="0">
                <a:solidFill>
                  <a:srgbClr val="555555"/>
                </a:solidFill>
                <a:latin typeface="Calibri"/>
                <a:cs typeface="Calibri"/>
              </a:rPr>
              <a:t>T.</a:t>
            </a:r>
            <a:endParaRPr lang="fr-FR" sz="16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fr-FR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72317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F93684B-BB99-419B-BDFF-2FC92DA9F160}"/>
              </a:ext>
            </a:extLst>
          </p:cNvPr>
          <p:cNvSpPr txBox="1"/>
          <p:nvPr/>
        </p:nvSpPr>
        <p:spPr>
          <a:xfrm>
            <a:off x="1787447" y="2177435"/>
            <a:ext cx="8617105" cy="2142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fr-FR" sz="1800" b="1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45"/>
              </a:spcBef>
            </a:pPr>
            <a:endParaRPr lang="fr-FR" sz="1800" b="1" dirty="0">
              <a:latin typeface="Calibri"/>
              <a:cs typeface="Calibri"/>
            </a:endParaRPr>
          </a:p>
          <a:p>
            <a:pPr marL="182880" indent="-170815">
              <a:lnSpc>
                <a:spcPct val="150000"/>
              </a:lnSpc>
              <a:spcBef>
                <a:spcPts val="5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Comparez</a:t>
            </a:r>
            <a:r>
              <a:rPr lang="fr-FR" sz="18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ensuite</a:t>
            </a:r>
            <a:r>
              <a:rPr lang="fr-FR" sz="1800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b="1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lang="fr-FR" sz="1800" b="1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obtenus</a:t>
            </a:r>
            <a:r>
              <a:rPr lang="fr-FR" sz="18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lang="fr-FR" sz="1800" b="1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z="1800" b="1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8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était</a:t>
            </a:r>
            <a:r>
              <a:rPr lang="fr-FR" sz="1800" b="1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initialement</a:t>
            </a:r>
            <a:r>
              <a:rPr lang="fr-FR" sz="18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prévu</a:t>
            </a:r>
            <a:r>
              <a:rPr lang="fr-FR" sz="18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800" b="1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prenez</a:t>
            </a:r>
            <a:r>
              <a:rPr lang="fr-FR" sz="1800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8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décisions</a:t>
            </a:r>
            <a:r>
              <a:rPr lang="fr-FR" sz="1800" b="1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adéquates</a:t>
            </a:r>
            <a:r>
              <a:rPr lang="fr-FR" sz="18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selon</a:t>
            </a:r>
            <a:r>
              <a:rPr lang="fr-FR" sz="1800" b="1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situation,</a:t>
            </a:r>
            <a:r>
              <a:rPr lang="fr-FR" sz="18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qu’il</a:t>
            </a:r>
            <a:r>
              <a:rPr lang="fr-FR" sz="18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s’agisse</a:t>
            </a:r>
            <a:r>
              <a:rPr lang="fr-FR" sz="18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b="1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tenue</a:t>
            </a:r>
            <a:r>
              <a:rPr lang="fr-FR" sz="18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800" b="1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délais</a:t>
            </a:r>
            <a:r>
              <a:rPr lang="fr-FR" sz="1800" b="1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800" b="1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lang="fr-FR" sz="1800" b="1" dirty="0">
              <a:latin typeface="Calibri"/>
              <a:cs typeface="Calibri"/>
            </a:endParaRPr>
          </a:p>
          <a:p>
            <a:pPr marL="182880">
              <a:lnSpc>
                <a:spcPct val="150000"/>
              </a:lnSpc>
              <a:spcBef>
                <a:spcPts val="140"/>
              </a:spcBef>
            </a:pP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consommation</a:t>
            </a:r>
            <a:r>
              <a:rPr lang="fr-FR" sz="18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8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budget.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766753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53A65F4-168A-47BC-8C47-CDFD53FD55C5}"/>
              </a:ext>
            </a:extLst>
          </p:cNvPr>
          <p:cNvSpPr txBox="1"/>
          <p:nvPr/>
        </p:nvSpPr>
        <p:spPr>
          <a:xfrm>
            <a:off x="4084135" y="568041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spc="-5" dirty="0">
                <a:solidFill>
                  <a:srgbClr val="FF7800"/>
                </a:solidFill>
              </a:rPr>
              <a:t>Maîtrise</a:t>
            </a:r>
            <a:r>
              <a:rPr lang="fr-FR" sz="3200" b="1" spc="-65" dirty="0">
                <a:solidFill>
                  <a:srgbClr val="FF7800"/>
                </a:solidFill>
              </a:rPr>
              <a:t> </a:t>
            </a:r>
            <a:r>
              <a:rPr lang="fr-FR" sz="3200" b="1" spc="5" dirty="0">
                <a:solidFill>
                  <a:srgbClr val="FF7800"/>
                </a:solidFill>
              </a:rPr>
              <a:t>des</a:t>
            </a:r>
            <a:r>
              <a:rPr lang="fr-FR" sz="3200" b="1" spc="-40" dirty="0">
                <a:solidFill>
                  <a:srgbClr val="FF7800"/>
                </a:solidFill>
              </a:rPr>
              <a:t> </a:t>
            </a:r>
            <a:r>
              <a:rPr lang="fr-FR" sz="3200" b="1" spc="-5" dirty="0">
                <a:solidFill>
                  <a:srgbClr val="FF7800"/>
                </a:solidFill>
              </a:rPr>
              <a:t>coûts</a:t>
            </a:r>
            <a:endParaRPr lang="fr-FR" sz="32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B5C5E5-2140-4C46-9845-54A095E4300A}"/>
              </a:ext>
            </a:extLst>
          </p:cNvPr>
          <p:cNvSpPr txBox="1"/>
          <p:nvPr/>
        </p:nvSpPr>
        <p:spPr>
          <a:xfrm>
            <a:off x="1103971" y="1703848"/>
            <a:ext cx="9946888" cy="3904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70815" algn="just">
              <a:lnSpc>
                <a:spcPct val="150000"/>
              </a:lnSpc>
              <a:spcBef>
                <a:spcPts val="265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maîtrise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8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coûts</a:t>
            </a:r>
            <a:r>
              <a:rPr lang="fr-FR" sz="18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consiste</a:t>
            </a:r>
            <a:r>
              <a:rPr lang="fr-FR" sz="18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à</a:t>
            </a:r>
            <a:r>
              <a:rPr lang="fr-FR" sz="1800" b="1" spc="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superviser</a:t>
            </a:r>
            <a:r>
              <a:rPr lang="fr-FR" sz="1800" b="1" spc="4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</a:t>
            </a:r>
            <a:r>
              <a:rPr lang="fr-FR" sz="1800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à</a:t>
            </a:r>
            <a:r>
              <a:rPr lang="fr-FR" sz="1800" b="1" spc="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gérer</a:t>
            </a:r>
            <a:r>
              <a:rPr lang="fr-FR" sz="1800" b="1" spc="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les</a:t>
            </a:r>
            <a:r>
              <a:rPr lang="fr-FR" sz="1800" b="1" spc="5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dépenses</a:t>
            </a:r>
            <a:r>
              <a:rPr lang="fr-FR" sz="1800" b="1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du</a:t>
            </a:r>
            <a:r>
              <a:rPr lang="fr-FR" sz="1800" b="1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projet</a:t>
            </a:r>
            <a:r>
              <a:rPr lang="fr-FR" sz="1800" b="1" spc="5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8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lang="fr-FR" sz="18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préparer</a:t>
            </a:r>
            <a:r>
              <a:rPr lang="fr-FR"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lang="fr-FR" sz="18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risques</a:t>
            </a:r>
            <a:r>
              <a:rPr lang="fr-FR" sz="1800" b="1" spc="4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financiers</a:t>
            </a:r>
            <a:r>
              <a:rPr lang="fr-FR" sz="1800" b="1" spc="3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potentiels.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lang="fr-FR" sz="18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tâche</a:t>
            </a:r>
            <a:r>
              <a:rPr lang="fr-FR" sz="18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8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lang="fr-FR"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ressort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chef</a:t>
            </a:r>
            <a:r>
              <a:rPr lang="fr-FR" sz="18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projet.</a:t>
            </a:r>
          </a:p>
          <a:p>
            <a:pPr marL="182880" indent="-170815" algn="just">
              <a:lnSpc>
                <a:spcPct val="150000"/>
              </a:lnSpc>
              <a:spcBef>
                <a:spcPts val="265"/>
              </a:spcBef>
              <a:buFont typeface="Wingdings"/>
              <a:buChar char=""/>
              <a:tabLst>
                <a:tab pos="183515" algn="l"/>
              </a:tabLst>
            </a:pPr>
            <a:endParaRPr lang="fr-FR" sz="1800" dirty="0">
              <a:latin typeface="Calibri"/>
              <a:cs typeface="Calibri"/>
            </a:endParaRPr>
          </a:p>
          <a:p>
            <a:pPr marL="182880" marR="5080" indent="-170815" algn="just">
              <a:lnSpc>
                <a:spcPct val="150000"/>
              </a:lnSpc>
              <a:spcBef>
                <a:spcPts val="580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La maîtrise des coûts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implique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non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seulement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gestion du budget, mais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aussi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 planification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la préparation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aux risques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potentiels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.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risques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peuvent </a:t>
            </a:r>
            <a:r>
              <a:rPr lang="fr-FR" sz="1800" spc="-15" dirty="0">
                <a:solidFill>
                  <a:srgbClr val="555555"/>
                </a:solidFill>
                <a:latin typeface="Calibri"/>
                <a:cs typeface="Calibri"/>
              </a:rPr>
              <a:t>retarder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projets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parfois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même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entraîner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dépenses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imprévues. La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préparation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ces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revers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permettre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votre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équipe d'économiser du temps </a:t>
            </a:r>
            <a:r>
              <a:rPr lang="fr-FR" sz="18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et,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potentiellement,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 </a:t>
            </a:r>
            <a:r>
              <a:rPr lang="fr-FR" sz="18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l'argent.</a:t>
            </a:r>
            <a:endParaRPr lang="fr-FR" sz="1800" b="1" dirty="0">
              <a:highlight>
                <a:srgbClr val="FFFF00"/>
              </a:highlight>
              <a:latin typeface="Calibri"/>
              <a:cs typeface="Calibri"/>
            </a:endParaRPr>
          </a:p>
          <a:p>
            <a:pPr>
              <a:lnSpc>
                <a:spcPct val="150000"/>
              </a:lnSpc>
              <a:buClr>
                <a:srgbClr val="555555"/>
              </a:buClr>
              <a:buFont typeface="Wingdings"/>
              <a:buChar char=""/>
            </a:pPr>
            <a:endParaRPr lang="fr-FR" sz="18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25"/>
              </a:spcBef>
              <a:buClr>
                <a:srgbClr val="555555"/>
              </a:buClr>
              <a:buFont typeface="Wingdings"/>
              <a:buChar char=""/>
            </a:pPr>
            <a:endParaRPr lang="fr-FR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56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A3BA821-81C4-46E1-90A5-A53AAF4D90AC}"/>
              </a:ext>
            </a:extLst>
          </p:cNvPr>
          <p:cNvSpPr txBox="1"/>
          <p:nvPr/>
        </p:nvSpPr>
        <p:spPr>
          <a:xfrm>
            <a:off x="1290320" y="1971041"/>
            <a:ext cx="9103360" cy="289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FR" sz="1600" b="1" spc="-25" dirty="0">
                <a:solidFill>
                  <a:srgbClr val="555555"/>
                </a:solidFill>
                <a:latin typeface="Calibri"/>
                <a:cs typeface="Calibri"/>
              </a:rPr>
              <a:t>L’avantage</a:t>
            </a:r>
            <a:r>
              <a:rPr lang="fr-FR" sz="16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2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lang="fr-FR" sz="16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méthode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planning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suivre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précis</a:t>
            </a:r>
            <a:r>
              <a:rPr lang="fr-FR" sz="16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dès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départ.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principal</a:t>
            </a:r>
            <a:r>
              <a:rPr lang="fr-FR"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reproche</a:t>
            </a:r>
            <a:r>
              <a:rPr lang="fr-FR" sz="16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réside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manque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souplesse.</a:t>
            </a:r>
          </a:p>
          <a:p>
            <a:pPr marL="182880" indent="-17081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3515" algn="l"/>
              </a:tabLst>
            </a:pPr>
            <a:endParaRPr lang="fr-FR" sz="1600" dirty="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6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inconvenants</a:t>
            </a:r>
            <a:r>
              <a:rPr lang="fr-FR" sz="16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b="1" spc="-20" dirty="0">
                <a:solidFill>
                  <a:srgbClr val="555555"/>
                </a:solidFill>
                <a:latin typeface="Calibri"/>
                <a:cs typeface="Calibri"/>
              </a:rPr>
              <a:t> cette</a:t>
            </a:r>
            <a:r>
              <a:rPr lang="fr-FR" sz="16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lang="fr-FR" sz="16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 que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600" dirty="0"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0715" algn="l"/>
              </a:tabLst>
            </a:pP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projets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complexes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lang="fr-FR" sz="16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niveaux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lang="fr-FR"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rarement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divisés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phases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clairement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définies.</a:t>
            </a:r>
            <a:endParaRPr lang="fr-FR" sz="1600" dirty="0"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0715" algn="l"/>
              </a:tabLst>
            </a:pP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faible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marge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ajustements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déroulement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en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raison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d’exigences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modifiées.</a:t>
            </a:r>
            <a:endParaRPr lang="fr-FR" sz="1600" dirty="0"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0715" algn="l"/>
              </a:tabLst>
            </a:pP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L’utilisateur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final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uniquement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intégré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production</a:t>
            </a:r>
            <a:r>
              <a:rPr lang="fr-FR" sz="16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programmation.</a:t>
            </a:r>
            <a:endParaRPr lang="fr-FR" sz="1600" dirty="0">
              <a:latin typeface="Calibri"/>
              <a:cs typeface="Calibri"/>
            </a:endParaRPr>
          </a:p>
          <a:p>
            <a:pPr marL="640080" lvl="1" indent="-17081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0715" algn="l"/>
              </a:tabLst>
            </a:pP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erreurs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latin typeface="Calibri"/>
                <a:cs typeface="Calibri"/>
              </a:rPr>
              <a:t>parfois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détectées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uniquement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fin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développement.</a:t>
            </a:r>
            <a:endParaRPr lang="fr-FR" sz="1600" dirty="0">
              <a:latin typeface="Calibri"/>
              <a:cs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B351ACE-A798-4AC1-B770-ED80422BE5AD}"/>
              </a:ext>
            </a:extLst>
          </p:cNvPr>
          <p:cNvSpPr txBox="1"/>
          <p:nvPr/>
        </p:nvSpPr>
        <p:spPr>
          <a:xfrm>
            <a:off x="2519680" y="887214"/>
            <a:ext cx="7589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spc="-5" dirty="0">
                <a:solidFill>
                  <a:srgbClr val="FF7700"/>
                </a:solidFill>
                <a:latin typeface="Calibri"/>
                <a:cs typeface="Calibri"/>
              </a:rPr>
              <a:t>Avantage et inconvenants Méthode en Cascade</a:t>
            </a:r>
          </a:p>
        </p:txBody>
      </p:sp>
    </p:spTree>
    <p:extLst>
      <p:ext uri="{BB962C8B-B14F-4D97-AF65-F5344CB8AC3E}">
        <p14:creationId xmlns:p14="http://schemas.microsoft.com/office/powerpoint/2010/main" val="12157106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D4E3E0B-1872-4FAC-AAE9-24C0CFB5C0BD}"/>
              </a:ext>
            </a:extLst>
          </p:cNvPr>
          <p:cNvSpPr txBox="1"/>
          <p:nvPr/>
        </p:nvSpPr>
        <p:spPr>
          <a:xfrm>
            <a:off x="1670360" y="1126563"/>
            <a:ext cx="885128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70815" algn="just">
              <a:lnSpc>
                <a:spcPct val="150000"/>
              </a:lnSpc>
              <a:buFont typeface="Wingdings"/>
              <a:buChar char=""/>
              <a:tabLst>
                <a:tab pos="183515" algn="l"/>
              </a:tabLst>
            </a:pP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maîtrise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coûts</a:t>
            </a:r>
            <a:r>
              <a:rPr lang="fr-FR"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suppose</a:t>
            </a:r>
            <a:r>
              <a:rPr lang="fr-FR"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une grande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10" dirty="0">
                <a:solidFill>
                  <a:srgbClr val="555555"/>
                </a:solidFill>
                <a:latin typeface="Calibri"/>
                <a:cs typeface="Calibri"/>
              </a:rPr>
              <a:t>discipline</a:t>
            </a:r>
            <a:r>
              <a:rPr lang="fr-FR" sz="18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 commence</a:t>
            </a:r>
            <a:r>
              <a:rPr lang="fr-FR"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spc="-5" dirty="0">
                <a:solidFill>
                  <a:srgbClr val="555555"/>
                </a:solidFill>
                <a:latin typeface="Calibri"/>
                <a:cs typeface="Calibri"/>
              </a:rPr>
              <a:t>dès</a:t>
            </a:r>
            <a:r>
              <a:rPr lang="fr-FR" sz="18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800" dirty="0">
              <a:latin typeface="Calibri"/>
              <a:cs typeface="Calibri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49A3C6D-92E0-475F-B9C7-10A25C492D39}"/>
              </a:ext>
            </a:extLst>
          </p:cNvPr>
          <p:cNvSpPr/>
          <p:nvPr/>
        </p:nvSpPr>
        <p:spPr>
          <a:xfrm>
            <a:off x="1126273" y="1789770"/>
            <a:ext cx="3691054" cy="81961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20"/>
              </a:lnSpc>
              <a:spcBef>
                <a:spcPts val="95"/>
              </a:spcBef>
            </a:pPr>
            <a:r>
              <a:rPr lang="fr-FR" sz="1800" b="1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lang="fr-FR"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r>
              <a:rPr lang="fr-FR" sz="1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lang="fr-FR"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FFFFFF"/>
                </a:solidFill>
                <a:latin typeface="Calibri"/>
                <a:cs typeface="Calibri"/>
              </a:rPr>
              <a:t>faisabilité</a:t>
            </a:r>
            <a:r>
              <a:rPr lang="fr-FR" sz="18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endParaRPr lang="fr-FR" sz="1800" dirty="0">
              <a:latin typeface="Calibri"/>
              <a:cs typeface="Calibri"/>
            </a:endParaRPr>
          </a:p>
          <a:p>
            <a:pPr algn="ctr">
              <a:lnSpc>
                <a:spcPts val="1620"/>
              </a:lnSpc>
            </a:pPr>
            <a:r>
              <a:rPr lang="fr-FR" sz="1800" b="1" spc="-10" dirty="0">
                <a:solidFill>
                  <a:srgbClr val="FFFFFF"/>
                </a:solidFill>
                <a:latin typeface="Calibri"/>
                <a:cs typeface="Calibri"/>
              </a:rPr>
              <a:t>projet</a:t>
            </a:r>
            <a:endParaRPr lang="fr-FR" sz="1800" dirty="0">
              <a:latin typeface="Calibri"/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CAA050-3E9E-4473-BB9E-4BB94860CE8D}"/>
              </a:ext>
            </a:extLst>
          </p:cNvPr>
          <p:cNvSpPr txBox="1"/>
          <p:nvPr/>
        </p:nvSpPr>
        <p:spPr>
          <a:xfrm>
            <a:off x="1361843" y="2782669"/>
            <a:ext cx="3219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u="sng" dirty="0">
                <a:solidFill>
                  <a:srgbClr val="555555"/>
                </a:solidFill>
                <a:latin typeface="Calibri"/>
                <a:cs typeface="Calibri"/>
              </a:rPr>
              <a:t>une estimation analogique</a:t>
            </a:r>
          </a:p>
          <a:p>
            <a:pPr algn="ctr"/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combien </a:t>
            </a:r>
            <a:r>
              <a:rPr lang="fr-FR" sz="1800" b="1" u="sng" spc="-10" dirty="0">
                <a:solidFill>
                  <a:srgbClr val="555555"/>
                </a:solidFill>
                <a:latin typeface="Calibri"/>
                <a:cs typeface="Calibri"/>
              </a:rPr>
              <a:t>coûte</a:t>
            </a:r>
            <a:r>
              <a:rPr lang="fr-FR" b="1" u="sng" spc="-10" dirty="0">
                <a:solidFill>
                  <a:srgbClr val="555555"/>
                </a:solidFill>
                <a:latin typeface="Calibri"/>
                <a:cs typeface="Calibri"/>
              </a:rPr>
              <a:t> ...?</a:t>
            </a:r>
            <a:endParaRPr lang="fr-FR" b="1" u="sng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809A3AC-8EC1-493E-A478-9BE9BB0DEB06}"/>
              </a:ext>
            </a:extLst>
          </p:cNvPr>
          <p:cNvSpPr/>
          <p:nvPr/>
        </p:nvSpPr>
        <p:spPr>
          <a:xfrm>
            <a:off x="6709317" y="1789770"/>
            <a:ext cx="3691054" cy="8196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fr-FR" sz="1800" b="1" spc="-5" dirty="0">
                <a:solidFill>
                  <a:srgbClr val="FFFFFF"/>
                </a:solidFill>
                <a:latin typeface="Calibri"/>
                <a:cs typeface="Calibri"/>
              </a:rPr>
              <a:t>Dans</a:t>
            </a:r>
            <a:r>
              <a:rPr lang="fr-FR"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lang="fr-FR" sz="1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FFFFFF"/>
                </a:solidFill>
                <a:latin typeface="Calibri"/>
                <a:cs typeface="Calibri"/>
              </a:rPr>
              <a:t>phase </a:t>
            </a:r>
            <a:r>
              <a:rPr lang="fr-FR" sz="1800" b="1" spc="-15" dirty="0">
                <a:solidFill>
                  <a:srgbClr val="FFFFFF"/>
                </a:solidFill>
                <a:latin typeface="Calibri"/>
                <a:cs typeface="Calibri"/>
              </a:rPr>
              <a:t>d'avant</a:t>
            </a:r>
            <a:r>
              <a:rPr lang="fr-FR" sz="1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FFFFFF"/>
                </a:solidFill>
                <a:latin typeface="Calibri"/>
                <a:cs typeface="Calibri"/>
              </a:rPr>
              <a:t>projet</a:t>
            </a:r>
            <a:endParaRPr lang="fr-FR" sz="1800" dirty="0">
              <a:latin typeface="Calibri"/>
              <a:cs typeface="Calibri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B4814A2-8649-4982-A4D2-11795DAD6376}"/>
              </a:ext>
            </a:extLst>
          </p:cNvPr>
          <p:cNvSpPr txBox="1"/>
          <p:nvPr/>
        </p:nvSpPr>
        <p:spPr>
          <a:xfrm>
            <a:off x="7046642" y="2662678"/>
            <a:ext cx="33537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u="sng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projet </a:t>
            </a:r>
            <a:r>
              <a:rPr lang="fr-FR" sz="1800" b="1" u="sng" dirty="0">
                <a:solidFill>
                  <a:srgbClr val="555555"/>
                </a:solidFill>
                <a:latin typeface="Calibri"/>
                <a:cs typeface="Calibri"/>
              </a:rPr>
              <a:t>est détaillé, des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choix </a:t>
            </a:r>
            <a:r>
              <a:rPr lang="fr-FR" sz="1800" b="1" u="sng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techniques</a:t>
            </a:r>
            <a:r>
              <a:rPr lang="fr-FR" sz="1800" b="1" u="sng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lang="fr-FR" sz="1800" b="1" u="sng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arrêtés</a:t>
            </a:r>
            <a:r>
              <a:rPr lang="fr-FR" sz="1800" b="1" u="sng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800" b="1" u="sng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proposés,</a:t>
            </a:r>
            <a:r>
              <a:rPr lang="fr-FR" sz="1800" b="1" u="sng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lang="fr-FR" sz="1800" b="1" u="sng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méthode </a:t>
            </a:r>
            <a:r>
              <a:rPr lang="fr-FR" sz="1800" b="1" u="sng" dirty="0">
                <a:solidFill>
                  <a:srgbClr val="555555"/>
                </a:solidFill>
                <a:latin typeface="Calibri"/>
                <a:cs typeface="Calibri"/>
              </a:rPr>
              <a:t>paramétrique</a:t>
            </a:r>
            <a:endParaRPr lang="fr-FR" b="1" u="sng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FD7C500-2C5A-4059-A4BF-AFEAE14A0FE8}"/>
              </a:ext>
            </a:extLst>
          </p:cNvPr>
          <p:cNvSpPr/>
          <p:nvPr/>
        </p:nvSpPr>
        <p:spPr>
          <a:xfrm>
            <a:off x="1126273" y="4098734"/>
            <a:ext cx="3691054" cy="81961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fr-FR" sz="1800" b="1" spc="-25" dirty="0">
                <a:solidFill>
                  <a:srgbClr val="FFFFFF"/>
                </a:solidFill>
                <a:latin typeface="Calibri"/>
                <a:cs typeface="Calibri"/>
              </a:rPr>
              <a:t>Avant</a:t>
            </a:r>
            <a:r>
              <a:rPr lang="fr-FR" sz="1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lang="fr-FR" sz="1800" b="1" spc="-10" dirty="0">
                <a:solidFill>
                  <a:srgbClr val="FFFFFF"/>
                </a:solidFill>
                <a:latin typeface="Calibri"/>
                <a:cs typeface="Calibri"/>
              </a:rPr>
              <a:t>démarrer</a:t>
            </a:r>
            <a:r>
              <a:rPr lang="fr-FR" sz="1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lang="fr-FR"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FFFFFF"/>
                </a:solidFill>
                <a:latin typeface="Calibri"/>
                <a:cs typeface="Calibri"/>
              </a:rPr>
              <a:t>projet</a:t>
            </a:r>
            <a:endParaRPr lang="fr-FR" sz="1800" dirty="0">
              <a:latin typeface="Calibri"/>
              <a:cs typeface="Calibri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2013C64-B117-441F-8A96-419B37AD6437}"/>
              </a:ext>
            </a:extLst>
          </p:cNvPr>
          <p:cNvSpPr txBox="1"/>
          <p:nvPr/>
        </p:nvSpPr>
        <p:spPr>
          <a:xfrm>
            <a:off x="1300512" y="4918349"/>
            <a:ext cx="32812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CPI construira </a:t>
            </a:r>
            <a:r>
              <a:rPr lang="fr-FR" sz="1800" b="1" u="sng" dirty="0">
                <a:solidFill>
                  <a:srgbClr val="555555"/>
                </a:solidFill>
                <a:latin typeface="Calibri"/>
                <a:cs typeface="Calibri"/>
              </a:rPr>
              <a:t>le budget </a:t>
            </a:r>
            <a:r>
              <a:rPr lang="fr-FR" sz="1800" b="1" u="sng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dirty="0">
                <a:solidFill>
                  <a:srgbClr val="555555"/>
                </a:solidFill>
                <a:latin typeface="Calibri"/>
                <a:cs typeface="Calibri"/>
              </a:rPr>
              <a:t>initial détaillé,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méthode </a:t>
            </a:r>
            <a:r>
              <a:rPr lang="fr-FR" sz="1800" b="1" u="sng" dirty="0">
                <a:solidFill>
                  <a:srgbClr val="555555"/>
                </a:solidFill>
                <a:latin typeface="Calibri"/>
                <a:cs typeface="Calibri"/>
              </a:rPr>
              <a:t>analytique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dirty="0">
                <a:solidFill>
                  <a:srgbClr val="555555"/>
                </a:solidFill>
                <a:latin typeface="Calibri"/>
                <a:cs typeface="Calibri"/>
              </a:rPr>
              <a:t>des devis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ou  </a:t>
            </a:r>
            <a:r>
              <a:rPr lang="fr-FR" sz="1800" b="1" u="sng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lang="fr-FR" sz="1800" b="1" u="sng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estimations </a:t>
            </a:r>
            <a:r>
              <a:rPr lang="fr-FR" sz="1800" b="1" u="sng" dirty="0">
                <a:solidFill>
                  <a:srgbClr val="555555"/>
                </a:solidFill>
                <a:latin typeface="Calibri"/>
                <a:cs typeface="Calibri"/>
              </a:rPr>
              <a:t>argumentées et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précises</a:t>
            </a:r>
            <a:endParaRPr lang="fr-FR" b="1" u="sng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D7D6609-05A7-4F84-B512-495416801AAD}"/>
              </a:ext>
            </a:extLst>
          </p:cNvPr>
          <p:cNvSpPr/>
          <p:nvPr/>
        </p:nvSpPr>
        <p:spPr>
          <a:xfrm>
            <a:off x="6709317" y="4098734"/>
            <a:ext cx="3691054" cy="81961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fr-FR" sz="1800" b="1" spc="-35" dirty="0">
                <a:solidFill>
                  <a:srgbClr val="FFFFFF"/>
                </a:solidFill>
                <a:latin typeface="Calibri"/>
                <a:cs typeface="Calibri"/>
              </a:rPr>
              <a:t>Tout</a:t>
            </a:r>
            <a:r>
              <a:rPr lang="fr-FR" sz="1800" b="1" spc="-5" dirty="0">
                <a:solidFill>
                  <a:srgbClr val="FFFFFF"/>
                </a:solidFill>
                <a:latin typeface="Calibri"/>
                <a:cs typeface="Calibri"/>
              </a:rPr>
              <a:t> au</a:t>
            </a:r>
            <a:r>
              <a:rPr lang="fr-FR"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fr-FR" sz="1800" b="1" spc="-10" dirty="0">
                <a:solidFill>
                  <a:srgbClr val="FFFFFF"/>
                </a:solidFill>
                <a:latin typeface="Calibri"/>
                <a:cs typeface="Calibri"/>
              </a:rPr>
              <a:t>long</a:t>
            </a:r>
            <a:r>
              <a:rPr lang="fr-FR" sz="1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lang="fr-FR" sz="1800" b="1" spc="-10" dirty="0">
                <a:solidFill>
                  <a:srgbClr val="FFFFFF"/>
                </a:solidFill>
                <a:latin typeface="Calibri"/>
                <a:cs typeface="Calibri"/>
              </a:rPr>
              <a:t>la réalisation</a:t>
            </a:r>
            <a:endParaRPr lang="fr-FR" sz="1800" dirty="0">
              <a:latin typeface="Calibri"/>
              <a:cs typeface="Calibri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C1E5EBF-DFE0-463D-8F8B-F20EEF0BE966}"/>
              </a:ext>
            </a:extLst>
          </p:cNvPr>
          <p:cNvSpPr txBox="1"/>
          <p:nvPr/>
        </p:nvSpPr>
        <p:spPr>
          <a:xfrm>
            <a:off x="7676221" y="4918349"/>
            <a:ext cx="2094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actions</a:t>
            </a:r>
            <a:r>
              <a:rPr lang="fr-FR" sz="1800" b="1" u="sng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u="sng" spc="-5" dirty="0">
                <a:solidFill>
                  <a:srgbClr val="555555"/>
                </a:solidFill>
                <a:latin typeface="Calibri"/>
                <a:cs typeface="Calibri"/>
              </a:rPr>
              <a:t>correctives 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12856243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9C88D28-C6A6-4FB8-BAE4-274720123208}"/>
              </a:ext>
            </a:extLst>
          </p:cNvPr>
          <p:cNvSpPr txBox="1"/>
          <p:nvPr/>
        </p:nvSpPr>
        <p:spPr>
          <a:xfrm>
            <a:off x="2523428" y="601495"/>
            <a:ext cx="7145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spc="-5" dirty="0">
                <a:solidFill>
                  <a:srgbClr val="FF7800"/>
                </a:solidFill>
              </a:rPr>
              <a:t>Détermination</a:t>
            </a:r>
            <a:r>
              <a:rPr lang="fr-FR" sz="3200" b="1" spc="-60" dirty="0">
                <a:solidFill>
                  <a:srgbClr val="FF7800"/>
                </a:solidFill>
              </a:rPr>
              <a:t> </a:t>
            </a:r>
            <a:r>
              <a:rPr lang="fr-FR" sz="3200" b="1" spc="5" dirty="0">
                <a:solidFill>
                  <a:srgbClr val="FF7800"/>
                </a:solidFill>
              </a:rPr>
              <a:t>des</a:t>
            </a:r>
            <a:r>
              <a:rPr lang="fr-FR" sz="3200" b="1" spc="-35" dirty="0">
                <a:solidFill>
                  <a:srgbClr val="FF7800"/>
                </a:solidFill>
              </a:rPr>
              <a:t> </a:t>
            </a:r>
            <a:r>
              <a:rPr lang="fr-FR" sz="3200" b="1" spc="-5" dirty="0">
                <a:solidFill>
                  <a:srgbClr val="FF7800"/>
                </a:solidFill>
              </a:rPr>
              <a:t>points</a:t>
            </a:r>
            <a:r>
              <a:rPr lang="fr-FR" sz="3200" b="1" spc="-10" dirty="0">
                <a:solidFill>
                  <a:srgbClr val="FF7800"/>
                </a:solidFill>
              </a:rPr>
              <a:t> </a:t>
            </a:r>
            <a:r>
              <a:rPr lang="fr-FR" sz="3200" b="1" dirty="0">
                <a:solidFill>
                  <a:srgbClr val="FF7800"/>
                </a:solidFill>
              </a:rPr>
              <a:t>de</a:t>
            </a:r>
            <a:r>
              <a:rPr lang="fr-FR" sz="3200" b="1" spc="-30" dirty="0">
                <a:solidFill>
                  <a:srgbClr val="FF7800"/>
                </a:solidFill>
              </a:rPr>
              <a:t> </a:t>
            </a:r>
            <a:r>
              <a:rPr lang="fr-FR" sz="3200" b="1" spc="-10" dirty="0">
                <a:solidFill>
                  <a:srgbClr val="FF7800"/>
                </a:solidFill>
              </a:rPr>
              <a:t>validation</a:t>
            </a:r>
            <a:endParaRPr lang="fr-FR" sz="32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653D4E-AD17-46FA-B23B-27B1A1C01926}"/>
              </a:ext>
            </a:extLst>
          </p:cNvPr>
          <p:cNvSpPr txBox="1"/>
          <p:nvPr/>
        </p:nvSpPr>
        <p:spPr>
          <a:xfrm>
            <a:off x="825190" y="1186270"/>
            <a:ext cx="10727473" cy="5211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lang="fr-FR" sz="1600" b="1" u="sng" spc="-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lang="fr-FR" sz="1600" b="1" u="sng" spc="-10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lang="fr-FR" sz="1600" b="1" u="sng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u="sng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600" b="1" u="sng" spc="-5" dirty="0">
                <a:solidFill>
                  <a:srgbClr val="555555"/>
                </a:solidFill>
                <a:latin typeface="Calibri"/>
                <a:cs typeface="Calibri"/>
              </a:rPr>
              <a:t> dossier</a:t>
            </a:r>
            <a:r>
              <a:rPr lang="fr-FR" sz="1600" b="1" u="sng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u="sng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b="1" u="sng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u="sng" spc="-10" dirty="0">
                <a:solidFill>
                  <a:srgbClr val="555555"/>
                </a:solidFill>
                <a:latin typeface="Calibri"/>
                <a:cs typeface="Calibri"/>
              </a:rPr>
              <a:t>faisabilité</a:t>
            </a:r>
            <a:endParaRPr lang="fr-FR" sz="1600" b="1" u="sng" dirty="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</a:t>
            </a:r>
            <a:r>
              <a:rPr lang="fr-FR" sz="1400" b="1" spc="2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dossier</a:t>
            </a:r>
            <a:r>
              <a:rPr lang="fr-FR" sz="1400" b="1" spc="2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sz="1400" b="1" spc="2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faisabilité</a:t>
            </a:r>
            <a:r>
              <a:rPr lang="fr-FR" sz="1400" b="1" spc="2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est</a:t>
            </a:r>
            <a:r>
              <a:rPr lang="fr-FR" sz="1400" b="1" spc="2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un</a:t>
            </a:r>
            <a:r>
              <a:rPr lang="fr-FR" sz="1400" b="1" spc="204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document</a:t>
            </a:r>
            <a:r>
              <a:rPr lang="fr-FR" sz="1400" b="1" spc="2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descriptif</a:t>
            </a:r>
            <a:r>
              <a:rPr lang="fr-FR"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abordant</a:t>
            </a:r>
            <a:r>
              <a:rPr lang="fr-FR"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aspects</a:t>
            </a:r>
            <a:r>
              <a:rPr lang="fr-FR" sz="1400" b="1" spc="2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techniques,</a:t>
            </a:r>
            <a:r>
              <a:rPr lang="fr-FR" sz="1400" b="1" spc="204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qualité,</a:t>
            </a:r>
            <a:r>
              <a:rPr lang="fr-FR" sz="1400" b="1" spc="23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financiers</a:t>
            </a:r>
            <a:r>
              <a:rPr lang="fr-FR" sz="1400" b="1" spc="2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</a:t>
            </a:r>
            <a:r>
              <a:rPr lang="fr-FR" sz="1400" b="1" spc="2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calendaires</a:t>
            </a:r>
            <a:r>
              <a:rPr lang="fr-FR" sz="1400" b="1" spc="229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d’un</a:t>
            </a:r>
            <a:r>
              <a:rPr lang="fr-FR" sz="1400" b="1" spc="2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projet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lang="fr-FR"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lang="fr-FR"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lang="fr-FR"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permettre</a:t>
            </a:r>
            <a:r>
              <a:rPr lang="fr-FR"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lang="fr-FR"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personnes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concernées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d’appréhender</a:t>
            </a:r>
            <a:r>
              <a:rPr lang="fr-FR" sz="1400" b="1" spc="6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les</a:t>
            </a:r>
            <a:r>
              <a:rPr lang="fr-FR" sz="1400" b="1" spc="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objectifs</a:t>
            </a:r>
            <a:r>
              <a:rPr lang="fr-FR" sz="1400" b="1" spc="5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et </a:t>
            </a:r>
            <a:r>
              <a:rPr lang="fr-FR"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les</a:t>
            </a:r>
            <a:r>
              <a:rPr lang="fr-FR" sz="1400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enjeux</a:t>
            </a:r>
            <a:r>
              <a:rPr lang="fr-FR" sz="14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du</a:t>
            </a:r>
            <a:r>
              <a:rPr lang="fr-FR" sz="1400" b="1" spc="1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b="1" spc="-1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projet</a:t>
            </a:r>
            <a:r>
              <a:rPr lang="fr-FR" sz="14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lang="fr-FR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statuer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sa</a:t>
            </a:r>
            <a:r>
              <a:rPr lang="fr-FR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validation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finale.</a:t>
            </a:r>
            <a:endParaRPr lang="fr-FR" sz="1400" dirty="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dossier</a:t>
            </a:r>
            <a:r>
              <a:rPr lang="fr-FR"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faisabilité</a:t>
            </a:r>
            <a:r>
              <a:rPr lang="fr-FR"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lang="fr-FR"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lang="fr-FR"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établi,</a:t>
            </a:r>
            <a:r>
              <a:rPr lang="fr-FR"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lang="fr-FR"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soit</a:t>
            </a:r>
            <a:r>
              <a:rPr lang="fr-FR"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nature</a:t>
            </a:r>
            <a:r>
              <a:rPr lang="fr-FR"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lang="fr-FR"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développement</a:t>
            </a:r>
            <a:r>
              <a:rPr lang="fr-FR"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lang="fr-FR"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nouveau</a:t>
            </a:r>
            <a:r>
              <a:rPr lang="fr-FR"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produit,</a:t>
            </a:r>
            <a:r>
              <a:rPr lang="fr-FR"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service</a:t>
            </a:r>
            <a:r>
              <a:rPr lang="fr-FR"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prestation,</a:t>
            </a:r>
            <a:r>
              <a:rPr lang="fr-FR"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nouveau</a:t>
            </a:r>
            <a:r>
              <a:rPr lang="fr-FR"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technique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construction,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etc.</a:t>
            </a:r>
            <a:endParaRPr lang="fr-FR" sz="1400" dirty="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745"/>
              </a:spcBef>
              <a:buFont typeface="Wingdings"/>
              <a:buChar char=""/>
              <a:tabLst>
                <a:tab pos="183515" algn="l"/>
              </a:tabLst>
            </a:pP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lang="fr-FR"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but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lang="fr-FR" sz="1400" dirty="0">
              <a:latin typeface="Calibri"/>
              <a:cs typeface="Calibri"/>
            </a:endParaRPr>
          </a:p>
          <a:p>
            <a:pPr marL="680085" lvl="1" indent="-21082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680085" algn="l"/>
                <a:tab pos="680720" algn="l"/>
              </a:tabLst>
            </a:pP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lang="fr-FR"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4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programme</a:t>
            </a:r>
            <a:r>
              <a:rPr lang="fr-FR" sz="14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complet</a:t>
            </a:r>
            <a:r>
              <a:rPr lang="fr-FR" sz="14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15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4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cahier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charges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lang="fr-FR"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fonctionnelle,</a:t>
            </a:r>
            <a:r>
              <a:rPr lang="fr-FR"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définissant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caractéristiques</a:t>
            </a:r>
            <a:r>
              <a:rPr lang="fr-FR"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principales</a:t>
            </a:r>
            <a:r>
              <a:rPr lang="fr-FR"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secondaires</a:t>
            </a:r>
            <a:r>
              <a:rPr lang="fr-FR"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projet)</a:t>
            </a:r>
            <a:endParaRPr lang="fr-FR" sz="1400" dirty="0">
              <a:latin typeface="Calibri"/>
              <a:cs typeface="Calibri"/>
            </a:endParaRPr>
          </a:p>
          <a:p>
            <a:pPr marL="469900" marR="845185" lvl="1">
              <a:lnSpc>
                <a:spcPct val="110000"/>
              </a:lnSpc>
              <a:spcBef>
                <a:spcPts val="625"/>
              </a:spcBef>
              <a:buFont typeface="Wingdings"/>
              <a:buChar char=""/>
              <a:tabLst>
                <a:tab pos="680085" algn="l"/>
                <a:tab pos="680720" algn="l"/>
              </a:tabLst>
            </a:pP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Justifier</a:t>
            </a:r>
            <a:r>
              <a:rPr lang="fr-FR" sz="1400" b="1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4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4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terme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économique</a:t>
            </a:r>
            <a:r>
              <a:rPr lang="fr-FR"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et/ou</a:t>
            </a:r>
            <a:r>
              <a:rPr lang="fr-FR"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statistique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et/ou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stratégique,</a:t>
            </a:r>
            <a:r>
              <a:rPr lang="fr-FR"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25" dirty="0">
                <a:solidFill>
                  <a:srgbClr val="555555"/>
                </a:solidFill>
                <a:latin typeface="Calibri"/>
                <a:cs typeface="Calibri"/>
              </a:rPr>
              <a:t>l’aide</a:t>
            </a:r>
            <a:r>
              <a:rPr lang="fr-FR"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20" dirty="0">
                <a:solidFill>
                  <a:srgbClr val="555555"/>
                </a:solidFill>
                <a:latin typeface="Calibri"/>
                <a:cs typeface="Calibri"/>
              </a:rPr>
              <a:t>SWOT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lang="fr-FR" sz="1400" spc="-10" dirty="0" err="1">
                <a:solidFill>
                  <a:srgbClr val="555555"/>
                </a:solidFill>
                <a:latin typeface="Calibri"/>
                <a:cs typeface="Calibri"/>
              </a:rPr>
              <a:t>Strengh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/Forces,</a:t>
            </a:r>
            <a:r>
              <a:rPr lang="fr-FR"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 err="1">
                <a:solidFill>
                  <a:srgbClr val="555555"/>
                </a:solidFill>
                <a:latin typeface="Calibri"/>
                <a:cs typeface="Calibri"/>
              </a:rPr>
              <a:t>Weakness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/Faiblesses,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err="1">
                <a:solidFill>
                  <a:srgbClr val="555555"/>
                </a:solidFill>
                <a:latin typeface="Calibri"/>
                <a:cs typeface="Calibri"/>
              </a:rPr>
              <a:t>Opportunities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/Opportunités,</a:t>
            </a:r>
            <a:r>
              <a:rPr lang="fr-FR"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 err="1">
                <a:solidFill>
                  <a:srgbClr val="555555"/>
                </a:solidFill>
                <a:latin typeface="Calibri"/>
                <a:cs typeface="Calibri"/>
              </a:rPr>
              <a:t>Threats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/Menaces)</a:t>
            </a:r>
            <a:endParaRPr lang="fr-FR" sz="1400" dirty="0">
              <a:latin typeface="Calibri"/>
              <a:cs typeface="Calibri"/>
            </a:endParaRPr>
          </a:p>
          <a:p>
            <a:pPr marL="680085" lvl="1" indent="-210820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680085" algn="l"/>
                <a:tab pos="680720" algn="l"/>
              </a:tabLst>
            </a:pP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Elaborer</a:t>
            </a:r>
            <a:r>
              <a:rPr lang="fr-FR"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justifier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budget</a:t>
            </a:r>
            <a:r>
              <a:rPr lang="fr-FR"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nécessaire</a:t>
            </a:r>
            <a:r>
              <a:rPr lang="fr-FR"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sa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réalisation,</a:t>
            </a:r>
            <a:endParaRPr lang="fr-FR" sz="1400" dirty="0">
              <a:latin typeface="Calibri"/>
              <a:cs typeface="Calibri"/>
            </a:endParaRPr>
          </a:p>
          <a:p>
            <a:pPr marL="680085" lvl="1" indent="-21082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680085" algn="l"/>
                <a:tab pos="680720" algn="l"/>
              </a:tabLst>
            </a:pPr>
            <a:r>
              <a:rPr lang="fr-FR" sz="1400" b="1" spc="-15" dirty="0">
                <a:solidFill>
                  <a:srgbClr val="555555"/>
                </a:solidFill>
                <a:latin typeface="Calibri"/>
                <a:cs typeface="Calibri"/>
              </a:rPr>
              <a:t>Evaluer</a:t>
            </a:r>
            <a:r>
              <a:rPr lang="fr-FR"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4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coût</a:t>
            </a:r>
            <a:r>
              <a:rPr lang="fr-FR" sz="14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global</a:t>
            </a:r>
            <a:r>
              <a:rPr lang="fr-FR"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 projet</a:t>
            </a:r>
            <a:r>
              <a:rPr lang="fr-FR" sz="14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coûts</a:t>
            </a:r>
            <a:r>
              <a:rPr lang="fr-FR"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prévisionnels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20" dirty="0">
                <a:solidFill>
                  <a:srgbClr val="555555"/>
                </a:solidFill>
                <a:latin typeface="Calibri"/>
                <a:cs typeface="Calibri"/>
              </a:rPr>
              <a:t>d’exploitation,</a:t>
            </a:r>
            <a:r>
              <a:rPr lang="fr-FR"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maintenance,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stockage,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énergies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nécessaires,</a:t>
            </a:r>
            <a:r>
              <a:rPr lang="fr-FR"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etc.</a:t>
            </a:r>
            <a:endParaRPr lang="fr-FR" sz="1400" dirty="0">
              <a:latin typeface="Calibri"/>
              <a:cs typeface="Calibri"/>
            </a:endParaRPr>
          </a:p>
          <a:p>
            <a:pPr marL="680085" lvl="1" indent="-210820">
              <a:lnSpc>
                <a:spcPct val="100000"/>
              </a:lnSpc>
              <a:spcBef>
                <a:spcPts val="745"/>
              </a:spcBef>
              <a:buFont typeface="Wingdings"/>
              <a:buChar char=""/>
              <a:tabLst>
                <a:tab pos="680085" algn="l"/>
                <a:tab pos="680720" algn="l"/>
              </a:tabLst>
            </a:pP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lang="fr-FR"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lang="fr-FR"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4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contraintes</a:t>
            </a:r>
            <a:r>
              <a:rPr lang="fr-FR"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réglementaires</a:t>
            </a:r>
            <a:r>
              <a:rPr lang="fr-FR" sz="1400" b="1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normes</a:t>
            </a:r>
            <a:r>
              <a:rPr lang="fr-FR" sz="14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initialisant</a:t>
            </a:r>
            <a:r>
              <a:rPr lang="fr-FR"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risques</a:t>
            </a:r>
            <a:r>
              <a:rPr lang="fr-FR"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endParaRPr lang="fr-FR" sz="1400" dirty="0">
              <a:latin typeface="Calibri"/>
              <a:cs typeface="Calibri"/>
            </a:endParaRPr>
          </a:p>
          <a:p>
            <a:pPr marL="680085" lvl="1" indent="-21082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680085" algn="l"/>
                <a:tab pos="680720" algn="l"/>
              </a:tabLst>
            </a:pP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lang="fr-FR"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 planning</a:t>
            </a:r>
            <a:r>
              <a:rPr lang="fr-FR" sz="14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20" dirty="0">
                <a:solidFill>
                  <a:srgbClr val="555555"/>
                </a:solidFill>
                <a:latin typeface="Calibri"/>
                <a:cs typeface="Calibri"/>
              </a:rPr>
              <a:t>d’étude,</a:t>
            </a:r>
            <a:r>
              <a:rPr lang="fr-FR" sz="14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réalisation</a:t>
            </a:r>
            <a:r>
              <a:rPr lang="fr-FR" sz="14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mise</a:t>
            </a:r>
            <a:r>
              <a:rPr lang="fr-FR" sz="14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œuvre</a:t>
            </a:r>
            <a:r>
              <a:rPr lang="fr-FR" sz="14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20" dirty="0">
                <a:solidFill>
                  <a:srgbClr val="555555"/>
                </a:solidFill>
                <a:latin typeface="Calibri"/>
                <a:cs typeface="Calibri"/>
              </a:rPr>
              <a:t>d’estimer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phases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durées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lang="fr-FR"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Planning</a:t>
            </a:r>
            <a:r>
              <a:rPr lang="fr-FR" sz="14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b="1" dirty="0">
                <a:solidFill>
                  <a:srgbClr val="555555"/>
                </a:solidFill>
                <a:latin typeface="Calibri"/>
                <a:cs typeface="Calibri"/>
              </a:rPr>
              <a:t> GANTT</a:t>
            </a:r>
            <a:r>
              <a:rPr lang="fr-FR" sz="14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PERT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endParaRPr lang="fr-FR" sz="1400" dirty="0">
              <a:latin typeface="Calibri"/>
              <a:cs typeface="Calibri"/>
            </a:endParaRPr>
          </a:p>
          <a:p>
            <a:pPr marL="680085" lvl="1" indent="-21082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680085" algn="l"/>
                <a:tab pos="680720" algn="l"/>
              </a:tabLst>
            </a:pP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Apporter</a:t>
            </a:r>
            <a:r>
              <a:rPr lang="fr-FR"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nécessaires</a:t>
            </a:r>
            <a:r>
              <a:rPr lang="fr-FR"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lang="fr-FR"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bonne</a:t>
            </a:r>
            <a:r>
              <a:rPr lang="fr-FR"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compréhension</a:t>
            </a:r>
            <a:r>
              <a:rPr lang="fr-FR"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 projet</a:t>
            </a:r>
            <a:endParaRPr lang="fr-FR" sz="1400" dirty="0">
              <a:latin typeface="Calibri"/>
              <a:cs typeface="Calibri"/>
            </a:endParaRPr>
          </a:p>
          <a:p>
            <a:pPr marL="680085" lvl="1" indent="-210820">
              <a:lnSpc>
                <a:spcPct val="100000"/>
              </a:lnSpc>
              <a:spcBef>
                <a:spcPts val="745"/>
              </a:spcBef>
              <a:buFont typeface="Wingdings"/>
              <a:buChar char=""/>
              <a:tabLst>
                <a:tab pos="680085" algn="l"/>
                <a:tab pos="680720" algn="l"/>
              </a:tabLst>
            </a:pP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Déterminer</a:t>
            </a:r>
            <a:r>
              <a:rPr lang="fr-FR"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lang="fr-FR"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4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impacts</a:t>
            </a:r>
            <a:r>
              <a:rPr lang="fr-FR"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possibles</a:t>
            </a:r>
            <a:r>
              <a:rPr lang="fr-FR" sz="1400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lang="fr-FR"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20" dirty="0">
                <a:solidFill>
                  <a:srgbClr val="555555"/>
                </a:solidFill>
                <a:latin typeface="Calibri"/>
                <a:cs typeface="Calibri"/>
              </a:rPr>
              <a:t>l’organisation</a:t>
            </a:r>
            <a:r>
              <a:rPr lang="fr-FR" sz="1400" spc="-2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lang="fr-FR"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opérations</a:t>
            </a:r>
            <a:r>
              <a:rPr lang="fr-FR"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endParaRPr lang="fr-FR" sz="1400" dirty="0">
              <a:latin typeface="Calibri"/>
              <a:cs typeface="Calibri"/>
            </a:endParaRPr>
          </a:p>
          <a:p>
            <a:pPr marL="680085" lvl="1" indent="-21082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680085" algn="l"/>
                <a:tab pos="680720" algn="l"/>
              </a:tabLst>
            </a:pP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lang="fr-FR"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 évaluer</a:t>
            </a:r>
            <a:r>
              <a:rPr lang="fr-FR" sz="14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risques</a:t>
            </a:r>
            <a:endParaRPr lang="fr-FR" sz="14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106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CB81A4-C871-4D6A-BD97-FF3A12B12920}"/>
              </a:ext>
            </a:extLst>
          </p:cNvPr>
          <p:cNvSpPr txBox="1"/>
          <p:nvPr/>
        </p:nvSpPr>
        <p:spPr>
          <a:xfrm>
            <a:off x="294640" y="801370"/>
            <a:ext cx="10881360" cy="3080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3085">
              <a:lnSpc>
                <a:spcPct val="100000"/>
              </a:lnSpc>
            </a:pP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800" b="1" spc="-10" dirty="0">
                <a:solidFill>
                  <a:srgbClr val="555555"/>
                </a:solidFill>
                <a:latin typeface="Calibri"/>
                <a:cs typeface="Calibri"/>
              </a:rPr>
              <a:t> cycle</a:t>
            </a:r>
            <a:r>
              <a:rPr lang="fr-FR" sz="18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00" b="1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800" b="1" dirty="0">
                <a:solidFill>
                  <a:srgbClr val="555555"/>
                </a:solidFill>
                <a:latin typeface="Calibri"/>
                <a:cs typeface="Calibri"/>
              </a:rPr>
              <a:t> Y</a:t>
            </a:r>
          </a:p>
          <a:p>
            <a:pPr marL="553085">
              <a:lnSpc>
                <a:spcPct val="100000"/>
              </a:lnSpc>
            </a:pPr>
            <a:endParaRPr lang="fr-FR" sz="1800" dirty="0">
              <a:latin typeface="Calibri"/>
              <a:cs typeface="Calibri"/>
            </a:endParaRPr>
          </a:p>
          <a:p>
            <a:pPr marL="723900" marR="5715" indent="-170815">
              <a:lnSpc>
                <a:spcPct val="150000"/>
              </a:lnSpc>
              <a:spcBef>
                <a:spcPts val="625"/>
              </a:spcBef>
              <a:buFont typeface="Arial MT"/>
              <a:buChar char="•"/>
              <a:tabLst>
                <a:tab pos="724535" algn="l"/>
              </a:tabLst>
            </a:pP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6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famille</a:t>
            </a:r>
            <a:r>
              <a:rPr lang="fr-FR" sz="16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6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“</a:t>
            </a:r>
            <a:r>
              <a:rPr lang="fr-FR" sz="1600" b="1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 err="1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Unified</a:t>
            </a:r>
            <a:r>
              <a:rPr lang="fr-FR" sz="1600" b="1" spc="15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Process</a:t>
            </a:r>
            <a:r>
              <a:rPr lang="fr-FR" sz="1600" b="1" spc="1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latin typeface="Calibri"/>
                <a:cs typeface="Calibri"/>
              </a:rPr>
              <a:t>”</a:t>
            </a:r>
            <a:r>
              <a:rPr lang="fr-FR" sz="1600" b="1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constitue</a:t>
            </a:r>
            <a:r>
              <a:rPr lang="fr-FR" sz="16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6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trame</a:t>
            </a:r>
            <a:r>
              <a:rPr lang="fr-FR" sz="16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commune</a:t>
            </a:r>
            <a:r>
              <a:rPr lang="fr-FR" sz="16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6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intégrer</a:t>
            </a:r>
            <a:r>
              <a:rPr lang="fr-FR" sz="16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6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meilleures</a:t>
            </a:r>
            <a:r>
              <a:rPr lang="fr-FR" sz="16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pratiques</a:t>
            </a:r>
            <a:r>
              <a:rPr lang="fr-FR" sz="16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développement.</a:t>
            </a:r>
            <a:r>
              <a:rPr lang="fr-FR" sz="16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</a:p>
          <a:p>
            <a:pPr marL="553085" marR="5715">
              <a:lnSpc>
                <a:spcPct val="150000"/>
              </a:lnSpc>
              <a:spcBef>
                <a:spcPts val="625"/>
              </a:spcBef>
              <a:tabLst>
                <a:tab pos="724535" algn="l"/>
              </a:tabLst>
            </a:pPr>
            <a:endParaRPr lang="fr-FR" sz="1600" dirty="0">
              <a:latin typeface="Calibri"/>
              <a:cs typeface="Calibri"/>
            </a:endParaRPr>
          </a:p>
          <a:p>
            <a:pPr marL="723900" indent="-171450">
              <a:lnSpc>
                <a:spcPct val="150000"/>
              </a:lnSpc>
              <a:spcBef>
                <a:spcPts val="770"/>
              </a:spcBef>
              <a:buFont typeface="Arial MT"/>
              <a:buChar char="•"/>
              <a:tabLst>
                <a:tab pos="724535" algn="l"/>
              </a:tabLst>
            </a:pP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2TUP</a:t>
            </a:r>
            <a:r>
              <a:rPr lang="fr-FR" sz="16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«</a:t>
            </a:r>
            <a:r>
              <a:rPr lang="fr-FR" sz="1600" b="1" spc="5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2</a:t>
            </a:r>
            <a:r>
              <a:rPr lang="fr-FR" sz="1600" b="1" spc="3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2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Track</a:t>
            </a:r>
            <a:r>
              <a:rPr lang="fr-FR" sz="1600" b="1" spc="2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dirty="0" err="1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Unified</a:t>
            </a:r>
            <a:r>
              <a:rPr lang="fr-FR" sz="1600" b="1" spc="5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b="1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Process</a:t>
            </a:r>
            <a:r>
              <a:rPr lang="fr-FR" sz="1600" b="1" spc="-5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lang="fr-FR" sz="16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propose</a:t>
            </a:r>
            <a:r>
              <a:rPr lang="fr-FR" sz="16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cycle</a:t>
            </a:r>
            <a:r>
              <a:rPr lang="fr-FR" sz="1600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de</a:t>
            </a:r>
            <a:r>
              <a:rPr lang="fr-FR" sz="1600" spc="4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développement</a:t>
            </a:r>
            <a:r>
              <a:rPr lang="fr-FR" sz="1600" spc="3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en</a:t>
            </a:r>
            <a:r>
              <a:rPr lang="fr-FR" sz="1600" spc="3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spc="-70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Y,</a:t>
            </a:r>
            <a:r>
              <a:rPr lang="fr-FR" sz="1600" spc="35" dirty="0">
                <a:solidFill>
                  <a:srgbClr val="555555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décomposer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6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d’information,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un</a:t>
            </a:r>
            <a:r>
              <a:rPr lang="fr-FR" sz="1600" spc="1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axe</a:t>
            </a:r>
            <a:r>
              <a:rPr lang="fr-FR" sz="1600" spc="2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fonctionnel</a:t>
            </a:r>
            <a:r>
              <a:rPr lang="fr-FR" sz="1600" spc="2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fr-FR" sz="160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et</a:t>
            </a:r>
            <a:r>
              <a:rPr lang="fr-FR" sz="1600" spc="5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un</a:t>
            </a:r>
            <a:r>
              <a:rPr lang="fr-FR" sz="1600" spc="3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axe</a:t>
            </a:r>
            <a:r>
              <a:rPr lang="fr-FR" sz="1600" dirty="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technique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puis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fusionner</a:t>
            </a:r>
            <a:r>
              <a:rPr lang="fr-FR" sz="16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lang="fr-FR"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branches</a:t>
            </a:r>
            <a:r>
              <a:rPr lang="fr-FR" sz="16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formant</a:t>
            </a:r>
            <a:r>
              <a:rPr lang="fr-FR"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5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lang="fr-FR"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600" spc="-1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la</a:t>
            </a:r>
            <a:r>
              <a:rPr lang="fr-FR" sz="1600" spc="2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fr-FR" sz="1600" spc="-15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lettre</a:t>
            </a:r>
            <a:r>
              <a:rPr lang="fr-FR" sz="160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fr-FR" sz="1600" spc="-80" dirty="0">
                <a:solidFill>
                  <a:srgbClr val="555555"/>
                </a:solidFill>
                <a:highlight>
                  <a:srgbClr val="00FF00"/>
                </a:highlight>
                <a:latin typeface="Calibri"/>
                <a:cs typeface="Calibri"/>
              </a:rPr>
              <a:t>Y.</a:t>
            </a:r>
            <a:endParaRPr lang="fr-FR" sz="1600" dirty="0">
              <a:highlight>
                <a:srgbClr val="00FF00"/>
              </a:highlight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0831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TM02900743[[fn=Organique]]</Template>
  <TotalTime>5534</TotalTime>
  <Words>8308</Words>
  <Application>Microsoft Office PowerPoint</Application>
  <PresentationFormat>Grand écran</PresentationFormat>
  <Paragraphs>647</Paragraphs>
  <Slides>81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81</vt:i4>
      </vt:variant>
    </vt:vector>
  </HeadingPairs>
  <TitlesOfParts>
    <vt:vector size="91" baseType="lpstr">
      <vt:lpstr>Arial</vt:lpstr>
      <vt:lpstr>Arial</vt:lpstr>
      <vt:lpstr>Arial MT</vt:lpstr>
      <vt:lpstr>Calibri</vt:lpstr>
      <vt:lpstr>Courier New</vt:lpstr>
      <vt:lpstr>Garamond</vt:lpstr>
      <vt:lpstr>Google Sans</vt:lpstr>
      <vt:lpstr>Times New Roman</vt:lpstr>
      <vt:lpstr>Wingdings</vt:lpstr>
      <vt:lpstr>Organique</vt:lpstr>
      <vt:lpstr>Partie 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bader eddine belmouss</dc:creator>
  <cp:lastModifiedBy>bader eddine belmouss</cp:lastModifiedBy>
  <cp:revision>53</cp:revision>
  <dcterms:created xsi:type="dcterms:W3CDTF">2023-09-17T19:36:42Z</dcterms:created>
  <dcterms:modified xsi:type="dcterms:W3CDTF">2023-09-25T17:11:54Z</dcterms:modified>
</cp:coreProperties>
</file>