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043CE646-E263-4B82-BE60-101DC30E1449}" type="datetimeFigureOut">
              <a:rPr lang="fr-FR" smtClean="0"/>
              <a:t>09/12/2023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785578-C89E-424C-83E8-DAE3841BC571}" type="slidenum">
              <a:rPr lang="fr-FR" smtClean="0"/>
              <a:t>‹N°›</a:t>
            </a:fld>
            <a:endParaRPr lang="fr-FR"/>
          </a:p>
        </p:txBody>
      </p:sp>
    </p:spTree>
    <p:extLst>
      <p:ext uri="{BB962C8B-B14F-4D97-AF65-F5344CB8AC3E}">
        <p14:creationId xmlns:p14="http://schemas.microsoft.com/office/powerpoint/2010/main" val="1902686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43CE646-E263-4B82-BE60-101DC30E1449}" type="datetimeFigureOut">
              <a:rPr lang="fr-FR" smtClean="0"/>
              <a:t>09/12/2023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785578-C89E-424C-83E8-DAE3841BC571}" type="slidenum">
              <a:rPr lang="fr-FR" smtClean="0"/>
              <a:t>‹N°›</a:t>
            </a:fld>
            <a:endParaRPr lang="fr-FR"/>
          </a:p>
        </p:txBody>
      </p:sp>
    </p:spTree>
    <p:extLst>
      <p:ext uri="{BB962C8B-B14F-4D97-AF65-F5344CB8AC3E}">
        <p14:creationId xmlns:p14="http://schemas.microsoft.com/office/powerpoint/2010/main" val="3860066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43CE646-E263-4B82-BE60-101DC30E1449}" type="datetimeFigureOut">
              <a:rPr lang="fr-FR" smtClean="0"/>
              <a:t>09/12/2023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785578-C89E-424C-83E8-DAE3841BC571}" type="slidenum">
              <a:rPr lang="fr-FR" smtClean="0"/>
              <a:t>‹N°›</a:t>
            </a:fld>
            <a:endParaRPr lang="fr-FR"/>
          </a:p>
        </p:txBody>
      </p:sp>
    </p:spTree>
    <p:extLst>
      <p:ext uri="{BB962C8B-B14F-4D97-AF65-F5344CB8AC3E}">
        <p14:creationId xmlns:p14="http://schemas.microsoft.com/office/powerpoint/2010/main" val="187580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43CE646-E263-4B82-BE60-101DC30E1449}" type="datetimeFigureOut">
              <a:rPr lang="fr-FR" smtClean="0"/>
              <a:t>09/12/2023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785578-C89E-424C-83E8-DAE3841BC571}" type="slidenum">
              <a:rPr lang="fr-FR" smtClean="0"/>
              <a:t>‹N°›</a:t>
            </a:fld>
            <a:endParaRPr lang="fr-FR"/>
          </a:p>
        </p:txBody>
      </p:sp>
    </p:spTree>
    <p:extLst>
      <p:ext uri="{BB962C8B-B14F-4D97-AF65-F5344CB8AC3E}">
        <p14:creationId xmlns:p14="http://schemas.microsoft.com/office/powerpoint/2010/main" val="3030368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043CE646-E263-4B82-BE60-101DC30E1449}" type="datetimeFigureOut">
              <a:rPr lang="fr-FR" smtClean="0"/>
              <a:t>09/12/2023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785578-C89E-424C-83E8-DAE3841BC571}" type="slidenum">
              <a:rPr lang="fr-FR" smtClean="0"/>
              <a:t>‹N°›</a:t>
            </a:fld>
            <a:endParaRPr lang="fr-FR"/>
          </a:p>
        </p:txBody>
      </p:sp>
    </p:spTree>
    <p:extLst>
      <p:ext uri="{BB962C8B-B14F-4D97-AF65-F5344CB8AC3E}">
        <p14:creationId xmlns:p14="http://schemas.microsoft.com/office/powerpoint/2010/main" val="70332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043CE646-E263-4B82-BE60-101DC30E1449}" type="datetimeFigureOut">
              <a:rPr lang="fr-FR" smtClean="0"/>
              <a:t>09/12/2023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D785578-C89E-424C-83E8-DAE3841BC571}" type="slidenum">
              <a:rPr lang="fr-FR" smtClean="0"/>
              <a:t>‹N°›</a:t>
            </a:fld>
            <a:endParaRPr lang="fr-FR"/>
          </a:p>
        </p:txBody>
      </p:sp>
    </p:spTree>
    <p:extLst>
      <p:ext uri="{BB962C8B-B14F-4D97-AF65-F5344CB8AC3E}">
        <p14:creationId xmlns:p14="http://schemas.microsoft.com/office/powerpoint/2010/main" val="11689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043CE646-E263-4B82-BE60-101DC30E1449}" type="datetimeFigureOut">
              <a:rPr lang="fr-FR" smtClean="0"/>
              <a:t>09/12/2023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D785578-C89E-424C-83E8-DAE3841BC571}" type="slidenum">
              <a:rPr lang="fr-FR" smtClean="0"/>
              <a:t>‹N°›</a:t>
            </a:fld>
            <a:endParaRPr lang="fr-FR"/>
          </a:p>
        </p:txBody>
      </p:sp>
    </p:spTree>
    <p:extLst>
      <p:ext uri="{BB962C8B-B14F-4D97-AF65-F5344CB8AC3E}">
        <p14:creationId xmlns:p14="http://schemas.microsoft.com/office/powerpoint/2010/main" val="3736125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043CE646-E263-4B82-BE60-101DC30E1449}" type="datetimeFigureOut">
              <a:rPr lang="fr-FR" smtClean="0"/>
              <a:t>09/12/2023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D785578-C89E-424C-83E8-DAE3841BC571}" type="slidenum">
              <a:rPr lang="fr-FR" smtClean="0"/>
              <a:t>‹N°›</a:t>
            </a:fld>
            <a:endParaRPr lang="fr-FR"/>
          </a:p>
        </p:txBody>
      </p:sp>
    </p:spTree>
    <p:extLst>
      <p:ext uri="{BB962C8B-B14F-4D97-AF65-F5344CB8AC3E}">
        <p14:creationId xmlns:p14="http://schemas.microsoft.com/office/powerpoint/2010/main" val="2436460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43CE646-E263-4B82-BE60-101DC30E1449}" type="datetimeFigureOut">
              <a:rPr lang="fr-FR" smtClean="0"/>
              <a:t>09/12/2023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D785578-C89E-424C-83E8-DAE3841BC571}" type="slidenum">
              <a:rPr lang="fr-FR" smtClean="0"/>
              <a:t>‹N°›</a:t>
            </a:fld>
            <a:endParaRPr lang="fr-FR"/>
          </a:p>
        </p:txBody>
      </p:sp>
    </p:spTree>
    <p:extLst>
      <p:ext uri="{BB962C8B-B14F-4D97-AF65-F5344CB8AC3E}">
        <p14:creationId xmlns:p14="http://schemas.microsoft.com/office/powerpoint/2010/main" val="3563007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043CE646-E263-4B82-BE60-101DC30E1449}" type="datetimeFigureOut">
              <a:rPr lang="fr-FR" smtClean="0"/>
              <a:t>09/12/2023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D785578-C89E-424C-83E8-DAE3841BC571}" type="slidenum">
              <a:rPr lang="fr-FR" smtClean="0"/>
              <a:t>‹N°›</a:t>
            </a:fld>
            <a:endParaRPr lang="fr-FR"/>
          </a:p>
        </p:txBody>
      </p:sp>
    </p:spTree>
    <p:extLst>
      <p:ext uri="{BB962C8B-B14F-4D97-AF65-F5344CB8AC3E}">
        <p14:creationId xmlns:p14="http://schemas.microsoft.com/office/powerpoint/2010/main" val="345686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043CE646-E263-4B82-BE60-101DC30E1449}" type="datetimeFigureOut">
              <a:rPr lang="fr-FR" smtClean="0"/>
              <a:t>09/12/2023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D785578-C89E-424C-83E8-DAE3841BC571}" type="slidenum">
              <a:rPr lang="fr-FR" smtClean="0"/>
              <a:t>‹N°›</a:t>
            </a:fld>
            <a:endParaRPr lang="fr-FR"/>
          </a:p>
        </p:txBody>
      </p:sp>
    </p:spTree>
    <p:extLst>
      <p:ext uri="{BB962C8B-B14F-4D97-AF65-F5344CB8AC3E}">
        <p14:creationId xmlns:p14="http://schemas.microsoft.com/office/powerpoint/2010/main" val="102060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CE646-E263-4B82-BE60-101DC30E1449}" type="datetimeFigureOut">
              <a:rPr lang="fr-FR" smtClean="0"/>
              <a:t>09/12/2023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785578-C89E-424C-83E8-DAE3841BC571}" type="slidenum">
              <a:rPr lang="fr-FR" smtClean="0"/>
              <a:t>‹N°›</a:t>
            </a:fld>
            <a:endParaRPr lang="fr-FR"/>
          </a:p>
        </p:txBody>
      </p:sp>
    </p:spTree>
    <p:extLst>
      <p:ext uri="{BB962C8B-B14F-4D97-AF65-F5344CB8AC3E}">
        <p14:creationId xmlns:p14="http://schemas.microsoft.com/office/powerpoint/2010/main" val="780576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effectLst>
                  <a:outerShdw blurRad="38100" dist="38100" dir="2700000" algn="tl">
                    <a:srgbClr val="000000">
                      <a:alpha val="43137"/>
                    </a:srgbClr>
                  </a:outerShdw>
                </a:effectLst>
              </a:rPr>
              <a:t>CH6-Pesonnalisation des composants </a:t>
            </a:r>
            <a:r>
              <a:rPr lang="fr-FR" dirty="0" err="1">
                <a:effectLst>
                  <a:outerShdw blurRad="38100" dist="38100" dir="2700000" algn="tl">
                    <a:srgbClr val="000000">
                      <a:alpha val="43137"/>
                    </a:srgbClr>
                  </a:outerShdw>
                </a:effectLst>
              </a:rPr>
              <a:t>React</a:t>
            </a:r>
            <a:endParaRPr lang="fr-FR" dirty="0">
              <a:effectLst>
                <a:outerShdw blurRad="38100" dist="38100" dir="2700000" algn="tl">
                  <a:srgbClr val="000000">
                    <a:alpha val="43137"/>
                  </a:srgbClr>
                </a:outerShdw>
              </a:effectLst>
            </a:endParaRPr>
          </a:p>
        </p:txBody>
      </p:sp>
      <p:sp>
        <p:nvSpPr>
          <p:cNvPr id="3" name="Sous-titre 2"/>
          <p:cNvSpPr>
            <a:spLocks noGrp="1"/>
          </p:cNvSpPr>
          <p:nvPr>
            <p:ph type="subTitle" idx="1"/>
          </p:nvPr>
        </p:nvSpPr>
        <p:spPr/>
        <p:txBody>
          <a:bodyPr/>
          <a:lstStyle/>
          <a:p>
            <a:r>
              <a:rPr lang="fr-FR" dirty="0">
                <a:effectLst>
                  <a:outerShdw blurRad="38100" dist="38100" dir="2700000" algn="tl">
                    <a:srgbClr val="000000">
                      <a:alpha val="43137"/>
                    </a:srgbClr>
                  </a:outerShdw>
                </a:effectLst>
              </a:rPr>
              <a:t>Développement front-end</a:t>
            </a:r>
          </a:p>
        </p:txBody>
      </p:sp>
    </p:spTree>
    <p:extLst>
      <p:ext uri="{BB962C8B-B14F-4D97-AF65-F5344CB8AC3E}">
        <p14:creationId xmlns:p14="http://schemas.microsoft.com/office/powerpoint/2010/main" val="1637317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II- Affichage conditionnel</a:t>
            </a:r>
            <a:endParaRPr lang="fr-FR" dirty="0"/>
          </a:p>
        </p:txBody>
      </p:sp>
      <p:sp>
        <p:nvSpPr>
          <p:cNvPr id="3" name="Espace réservé du contenu 2"/>
          <p:cNvSpPr>
            <a:spLocks noGrp="1"/>
          </p:cNvSpPr>
          <p:nvPr>
            <p:ph idx="1"/>
          </p:nvPr>
        </p:nvSpPr>
        <p:spPr>
          <a:xfrm>
            <a:off x="838200" y="1825625"/>
            <a:ext cx="10515600" cy="2522855"/>
          </a:xfrm>
        </p:spPr>
        <p:txBody>
          <a:bodyPr>
            <a:normAutofit lnSpcReduction="10000"/>
          </a:bodyPr>
          <a:lstStyle/>
          <a:p>
            <a:pPr algn="just"/>
            <a:r>
              <a:rPr lang="fr-FR" dirty="0">
                <a:effectLst>
                  <a:outerShdw blurRad="38100" dist="38100" dir="2700000" algn="tl">
                    <a:srgbClr val="000000">
                      <a:alpha val="43137"/>
                    </a:srgbClr>
                  </a:outerShdw>
                </a:effectLst>
              </a:rPr>
              <a:t>L’affichage conditionnel en </a:t>
            </a:r>
            <a:r>
              <a:rPr lang="fr-FR" dirty="0" err="1">
                <a:effectLst>
                  <a:outerShdw blurRad="38100" dist="38100" dir="2700000" algn="tl">
                    <a:srgbClr val="000000">
                      <a:alpha val="43137"/>
                    </a:srgbClr>
                  </a:outerShdw>
                </a:effectLst>
              </a:rPr>
              <a:t>React</a:t>
            </a:r>
            <a:r>
              <a:rPr lang="fr-FR" dirty="0">
                <a:effectLst>
                  <a:outerShdw blurRad="38100" dist="38100" dir="2700000" algn="tl">
                    <a:srgbClr val="000000">
                      <a:alpha val="43137"/>
                    </a:srgbClr>
                  </a:outerShdw>
                </a:effectLst>
              </a:rPr>
              <a:t> fonctionne de la même façon que les conditions en </a:t>
            </a:r>
            <a:r>
              <a:rPr lang="fr-FR" dirty="0" err="1">
                <a:effectLst>
                  <a:outerShdw blurRad="38100" dist="38100" dir="2700000" algn="tl">
                    <a:srgbClr val="000000">
                      <a:alpha val="43137"/>
                    </a:srgbClr>
                  </a:outerShdw>
                </a:effectLst>
              </a:rPr>
              <a:t>Javascript</a:t>
            </a:r>
            <a:r>
              <a:rPr lang="fr-FR" dirty="0">
                <a:effectLst>
                  <a:outerShdw blurRad="38100" dist="38100" dir="2700000" algn="tl">
                    <a:srgbClr val="000000">
                      <a:alpha val="43137"/>
                    </a:srgbClr>
                  </a:outerShdw>
                </a:effectLst>
              </a:rPr>
              <a:t>.</a:t>
            </a:r>
          </a:p>
          <a:p>
            <a:pPr algn="just"/>
            <a:r>
              <a:rPr lang="fr-FR" dirty="0">
                <a:effectLst>
                  <a:outerShdw blurRad="38100" dist="38100" dir="2700000" algn="tl">
                    <a:srgbClr val="000000">
                      <a:alpha val="43137"/>
                    </a:srgbClr>
                  </a:outerShdw>
                </a:effectLst>
              </a:rPr>
              <a:t>On utilise l’instruction </a:t>
            </a:r>
            <a:r>
              <a:rPr lang="fr-FR" dirty="0" err="1">
                <a:effectLst>
                  <a:outerShdw blurRad="38100" dist="38100" dir="2700000" algn="tl">
                    <a:srgbClr val="000000">
                      <a:alpha val="43137"/>
                    </a:srgbClr>
                  </a:outerShdw>
                </a:effectLst>
              </a:rPr>
              <a:t>Javascript</a:t>
            </a:r>
            <a:r>
              <a:rPr lang="fr-FR" dirty="0">
                <a:effectLst>
                  <a:outerShdw blurRad="38100" dist="38100" dir="2700000" algn="tl">
                    <a:srgbClr val="000000">
                      <a:alpha val="43137"/>
                    </a:srgbClr>
                  </a:outerShdw>
                </a:effectLst>
              </a:rPr>
              <a:t> if ou l’opérateur ternaire pour créer des éléments représentant l’état courant, et on laisse </a:t>
            </a:r>
            <a:r>
              <a:rPr lang="fr-FR" dirty="0" err="1">
                <a:effectLst>
                  <a:outerShdw blurRad="38100" dist="38100" dir="2700000" algn="tl">
                    <a:srgbClr val="000000">
                      <a:alpha val="43137"/>
                    </a:srgbClr>
                  </a:outerShdw>
                </a:effectLst>
              </a:rPr>
              <a:t>React</a:t>
            </a:r>
            <a:r>
              <a:rPr lang="fr-FR" dirty="0">
                <a:effectLst>
                  <a:outerShdw blurRad="38100" dist="38100" dir="2700000" algn="tl">
                    <a:srgbClr val="000000">
                      <a:alpha val="43137"/>
                    </a:srgbClr>
                  </a:outerShdw>
                </a:effectLst>
              </a:rPr>
              <a:t> mettre à jour l’interface utilisateur (UI) pour qu’elle corresponde.</a:t>
            </a:r>
          </a:p>
          <a:p>
            <a:pPr algn="just"/>
            <a:r>
              <a:rPr lang="fr-FR" dirty="0">
                <a:effectLst>
                  <a:outerShdw blurRad="38100" dist="38100" dir="2700000" algn="tl">
                    <a:srgbClr val="000000">
                      <a:alpha val="43137"/>
                    </a:srgbClr>
                  </a:outerShdw>
                </a:effectLst>
              </a:rPr>
              <a:t>Considérons ces deux composants :</a:t>
            </a:r>
          </a:p>
          <a:p>
            <a:pPr algn="just"/>
            <a:endParaRPr lang="fr-FR"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2"/>
          <a:stretch>
            <a:fillRect/>
          </a:stretch>
        </p:blipFill>
        <p:spPr>
          <a:xfrm>
            <a:off x="1962785" y="4185920"/>
            <a:ext cx="8591550" cy="259080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960081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II- Affichage conditionnel</a:t>
            </a:r>
            <a:endParaRPr lang="fr-FR" dirty="0"/>
          </a:p>
        </p:txBody>
      </p:sp>
      <p:sp>
        <p:nvSpPr>
          <p:cNvPr id="3" name="Espace réservé du contenu 2"/>
          <p:cNvSpPr>
            <a:spLocks noGrp="1"/>
          </p:cNvSpPr>
          <p:nvPr>
            <p:ph idx="1"/>
          </p:nvPr>
        </p:nvSpPr>
        <p:spPr>
          <a:xfrm>
            <a:off x="838200" y="1825625"/>
            <a:ext cx="10515600" cy="2522855"/>
          </a:xfrm>
        </p:spPr>
        <p:txBody>
          <a:bodyPr>
            <a:normAutofit/>
          </a:bodyPr>
          <a:lstStyle/>
          <a:p>
            <a:pPr algn="just"/>
            <a:r>
              <a:rPr lang="fr-FR" dirty="0">
                <a:effectLst>
                  <a:outerShdw blurRad="38100" dist="38100" dir="2700000" algn="tl">
                    <a:srgbClr val="000000">
                      <a:alpha val="43137"/>
                    </a:srgbClr>
                  </a:outerShdw>
                </a:effectLst>
              </a:rPr>
              <a:t>Nous allons créer un composant App qui affiche un de ces deux composants, selon qu’un utilisateur est connecté ou non :</a:t>
            </a:r>
          </a:p>
          <a:p>
            <a:pPr algn="just"/>
            <a:endParaRPr lang="fr-FR" dirty="0">
              <a:effectLst>
                <a:outerShdw blurRad="38100" dist="38100" dir="2700000" algn="tl">
                  <a:srgbClr val="000000">
                    <a:alpha val="43137"/>
                  </a:srgbClr>
                </a:outerShdw>
              </a:effectLst>
            </a:endParaRPr>
          </a:p>
        </p:txBody>
      </p:sp>
      <p:pic>
        <p:nvPicPr>
          <p:cNvPr id="5" name="Image 4"/>
          <p:cNvPicPr>
            <a:picLocks noChangeAspect="1"/>
          </p:cNvPicPr>
          <p:nvPr/>
        </p:nvPicPr>
        <p:blipFill>
          <a:blip r:embed="rId2"/>
          <a:stretch>
            <a:fillRect/>
          </a:stretch>
        </p:blipFill>
        <p:spPr>
          <a:xfrm>
            <a:off x="3715732" y="2743888"/>
            <a:ext cx="4572000" cy="306705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083255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II- Affichage conditionnel</a:t>
            </a:r>
            <a:endParaRPr lang="fr-FR" dirty="0"/>
          </a:p>
        </p:txBody>
      </p:sp>
      <p:sp>
        <p:nvSpPr>
          <p:cNvPr id="3" name="Espace réservé du contenu 2"/>
          <p:cNvSpPr>
            <a:spLocks noGrp="1"/>
          </p:cNvSpPr>
          <p:nvPr>
            <p:ph idx="1"/>
          </p:nvPr>
        </p:nvSpPr>
        <p:spPr>
          <a:xfrm>
            <a:off x="838200" y="1825625"/>
            <a:ext cx="10515600" cy="2522855"/>
          </a:xfrm>
        </p:spPr>
        <p:txBody>
          <a:bodyPr>
            <a:normAutofit/>
          </a:bodyPr>
          <a:lstStyle/>
          <a:p>
            <a:pPr algn="just"/>
            <a:r>
              <a:rPr lang="fr-FR" dirty="0">
                <a:effectLst>
                  <a:outerShdw blurRad="38100" dist="38100" dir="2700000" algn="tl">
                    <a:srgbClr val="000000">
                      <a:alpha val="43137"/>
                    </a:srgbClr>
                  </a:outerShdw>
                </a:effectLst>
              </a:rPr>
              <a:t>Cet exemple affiche un message différent selon la valeur de la </a:t>
            </a:r>
            <a:r>
              <a:rPr lang="fr-FR" dirty="0" err="1">
                <a:effectLst>
                  <a:outerShdw blurRad="38100" dist="38100" dir="2700000" algn="tl">
                    <a:srgbClr val="000000">
                      <a:alpha val="43137"/>
                    </a:srgbClr>
                  </a:outerShdw>
                </a:effectLst>
              </a:rPr>
              <a:t>prop</a:t>
            </a:r>
            <a:r>
              <a:rPr lang="fr-FR" dirty="0">
                <a:effectLst>
                  <a:outerShdw blurRad="38100" dist="38100" dir="2700000" algn="tl">
                    <a:srgbClr val="000000">
                      <a:alpha val="43137"/>
                    </a:srgbClr>
                  </a:outerShdw>
                </a:effectLst>
              </a:rPr>
              <a:t> </a:t>
            </a:r>
            <a:r>
              <a:rPr lang="fr-FR" dirty="0" err="1">
                <a:effectLst>
                  <a:outerShdw blurRad="38100" dist="38100" dir="2700000" algn="tl">
                    <a:srgbClr val="000000">
                      <a:alpha val="43137"/>
                    </a:srgbClr>
                  </a:outerShdw>
                </a:effectLst>
              </a:rPr>
              <a:t>isLoggedIn</a:t>
            </a:r>
            <a:r>
              <a:rPr lang="fr-FR" dirty="0">
                <a:effectLst>
                  <a:outerShdw blurRad="38100" dist="38100" dir="2700000" algn="tl">
                    <a:srgbClr val="000000">
                      <a:alpha val="43137"/>
                    </a:srgbClr>
                  </a:outerShdw>
                </a:effectLst>
              </a:rPr>
              <a:t>:</a:t>
            </a:r>
          </a:p>
        </p:txBody>
      </p:sp>
      <p:pic>
        <p:nvPicPr>
          <p:cNvPr id="4" name="Image 3"/>
          <p:cNvPicPr>
            <a:picLocks noChangeAspect="1"/>
          </p:cNvPicPr>
          <p:nvPr/>
        </p:nvPicPr>
        <p:blipFill>
          <a:blip r:embed="rId2"/>
          <a:stretch>
            <a:fillRect/>
          </a:stretch>
        </p:blipFill>
        <p:spPr>
          <a:xfrm>
            <a:off x="1947862" y="2711924"/>
            <a:ext cx="8296275" cy="286702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4279011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II- Affichage conditionnel</a:t>
            </a:r>
            <a:endParaRPr lang="fr-FR" dirty="0"/>
          </a:p>
        </p:txBody>
      </p:sp>
      <p:sp>
        <p:nvSpPr>
          <p:cNvPr id="3" name="Espace réservé du contenu 2"/>
          <p:cNvSpPr>
            <a:spLocks noGrp="1"/>
          </p:cNvSpPr>
          <p:nvPr>
            <p:ph idx="1"/>
          </p:nvPr>
        </p:nvSpPr>
        <p:spPr>
          <a:xfrm>
            <a:off x="838200" y="1825625"/>
            <a:ext cx="10515600" cy="2522855"/>
          </a:xfrm>
        </p:spPr>
        <p:txBody>
          <a:bodyPr>
            <a:normAutofit/>
          </a:bodyPr>
          <a:lstStyle/>
          <a:p>
            <a:pPr algn="just"/>
            <a:r>
              <a:rPr lang="fr-FR" dirty="0">
                <a:effectLst>
                  <a:outerShdw blurRad="38100" dist="38100" dir="2700000" algn="tl">
                    <a:srgbClr val="000000">
                      <a:alpha val="43137"/>
                    </a:srgbClr>
                  </a:outerShdw>
                </a:effectLst>
              </a:rPr>
              <a:t>Cet exemple affiche un message différent selon la valeur de la </a:t>
            </a:r>
            <a:r>
              <a:rPr lang="fr-FR" dirty="0" err="1">
                <a:effectLst>
                  <a:outerShdw blurRad="38100" dist="38100" dir="2700000" algn="tl">
                    <a:srgbClr val="000000">
                      <a:alpha val="43137"/>
                    </a:srgbClr>
                  </a:outerShdw>
                </a:effectLst>
              </a:rPr>
              <a:t>prop</a:t>
            </a:r>
            <a:r>
              <a:rPr lang="fr-FR" dirty="0">
                <a:effectLst>
                  <a:outerShdw blurRad="38100" dist="38100" dir="2700000" algn="tl">
                    <a:srgbClr val="000000">
                      <a:alpha val="43137"/>
                    </a:srgbClr>
                  </a:outerShdw>
                </a:effectLst>
              </a:rPr>
              <a:t> </a:t>
            </a:r>
            <a:r>
              <a:rPr lang="fr-FR" dirty="0" err="1">
                <a:effectLst>
                  <a:outerShdw blurRad="38100" dist="38100" dir="2700000" algn="tl">
                    <a:srgbClr val="000000">
                      <a:alpha val="43137"/>
                    </a:srgbClr>
                  </a:outerShdw>
                </a:effectLst>
              </a:rPr>
              <a:t>isLoggedIn</a:t>
            </a:r>
            <a:r>
              <a:rPr lang="fr-FR" dirty="0">
                <a:effectLst>
                  <a:outerShdw blurRad="38100" dist="38100" dir="2700000" algn="tl">
                    <a:srgbClr val="000000">
                      <a:alpha val="43137"/>
                    </a:srgbClr>
                  </a:outerShdw>
                </a:effectLst>
              </a:rPr>
              <a:t>:</a:t>
            </a:r>
          </a:p>
        </p:txBody>
      </p:sp>
      <p:pic>
        <p:nvPicPr>
          <p:cNvPr id="5" name="Image 4"/>
          <p:cNvPicPr>
            <a:picLocks noChangeAspect="1"/>
          </p:cNvPicPr>
          <p:nvPr/>
        </p:nvPicPr>
        <p:blipFill>
          <a:blip r:embed="rId2"/>
          <a:stretch>
            <a:fillRect/>
          </a:stretch>
        </p:blipFill>
        <p:spPr>
          <a:xfrm>
            <a:off x="1952625" y="2742660"/>
            <a:ext cx="8286750" cy="239077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771702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III- Listes et clés</a:t>
            </a:r>
            <a:endParaRPr lang="fr-FR" dirty="0"/>
          </a:p>
        </p:txBody>
      </p:sp>
      <p:sp>
        <p:nvSpPr>
          <p:cNvPr id="3" name="Espace réservé du contenu 2"/>
          <p:cNvSpPr>
            <a:spLocks noGrp="1"/>
          </p:cNvSpPr>
          <p:nvPr>
            <p:ph idx="1"/>
          </p:nvPr>
        </p:nvSpPr>
        <p:spPr>
          <a:xfrm>
            <a:off x="838200" y="1825625"/>
            <a:ext cx="10515600" cy="2522855"/>
          </a:xfrm>
        </p:spPr>
        <p:txBody>
          <a:bodyPr>
            <a:normAutofit/>
          </a:bodyPr>
          <a:lstStyle/>
          <a:p>
            <a:pPr algn="just"/>
            <a:r>
              <a:rPr lang="fr-FR" dirty="0">
                <a:effectLst>
                  <a:outerShdw blurRad="38100" dist="38100" dir="2700000" algn="tl">
                    <a:srgbClr val="000000">
                      <a:alpha val="43137"/>
                    </a:srgbClr>
                  </a:outerShdw>
                </a:effectLst>
              </a:rPr>
              <a:t>La méthode </a:t>
            </a:r>
            <a:r>
              <a:rPr lang="fr-FR" dirty="0" err="1">
                <a:effectLst>
                  <a:outerShdw blurRad="38100" dist="38100" dir="2700000" algn="tl">
                    <a:srgbClr val="000000">
                      <a:alpha val="43137"/>
                    </a:srgbClr>
                  </a:outerShdw>
                </a:effectLst>
              </a:rPr>
              <a:t>map</a:t>
            </a:r>
            <a:r>
              <a:rPr lang="fr-FR" dirty="0">
                <a:effectLst>
                  <a:outerShdw blurRad="38100" dist="38100" dir="2700000" algn="tl">
                    <a:srgbClr val="000000">
                      <a:alpha val="43137"/>
                    </a:srgbClr>
                  </a:outerShdw>
                </a:effectLst>
              </a:rPr>
              <a:t>() est utilisé pour prendre un tableau d’éléments et itérer sur ses valeurs. On peut construire des collections d’éléments et les inclure dans du JSX en utilisant les accolades {}.</a:t>
            </a:r>
          </a:p>
          <a:p>
            <a:pPr lvl="0" algn="just" fontAlgn="base">
              <a:spcAft>
                <a:spcPct val="0"/>
              </a:spcAft>
            </a:pPr>
            <a:r>
              <a:rPr lang="fr-FR" altLang="fr-FR" dirty="0">
                <a:effectLst>
                  <a:outerShdw blurRad="38100" dist="38100" dir="2700000" algn="tl">
                    <a:srgbClr val="000000">
                      <a:alpha val="43137"/>
                    </a:srgbClr>
                  </a:outerShdw>
                </a:effectLst>
              </a:rPr>
              <a:t>Ci-dessous, on itère sur le tableau de nombres en utilisant la méthode JavaScript </a:t>
            </a:r>
            <a:r>
              <a:rPr lang="fr-FR" altLang="fr-FR" dirty="0" err="1">
                <a:effectLst>
                  <a:outerShdw blurRad="38100" dist="38100" dir="2700000" algn="tl">
                    <a:srgbClr val="000000">
                      <a:alpha val="43137"/>
                    </a:srgbClr>
                  </a:outerShdw>
                </a:effectLst>
              </a:rPr>
              <a:t>map</a:t>
            </a:r>
            <a:r>
              <a:rPr lang="fr-FR" altLang="fr-FR" dirty="0">
                <a:effectLst>
                  <a:outerShdw blurRad="38100" dist="38100" dir="2700000" algn="tl">
                    <a:srgbClr val="000000">
                      <a:alpha val="43137"/>
                    </a:srgbClr>
                  </a:outerShdw>
                </a:effectLst>
              </a:rPr>
              <a:t>(). On retourne un élément pour chaque entrée du tableau. Enfin, on affecte le tableau d’éléments résultant à </a:t>
            </a:r>
            <a:r>
              <a:rPr lang="fr-FR" altLang="fr-FR" dirty="0" err="1">
                <a:effectLst>
                  <a:outerShdw blurRad="38100" dist="38100" dir="2700000" algn="tl">
                    <a:srgbClr val="000000">
                      <a:alpha val="43137"/>
                    </a:srgbClr>
                  </a:outerShdw>
                </a:effectLst>
              </a:rPr>
              <a:t>listItems</a:t>
            </a:r>
            <a:r>
              <a:rPr lang="fr-FR" altLang="fr-FR" dirty="0">
                <a:effectLst>
                  <a:outerShdw blurRad="38100" dist="38100" dir="2700000" algn="tl">
                    <a:srgbClr val="000000">
                      <a:alpha val="43137"/>
                    </a:srgbClr>
                  </a:outerShdw>
                </a:effectLst>
              </a:rPr>
              <a:t> : </a:t>
            </a:r>
          </a:p>
          <a:p>
            <a:pPr algn="just"/>
            <a:endParaRPr lang="fr-FR" dirty="0">
              <a:effectLst>
                <a:outerShdw blurRad="38100" dist="38100" dir="2700000" algn="tl">
                  <a:srgbClr val="000000">
                    <a:alpha val="43137"/>
                  </a:srgbClr>
                </a:outerShdw>
              </a:effectLst>
            </a:endParaRPr>
          </a:p>
          <a:p>
            <a:pPr algn="just"/>
            <a:endParaRPr lang="fr-FR" dirty="0">
              <a:effectLst>
                <a:outerShdw blurRad="38100" dist="38100" dir="2700000" algn="tl">
                  <a:srgbClr val="000000">
                    <a:alpha val="43137"/>
                  </a:srgbClr>
                </a:outerShdw>
              </a:effectLst>
            </a:endParaRPr>
          </a:p>
        </p:txBody>
      </p:sp>
      <p:pic>
        <p:nvPicPr>
          <p:cNvPr id="8" name="Image 7"/>
          <p:cNvPicPr>
            <a:picLocks noChangeAspect="1"/>
          </p:cNvPicPr>
          <p:nvPr/>
        </p:nvPicPr>
        <p:blipFill>
          <a:blip r:embed="rId2"/>
          <a:stretch>
            <a:fillRect/>
          </a:stretch>
        </p:blipFill>
        <p:spPr>
          <a:xfrm>
            <a:off x="3548062" y="4348480"/>
            <a:ext cx="5095875" cy="115252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104631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III- Listes et clés</a:t>
            </a:r>
            <a:endParaRPr lang="fr-FR" dirty="0"/>
          </a:p>
        </p:txBody>
      </p:sp>
      <p:sp>
        <p:nvSpPr>
          <p:cNvPr id="3" name="Espace réservé du contenu 2"/>
          <p:cNvSpPr>
            <a:spLocks noGrp="1"/>
          </p:cNvSpPr>
          <p:nvPr>
            <p:ph idx="1"/>
          </p:nvPr>
        </p:nvSpPr>
        <p:spPr>
          <a:xfrm>
            <a:off x="838200" y="1825626"/>
            <a:ext cx="10515600" cy="1115538"/>
          </a:xfrm>
        </p:spPr>
        <p:txBody>
          <a:bodyPr>
            <a:normAutofit/>
          </a:bodyPr>
          <a:lstStyle/>
          <a:p>
            <a:pPr algn="just"/>
            <a:r>
              <a:rPr lang="fr-FR" dirty="0">
                <a:effectLst>
                  <a:outerShdw blurRad="38100" dist="38100" dir="2700000" algn="tl">
                    <a:srgbClr val="000000">
                      <a:alpha val="43137"/>
                    </a:srgbClr>
                  </a:outerShdw>
                </a:effectLst>
              </a:rPr>
              <a:t>On inclut tout le tableau </a:t>
            </a:r>
            <a:r>
              <a:rPr lang="fr-FR" dirty="0" err="1">
                <a:effectLst>
                  <a:outerShdw blurRad="38100" dist="38100" dir="2700000" algn="tl">
                    <a:srgbClr val="000000">
                      <a:alpha val="43137"/>
                    </a:srgbClr>
                  </a:outerShdw>
                </a:effectLst>
              </a:rPr>
              <a:t>listItems</a:t>
            </a:r>
            <a:r>
              <a:rPr lang="fr-FR" dirty="0">
                <a:effectLst>
                  <a:outerShdw blurRad="38100" dist="38100" dir="2700000" algn="tl">
                    <a:srgbClr val="000000">
                      <a:alpha val="43137"/>
                    </a:srgbClr>
                  </a:outerShdw>
                </a:effectLst>
              </a:rPr>
              <a:t> dans un élément , et on l’affiche dans le DOM :</a:t>
            </a:r>
          </a:p>
        </p:txBody>
      </p:sp>
      <p:pic>
        <p:nvPicPr>
          <p:cNvPr id="4" name="Image 3"/>
          <p:cNvPicPr>
            <a:picLocks noChangeAspect="1"/>
          </p:cNvPicPr>
          <p:nvPr/>
        </p:nvPicPr>
        <p:blipFill>
          <a:blip r:embed="rId2"/>
          <a:stretch>
            <a:fillRect/>
          </a:stretch>
        </p:blipFill>
        <p:spPr>
          <a:xfrm>
            <a:off x="2219325" y="2753707"/>
            <a:ext cx="7753350" cy="1162050"/>
          </a:xfrm>
          <a:prstGeom prst="rect">
            <a:avLst/>
          </a:prstGeom>
          <a:effectLst>
            <a:outerShdw blurRad="50800" dist="38100" dir="8100000" algn="tr" rotWithShape="0">
              <a:prstClr val="black">
                <a:alpha val="40000"/>
              </a:prstClr>
            </a:outerShdw>
          </a:effectLst>
        </p:spPr>
      </p:pic>
      <p:sp>
        <p:nvSpPr>
          <p:cNvPr id="5" name="Rectangle 4"/>
          <p:cNvSpPr/>
          <p:nvPr/>
        </p:nvSpPr>
        <p:spPr>
          <a:xfrm>
            <a:off x="838200" y="4007904"/>
            <a:ext cx="10144028" cy="480131"/>
          </a:xfrm>
          <a:prstGeom prst="rect">
            <a:avLst/>
          </a:prstGeom>
        </p:spPr>
        <p:txBody>
          <a:bodyPr vert="horz" lIns="91440" tIns="45720" rIns="91440" bIns="45720" rtlCol="0">
            <a:normAutofit/>
          </a:bodyPr>
          <a:lstStyle/>
          <a:p>
            <a:pPr marL="228600" indent="-228600" algn="just">
              <a:lnSpc>
                <a:spcPct val="90000"/>
              </a:lnSpc>
              <a:spcBef>
                <a:spcPts val="1000"/>
              </a:spcBef>
              <a:buFont typeface="Arial" panose="020B0604020202020204" pitchFamily="34" charset="0"/>
              <a:buChar char="•"/>
            </a:pPr>
            <a:r>
              <a:rPr lang="fr-FR" sz="2800" dirty="0">
                <a:effectLst>
                  <a:outerShdw blurRad="38100" dist="38100" dir="2700000" algn="tl">
                    <a:srgbClr val="000000">
                      <a:alpha val="43137"/>
                    </a:srgbClr>
                  </a:outerShdw>
                </a:effectLst>
              </a:rPr>
              <a:t>Ce code affiche une liste à puces de nombres entre 1 et 5:</a:t>
            </a:r>
          </a:p>
        </p:txBody>
      </p:sp>
      <p:pic>
        <p:nvPicPr>
          <p:cNvPr id="6" name="Image 5"/>
          <p:cNvPicPr>
            <a:picLocks noChangeAspect="1"/>
          </p:cNvPicPr>
          <p:nvPr/>
        </p:nvPicPr>
        <p:blipFill>
          <a:blip r:embed="rId3"/>
          <a:stretch>
            <a:fillRect/>
          </a:stretch>
        </p:blipFill>
        <p:spPr>
          <a:xfrm>
            <a:off x="2219325" y="4580182"/>
            <a:ext cx="3324225" cy="128587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281277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III- Listes et clés</a:t>
            </a:r>
            <a:endParaRPr lang="fr-FR" dirty="0"/>
          </a:p>
        </p:txBody>
      </p:sp>
      <p:sp>
        <p:nvSpPr>
          <p:cNvPr id="3" name="Espace réservé du contenu 2"/>
          <p:cNvSpPr>
            <a:spLocks noGrp="1"/>
          </p:cNvSpPr>
          <p:nvPr>
            <p:ph idx="1"/>
          </p:nvPr>
        </p:nvSpPr>
        <p:spPr>
          <a:xfrm>
            <a:off x="838200" y="1825625"/>
            <a:ext cx="10515600" cy="1681145"/>
          </a:xfrm>
        </p:spPr>
        <p:txBody>
          <a:bodyPr>
            <a:normAutofit/>
          </a:bodyPr>
          <a:lstStyle/>
          <a:p>
            <a:pPr algn="just"/>
            <a:r>
              <a:rPr lang="fr-FR" dirty="0">
                <a:effectLst>
                  <a:outerShdw blurRad="38100" dist="38100" dir="2700000" algn="tl">
                    <a:srgbClr val="000000">
                      <a:alpha val="43137"/>
                    </a:srgbClr>
                  </a:outerShdw>
                </a:effectLst>
              </a:rPr>
              <a:t>Les clés aident </a:t>
            </a:r>
            <a:r>
              <a:rPr lang="fr-FR" dirty="0" err="1">
                <a:effectLst>
                  <a:outerShdw blurRad="38100" dist="38100" dir="2700000" algn="tl">
                    <a:srgbClr val="000000">
                      <a:alpha val="43137"/>
                    </a:srgbClr>
                  </a:outerShdw>
                </a:effectLst>
              </a:rPr>
              <a:t>React</a:t>
            </a:r>
            <a:r>
              <a:rPr lang="fr-FR" dirty="0">
                <a:effectLst>
                  <a:outerShdw blurRad="38100" dist="38100" dir="2700000" algn="tl">
                    <a:srgbClr val="000000">
                      <a:alpha val="43137"/>
                    </a:srgbClr>
                  </a:outerShdw>
                </a:effectLst>
              </a:rPr>
              <a:t> à identifier quels éléments d’une liste ont changé, ont été ajoutés ou supprimés. Vous devez donner une clé à chaque élément dans un tableau afin d’apporter aux éléments une identité stable :</a:t>
            </a:r>
          </a:p>
        </p:txBody>
      </p:sp>
      <p:pic>
        <p:nvPicPr>
          <p:cNvPr id="7" name="Image 6"/>
          <p:cNvPicPr>
            <a:picLocks noChangeAspect="1"/>
          </p:cNvPicPr>
          <p:nvPr/>
        </p:nvPicPr>
        <p:blipFill>
          <a:blip r:embed="rId2"/>
          <a:stretch>
            <a:fillRect/>
          </a:stretch>
        </p:blipFill>
        <p:spPr>
          <a:xfrm>
            <a:off x="3395614" y="3415301"/>
            <a:ext cx="5029200" cy="174307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396529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III- Listes et clés</a:t>
            </a:r>
            <a:endParaRPr lang="fr-FR" dirty="0"/>
          </a:p>
        </p:txBody>
      </p:sp>
      <p:sp>
        <p:nvSpPr>
          <p:cNvPr id="3" name="Espace réservé du contenu 2"/>
          <p:cNvSpPr>
            <a:spLocks noGrp="1"/>
          </p:cNvSpPr>
          <p:nvPr>
            <p:ph idx="1"/>
          </p:nvPr>
        </p:nvSpPr>
        <p:spPr>
          <a:xfrm>
            <a:off x="838200" y="1825625"/>
            <a:ext cx="10515600" cy="1681145"/>
          </a:xfrm>
        </p:spPr>
        <p:txBody>
          <a:bodyPr>
            <a:normAutofit/>
          </a:bodyPr>
          <a:lstStyle/>
          <a:p>
            <a:pPr algn="just"/>
            <a:r>
              <a:rPr lang="fr-FR" dirty="0">
                <a:effectLst>
                  <a:outerShdw blurRad="38100" dist="38100" dir="2700000" algn="tl">
                    <a:srgbClr val="000000">
                      <a:alpha val="43137"/>
                    </a:srgbClr>
                  </a:outerShdw>
                </a:effectLst>
              </a:rPr>
              <a:t>Le meilleur moyen de choisir une clé est d’utiliser quelque chose qui identifie de façon unique un élément d’une liste parmi ses voisins. Le plus souvent on utilise l’ID de notre donnée comme clé :</a:t>
            </a:r>
          </a:p>
        </p:txBody>
      </p:sp>
      <p:pic>
        <p:nvPicPr>
          <p:cNvPr id="4" name="Image 3"/>
          <p:cNvPicPr>
            <a:picLocks noChangeAspect="1"/>
          </p:cNvPicPr>
          <p:nvPr/>
        </p:nvPicPr>
        <p:blipFill>
          <a:blip r:embed="rId2"/>
          <a:stretch>
            <a:fillRect/>
          </a:stretch>
        </p:blipFill>
        <p:spPr>
          <a:xfrm>
            <a:off x="3838575" y="3133283"/>
            <a:ext cx="4514850" cy="159067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66571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I- Style des composants </a:t>
            </a:r>
            <a:r>
              <a:rPr lang="fr-FR" dirty="0" err="1">
                <a:effectLst>
                  <a:outerShdw blurRad="38100" dist="38100" dir="2700000" algn="tl">
                    <a:srgbClr val="000000">
                      <a:alpha val="43137"/>
                    </a:srgbClr>
                  </a:outerShdw>
                </a:effectLst>
              </a:rPr>
              <a:t>React</a:t>
            </a:r>
            <a:endParaRPr lang="fr-FR"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lstStyle/>
          <a:p>
            <a:r>
              <a:rPr lang="fr-FR" dirty="0">
                <a:effectLst>
                  <a:outerShdw blurRad="38100" dist="38100" dir="2700000" algn="tl">
                    <a:srgbClr val="000000">
                      <a:alpha val="43137"/>
                    </a:srgbClr>
                  </a:outerShdw>
                </a:effectLst>
              </a:rPr>
              <a:t>Il existe différentes manières pour appliquer les styles aux composants </a:t>
            </a:r>
            <a:r>
              <a:rPr lang="fr-FR" dirty="0" err="1">
                <a:effectLst>
                  <a:outerShdw blurRad="38100" dist="38100" dir="2700000" algn="tl">
                    <a:srgbClr val="000000">
                      <a:alpha val="43137"/>
                    </a:srgbClr>
                  </a:outerShdw>
                </a:effectLst>
              </a:rPr>
              <a:t>React</a:t>
            </a:r>
            <a:r>
              <a:rPr lang="fr-FR" dirty="0">
                <a:effectLst>
                  <a:outerShdw blurRad="38100" dist="38100" dir="2700000" algn="tl">
                    <a:srgbClr val="000000">
                      <a:alpha val="43137"/>
                    </a:srgbClr>
                  </a:outerShdw>
                </a:effectLst>
              </a:rPr>
              <a:t>:</a:t>
            </a:r>
          </a:p>
          <a:p>
            <a:pPr lvl="1"/>
            <a:r>
              <a:rPr lang="fr-FR" dirty="0" err="1">
                <a:effectLst>
                  <a:outerShdw blurRad="38100" dist="38100" dir="2700000" algn="tl">
                    <a:srgbClr val="000000">
                      <a:alpha val="43137"/>
                    </a:srgbClr>
                  </a:outerShdw>
                </a:effectLst>
              </a:rPr>
              <a:t>Inline</a:t>
            </a:r>
            <a:r>
              <a:rPr lang="fr-FR" dirty="0">
                <a:effectLst>
                  <a:outerShdw blurRad="38100" dist="38100" dir="2700000" algn="tl">
                    <a:srgbClr val="000000">
                      <a:alpha val="43137"/>
                    </a:srgbClr>
                  </a:outerShdw>
                </a:effectLst>
              </a:rPr>
              <a:t> CSS</a:t>
            </a:r>
          </a:p>
          <a:p>
            <a:pPr lvl="1"/>
            <a:r>
              <a:rPr lang="fr-FR" dirty="0">
                <a:effectLst>
                  <a:outerShdw blurRad="38100" dist="38100" dir="2700000" algn="tl">
                    <a:srgbClr val="000000">
                      <a:alpha val="43137"/>
                    </a:srgbClr>
                  </a:outerShdw>
                </a:effectLst>
              </a:rPr>
              <a:t>Modules CSS</a:t>
            </a:r>
          </a:p>
          <a:p>
            <a:pPr lvl="1"/>
            <a:r>
              <a:rPr lang="fr-FR" dirty="0">
                <a:effectLst>
                  <a:outerShdw blurRad="38100" dist="38100" dir="2700000" algn="tl">
                    <a:srgbClr val="000000">
                      <a:alpha val="43137"/>
                    </a:srgbClr>
                  </a:outerShdw>
                </a:effectLst>
              </a:rPr>
              <a:t>Composants stylés</a:t>
            </a:r>
          </a:p>
          <a:p>
            <a:pPr lvl="1"/>
            <a:endParaRPr lang="fr-F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2723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I- Style des composants </a:t>
            </a:r>
            <a:r>
              <a:rPr lang="fr-FR" dirty="0" err="1">
                <a:effectLst>
                  <a:outerShdw blurRad="38100" dist="38100" dir="2700000" algn="tl">
                    <a:srgbClr val="000000">
                      <a:alpha val="43137"/>
                    </a:srgbClr>
                  </a:outerShdw>
                </a:effectLst>
              </a:rPr>
              <a:t>React</a:t>
            </a:r>
            <a:endParaRPr lang="fr-FR" dirty="0"/>
          </a:p>
        </p:txBody>
      </p:sp>
      <p:sp>
        <p:nvSpPr>
          <p:cNvPr id="3" name="Espace réservé du contenu 2"/>
          <p:cNvSpPr>
            <a:spLocks noGrp="1"/>
          </p:cNvSpPr>
          <p:nvPr>
            <p:ph idx="1"/>
          </p:nvPr>
        </p:nvSpPr>
        <p:spPr>
          <a:xfrm>
            <a:off x="838200" y="1825625"/>
            <a:ext cx="10515600" cy="1659255"/>
          </a:xfrm>
        </p:spPr>
        <p:txBody>
          <a:bodyPr/>
          <a:lstStyle/>
          <a:p>
            <a:r>
              <a:rPr lang="fr-FR" dirty="0" err="1">
                <a:effectLst>
                  <a:outerShdw blurRad="38100" dist="38100" dir="2700000" algn="tl">
                    <a:srgbClr val="000000">
                      <a:alpha val="43137"/>
                    </a:srgbClr>
                  </a:outerShdw>
                </a:effectLst>
              </a:rPr>
              <a:t>Inline</a:t>
            </a:r>
            <a:r>
              <a:rPr lang="fr-FR" dirty="0">
                <a:effectLst>
                  <a:outerShdw blurRad="38100" dist="38100" dir="2700000" algn="tl">
                    <a:srgbClr val="000000">
                      <a:alpha val="43137"/>
                    </a:srgbClr>
                  </a:outerShdw>
                </a:effectLst>
              </a:rPr>
              <a:t> CSS:</a:t>
            </a:r>
          </a:p>
          <a:p>
            <a:pPr lvl="1" algn="just"/>
            <a:r>
              <a:rPr lang="fr-FR" dirty="0">
                <a:effectLst>
                  <a:outerShdw blurRad="38100" dist="38100" dir="2700000" algn="tl">
                    <a:srgbClr val="000000">
                      <a:alpha val="43137"/>
                    </a:srgbClr>
                  </a:outerShdw>
                </a:effectLst>
              </a:rPr>
              <a:t>Il s’agit du style CSS envoyé à l’élément directement via HTML ou JSX. Vous pouvez inclure un objet JavaScript pour CSS dans les composants </a:t>
            </a:r>
            <a:r>
              <a:rPr lang="fr-FR" dirty="0" err="1">
                <a:effectLst>
                  <a:outerShdw blurRad="38100" dist="38100" dir="2700000" algn="tl">
                    <a:srgbClr val="000000">
                      <a:alpha val="43137"/>
                    </a:srgbClr>
                  </a:outerShdw>
                </a:effectLst>
              </a:rPr>
              <a:t>React</a:t>
            </a:r>
            <a:r>
              <a:rPr lang="fr-FR" dirty="0">
                <a:effectLst>
                  <a:outerShdw blurRad="38100" dist="38100" dir="2700000" algn="tl">
                    <a:srgbClr val="000000">
                      <a:alpha val="43137"/>
                    </a:srgbClr>
                  </a:outerShdw>
                </a:effectLst>
              </a:rPr>
              <a:t>.</a:t>
            </a:r>
          </a:p>
          <a:p>
            <a:pPr lvl="1" algn="just"/>
            <a:r>
              <a:rPr lang="fr-FR" dirty="0">
                <a:effectLst>
                  <a:outerShdw blurRad="38100" dist="38100" dir="2700000" algn="tl">
                    <a:srgbClr val="000000">
                      <a:alpha val="43137"/>
                    </a:srgbClr>
                  </a:outerShdw>
                </a:effectLst>
              </a:rPr>
              <a:t>Exemple:</a:t>
            </a:r>
          </a:p>
        </p:txBody>
      </p:sp>
      <p:pic>
        <p:nvPicPr>
          <p:cNvPr id="6" name="Image 5"/>
          <p:cNvPicPr>
            <a:picLocks noChangeAspect="1"/>
          </p:cNvPicPr>
          <p:nvPr/>
        </p:nvPicPr>
        <p:blipFill>
          <a:blip r:embed="rId2"/>
          <a:stretch>
            <a:fillRect/>
          </a:stretch>
        </p:blipFill>
        <p:spPr>
          <a:xfrm>
            <a:off x="2290127" y="3484880"/>
            <a:ext cx="7896225" cy="277177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62210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I- Style des composants </a:t>
            </a:r>
            <a:r>
              <a:rPr lang="fr-FR" dirty="0" err="1">
                <a:effectLst>
                  <a:outerShdw blurRad="38100" dist="38100" dir="2700000" algn="tl">
                    <a:srgbClr val="000000">
                      <a:alpha val="43137"/>
                    </a:srgbClr>
                  </a:outerShdw>
                </a:effectLst>
              </a:rPr>
              <a:t>React</a:t>
            </a:r>
            <a:endParaRPr lang="fr-FR" dirty="0"/>
          </a:p>
        </p:txBody>
      </p:sp>
      <p:sp>
        <p:nvSpPr>
          <p:cNvPr id="3" name="Espace réservé du contenu 2"/>
          <p:cNvSpPr>
            <a:spLocks noGrp="1"/>
          </p:cNvSpPr>
          <p:nvPr>
            <p:ph idx="1"/>
          </p:nvPr>
        </p:nvSpPr>
        <p:spPr>
          <a:xfrm>
            <a:off x="838200" y="1825625"/>
            <a:ext cx="10515600" cy="1659255"/>
          </a:xfrm>
        </p:spPr>
        <p:txBody>
          <a:bodyPr/>
          <a:lstStyle/>
          <a:p>
            <a:r>
              <a:rPr lang="fr-FR" dirty="0" err="1">
                <a:effectLst>
                  <a:outerShdw blurRad="38100" dist="38100" dir="2700000" algn="tl">
                    <a:srgbClr val="000000">
                      <a:alpha val="43137"/>
                    </a:srgbClr>
                  </a:outerShdw>
                </a:effectLst>
              </a:rPr>
              <a:t>Inline</a:t>
            </a:r>
            <a:r>
              <a:rPr lang="fr-FR" dirty="0">
                <a:effectLst>
                  <a:outerShdw blurRad="38100" dist="38100" dir="2700000" algn="tl">
                    <a:srgbClr val="000000">
                      <a:alpha val="43137"/>
                    </a:srgbClr>
                  </a:outerShdw>
                </a:effectLst>
              </a:rPr>
              <a:t> CSS:</a:t>
            </a:r>
          </a:p>
          <a:p>
            <a:pPr lvl="1" algn="just"/>
            <a:r>
              <a:rPr lang="fr-FR" dirty="0">
                <a:effectLst>
                  <a:outerShdw blurRad="38100" dist="38100" dir="2700000" algn="tl">
                    <a:srgbClr val="000000">
                      <a:alpha val="43137"/>
                    </a:srgbClr>
                  </a:outerShdw>
                </a:effectLst>
              </a:rPr>
              <a:t>Il s’agit du style CSS envoyé à l’élément directement via HTML ou JSX. Vous pouvez inclure un objet JavaScript pour CSS dans les composants </a:t>
            </a:r>
            <a:r>
              <a:rPr lang="fr-FR" dirty="0" err="1">
                <a:effectLst>
                  <a:outerShdw blurRad="38100" dist="38100" dir="2700000" algn="tl">
                    <a:srgbClr val="000000">
                      <a:alpha val="43137"/>
                    </a:srgbClr>
                  </a:outerShdw>
                </a:effectLst>
              </a:rPr>
              <a:t>React</a:t>
            </a:r>
            <a:r>
              <a:rPr lang="fr-FR" dirty="0">
                <a:effectLst>
                  <a:outerShdw blurRad="38100" dist="38100" dir="2700000" algn="tl">
                    <a:srgbClr val="000000">
                      <a:alpha val="43137"/>
                    </a:srgbClr>
                  </a:outerShdw>
                </a:effectLst>
              </a:rPr>
              <a:t>.</a:t>
            </a:r>
          </a:p>
          <a:p>
            <a:pPr lvl="1" algn="just"/>
            <a:r>
              <a:rPr lang="fr-FR" dirty="0">
                <a:effectLst>
                  <a:outerShdw blurRad="38100" dist="38100" dir="2700000" algn="tl">
                    <a:srgbClr val="000000">
                      <a:alpha val="43137"/>
                    </a:srgbClr>
                  </a:outerShdw>
                </a:effectLst>
              </a:rPr>
              <a:t>Rendu:</a:t>
            </a:r>
          </a:p>
        </p:txBody>
      </p:sp>
      <p:pic>
        <p:nvPicPr>
          <p:cNvPr id="4" name="Image 3"/>
          <p:cNvPicPr>
            <a:picLocks noChangeAspect="1"/>
          </p:cNvPicPr>
          <p:nvPr/>
        </p:nvPicPr>
        <p:blipFill>
          <a:blip r:embed="rId2"/>
          <a:stretch>
            <a:fillRect/>
          </a:stretch>
        </p:blipFill>
        <p:spPr>
          <a:xfrm>
            <a:off x="4167505" y="3706812"/>
            <a:ext cx="1581150" cy="56197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368251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I- Style des composants </a:t>
            </a:r>
            <a:r>
              <a:rPr lang="fr-FR" dirty="0" err="1">
                <a:effectLst>
                  <a:outerShdw blurRad="38100" dist="38100" dir="2700000" algn="tl">
                    <a:srgbClr val="000000">
                      <a:alpha val="43137"/>
                    </a:srgbClr>
                  </a:outerShdw>
                </a:effectLst>
              </a:rPr>
              <a:t>React</a:t>
            </a:r>
            <a:endParaRPr lang="fr-FR" dirty="0"/>
          </a:p>
        </p:txBody>
      </p:sp>
      <p:sp>
        <p:nvSpPr>
          <p:cNvPr id="3" name="Espace réservé du contenu 2"/>
          <p:cNvSpPr>
            <a:spLocks noGrp="1"/>
          </p:cNvSpPr>
          <p:nvPr>
            <p:ph idx="1"/>
          </p:nvPr>
        </p:nvSpPr>
        <p:spPr>
          <a:xfrm>
            <a:off x="838200" y="1825625"/>
            <a:ext cx="10515600" cy="2695575"/>
          </a:xfrm>
        </p:spPr>
        <p:txBody>
          <a:bodyPr>
            <a:normAutofit/>
          </a:bodyPr>
          <a:lstStyle/>
          <a:p>
            <a:r>
              <a:rPr lang="fr-FR" dirty="0">
                <a:effectLst>
                  <a:outerShdw blurRad="38100" dist="38100" dir="2700000" algn="tl">
                    <a:srgbClr val="000000">
                      <a:alpha val="43137"/>
                    </a:srgbClr>
                  </a:outerShdw>
                </a:effectLst>
              </a:rPr>
              <a:t>Modules CSS:</a:t>
            </a:r>
          </a:p>
          <a:p>
            <a:pPr lvl="1" algn="just"/>
            <a:r>
              <a:rPr lang="fr-FR" dirty="0">
                <a:effectLst>
                  <a:outerShdw blurRad="38100" dist="38100" dir="2700000" algn="tl">
                    <a:srgbClr val="000000">
                      <a:alpha val="43137"/>
                    </a:srgbClr>
                  </a:outerShdw>
                </a:effectLst>
              </a:rPr>
              <a:t>Les modules CSS s'assurent que tous les styles d'un composant sont regroupés à un seul endroit et s'appliquent à ce composant particulier.</a:t>
            </a:r>
          </a:p>
          <a:p>
            <a:pPr lvl="1" algn="just"/>
            <a:r>
              <a:rPr lang="fr-FR" dirty="0">
                <a:effectLst>
                  <a:outerShdw blurRad="38100" dist="38100" dir="2700000" algn="tl">
                    <a:srgbClr val="000000">
                      <a:alpha val="43137"/>
                    </a:srgbClr>
                  </a:outerShdw>
                </a:effectLst>
              </a:rPr>
              <a:t>Cela résout certainement le problème de portée globale du CSS. La fonctionnalité de composition agit comme une arme pour représenter les styles partagés entre les états.</a:t>
            </a:r>
          </a:p>
          <a:p>
            <a:pPr lvl="1" algn="just"/>
            <a:r>
              <a:rPr lang="fr-FR" dirty="0">
                <a:effectLst>
                  <a:outerShdw blurRad="38100" dist="38100" dir="2700000" algn="tl">
                    <a:srgbClr val="000000">
                      <a:alpha val="43137"/>
                    </a:srgbClr>
                  </a:outerShdw>
                </a:effectLst>
              </a:rPr>
              <a:t>Exemple: index.js</a:t>
            </a:r>
          </a:p>
        </p:txBody>
      </p:sp>
      <p:pic>
        <p:nvPicPr>
          <p:cNvPr id="5" name="Image 4"/>
          <p:cNvPicPr>
            <a:picLocks noChangeAspect="1"/>
          </p:cNvPicPr>
          <p:nvPr/>
        </p:nvPicPr>
        <p:blipFill>
          <a:blip r:embed="rId2"/>
          <a:stretch>
            <a:fillRect/>
          </a:stretch>
        </p:blipFill>
        <p:spPr>
          <a:xfrm>
            <a:off x="5517515" y="3866515"/>
            <a:ext cx="6227445" cy="2803127"/>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46130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I- Style des composants </a:t>
            </a:r>
            <a:r>
              <a:rPr lang="fr-FR" dirty="0" err="1">
                <a:effectLst>
                  <a:outerShdw blurRad="38100" dist="38100" dir="2700000" algn="tl">
                    <a:srgbClr val="000000">
                      <a:alpha val="43137"/>
                    </a:srgbClr>
                  </a:outerShdw>
                </a:effectLst>
              </a:rPr>
              <a:t>React</a:t>
            </a:r>
            <a:endParaRPr lang="fr-FR" dirty="0"/>
          </a:p>
        </p:txBody>
      </p:sp>
      <p:sp>
        <p:nvSpPr>
          <p:cNvPr id="3" name="Espace réservé du contenu 2"/>
          <p:cNvSpPr>
            <a:spLocks noGrp="1"/>
          </p:cNvSpPr>
          <p:nvPr>
            <p:ph idx="1"/>
          </p:nvPr>
        </p:nvSpPr>
        <p:spPr>
          <a:xfrm>
            <a:off x="838200" y="1825625"/>
            <a:ext cx="10515600" cy="2695575"/>
          </a:xfrm>
        </p:spPr>
        <p:txBody>
          <a:bodyPr>
            <a:normAutofit/>
          </a:bodyPr>
          <a:lstStyle/>
          <a:p>
            <a:r>
              <a:rPr lang="fr-FR" dirty="0">
                <a:effectLst>
                  <a:outerShdw blurRad="38100" dist="38100" dir="2700000" algn="tl">
                    <a:srgbClr val="000000">
                      <a:alpha val="43137"/>
                    </a:srgbClr>
                  </a:outerShdw>
                </a:effectLst>
              </a:rPr>
              <a:t>Modules CSS:</a:t>
            </a:r>
          </a:p>
          <a:p>
            <a:pPr lvl="1" algn="just"/>
            <a:r>
              <a:rPr lang="fr-FR" dirty="0">
                <a:effectLst>
                  <a:outerShdw blurRad="38100" dist="38100" dir="2700000" algn="tl">
                    <a:srgbClr val="000000">
                      <a:alpha val="43137"/>
                    </a:srgbClr>
                  </a:outerShdw>
                </a:effectLst>
              </a:rPr>
              <a:t>Les modules CSS s'assurent que tous les styles d'un composant sont regroupés à un seul endroit et s'appliquent à ce composant particulier.</a:t>
            </a:r>
          </a:p>
          <a:p>
            <a:pPr lvl="1" algn="just"/>
            <a:r>
              <a:rPr lang="fr-FR" dirty="0">
                <a:effectLst>
                  <a:outerShdw blurRad="38100" dist="38100" dir="2700000" algn="tl">
                    <a:srgbClr val="000000">
                      <a:alpha val="43137"/>
                    </a:srgbClr>
                  </a:outerShdw>
                </a:effectLst>
              </a:rPr>
              <a:t>Cela résout certainement le problème de portée globale du CSS. La fonctionnalité de composition agit comme une arme pour représenter les styles partagés entre les états.</a:t>
            </a:r>
          </a:p>
          <a:p>
            <a:pPr lvl="1" algn="just"/>
            <a:r>
              <a:rPr lang="fr-FR" dirty="0">
                <a:effectLst>
                  <a:outerShdw blurRad="38100" dist="38100" dir="2700000" algn="tl">
                    <a:srgbClr val="000000">
                      <a:alpha val="43137"/>
                    </a:srgbClr>
                  </a:outerShdw>
                </a:effectLst>
              </a:rPr>
              <a:t>Exemple: index.css</a:t>
            </a:r>
          </a:p>
        </p:txBody>
      </p:sp>
      <p:pic>
        <p:nvPicPr>
          <p:cNvPr id="4" name="Image 3"/>
          <p:cNvPicPr>
            <a:picLocks noChangeAspect="1"/>
          </p:cNvPicPr>
          <p:nvPr/>
        </p:nvPicPr>
        <p:blipFill>
          <a:blip r:embed="rId2"/>
          <a:stretch>
            <a:fillRect/>
          </a:stretch>
        </p:blipFill>
        <p:spPr>
          <a:xfrm>
            <a:off x="4381500" y="4288790"/>
            <a:ext cx="3429000" cy="1714500"/>
          </a:xfrm>
          <a:prstGeom prst="rect">
            <a:avLst/>
          </a:prstGeom>
          <a:effectLst>
            <a:outerShdw blurRad="50800" dist="38100" dir="8100000" algn="tr" rotWithShape="0">
              <a:prstClr val="black">
                <a:alpha val="40000"/>
              </a:prstClr>
            </a:outerShdw>
          </a:effectLst>
        </p:spPr>
      </p:pic>
      <p:pic>
        <p:nvPicPr>
          <p:cNvPr id="6" name="Image 5"/>
          <p:cNvPicPr>
            <a:picLocks noChangeAspect="1"/>
          </p:cNvPicPr>
          <p:nvPr/>
        </p:nvPicPr>
        <p:blipFill>
          <a:blip r:embed="rId3"/>
          <a:stretch>
            <a:fillRect/>
          </a:stretch>
        </p:blipFill>
        <p:spPr>
          <a:xfrm>
            <a:off x="5272087" y="6099175"/>
            <a:ext cx="1647825" cy="552450"/>
          </a:xfrm>
          <a:prstGeom prst="rect">
            <a:avLst/>
          </a:prstGeom>
        </p:spPr>
      </p:pic>
    </p:spTree>
    <p:extLst>
      <p:ext uri="{BB962C8B-B14F-4D97-AF65-F5344CB8AC3E}">
        <p14:creationId xmlns:p14="http://schemas.microsoft.com/office/powerpoint/2010/main" val="3168305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I- Style des composants </a:t>
            </a:r>
            <a:r>
              <a:rPr lang="fr-FR" dirty="0" err="1">
                <a:effectLst>
                  <a:outerShdw blurRad="38100" dist="38100" dir="2700000" algn="tl">
                    <a:srgbClr val="000000">
                      <a:alpha val="43137"/>
                    </a:srgbClr>
                  </a:outerShdw>
                </a:effectLst>
              </a:rPr>
              <a:t>React</a:t>
            </a:r>
            <a:endParaRPr lang="fr-FR" dirty="0"/>
          </a:p>
        </p:txBody>
      </p:sp>
      <p:sp>
        <p:nvSpPr>
          <p:cNvPr id="3" name="Espace réservé du contenu 2"/>
          <p:cNvSpPr>
            <a:spLocks noGrp="1"/>
          </p:cNvSpPr>
          <p:nvPr>
            <p:ph idx="1"/>
          </p:nvPr>
        </p:nvSpPr>
        <p:spPr>
          <a:xfrm>
            <a:off x="838200" y="1825625"/>
            <a:ext cx="10515600" cy="2695575"/>
          </a:xfrm>
        </p:spPr>
        <p:txBody>
          <a:bodyPr>
            <a:normAutofit/>
          </a:bodyPr>
          <a:lstStyle/>
          <a:p>
            <a:r>
              <a:rPr lang="fr-FR" dirty="0">
                <a:effectLst>
                  <a:outerShdw blurRad="38100" dist="38100" dir="2700000" algn="tl">
                    <a:srgbClr val="000000">
                      <a:alpha val="43137"/>
                    </a:srgbClr>
                  </a:outerShdw>
                </a:effectLst>
              </a:rPr>
              <a:t>Composants stylés:</a:t>
            </a:r>
          </a:p>
          <a:p>
            <a:pPr lvl="1" algn="just"/>
            <a:r>
              <a:rPr lang="fr-FR" dirty="0">
                <a:effectLst>
                  <a:outerShdw blurRad="38100" dist="38100" dir="2700000" algn="tl">
                    <a:srgbClr val="000000">
                      <a:alpha val="43137"/>
                    </a:srgbClr>
                  </a:outerShdw>
                </a:effectLst>
              </a:rPr>
              <a:t>Les composants stylisés sont l'une des nouvelles façons d'utiliser CSS dans le JavaScript moderne.</a:t>
            </a:r>
          </a:p>
          <a:p>
            <a:pPr lvl="1" algn="just"/>
            <a:r>
              <a:rPr lang="fr-FR" dirty="0">
                <a:effectLst>
                  <a:outerShdw blurRad="38100" dist="38100" dir="2700000" algn="tl">
                    <a:srgbClr val="000000">
                      <a:alpha val="43137"/>
                    </a:srgbClr>
                  </a:outerShdw>
                </a:effectLst>
              </a:rPr>
              <a:t>C'est censé être le successeur des modules CSS, un moyen d'écrire du CSS qui est limité à un seul composant, et ne fuit pas vers un autre élément de la page.</a:t>
            </a:r>
          </a:p>
          <a:p>
            <a:pPr lvl="1" algn="just"/>
            <a:r>
              <a:rPr lang="fr-FR" dirty="0">
                <a:effectLst>
                  <a:outerShdw blurRad="38100" dist="38100" dir="2700000" algn="tl">
                    <a:srgbClr val="000000">
                      <a:alpha val="43137"/>
                    </a:srgbClr>
                  </a:outerShdw>
                </a:effectLst>
              </a:rPr>
              <a:t>Installer des composants stylisés en utilisant </a:t>
            </a:r>
            <a:r>
              <a:rPr lang="fr-FR" dirty="0" err="1">
                <a:effectLst>
                  <a:outerShdw blurRad="38100" dist="38100" dir="2700000" algn="tl">
                    <a:srgbClr val="000000">
                      <a:alpha val="43137"/>
                    </a:srgbClr>
                  </a:outerShdw>
                </a:effectLst>
              </a:rPr>
              <a:t>npm</a:t>
            </a:r>
            <a:r>
              <a:rPr lang="fr-FR" dirty="0">
                <a:effectLst>
                  <a:outerShdw blurRad="38100" dist="38100" dir="2700000" algn="tl">
                    <a:srgbClr val="000000">
                      <a:alpha val="43137"/>
                    </a:srgbClr>
                  </a:outerShdw>
                </a:effectLst>
              </a:rPr>
              <a:t> :</a:t>
            </a:r>
          </a:p>
        </p:txBody>
      </p:sp>
      <p:pic>
        <p:nvPicPr>
          <p:cNvPr id="5" name="Image 4"/>
          <p:cNvPicPr>
            <a:picLocks noChangeAspect="1"/>
          </p:cNvPicPr>
          <p:nvPr/>
        </p:nvPicPr>
        <p:blipFill>
          <a:blip r:embed="rId2"/>
          <a:stretch>
            <a:fillRect/>
          </a:stretch>
        </p:blipFill>
        <p:spPr>
          <a:xfrm>
            <a:off x="1962150" y="4521200"/>
            <a:ext cx="8267700" cy="44767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371136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I- Style des composants </a:t>
            </a:r>
            <a:r>
              <a:rPr lang="fr-FR" dirty="0" err="1">
                <a:effectLst>
                  <a:outerShdw blurRad="38100" dist="38100" dir="2700000" algn="tl">
                    <a:srgbClr val="000000">
                      <a:alpha val="43137"/>
                    </a:srgbClr>
                  </a:outerShdw>
                </a:effectLst>
              </a:rPr>
              <a:t>React</a:t>
            </a:r>
            <a:endParaRPr lang="fr-FR" dirty="0"/>
          </a:p>
        </p:txBody>
      </p:sp>
      <p:sp>
        <p:nvSpPr>
          <p:cNvPr id="3" name="Espace réservé du contenu 2"/>
          <p:cNvSpPr>
            <a:spLocks noGrp="1"/>
          </p:cNvSpPr>
          <p:nvPr>
            <p:ph idx="1"/>
          </p:nvPr>
        </p:nvSpPr>
        <p:spPr>
          <a:xfrm>
            <a:off x="838200" y="1825625"/>
            <a:ext cx="10515600" cy="1059815"/>
          </a:xfrm>
        </p:spPr>
        <p:txBody>
          <a:bodyPr>
            <a:normAutofit/>
          </a:bodyPr>
          <a:lstStyle/>
          <a:p>
            <a:r>
              <a:rPr lang="fr-FR" dirty="0">
                <a:effectLst>
                  <a:outerShdw blurRad="38100" dist="38100" dir="2700000" algn="tl">
                    <a:srgbClr val="000000">
                      <a:alpha val="43137"/>
                    </a:srgbClr>
                  </a:outerShdw>
                </a:effectLst>
              </a:rPr>
              <a:t>Composants stylés:</a:t>
            </a:r>
          </a:p>
          <a:p>
            <a:pPr lvl="1"/>
            <a:r>
              <a:rPr lang="fr-FR" dirty="0">
                <a:effectLst>
                  <a:outerShdw blurRad="38100" dist="38100" dir="2700000" algn="tl">
                    <a:srgbClr val="000000">
                      <a:alpha val="43137"/>
                    </a:srgbClr>
                  </a:outerShdw>
                </a:effectLst>
              </a:rPr>
              <a:t>On rajoute ensuite l’importation:</a:t>
            </a:r>
          </a:p>
        </p:txBody>
      </p:sp>
      <p:pic>
        <p:nvPicPr>
          <p:cNvPr id="4" name="Image 3"/>
          <p:cNvPicPr>
            <a:picLocks noChangeAspect="1"/>
          </p:cNvPicPr>
          <p:nvPr/>
        </p:nvPicPr>
        <p:blipFill>
          <a:blip r:embed="rId2"/>
          <a:stretch>
            <a:fillRect/>
          </a:stretch>
        </p:blipFill>
        <p:spPr>
          <a:xfrm>
            <a:off x="3996690" y="2680652"/>
            <a:ext cx="4381500" cy="409575"/>
          </a:xfrm>
          <a:prstGeom prst="rect">
            <a:avLst/>
          </a:prstGeom>
          <a:effectLst>
            <a:outerShdw blurRad="50800" dist="38100" dir="8100000" algn="tr" rotWithShape="0">
              <a:prstClr val="black">
                <a:alpha val="40000"/>
              </a:prstClr>
            </a:outerShdw>
          </a:effectLst>
        </p:spPr>
      </p:pic>
      <p:sp>
        <p:nvSpPr>
          <p:cNvPr id="6" name="Rectangle 5"/>
          <p:cNvSpPr/>
          <p:nvPr/>
        </p:nvSpPr>
        <p:spPr>
          <a:xfrm>
            <a:off x="833120" y="3417301"/>
            <a:ext cx="9347200" cy="867930"/>
          </a:xfrm>
          <a:prstGeom prst="rect">
            <a:avLst/>
          </a:prstGeom>
        </p:spPr>
        <p:txBody>
          <a:bodyPr vert="horz" lIns="91440" tIns="45720" rIns="91440" bIns="45720" rtlCol="0">
            <a:normAutofit/>
          </a:bodyPr>
          <a:lstStyle/>
          <a:p>
            <a:pPr marL="685800" lvl="1" indent="-228600">
              <a:lnSpc>
                <a:spcPct val="90000"/>
              </a:lnSpc>
              <a:spcBef>
                <a:spcPts val="500"/>
              </a:spcBef>
              <a:buFont typeface="Arial" panose="020B0604020202020204" pitchFamily="34" charset="0"/>
              <a:buChar char="•"/>
            </a:pPr>
            <a:r>
              <a:rPr lang="fr-FR" sz="2400" dirty="0">
                <a:effectLst>
                  <a:outerShdw blurRad="38100" dist="38100" dir="2700000" algn="tl">
                    <a:srgbClr val="000000">
                      <a:alpha val="43137"/>
                    </a:srgbClr>
                  </a:outerShdw>
                </a:effectLst>
              </a:rPr>
              <a:t>Avec le </a:t>
            </a:r>
            <a:r>
              <a:rPr lang="fr-FR" sz="2400" dirty="0" err="1">
                <a:effectLst>
                  <a:outerShdw blurRad="38100" dist="38100" dir="2700000" algn="tl">
                    <a:srgbClr val="000000">
                      <a:alpha val="43137"/>
                    </a:srgbClr>
                  </a:outerShdw>
                </a:effectLst>
              </a:rPr>
              <a:t>styled</a:t>
            </a:r>
            <a:r>
              <a:rPr lang="fr-FR" sz="2400" dirty="0">
                <a:effectLst>
                  <a:outerShdw blurRad="38100" dist="38100" dir="2700000" algn="tl">
                    <a:srgbClr val="000000">
                      <a:alpha val="43137"/>
                    </a:srgbClr>
                  </a:outerShdw>
                </a:effectLst>
              </a:rPr>
              <a:t> objet importé, vous pouvez maintenant commencer à créer des composants stylisés. Voici le premier:</a:t>
            </a:r>
          </a:p>
        </p:txBody>
      </p:sp>
      <p:pic>
        <p:nvPicPr>
          <p:cNvPr id="7" name="Image 6"/>
          <p:cNvPicPr>
            <a:picLocks noChangeAspect="1"/>
          </p:cNvPicPr>
          <p:nvPr/>
        </p:nvPicPr>
        <p:blipFill>
          <a:blip r:embed="rId3"/>
          <a:stretch>
            <a:fillRect/>
          </a:stretch>
        </p:blipFill>
        <p:spPr>
          <a:xfrm>
            <a:off x="4386262" y="4161155"/>
            <a:ext cx="3419475" cy="154305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569950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I- Style des composants </a:t>
            </a:r>
            <a:r>
              <a:rPr lang="fr-FR" dirty="0" err="1">
                <a:effectLst>
                  <a:outerShdw blurRad="38100" dist="38100" dir="2700000" algn="tl">
                    <a:srgbClr val="000000">
                      <a:alpha val="43137"/>
                    </a:srgbClr>
                  </a:outerShdw>
                </a:effectLst>
              </a:rPr>
              <a:t>React</a:t>
            </a:r>
            <a:endParaRPr lang="fr-FR" dirty="0"/>
          </a:p>
        </p:txBody>
      </p:sp>
      <p:sp>
        <p:nvSpPr>
          <p:cNvPr id="3" name="Espace réservé du contenu 2"/>
          <p:cNvSpPr>
            <a:spLocks noGrp="1"/>
          </p:cNvSpPr>
          <p:nvPr>
            <p:ph idx="1"/>
          </p:nvPr>
        </p:nvSpPr>
        <p:spPr>
          <a:xfrm>
            <a:off x="838200" y="1825625"/>
            <a:ext cx="10515600" cy="1059815"/>
          </a:xfrm>
        </p:spPr>
        <p:txBody>
          <a:bodyPr>
            <a:normAutofit fontScale="92500" lnSpcReduction="10000"/>
          </a:bodyPr>
          <a:lstStyle/>
          <a:p>
            <a:r>
              <a:rPr lang="fr-FR" dirty="0">
                <a:effectLst>
                  <a:outerShdw blurRad="38100" dist="38100" dir="2700000" algn="tl">
                    <a:srgbClr val="000000">
                      <a:alpha val="43137"/>
                    </a:srgbClr>
                  </a:outerShdw>
                </a:effectLst>
              </a:rPr>
              <a:t>Composants stylés:</a:t>
            </a:r>
          </a:p>
          <a:p>
            <a:pPr lvl="1" algn="just"/>
            <a:r>
              <a:rPr lang="fr-FR" dirty="0">
                <a:effectLst>
                  <a:outerShdw blurRad="38100" dist="38100" dir="2700000" algn="tl">
                    <a:srgbClr val="000000">
                      <a:alpha val="43137"/>
                    </a:srgbClr>
                  </a:outerShdw>
                </a:effectLst>
              </a:rPr>
              <a:t>Maintenant, ce composant peut être rendu dans notre conteneur en utilisant la syntaxe normale de </a:t>
            </a:r>
            <a:r>
              <a:rPr lang="fr-FR" dirty="0" err="1">
                <a:effectLst>
                  <a:outerShdw blurRad="38100" dist="38100" dir="2700000" algn="tl">
                    <a:srgbClr val="000000">
                      <a:alpha val="43137"/>
                    </a:srgbClr>
                  </a:outerShdw>
                </a:effectLst>
              </a:rPr>
              <a:t>React</a:t>
            </a:r>
            <a:r>
              <a:rPr lang="fr-FR" dirty="0">
                <a:effectLst>
                  <a:outerShdw blurRad="38100" dist="38100" dir="2700000" algn="tl">
                    <a:srgbClr val="000000">
                      <a:alpha val="43137"/>
                    </a:srgbClr>
                  </a:outerShdw>
                </a:effectLst>
              </a:rPr>
              <a:t>:</a:t>
            </a:r>
          </a:p>
        </p:txBody>
      </p:sp>
      <p:sp>
        <p:nvSpPr>
          <p:cNvPr id="6" name="Rectangle 5"/>
          <p:cNvSpPr/>
          <p:nvPr/>
        </p:nvSpPr>
        <p:spPr>
          <a:xfrm>
            <a:off x="833120" y="4331701"/>
            <a:ext cx="10520680" cy="867930"/>
          </a:xfrm>
          <a:prstGeom prst="rect">
            <a:avLst/>
          </a:prstGeom>
        </p:spPr>
        <p:txBody>
          <a:bodyPr vert="horz" lIns="91440" tIns="45720" rIns="91440" bIns="45720" rtlCol="0">
            <a:normAutofit fontScale="92500" lnSpcReduction="20000"/>
          </a:bodyPr>
          <a:lstStyle/>
          <a:p>
            <a:pPr marL="685800" lvl="1" indent="-228600" algn="just">
              <a:lnSpc>
                <a:spcPct val="90000"/>
              </a:lnSpc>
              <a:spcBef>
                <a:spcPts val="500"/>
              </a:spcBef>
              <a:buFont typeface="Arial" panose="020B0604020202020204" pitchFamily="34" charset="0"/>
              <a:buChar char="•"/>
            </a:pPr>
            <a:r>
              <a:rPr lang="fr-FR" sz="2400" dirty="0">
                <a:effectLst>
                  <a:outerShdw blurRad="38100" dist="38100" dir="2700000" algn="tl">
                    <a:srgbClr val="000000">
                      <a:alpha val="43137"/>
                    </a:srgbClr>
                  </a:outerShdw>
                </a:effectLst>
              </a:rPr>
              <a:t>Les composants stylisés offrent d'autres fonctions que vous pouvez utiliser pour créer d'autres composants, non seulement </a:t>
            </a:r>
            <a:r>
              <a:rPr lang="fr-FR" sz="2400" dirty="0" err="1">
                <a:effectLst>
                  <a:outerShdw blurRad="38100" dist="38100" dir="2700000" algn="tl">
                    <a:srgbClr val="000000">
                      <a:alpha val="43137"/>
                    </a:srgbClr>
                  </a:outerShdw>
                </a:effectLst>
              </a:rPr>
              <a:t>button</a:t>
            </a:r>
            <a:r>
              <a:rPr lang="fr-FR" sz="2400" dirty="0">
                <a:effectLst>
                  <a:outerShdw blurRad="38100" dist="38100" dir="2700000" algn="tl">
                    <a:srgbClr val="000000">
                      <a:alpha val="43137"/>
                    </a:srgbClr>
                  </a:outerShdw>
                </a:effectLst>
              </a:rPr>
              <a:t>, aimer section, h1, input et plein d'autres.</a:t>
            </a:r>
          </a:p>
        </p:txBody>
      </p:sp>
      <p:pic>
        <p:nvPicPr>
          <p:cNvPr id="5" name="Image 4"/>
          <p:cNvPicPr>
            <a:picLocks noChangeAspect="1"/>
          </p:cNvPicPr>
          <p:nvPr/>
        </p:nvPicPr>
        <p:blipFill>
          <a:blip r:embed="rId2"/>
          <a:stretch>
            <a:fillRect/>
          </a:stretch>
        </p:blipFill>
        <p:spPr>
          <a:xfrm>
            <a:off x="5074285" y="5368290"/>
            <a:ext cx="1657350" cy="571500"/>
          </a:xfrm>
          <a:prstGeom prst="rect">
            <a:avLst/>
          </a:prstGeom>
          <a:effectLst>
            <a:outerShdw blurRad="50800" dist="38100" dir="8100000" algn="tr" rotWithShape="0">
              <a:prstClr val="black">
                <a:alpha val="40000"/>
              </a:prstClr>
            </a:outerShdw>
          </a:effectLst>
        </p:spPr>
      </p:pic>
      <p:pic>
        <p:nvPicPr>
          <p:cNvPr id="8" name="Image 7"/>
          <p:cNvPicPr>
            <a:picLocks noChangeAspect="1"/>
          </p:cNvPicPr>
          <p:nvPr/>
        </p:nvPicPr>
        <p:blipFill>
          <a:blip r:embed="rId3"/>
          <a:stretch>
            <a:fillRect/>
          </a:stretch>
        </p:blipFill>
        <p:spPr>
          <a:xfrm>
            <a:off x="3767137" y="3286125"/>
            <a:ext cx="4657725" cy="28575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31898106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A2BA330175B54CB8E146E0585EBAD6" ma:contentTypeVersion="9" ma:contentTypeDescription="Crée un document." ma:contentTypeScope="" ma:versionID="db2790a94edd04593b956acc45c0e3d6">
  <xsd:schema xmlns:xsd="http://www.w3.org/2001/XMLSchema" xmlns:xs="http://www.w3.org/2001/XMLSchema" xmlns:p="http://schemas.microsoft.com/office/2006/metadata/properties" xmlns:ns2="30f3ab6b-074a-401c-9adb-a8211740c8f9" xmlns:ns3="5c242d15-f8cb-4c8f-b07a-6338bb9662c5" targetNamespace="http://schemas.microsoft.com/office/2006/metadata/properties" ma:root="true" ma:fieldsID="f1bb6fd54e3134e1b2f00df9daa59824" ns2:_="" ns3:_="">
    <xsd:import namespace="30f3ab6b-074a-401c-9adb-a8211740c8f9"/>
    <xsd:import namespace="5c242d15-f8cb-4c8f-b07a-6338bb9662c5"/>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f3ab6b-074a-401c-9adb-a8211740c8f9"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Balises d’images" ma:readOnly="false" ma:fieldId="{5cf76f15-5ced-4ddc-b409-7134ff3c332f}" ma:taxonomyMulti="true" ma:sspId="429a0b44-e2b1-478b-a4cc-c7880c354d3c"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242d15-f8cb-4c8f-b07a-6338bb9662c5"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b2443e84-655a-4dcf-ac7a-36ff7886a70a}" ma:internalName="TaxCatchAll" ma:showField="CatchAllData" ma:web="5c242d15-f8cb-4c8f-b07a-6338bb9662c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c242d15-f8cb-4c8f-b07a-6338bb9662c5" xsi:nil="true"/>
    <lcf76f155ced4ddcb4097134ff3c332f xmlns="30f3ab6b-074a-401c-9adb-a8211740c8f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81C7163-A339-4A2F-8A5F-D4D214FEDEF9}"/>
</file>

<file path=customXml/itemProps2.xml><?xml version="1.0" encoding="utf-8"?>
<ds:datastoreItem xmlns:ds="http://schemas.openxmlformats.org/officeDocument/2006/customXml" ds:itemID="{16FFDF58-FB8D-418F-B4EA-CA589D2B993C}"/>
</file>

<file path=customXml/itemProps3.xml><?xml version="1.0" encoding="utf-8"?>
<ds:datastoreItem xmlns:ds="http://schemas.openxmlformats.org/officeDocument/2006/customXml" ds:itemID="{AE2E0128-821A-43FB-853C-499781FF7950}"/>
</file>

<file path=docProps/app.xml><?xml version="1.0" encoding="utf-8"?>
<Properties xmlns="http://schemas.openxmlformats.org/officeDocument/2006/extended-properties" xmlns:vt="http://schemas.openxmlformats.org/officeDocument/2006/docPropsVTypes">
  <TotalTime>810</TotalTime>
  <Words>690</Words>
  <Application>Microsoft Office PowerPoint</Application>
  <PresentationFormat>Grand écran</PresentationFormat>
  <Paragraphs>58</Paragraphs>
  <Slides>17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Arial</vt:lpstr>
      <vt:lpstr>Calibri</vt:lpstr>
      <vt:lpstr>Calibri Light</vt:lpstr>
      <vt:lpstr>Thème Office</vt:lpstr>
      <vt:lpstr>CH6-Pesonnalisation des composants React</vt:lpstr>
      <vt:lpstr>I- Style des composants React</vt:lpstr>
      <vt:lpstr>I- Style des composants React</vt:lpstr>
      <vt:lpstr>I- Style des composants React</vt:lpstr>
      <vt:lpstr>I- Style des composants React</vt:lpstr>
      <vt:lpstr>I- Style des composants React</vt:lpstr>
      <vt:lpstr>I- Style des composants React</vt:lpstr>
      <vt:lpstr>I- Style des composants React</vt:lpstr>
      <vt:lpstr>I- Style des composants React</vt:lpstr>
      <vt:lpstr>II- Affichage conditionnel</vt:lpstr>
      <vt:lpstr>II- Affichage conditionnel</vt:lpstr>
      <vt:lpstr>II- Affichage conditionnel</vt:lpstr>
      <vt:lpstr>II- Affichage conditionnel</vt:lpstr>
      <vt:lpstr>III- Listes et clés</vt:lpstr>
      <vt:lpstr>III- Listes et clés</vt:lpstr>
      <vt:lpstr>III- Listes et clés</vt:lpstr>
      <vt:lpstr>III- Listes et clés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NAJ LAM</dc:creator>
  <cp:lastModifiedBy>NAJIB LAMOURI</cp:lastModifiedBy>
  <cp:revision>9</cp:revision>
  <dcterms:created xsi:type="dcterms:W3CDTF">2023-01-05T21:35:13Z</dcterms:created>
  <dcterms:modified xsi:type="dcterms:W3CDTF">2023-12-09T09:32:03Z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0x01010034A2BA330175B54CB8E146E0585EBAD6</vt:lpwstr>
  </property>
</Properties>
</file>