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43CE646-E263-4B82-BE60-101DC30E1449}"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90268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3CE646-E263-4B82-BE60-101DC30E1449}"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86006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3CE646-E263-4B82-BE60-101DC30E1449}"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87580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3CE646-E263-4B82-BE60-101DC30E1449}"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030368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43CE646-E263-4B82-BE60-101DC30E1449}" type="datetimeFigureOut">
              <a:rPr lang="fr-FR" smtClean="0"/>
              <a:t>21/01/2023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70332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43CE646-E263-4B82-BE60-101DC30E1449}" type="datetimeFigureOut">
              <a:rPr lang="fr-FR" smtClean="0"/>
              <a:t>21/01/2023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1689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43CE646-E263-4B82-BE60-101DC30E1449}" type="datetimeFigureOut">
              <a:rPr lang="fr-FR" smtClean="0"/>
              <a:t>21/01/2023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73612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43CE646-E263-4B82-BE60-101DC30E1449}" type="datetimeFigureOut">
              <a:rPr lang="fr-FR" smtClean="0"/>
              <a:t>21/01/2023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243646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3CE646-E263-4B82-BE60-101DC30E1449}" type="datetimeFigureOut">
              <a:rPr lang="fr-FR" smtClean="0"/>
              <a:t>21/01/2023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56300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43CE646-E263-4B82-BE60-101DC30E1449}" type="datetimeFigureOut">
              <a:rPr lang="fr-FR" smtClean="0"/>
              <a:t>21/01/2023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34568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43CE646-E263-4B82-BE60-101DC30E1449}" type="datetimeFigureOut">
              <a:rPr lang="fr-FR" smtClean="0"/>
              <a:t>21/01/2023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85578-C89E-424C-83E8-DAE3841BC571}" type="slidenum">
              <a:rPr lang="fr-FR" smtClean="0"/>
              <a:t>‹N°›</a:t>
            </a:fld>
            <a:endParaRPr lang="fr-FR"/>
          </a:p>
        </p:txBody>
      </p:sp>
    </p:spTree>
    <p:extLst>
      <p:ext uri="{BB962C8B-B14F-4D97-AF65-F5344CB8AC3E}">
        <p14:creationId xmlns:p14="http://schemas.microsoft.com/office/powerpoint/2010/main" val="102060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E646-E263-4B82-BE60-101DC30E1449}" type="datetimeFigureOut">
              <a:rPr lang="fr-FR" smtClean="0"/>
              <a:t>21/01/2023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85578-C89E-424C-83E8-DAE3841BC571}" type="slidenum">
              <a:rPr lang="fr-FR" smtClean="0"/>
              <a:t>‹N°›</a:t>
            </a:fld>
            <a:endParaRPr lang="fr-FR"/>
          </a:p>
        </p:txBody>
      </p:sp>
    </p:spTree>
    <p:extLst>
      <p:ext uri="{BB962C8B-B14F-4D97-AF65-F5344CB8AC3E}">
        <p14:creationId xmlns:p14="http://schemas.microsoft.com/office/powerpoint/2010/main" val="78057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effectLst>
                  <a:outerShdw blurRad="38100" dist="38100" dir="2700000" algn="tl">
                    <a:srgbClr val="000000">
                      <a:alpha val="43137"/>
                    </a:srgbClr>
                  </a:outerShdw>
                </a:effectLst>
              </a:rPr>
              <a:t>CH8-Consommation des APIs</a:t>
            </a:r>
            <a:endParaRPr lang="fr-FR"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r>
              <a:rPr lang="fr-FR" dirty="0" smtClean="0">
                <a:effectLst>
                  <a:outerShdw blurRad="38100" dist="38100" dir="2700000" algn="tl">
                    <a:srgbClr val="000000">
                      <a:alpha val="43137"/>
                    </a:srgbClr>
                  </a:outerShdw>
                </a:effectLst>
              </a:rPr>
              <a:t>Développement front-end</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731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III- Consommation d’une API avec </a:t>
            </a:r>
            <a:r>
              <a:rPr lang="fr-FR" dirty="0" err="1" smtClean="0">
                <a:effectLst>
                  <a:outerShdw blurRad="38100" dist="38100" dir="2700000" algn="tl">
                    <a:srgbClr val="000000">
                      <a:alpha val="43137"/>
                    </a:srgbClr>
                  </a:outerShdw>
                </a:effectLst>
              </a:rPr>
              <a:t>axios</a:t>
            </a:r>
            <a:r>
              <a:rPr lang="fr-FR" dirty="0" smtClean="0">
                <a:effectLst>
                  <a:outerShdw blurRad="38100" dist="38100" dir="2700000" algn="tl">
                    <a:srgbClr val="000000">
                      <a:alpha val="43137"/>
                    </a:srgbClr>
                  </a:outerShdw>
                </a:effectLst>
              </a:rPr>
              <a:t> et un composant fonctionnel</a:t>
            </a:r>
            <a:endParaRPr lang="fr-FR" dirty="0"/>
          </a:p>
        </p:txBody>
      </p:sp>
      <p:sp>
        <p:nvSpPr>
          <p:cNvPr id="3" name="Espace réservé du contenu 2"/>
          <p:cNvSpPr>
            <a:spLocks noGrp="1"/>
          </p:cNvSpPr>
          <p:nvPr>
            <p:ph idx="1"/>
          </p:nvPr>
        </p:nvSpPr>
        <p:spPr/>
        <p:txBody>
          <a:bodyPr/>
          <a:lstStyle/>
          <a:p>
            <a:r>
              <a:rPr lang="fr-FR" dirty="0" smtClean="0">
                <a:effectLst>
                  <a:outerShdw blurRad="38100" dist="38100" dir="2700000" algn="tl">
                    <a:srgbClr val="000000">
                      <a:alpha val="43137"/>
                    </a:srgbClr>
                  </a:outerShdw>
                </a:effectLst>
              </a:rPr>
              <a:t>Installation de la librairie </a:t>
            </a:r>
            <a:r>
              <a:rPr lang="fr-FR" dirty="0" err="1" smtClean="0">
                <a:effectLst>
                  <a:outerShdw blurRad="38100" dist="38100" dir="2700000" algn="tl">
                    <a:srgbClr val="000000">
                      <a:alpha val="43137"/>
                    </a:srgbClr>
                  </a:outerShdw>
                </a:effectLst>
              </a:rPr>
              <a:t>axios</a:t>
            </a:r>
            <a:r>
              <a:rPr lang="fr-FR" dirty="0" smtClean="0">
                <a:effectLst>
                  <a:outerShdw blurRad="38100" dist="38100" dir="2700000" algn="tl">
                    <a:srgbClr val="000000">
                      <a:alpha val="43137"/>
                    </a:srgbClr>
                  </a:outerShdw>
                </a:effectLst>
              </a:rPr>
              <a:t>:</a:t>
            </a:r>
          </a:p>
          <a:p>
            <a:pPr marL="0" indent="0">
              <a:buNone/>
            </a:pPr>
            <a:r>
              <a:rPr lang="fr-FR" dirty="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npm</a:t>
            </a:r>
            <a:r>
              <a:rPr lang="fr-FR" dirty="0" smtClean="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install</a:t>
            </a:r>
            <a:r>
              <a:rPr lang="fr-FR" dirty="0" smtClean="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save</a:t>
            </a:r>
            <a:r>
              <a:rPr lang="fr-FR" dirty="0" smtClean="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axios</a:t>
            </a:r>
            <a:endParaRPr lang="fr-FR" dirty="0" smtClean="0">
              <a:effectLst>
                <a:outerShdw blurRad="38100" dist="38100" dir="2700000" algn="tl">
                  <a:srgbClr val="000000">
                    <a:alpha val="43137"/>
                  </a:srgbClr>
                </a:outerShdw>
              </a:effectLst>
            </a:endParaRPr>
          </a:p>
          <a:p>
            <a:r>
              <a:rPr lang="fr-FR" dirty="0" smtClean="0">
                <a:effectLst>
                  <a:outerShdw blurRad="38100" dist="38100" dir="2700000" algn="tl">
                    <a:srgbClr val="000000">
                      <a:alpha val="43137"/>
                    </a:srgbClr>
                  </a:outerShdw>
                </a:effectLst>
              </a:rPr>
              <a:t>Importer la librairie </a:t>
            </a:r>
            <a:r>
              <a:rPr lang="fr-FR" dirty="0" err="1" smtClean="0">
                <a:effectLst>
                  <a:outerShdw blurRad="38100" dist="38100" dir="2700000" algn="tl">
                    <a:srgbClr val="000000">
                      <a:alpha val="43137"/>
                    </a:srgbClr>
                  </a:outerShdw>
                </a:effectLst>
              </a:rPr>
              <a:t>axiox</a:t>
            </a:r>
            <a:r>
              <a:rPr lang="fr-FR" dirty="0" smtClean="0">
                <a:effectLst>
                  <a:outerShdw blurRad="38100" dist="38100" dir="2700000" algn="tl">
                    <a:srgbClr val="000000">
                      <a:alpha val="43137"/>
                    </a:srgbClr>
                  </a:outerShdw>
                </a:effectLst>
              </a:rPr>
              <a:t>:</a:t>
            </a:r>
          </a:p>
          <a:p>
            <a:pPr marL="0" indent="0">
              <a:buNone/>
            </a:pPr>
            <a:r>
              <a:rPr lang="fr-FR" dirty="0">
                <a:effectLst>
                  <a:outerShdw blurRad="38100" dist="38100" dir="2700000" algn="tl">
                    <a:srgbClr val="000000">
                      <a:alpha val="43137"/>
                    </a:srgbClr>
                  </a:outerShdw>
                </a:effectLst>
              </a:rPr>
              <a:t>	</a:t>
            </a:r>
            <a:r>
              <a:rPr lang="fr-FR" dirty="0" smtClean="0">
                <a:effectLst>
                  <a:outerShdw blurRad="38100" dist="38100" dir="2700000" algn="tl">
                    <a:srgbClr val="000000">
                      <a:alpha val="43137"/>
                    </a:srgbClr>
                  </a:outerShdw>
                </a:effectLst>
              </a:rPr>
              <a:t>import </a:t>
            </a:r>
            <a:r>
              <a:rPr lang="fr-FR" dirty="0" err="1" smtClean="0">
                <a:effectLst>
                  <a:outerShdw blurRad="38100" dist="38100" dir="2700000" algn="tl">
                    <a:srgbClr val="000000">
                      <a:alpha val="43137"/>
                    </a:srgbClr>
                  </a:outerShdw>
                </a:effectLst>
              </a:rPr>
              <a:t>axios</a:t>
            </a:r>
            <a:r>
              <a:rPr lang="fr-FR" dirty="0" smtClean="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from</a:t>
            </a:r>
            <a:r>
              <a:rPr lang="fr-FR" dirty="0" smtClean="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axios</a:t>
            </a:r>
            <a:r>
              <a:rPr lang="fr-FR" dirty="0" smtClean="0">
                <a:effectLst>
                  <a:outerShdw blurRad="38100" dist="38100" dir="2700000" algn="tl">
                    <a:srgbClr val="000000">
                      <a:alpha val="43137"/>
                    </a:srgbClr>
                  </a:outerShdw>
                </a:effectLst>
              </a:rPr>
              <a:t>';</a:t>
            </a:r>
          </a:p>
          <a:p>
            <a:r>
              <a:rPr lang="fr-FR" dirty="0" smtClean="0">
                <a:effectLst>
                  <a:outerShdw blurRad="38100" dist="38100" dir="2700000" algn="tl">
                    <a:srgbClr val="000000">
                      <a:alpha val="43137"/>
                    </a:srgbClr>
                  </a:outerShdw>
                </a:effectLst>
              </a:rPr>
              <a:t>Appel de la méthode </a:t>
            </a:r>
            <a:r>
              <a:rPr lang="fr-FR" dirty="0" err="1" smtClean="0">
                <a:effectLst>
                  <a:outerShdw blurRad="38100" dist="38100" dir="2700000" algn="tl">
                    <a:srgbClr val="000000">
                      <a:alpha val="43137"/>
                    </a:srgbClr>
                  </a:outerShdw>
                </a:effectLst>
              </a:rPr>
              <a:t>get</a:t>
            </a:r>
            <a:r>
              <a:rPr lang="fr-FR" dirty="0" smtClean="0">
                <a:effectLst>
                  <a:outerShdw blurRad="38100" dist="38100" dir="2700000" algn="tl">
                    <a:srgbClr val="000000">
                      <a:alpha val="43137"/>
                    </a:srgbClr>
                  </a:outerShdw>
                </a:effectLst>
              </a:rPr>
              <a:t>:</a:t>
            </a:r>
          </a:p>
          <a:p>
            <a:pPr marL="0" indent="0">
              <a:buNone/>
            </a:pPr>
            <a:r>
              <a:rPr lang="fr-FR" dirty="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axios.get</a:t>
            </a:r>
            <a:r>
              <a:rPr lang="fr-FR" dirty="0" smtClean="0">
                <a:effectLst>
                  <a:outerShdw blurRad="38100" dist="38100" dir="2700000" algn="tl">
                    <a:srgbClr val="000000">
                      <a:alpha val="43137"/>
                    </a:srgbClr>
                  </a:outerShdw>
                </a:effectLst>
              </a:rPr>
              <a:t>(url).</a:t>
            </a:r>
            <a:r>
              <a:rPr lang="fr-FR" dirty="0" err="1" smtClean="0">
                <a:effectLst>
                  <a:outerShdw blurRad="38100" dist="38100" dir="2700000" algn="tl">
                    <a:srgbClr val="000000">
                      <a:alpha val="43137"/>
                    </a:srgbClr>
                  </a:outerShdw>
                </a:effectLst>
              </a:rPr>
              <a:t>then</a:t>
            </a:r>
            <a:r>
              <a:rPr lang="fr-FR" dirty="0" smtClean="0">
                <a:effectLst>
                  <a:outerShdw blurRad="38100" dist="38100" dir="2700000" algn="tl">
                    <a:srgbClr val="000000">
                      <a:alpha val="43137"/>
                    </a:srgbClr>
                  </a:outerShdw>
                </a:effectLst>
              </a:rPr>
              <a:t>((</a:t>
            </a:r>
            <a:r>
              <a:rPr lang="fr-FR" dirty="0" err="1" smtClean="0">
                <a:effectLst>
                  <a:outerShdw blurRad="38100" dist="38100" dir="2700000" algn="tl">
                    <a:srgbClr val="000000">
                      <a:alpha val="43137"/>
                    </a:srgbClr>
                  </a:outerShdw>
                </a:effectLst>
              </a:rPr>
              <a:t>res</a:t>
            </a:r>
            <a:r>
              <a:rPr lang="fr-FR" dirty="0" smtClean="0">
                <a:effectLst>
                  <a:outerShdw blurRad="38100" dist="38100" dir="2700000" algn="tl">
                    <a:srgbClr val="000000">
                      <a:alpha val="43137"/>
                    </a:srgbClr>
                  </a:outerShdw>
                </a:effectLst>
              </a:rPr>
              <a:t>)=&gt;{traitement})</a:t>
            </a:r>
            <a:endParaRPr lang="fr-FR" dirty="0">
              <a:effectLst>
                <a:outerShdw blurRad="38100" dist="38100" dir="2700000" algn="tl">
                  <a:srgbClr val="000000">
                    <a:alpha val="43137"/>
                  </a:srgbClr>
                </a:outerShdw>
              </a:effectLst>
            </a:endParaRPr>
          </a:p>
          <a:p>
            <a:pPr marL="0" indent="0">
              <a:buNone/>
            </a:pPr>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72472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Consommation d’une API avec </a:t>
            </a:r>
            <a:r>
              <a:rPr lang="fr-FR" dirty="0" err="1">
                <a:effectLst>
                  <a:outerShdw blurRad="38100" dist="38100" dir="2700000" algn="tl">
                    <a:srgbClr val="000000">
                      <a:alpha val="43137"/>
                    </a:srgbClr>
                  </a:outerShdw>
                </a:effectLst>
              </a:rPr>
              <a:t>axios</a:t>
            </a:r>
            <a:r>
              <a:rPr lang="fr-FR" dirty="0">
                <a:effectLst>
                  <a:outerShdw blurRad="38100" dist="38100" dir="2700000" algn="tl">
                    <a:srgbClr val="000000">
                      <a:alpha val="43137"/>
                    </a:srgbClr>
                  </a:outerShdw>
                </a:effectLst>
              </a:rPr>
              <a:t> et un composant fonctionnel</a:t>
            </a:r>
            <a:endParaRPr lang="fr-FR" dirty="0"/>
          </a:p>
        </p:txBody>
      </p:sp>
      <p:pic>
        <p:nvPicPr>
          <p:cNvPr id="4" name="Image 3"/>
          <p:cNvPicPr>
            <a:picLocks noChangeAspect="1"/>
          </p:cNvPicPr>
          <p:nvPr/>
        </p:nvPicPr>
        <p:blipFill>
          <a:blip r:embed="rId2"/>
          <a:stretch>
            <a:fillRect/>
          </a:stretch>
        </p:blipFill>
        <p:spPr>
          <a:xfrm>
            <a:off x="977884" y="2654826"/>
            <a:ext cx="9771694" cy="2793869"/>
          </a:xfrm>
          <a:prstGeom prst="rect">
            <a:avLst/>
          </a:prstGeom>
          <a:effectLst>
            <a:outerShdw blurRad="50800" dist="38100" dir="8100000" algn="tr" rotWithShape="0">
              <a:prstClr val="black">
                <a:alpha val="40000"/>
              </a:prstClr>
            </a:outerShdw>
          </a:effectLst>
        </p:spPr>
      </p:pic>
      <p:sp>
        <p:nvSpPr>
          <p:cNvPr id="6" name="Rectangle 5"/>
          <p:cNvSpPr/>
          <p:nvPr/>
        </p:nvSpPr>
        <p:spPr>
          <a:xfrm>
            <a:off x="1078024" y="2131606"/>
            <a:ext cx="6595395" cy="523220"/>
          </a:xfrm>
          <a:prstGeom prst="rect">
            <a:avLst/>
          </a:prstGeom>
        </p:spPr>
        <p:txBody>
          <a:bodyPr wrap="square">
            <a:spAutoFit/>
          </a:bodyPr>
          <a:lstStyle/>
          <a:p>
            <a:r>
              <a:rPr lang="fr-FR" sz="2800" dirty="0">
                <a:effectLst>
                  <a:outerShdw blurRad="38100" dist="38100" dir="2700000" algn="tl">
                    <a:srgbClr val="000000">
                      <a:alpha val="43137"/>
                    </a:srgbClr>
                  </a:outerShdw>
                </a:effectLst>
              </a:rPr>
              <a:t>Dans notre </a:t>
            </a:r>
            <a:r>
              <a:rPr lang="fr-FR" sz="2800" dirty="0" smtClean="0">
                <a:effectLst>
                  <a:outerShdw blurRad="38100" dist="38100" dir="2700000" algn="tl">
                    <a:srgbClr val="000000">
                      <a:alpha val="43137"/>
                    </a:srgbClr>
                  </a:outerShdw>
                </a:effectLst>
              </a:rPr>
              <a:t>cas le code de App.js:</a:t>
            </a:r>
            <a:endParaRPr lang="fr-FR"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656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Consommation d’une API avec </a:t>
            </a:r>
            <a:r>
              <a:rPr lang="fr-FR" dirty="0" err="1">
                <a:effectLst>
                  <a:outerShdw blurRad="38100" dist="38100" dir="2700000" algn="tl">
                    <a:srgbClr val="000000">
                      <a:alpha val="43137"/>
                    </a:srgbClr>
                  </a:outerShdw>
                </a:effectLst>
              </a:rPr>
              <a:t>axios</a:t>
            </a:r>
            <a:r>
              <a:rPr lang="fr-FR" dirty="0">
                <a:effectLst>
                  <a:outerShdw blurRad="38100" dist="38100" dir="2700000" algn="tl">
                    <a:srgbClr val="000000">
                      <a:alpha val="43137"/>
                    </a:srgbClr>
                  </a:outerShdw>
                </a:effectLst>
              </a:rPr>
              <a:t> et un composant fonctionnel</a:t>
            </a:r>
            <a:endParaRPr lang="fr-FR" dirty="0"/>
          </a:p>
        </p:txBody>
      </p:sp>
      <p:pic>
        <p:nvPicPr>
          <p:cNvPr id="4" name="Image 3"/>
          <p:cNvPicPr>
            <a:picLocks noChangeAspect="1"/>
          </p:cNvPicPr>
          <p:nvPr/>
        </p:nvPicPr>
        <p:blipFill>
          <a:blip r:embed="rId2"/>
          <a:stretch>
            <a:fillRect/>
          </a:stretch>
        </p:blipFill>
        <p:spPr>
          <a:xfrm>
            <a:off x="1942657" y="2390092"/>
            <a:ext cx="8115743" cy="4276559"/>
          </a:xfrm>
          <a:prstGeom prst="rect">
            <a:avLst/>
          </a:prstGeom>
          <a:effectLst>
            <a:outerShdw blurRad="50800" dist="38100" dir="8100000" algn="tr" rotWithShape="0">
              <a:prstClr val="black">
                <a:alpha val="40000"/>
              </a:prstClr>
            </a:outerShdw>
          </a:effectLst>
        </p:spPr>
      </p:pic>
      <p:sp>
        <p:nvSpPr>
          <p:cNvPr id="5" name="Rectangle 4"/>
          <p:cNvSpPr/>
          <p:nvPr/>
        </p:nvSpPr>
        <p:spPr>
          <a:xfrm>
            <a:off x="1068597" y="1866872"/>
            <a:ext cx="6595395" cy="523220"/>
          </a:xfrm>
          <a:prstGeom prst="rect">
            <a:avLst/>
          </a:prstGeom>
        </p:spPr>
        <p:txBody>
          <a:bodyPr wrap="square">
            <a:spAutoFit/>
          </a:bodyPr>
          <a:lstStyle/>
          <a:p>
            <a:r>
              <a:rPr lang="fr-FR" sz="2800" dirty="0" smtClean="0">
                <a:effectLst>
                  <a:outerShdw blurRad="38100" dist="38100" dir="2700000" algn="tl">
                    <a:srgbClr val="000000">
                      <a:alpha val="43137"/>
                    </a:srgbClr>
                  </a:outerShdw>
                </a:effectLst>
              </a:rPr>
              <a:t>Le rendu:</a:t>
            </a:r>
            <a:endParaRPr lang="fr-FR"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8886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Consommation d’une API avec </a:t>
            </a:r>
            <a:r>
              <a:rPr lang="fr-FR" dirty="0" err="1">
                <a:effectLst>
                  <a:outerShdw blurRad="38100" dist="38100" dir="2700000" algn="tl">
                    <a:srgbClr val="000000">
                      <a:alpha val="43137"/>
                    </a:srgbClr>
                  </a:outerShdw>
                </a:effectLst>
              </a:rPr>
              <a:t>axios</a:t>
            </a:r>
            <a:r>
              <a:rPr lang="fr-FR" dirty="0">
                <a:effectLst>
                  <a:outerShdw blurRad="38100" dist="38100" dir="2700000" algn="tl">
                    <a:srgbClr val="000000">
                      <a:alpha val="43137"/>
                    </a:srgbClr>
                  </a:outerShdw>
                </a:effectLst>
              </a:rPr>
              <a:t> et un composant fonctionnel</a:t>
            </a:r>
            <a:endParaRPr lang="fr-FR" dirty="0"/>
          </a:p>
        </p:txBody>
      </p:sp>
      <p:sp>
        <p:nvSpPr>
          <p:cNvPr id="3" name="Espace réservé du contenu 2"/>
          <p:cNvSpPr>
            <a:spLocks noGrp="1"/>
          </p:cNvSpPr>
          <p:nvPr>
            <p:ph idx="1"/>
          </p:nvPr>
        </p:nvSpPr>
        <p:spPr/>
        <p:txBody>
          <a:bodyPr/>
          <a:lstStyle/>
          <a:p>
            <a:r>
              <a:rPr lang="fr-FR" dirty="0" smtClean="0">
                <a:effectLst>
                  <a:outerShdw blurRad="38100" dist="38100" dir="2700000" algn="tl">
                    <a:srgbClr val="000000">
                      <a:alpha val="43137"/>
                    </a:srgbClr>
                  </a:outerShdw>
                </a:effectLst>
              </a:rPr>
              <a:t>Utilisation du </a:t>
            </a:r>
            <a:r>
              <a:rPr lang="fr-FR" dirty="0" err="1" smtClean="0">
                <a:effectLst>
                  <a:outerShdw blurRad="38100" dist="38100" dir="2700000" algn="tl">
                    <a:srgbClr val="000000">
                      <a:alpha val="43137"/>
                    </a:srgbClr>
                  </a:outerShdw>
                </a:effectLst>
              </a:rPr>
              <a:t>hook</a:t>
            </a:r>
            <a:r>
              <a:rPr lang="fr-FR" dirty="0" smtClean="0">
                <a:effectLst>
                  <a:outerShdw blurRad="38100" dist="38100" dir="2700000" algn="tl">
                    <a:srgbClr val="000000">
                      <a:alpha val="43137"/>
                    </a:srgbClr>
                  </a:outerShdw>
                </a:effectLst>
              </a:rPr>
              <a:t> </a:t>
            </a:r>
            <a:r>
              <a:rPr lang="fr-FR" dirty="0" err="1" smtClean="0">
                <a:effectLst>
                  <a:outerShdw blurRad="38100" dist="38100" dir="2700000" algn="tl">
                    <a:srgbClr val="000000">
                      <a:alpha val="43137"/>
                    </a:srgbClr>
                  </a:outerShdw>
                </a:effectLst>
              </a:rPr>
              <a:t>useEffect</a:t>
            </a:r>
            <a:r>
              <a:rPr lang="fr-FR" dirty="0" smtClean="0">
                <a:effectLst>
                  <a:outerShdw blurRad="38100" dist="38100" dir="2700000" algn="tl">
                    <a:srgbClr val="000000">
                      <a:alpha val="43137"/>
                    </a:srgbClr>
                  </a:outerShdw>
                </a:effectLst>
              </a:rPr>
              <a:t>:</a:t>
            </a:r>
          </a:p>
          <a:p>
            <a:pPr lvl="1">
              <a:buFont typeface="Wingdings" panose="05000000000000000000" pitchFamily="2" charset="2"/>
              <a:buChar char="§"/>
            </a:pPr>
            <a:r>
              <a:rPr lang="fr-FR" dirty="0" smtClean="0">
                <a:effectLst>
                  <a:outerShdw blurRad="38100" dist="38100" dir="2700000" algn="tl">
                    <a:srgbClr val="000000">
                      <a:alpha val="43137"/>
                    </a:srgbClr>
                  </a:outerShdw>
                </a:effectLst>
              </a:rPr>
              <a:t>Dans cet exemple nous allons afficher le nombre de clients dans le navigateur:</a:t>
            </a:r>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1900335" y="2717931"/>
            <a:ext cx="9078515" cy="359396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147016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Consommation d’une API avec </a:t>
            </a:r>
            <a:r>
              <a:rPr lang="fr-FR" dirty="0" err="1">
                <a:effectLst>
                  <a:outerShdw blurRad="38100" dist="38100" dir="2700000" algn="tl">
                    <a:srgbClr val="000000">
                      <a:alpha val="43137"/>
                    </a:srgbClr>
                  </a:outerShdw>
                </a:effectLst>
              </a:rPr>
              <a:t>axios</a:t>
            </a:r>
            <a:r>
              <a:rPr lang="fr-FR" dirty="0">
                <a:effectLst>
                  <a:outerShdw blurRad="38100" dist="38100" dir="2700000" algn="tl">
                    <a:srgbClr val="000000">
                      <a:alpha val="43137"/>
                    </a:srgbClr>
                  </a:outerShdw>
                </a:effectLst>
              </a:rPr>
              <a:t> et un composant fonctionnel</a:t>
            </a:r>
            <a:endParaRPr lang="fr-FR" dirty="0"/>
          </a:p>
        </p:txBody>
      </p:sp>
      <p:sp>
        <p:nvSpPr>
          <p:cNvPr id="3" name="Espace réservé du contenu 2"/>
          <p:cNvSpPr>
            <a:spLocks noGrp="1"/>
          </p:cNvSpPr>
          <p:nvPr>
            <p:ph idx="1"/>
          </p:nvPr>
        </p:nvSpPr>
        <p:spPr/>
        <p:txBody>
          <a:bodyPr/>
          <a:lstStyle/>
          <a:p>
            <a:r>
              <a:rPr lang="fr-FR" smtClean="0">
                <a:effectLst>
                  <a:outerShdw blurRad="38100" dist="38100" dir="2700000" algn="tl">
                    <a:srgbClr val="000000">
                      <a:alpha val="43137"/>
                    </a:srgbClr>
                  </a:outerShdw>
                </a:effectLst>
              </a:rPr>
              <a:t>Rendu:</a:t>
            </a:r>
            <a:endParaRPr lang="fr-FR"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a:stretch>
            <a:fillRect/>
          </a:stretch>
        </p:blipFill>
        <p:spPr>
          <a:xfrm>
            <a:off x="2558395" y="2418220"/>
            <a:ext cx="5981700" cy="13239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99187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Consommation d’une API avec </a:t>
            </a:r>
            <a:r>
              <a:rPr lang="fr-FR" dirty="0" err="1">
                <a:effectLst>
                  <a:outerShdw blurRad="38100" dist="38100" dir="2700000" algn="tl">
                    <a:srgbClr val="000000">
                      <a:alpha val="43137"/>
                    </a:srgbClr>
                  </a:outerShdw>
                </a:effectLst>
              </a:rPr>
              <a:t>axios</a:t>
            </a:r>
            <a:r>
              <a:rPr lang="fr-FR" dirty="0">
                <a:effectLst>
                  <a:outerShdw blurRad="38100" dist="38100" dir="2700000" algn="tl">
                    <a:srgbClr val="000000">
                      <a:alpha val="43137"/>
                    </a:srgbClr>
                  </a:outerShdw>
                </a:effectLst>
              </a:rPr>
              <a:t> et un composant fonctionnel</a:t>
            </a:r>
            <a:endParaRPr lang="fr-FR" dirty="0"/>
          </a:p>
        </p:txBody>
      </p:sp>
      <p:sp>
        <p:nvSpPr>
          <p:cNvPr id="3" name="Espace réservé du contenu 2"/>
          <p:cNvSpPr>
            <a:spLocks noGrp="1"/>
          </p:cNvSpPr>
          <p:nvPr>
            <p:ph idx="1"/>
          </p:nvPr>
        </p:nvSpPr>
        <p:spPr/>
        <p:txBody>
          <a:bodyPr/>
          <a:lstStyle/>
          <a:p>
            <a:r>
              <a:rPr lang="fr-FR" dirty="0" smtClean="0">
                <a:effectLst>
                  <a:outerShdw blurRad="38100" dist="38100" dir="2700000" algn="tl">
                    <a:srgbClr val="000000">
                      <a:alpha val="43137"/>
                    </a:srgbClr>
                  </a:outerShdw>
                </a:effectLst>
              </a:rPr>
              <a:t>Exemple avancé: afficher le détail des clients au navigateur:</a:t>
            </a:r>
          </a:p>
          <a:p>
            <a:pPr lvl="1">
              <a:buFont typeface="Wingdings" panose="05000000000000000000" pitchFamily="2" charset="2"/>
              <a:buChar char="§"/>
            </a:pPr>
            <a:r>
              <a:rPr lang="fr-FR" dirty="0" smtClean="0">
                <a:effectLst>
                  <a:outerShdw blurRad="38100" dist="38100" dir="2700000" algn="tl">
                    <a:srgbClr val="000000">
                      <a:alpha val="43137"/>
                    </a:srgbClr>
                  </a:outerShdw>
                </a:effectLst>
              </a:rPr>
              <a:t>On modifiera le composant retourné de cette manière:</a:t>
            </a:r>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3093857" y="2734172"/>
            <a:ext cx="5748485" cy="357772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068684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III- Consommation d’une API avec </a:t>
            </a:r>
            <a:r>
              <a:rPr lang="fr-FR" dirty="0" err="1">
                <a:effectLst>
                  <a:outerShdw blurRad="38100" dist="38100" dir="2700000" algn="tl">
                    <a:srgbClr val="000000">
                      <a:alpha val="43137"/>
                    </a:srgbClr>
                  </a:outerShdw>
                </a:effectLst>
              </a:rPr>
              <a:t>axios</a:t>
            </a:r>
            <a:r>
              <a:rPr lang="fr-FR" dirty="0">
                <a:effectLst>
                  <a:outerShdw blurRad="38100" dist="38100" dir="2700000" algn="tl">
                    <a:srgbClr val="000000">
                      <a:alpha val="43137"/>
                    </a:srgbClr>
                  </a:outerShdw>
                </a:effectLst>
              </a:rPr>
              <a:t> et un composant fonctionnel</a:t>
            </a:r>
            <a:endParaRPr lang="fr-FR" dirty="0"/>
          </a:p>
        </p:txBody>
      </p:sp>
      <p:sp>
        <p:nvSpPr>
          <p:cNvPr id="3" name="Espace réservé du contenu 2"/>
          <p:cNvSpPr>
            <a:spLocks noGrp="1"/>
          </p:cNvSpPr>
          <p:nvPr>
            <p:ph idx="1"/>
          </p:nvPr>
        </p:nvSpPr>
        <p:spPr/>
        <p:txBody>
          <a:bodyPr/>
          <a:lstStyle/>
          <a:p>
            <a:r>
              <a:rPr lang="fr-FR" dirty="0" smtClean="0">
                <a:effectLst>
                  <a:outerShdw blurRad="38100" dist="38100" dir="2700000" algn="tl">
                    <a:srgbClr val="000000">
                      <a:alpha val="43137"/>
                    </a:srgbClr>
                  </a:outerShdw>
                </a:effectLst>
              </a:rPr>
              <a:t>Rendu:</a:t>
            </a:r>
            <a:endParaRPr lang="fr-FR"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a:stretch>
            <a:fillRect/>
          </a:stretch>
        </p:blipFill>
        <p:spPr>
          <a:xfrm>
            <a:off x="3328841" y="1825625"/>
            <a:ext cx="5337267" cy="496836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897384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IV- </a:t>
            </a:r>
            <a:r>
              <a:rPr lang="fr-FR" dirty="0">
                <a:effectLst>
                  <a:outerShdw blurRad="38100" dist="38100" dir="2700000" algn="tl">
                    <a:srgbClr val="000000">
                      <a:alpha val="43137"/>
                    </a:srgbClr>
                  </a:outerShdw>
                </a:effectLst>
              </a:rPr>
              <a:t>Consommation d’une </a:t>
            </a:r>
            <a:r>
              <a:rPr lang="fr-FR" dirty="0" smtClean="0">
                <a:effectLst>
                  <a:outerShdw blurRad="38100" dist="38100" dir="2700000" algn="tl">
                    <a:srgbClr val="000000">
                      <a:alpha val="43137"/>
                    </a:srgbClr>
                  </a:outerShdw>
                </a:effectLst>
              </a:rPr>
              <a:t>API </a:t>
            </a:r>
            <a:r>
              <a:rPr lang="fr-FR" dirty="0">
                <a:effectLst>
                  <a:outerShdw blurRad="38100" dist="38100" dir="2700000" algn="tl">
                    <a:srgbClr val="000000">
                      <a:alpha val="43137"/>
                    </a:srgbClr>
                  </a:outerShdw>
                </a:effectLst>
              </a:rPr>
              <a:t>avec </a:t>
            </a:r>
            <a:r>
              <a:rPr lang="fr-FR" dirty="0" err="1" smtClean="0">
                <a:effectLst>
                  <a:outerShdw blurRad="38100" dist="38100" dir="2700000" algn="tl">
                    <a:srgbClr val="000000">
                      <a:alpha val="43137"/>
                    </a:srgbClr>
                  </a:outerShdw>
                </a:effectLst>
              </a:rPr>
              <a:t>fetch</a:t>
            </a:r>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et un composant fonctionnel</a:t>
            </a:r>
            <a:endParaRPr lang="fr-FR" dirty="0"/>
          </a:p>
        </p:txBody>
      </p:sp>
      <p:pic>
        <p:nvPicPr>
          <p:cNvPr id="5" name="Image 4"/>
          <p:cNvPicPr>
            <a:picLocks noChangeAspect="1"/>
          </p:cNvPicPr>
          <p:nvPr/>
        </p:nvPicPr>
        <p:blipFill>
          <a:blip r:embed="rId2"/>
          <a:stretch>
            <a:fillRect/>
          </a:stretch>
        </p:blipFill>
        <p:spPr>
          <a:xfrm>
            <a:off x="1195376" y="1587582"/>
            <a:ext cx="9990558" cy="515258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785829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V- </a:t>
            </a:r>
            <a:r>
              <a:rPr lang="fr-FR" dirty="0">
                <a:effectLst>
                  <a:outerShdw blurRad="38100" dist="38100" dir="2700000" algn="tl">
                    <a:srgbClr val="000000">
                      <a:alpha val="43137"/>
                    </a:srgbClr>
                  </a:outerShdw>
                </a:effectLst>
              </a:rPr>
              <a:t>Consommation d’une API avec </a:t>
            </a:r>
            <a:r>
              <a:rPr lang="fr-FR" dirty="0" err="1" smtClean="0">
                <a:effectLst>
                  <a:outerShdw blurRad="38100" dist="38100" dir="2700000" algn="tl">
                    <a:srgbClr val="000000">
                      <a:alpha val="43137"/>
                    </a:srgbClr>
                  </a:outerShdw>
                </a:effectLst>
              </a:rPr>
              <a:t>axios</a:t>
            </a:r>
            <a:r>
              <a:rPr lang="fr-FR" dirty="0" smtClean="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rPr>
              <a:t>et un composant </a:t>
            </a:r>
            <a:r>
              <a:rPr lang="fr-FR" dirty="0" smtClean="0">
                <a:effectLst>
                  <a:outerShdw blurRad="38100" dist="38100" dir="2700000" algn="tl">
                    <a:srgbClr val="000000">
                      <a:alpha val="43137"/>
                    </a:srgbClr>
                  </a:outerShdw>
                </a:effectLst>
              </a:rPr>
              <a:t>de classe</a:t>
            </a:r>
            <a:endParaRPr lang="fr-FR" dirty="0"/>
          </a:p>
        </p:txBody>
      </p:sp>
      <p:sp>
        <p:nvSpPr>
          <p:cNvPr id="3" name="Espace réservé du contenu 2"/>
          <p:cNvSpPr>
            <a:spLocks noGrp="1"/>
          </p:cNvSpPr>
          <p:nvPr>
            <p:ph idx="1"/>
          </p:nvPr>
        </p:nvSpPr>
        <p:spPr/>
        <p:txBody>
          <a:bodyPr/>
          <a:lstStyle/>
          <a:p>
            <a:r>
              <a:rPr lang="fr-FR" dirty="0" smtClean="0"/>
              <a:t>Pour les composants de type classe, le code de consommation de l’API est placé dans la méthode </a:t>
            </a:r>
            <a:r>
              <a:rPr lang="fr-FR" u="sng" dirty="0" err="1" smtClean="0"/>
              <a:t>componentDidMount</a:t>
            </a:r>
            <a:r>
              <a:rPr lang="fr-FR" u="sng" dirty="0" smtClean="0"/>
              <a:t>:</a:t>
            </a:r>
          </a:p>
          <a:p>
            <a:pPr marL="0" indent="0">
              <a:buNone/>
            </a:pPr>
            <a:endParaRPr lang="fr-FR" dirty="0"/>
          </a:p>
        </p:txBody>
      </p:sp>
      <p:pic>
        <p:nvPicPr>
          <p:cNvPr id="4" name="Image 3"/>
          <p:cNvPicPr>
            <a:picLocks noChangeAspect="1"/>
          </p:cNvPicPr>
          <p:nvPr/>
        </p:nvPicPr>
        <p:blipFill>
          <a:blip r:embed="rId2"/>
          <a:stretch>
            <a:fillRect/>
          </a:stretch>
        </p:blipFill>
        <p:spPr>
          <a:xfrm>
            <a:off x="389700" y="2710656"/>
            <a:ext cx="6065435" cy="2813451"/>
          </a:xfrm>
          <a:prstGeom prst="rect">
            <a:avLst/>
          </a:prstGeom>
          <a:effectLst>
            <a:outerShdw blurRad="50800" dist="38100" dir="8100000" algn="tr" rotWithShape="0">
              <a:prstClr val="black">
                <a:alpha val="40000"/>
              </a:prstClr>
            </a:outerShdw>
          </a:effectLst>
        </p:spPr>
      </p:pic>
      <p:pic>
        <p:nvPicPr>
          <p:cNvPr id="5" name="Image 4"/>
          <p:cNvPicPr>
            <a:picLocks noChangeAspect="1"/>
          </p:cNvPicPr>
          <p:nvPr/>
        </p:nvPicPr>
        <p:blipFill>
          <a:blip r:embed="rId3"/>
          <a:stretch>
            <a:fillRect/>
          </a:stretch>
        </p:blipFill>
        <p:spPr>
          <a:xfrm>
            <a:off x="6620757" y="2710656"/>
            <a:ext cx="5505254" cy="28309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808418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VI- </a:t>
            </a:r>
            <a:r>
              <a:rPr lang="fr-FR" dirty="0">
                <a:effectLst>
                  <a:outerShdw blurRad="38100" dist="38100" dir="2700000" algn="tl">
                    <a:srgbClr val="000000">
                      <a:alpha val="43137"/>
                    </a:srgbClr>
                  </a:outerShdw>
                </a:effectLst>
              </a:rPr>
              <a:t>Consommation d’une API avec </a:t>
            </a:r>
            <a:r>
              <a:rPr lang="fr-FR" dirty="0" err="1" smtClean="0">
                <a:effectLst>
                  <a:outerShdw blurRad="38100" dist="38100" dir="2700000" algn="tl">
                    <a:srgbClr val="000000">
                      <a:alpha val="43137"/>
                    </a:srgbClr>
                  </a:outerShdw>
                </a:effectLst>
              </a:rPr>
              <a:t>fetch</a:t>
            </a:r>
            <a:r>
              <a:rPr lang="fr-FR" dirty="0" smtClean="0">
                <a:effectLst>
                  <a:outerShdw blurRad="38100" dist="38100" dir="2700000" algn="tl">
                    <a:srgbClr val="000000">
                      <a:alpha val="43137"/>
                    </a:srgbClr>
                  </a:outerShdw>
                </a:effectLst>
              </a:rPr>
              <a:t> et </a:t>
            </a:r>
            <a:r>
              <a:rPr lang="fr-FR" dirty="0">
                <a:effectLst>
                  <a:outerShdw blurRad="38100" dist="38100" dir="2700000" algn="tl">
                    <a:srgbClr val="000000">
                      <a:alpha val="43137"/>
                    </a:srgbClr>
                  </a:outerShdw>
                </a:effectLst>
              </a:rPr>
              <a:t>un composant de classe</a:t>
            </a:r>
            <a:endParaRPr lang="fr-FR" dirty="0"/>
          </a:p>
        </p:txBody>
      </p:sp>
      <p:pic>
        <p:nvPicPr>
          <p:cNvPr id="4" name="Image 3"/>
          <p:cNvPicPr>
            <a:picLocks noChangeAspect="1"/>
          </p:cNvPicPr>
          <p:nvPr/>
        </p:nvPicPr>
        <p:blipFill>
          <a:blip r:embed="rId2"/>
          <a:stretch>
            <a:fillRect/>
          </a:stretch>
        </p:blipFill>
        <p:spPr>
          <a:xfrm>
            <a:off x="276763" y="2269061"/>
            <a:ext cx="6256011" cy="2743668"/>
          </a:xfrm>
          <a:prstGeom prst="rect">
            <a:avLst/>
          </a:prstGeom>
          <a:effectLst>
            <a:outerShdw blurRad="50800" dist="38100" dir="8100000" algn="tr" rotWithShape="0">
              <a:prstClr val="black">
                <a:alpha val="40000"/>
              </a:prstClr>
            </a:outerShdw>
          </a:effectLst>
        </p:spPr>
      </p:pic>
      <p:pic>
        <p:nvPicPr>
          <p:cNvPr id="5" name="Image 4"/>
          <p:cNvPicPr>
            <a:picLocks noChangeAspect="1"/>
          </p:cNvPicPr>
          <p:nvPr/>
        </p:nvPicPr>
        <p:blipFill>
          <a:blip r:embed="rId3"/>
          <a:stretch>
            <a:fillRect/>
          </a:stretch>
        </p:blipFill>
        <p:spPr>
          <a:xfrm>
            <a:off x="6621003" y="2272809"/>
            <a:ext cx="5505008" cy="274466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949992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 </a:t>
            </a:r>
            <a:r>
              <a:rPr lang="fr-FR" dirty="0" err="1" smtClean="0">
                <a:effectLst>
                  <a:outerShdw blurRad="38100" dist="38100" dir="2700000" algn="tl">
                    <a:srgbClr val="000000">
                      <a:alpha val="43137"/>
                    </a:srgbClr>
                  </a:outerShdw>
                </a:effectLst>
              </a:rPr>
              <a:t>React</a:t>
            </a:r>
            <a:r>
              <a:rPr lang="fr-FR" dirty="0" smtClean="0">
                <a:effectLst>
                  <a:outerShdw blurRad="38100" dist="38100" dir="2700000" algn="tl">
                    <a:srgbClr val="000000">
                      <a:alpha val="43137"/>
                    </a:srgbClr>
                  </a:outerShdw>
                </a:effectLst>
              </a:rPr>
              <a:t> et AJAX</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normAutofit/>
          </a:bodyPr>
          <a:lstStyle/>
          <a:p>
            <a:pPr algn="just"/>
            <a:r>
              <a:rPr lang="fr-FR" dirty="0">
                <a:effectLst>
                  <a:outerShdw blurRad="38100" dist="38100" dir="2700000" algn="tl">
                    <a:srgbClr val="000000">
                      <a:alpha val="43137"/>
                    </a:srgbClr>
                  </a:outerShdw>
                </a:effectLst>
              </a:rPr>
              <a:t>Ajax est un concept permettant de mettre à jour une partie de la page HTML affichée en effectuant une requête au serveur</a:t>
            </a:r>
            <a:r>
              <a:rPr lang="fr-FR" dirty="0" smtClean="0">
                <a:effectLst>
                  <a:outerShdw blurRad="38100" dist="38100" dir="2700000" algn="tl">
                    <a:srgbClr val="000000">
                      <a:alpha val="43137"/>
                    </a:srgbClr>
                  </a:outerShdw>
                </a:effectLst>
              </a:rPr>
              <a:t>.</a:t>
            </a:r>
          </a:p>
          <a:p>
            <a:pPr algn="just"/>
            <a:r>
              <a:rPr lang="fr-FR" dirty="0">
                <a:effectLst>
                  <a:outerShdw blurRad="38100" dist="38100" dir="2700000" algn="tl">
                    <a:srgbClr val="000000">
                      <a:alpha val="43137"/>
                    </a:srgbClr>
                  </a:outerShdw>
                </a:effectLst>
              </a:rPr>
              <a:t>Ce concept est très utilisé de nos jours dans </a:t>
            </a:r>
            <a:r>
              <a:rPr lang="fr-FR" dirty="0" smtClean="0">
                <a:effectLst>
                  <a:outerShdw blurRad="38100" dist="38100" dir="2700000" algn="tl">
                    <a:srgbClr val="000000">
                      <a:alpha val="43137"/>
                    </a:srgbClr>
                  </a:outerShdw>
                </a:effectLst>
              </a:rPr>
              <a:t>la plupart </a:t>
            </a:r>
            <a:r>
              <a:rPr lang="fr-FR" dirty="0">
                <a:effectLst>
                  <a:outerShdw blurRad="38100" dist="38100" dir="2700000" algn="tl">
                    <a:srgbClr val="000000">
                      <a:alpha val="43137"/>
                    </a:srgbClr>
                  </a:outerShdw>
                </a:effectLst>
              </a:rPr>
              <a:t>des sites web, car il permet une mise à jour dynamique de la page sans avoir à </a:t>
            </a:r>
            <a:r>
              <a:rPr lang="fr-FR" dirty="0" smtClean="0">
                <a:effectLst>
                  <a:outerShdw blurRad="38100" dist="38100" dir="2700000" algn="tl">
                    <a:srgbClr val="000000">
                      <a:alpha val="43137"/>
                    </a:srgbClr>
                  </a:outerShdw>
                </a:effectLst>
              </a:rPr>
              <a:t>la recharger </a:t>
            </a:r>
            <a:r>
              <a:rPr lang="fr-FR" dirty="0">
                <a:effectLst>
                  <a:outerShdw blurRad="38100" dist="38100" dir="2700000" algn="tl">
                    <a:srgbClr val="000000">
                      <a:alpha val="43137"/>
                    </a:srgbClr>
                  </a:outerShdw>
                </a:effectLst>
              </a:rPr>
              <a:t>totalement</a:t>
            </a:r>
            <a:r>
              <a:rPr lang="fr-FR" dirty="0" smtClean="0">
                <a:effectLst>
                  <a:outerShdw blurRad="38100" dist="38100" dir="2700000" algn="tl">
                    <a:srgbClr val="000000">
                      <a:alpha val="43137"/>
                    </a:srgbClr>
                  </a:outerShdw>
                </a:effectLst>
              </a:rPr>
              <a:t>.</a:t>
            </a:r>
          </a:p>
          <a:p>
            <a:pPr algn="just"/>
            <a:r>
              <a:rPr lang="fr-FR" dirty="0">
                <a:effectLst>
                  <a:outerShdw blurRad="38100" dist="38100" dir="2700000" algn="tl">
                    <a:srgbClr val="000000">
                      <a:alpha val="43137"/>
                    </a:srgbClr>
                  </a:outerShdw>
                </a:effectLst>
              </a:rPr>
              <a:t>Nous étudions ici ces deux possibilités </a:t>
            </a:r>
            <a:r>
              <a:rPr lang="fr-FR" dirty="0" smtClean="0">
                <a:effectLst>
                  <a:outerShdw blurRad="38100" dist="38100" dir="2700000" algn="tl">
                    <a:srgbClr val="000000">
                      <a:alpha val="43137"/>
                    </a:srgbClr>
                  </a:outerShdw>
                </a:effectLst>
              </a:rPr>
              <a:t>:</a:t>
            </a:r>
          </a:p>
          <a:p>
            <a:pPr lvl="1" algn="just">
              <a:buFont typeface="Wingdings" panose="05000000000000000000" pitchFamily="2" charset="2"/>
              <a:buChar char="§"/>
            </a:pPr>
            <a:r>
              <a:rPr lang="fr-FR" dirty="0">
                <a:effectLst>
                  <a:outerShdw blurRad="38100" dist="38100" dir="2700000" algn="tl">
                    <a:srgbClr val="000000">
                      <a:alpha val="43137"/>
                    </a:srgbClr>
                  </a:outerShdw>
                </a:effectLst>
              </a:rPr>
              <a:t>utilisation de l’API interne du navigateur (en utilisant la méthode </a:t>
            </a:r>
            <a:r>
              <a:rPr lang="fr-FR" dirty="0" err="1">
                <a:effectLst>
                  <a:outerShdw blurRad="38100" dist="38100" dir="2700000" algn="tl">
                    <a:srgbClr val="000000">
                      <a:alpha val="43137"/>
                    </a:srgbClr>
                  </a:outerShdw>
                </a:effectLst>
              </a:rPr>
              <a:t>fetch</a:t>
            </a:r>
            <a:r>
              <a:rPr lang="fr-FR" dirty="0" smtClean="0">
                <a:effectLst>
                  <a:outerShdw blurRad="38100" dist="38100" dir="2700000" algn="tl">
                    <a:srgbClr val="000000">
                      <a:alpha val="43137"/>
                    </a:srgbClr>
                  </a:outerShdw>
                </a:effectLst>
              </a:rPr>
              <a:t>()).</a:t>
            </a:r>
          </a:p>
          <a:p>
            <a:pPr lvl="1" algn="just">
              <a:buFont typeface="Wingdings" panose="05000000000000000000" pitchFamily="2" charset="2"/>
              <a:buChar char="§"/>
            </a:pPr>
            <a:r>
              <a:rPr lang="fr-FR" dirty="0">
                <a:effectLst>
                  <a:outerShdw blurRad="38100" dist="38100" dir="2700000" algn="tl">
                    <a:srgbClr val="000000">
                      <a:alpha val="43137"/>
                    </a:srgbClr>
                  </a:outerShdw>
                </a:effectLst>
              </a:rPr>
              <a:t>Utilisation de l’API </a:t>
            </a:r>
            <a:r>
              <a:rPr lang="fr-FR" dirty="0" smtClean="0">
                <a:effectLst>
                  <a:outerShdw blurRad="38100" dist="38100" dir="2700000" algn="tl">
                    <a:srgbClr val="000000">
                      <a:alpha val="43137"/>
                    </a:srgbClr>
                  </a:outerShdw>
                </a:effectLst>
              </a:rPr>
              <a:t>AXIOS</a:t>
            </a:r>
          </a:p>
          <a:p>
            <a:pPr algn="just"/>
            <a:r>
              <a:rPr lang="fr-FR" dirty="0">
                <a:effectLst>
                  <a:outerShdw blurRad="38100" dist="38100" dir="2700000" algn="tl">
                    <a:srgbClr val="000000">
                      <a:alpha val="43137"/>
                    </a:srgbClr>
                  </a:outerShdw>
                </a:effectLst>
              </a:rPr>
              <a:t>Pour le fournisseur d’API on va utiliser nos propres API sur un serveur PHP ou </a:t>
            </a:r>
            <a:r>
              <a:rPr lang="fr-FR" dirty="0" smtClean="0">
                <a:effectLst>
                  <a:outerShdw blurRad="38100" dist="38100" dir="2700000" algn="tl">
                    <a:srgbClr val="000000">
                      <a:alpha val="43137"/>
                    </a:srgbClr>
                  </a:outerShdw>
                </a:effectLst>
              </a:rPr>
              <a:t>bien utiliser </a:t>
            </a:r>
            <a:r>
              <a:rPr lang="fr-FR" dirty="0">
                <a:effectLst>
                  <a:outerShdw blurRad="38100" dist="38100" dir="2700000" algn="tl">
                    <a:srgbClr val="000000">
                      <a:alpha val="43137"/>
                    </a:srgbClr>
                  </a:outerShdw>
                </a:effectLst>
              </a:rPr>
              <a:t>l’API en ligne :</a:t>
            </a:r>
          </a:p>
        </p:txBody>
      </p:sp>
    </p:spTree>
    <p:extLst>
      <p:ext uri="{BB962C8B-B14F-4D97-AF65-F5344CB8AC3E}">
        <p14:creationId xmlns:p14="http://schemas.microsoft.com/office/powerpoint/2010/main" val="357379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 </a:t>
            </a:r>
            <a:r>
              <a:rPr lang="fr-FR" dirty="0" err="1" smtClean="0">
                <a:effectLst>
                  <a:outerShdw blurRad="38100" dist="38100" dir="2700000" algn="tl">
                    <a:srgbClr val="000000">
                      <a:alpha val="43137"/>
                    </a:srgbClr>
                  </a:outerShdw>
                </a:effectLst>
              </a:rPr>
              <a:t>React</a:t>
            </a:r>
            <a:r>
              <a:rPr lang="fr-FR" dirty="0" smtClean="0">
                <a:effectLst>
                  <a:outerShdw blurRad="38100" dist="38100" dir="2700000" algn="tl">
                    <a:srgbClr val="000000">
                      <a:alpha val="43137"/>
                    </a:srgbClr>
                  </a:outerShdw>
                </a:effectLst>
              </a:rPr>
              <a:t> et AJAX</a:t>
            </a:r>
            <a:endParaRPr lang="fr-FR" dirty="0">
              <a:effectLst>
                <a:outerShdw blurRad="38100" dist="38100" dir="2700000" algn="tl">
                  <a:srgbClr val="000000">
                    <a:alpha val="43137"/>
                  </a:srgbClr>
                </a:outerShdw>
              </a:effectLst>
            </a:endParaRPr>
          </a:p>
        </p:txBody>
      </p:sp>
      <p:grpSp>
        <p:nvGrpSpPr>
          <p:cNvPr id="15" name="Groupe 14"/>
          <p:cNvGrpSpPr/>
          <p:nvPr/>
        </p:nvGrpSpPr>
        <p:grpSpPr>
          <a:xfrm>
            <a:off x="1027521" y="1772239"/>
            <a:ext cx="9643621" cy="3949831"/>
            <a:chOff x="1027521" y="1772239"/>
            <a:chExt cx="9643621" cy="3949831"/>
          </a:xfrm>
        </p:grpSpPr>
        <p:sp>
          <p:nvSpPr>
            <p:cNvPr id="5" name="Rectangle à coins arrondis 4"/>
            <p:cNvSpPr/>
            <p:nvPr/>
          </p:nvSpPr>
          <p:spPr>
            <a:xfrm>
              <a:off x="1027521" y="2564092"/>
              <a:ext cx="1885361" cy="2516956"/>
            </a:xfrm>
            <a:prstGeom prst="round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smtClean="0">
                  <a:effectLst>
                    <a:outerShdw blurRad="38100" dist="38100" dir="2700000" algn="tl">
                      <a:srgbClr val="000000">
                        <a:alpha val="43137"/>
                      </a:srgbClr>
                    </a:outerShdw>
                  </a:effectLst>
                </a:rPr>
                <a:t>React</a:t>
              </a:r>
              <a:r>
                <a:rPr lang="fr-FR" sz="2400" b="1" dirty="0" smtClean="0">
                  <a:effectLst>
                    <a:outerShdw blurRad="38100" dist="38100" dir="2700000" algn="tl">
                      <a:srgbClr val="000000">
                        <a:alpha val="43137"/>
                      </a:srgbClr>
                    </a:outerShdw>
                  </a:effectLst>
                </a:rPr>
                <a:t> APP</a:t>
              </a:r>
              <a:endParaRPr lang="fr-FR" sz="2400" b="1" dirty="0">
                <a:effectLst>
                  <a:outerShdw blurRad="38100" dist="38100" dir="2700000" algn="tl">
                    <a:srgbClr val="000000">
                      <a:alpha val="43137"/>
                    </a:srgbClr>
                  </a:outerShdw>
                </a:effectLst>
              </a:endParaRPr>
            </a:p>
          </p:txBody>
        </p:sp>
        <p:sp>
          <p:nvSpPr>
            <p:cNvPr id="6" name="Double flèche horizontale 5"/>
            <p:cNvSpPr/>
            <p:nvPr/>
          </p:nvSpPr>
          <p:spPr>
            <a:xfrm>
              <a:off x="2912882" y="3648174"/>
              <a:ext cx="1395167" cy="34879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Rectangle à coins arrondis 6"/>
            <p:cNvSpPr/>
            <p:nvPr/>
          </p:nvSpPr>
          <p:spPr>
            <a:xfrm>
              <a:off x="4308049" y="3219254"/>
              <a:ext cx="1951348" cy="1206631"/>
            </a:xfrm>
            <a:prstGeom prst="roundRect">
              <a:avLst/>
            </a:prstGeom>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AJAX Client</a:t>
              </a:r>
              <a:endParaRPr lang="fr-FR" sz="2400" b="1" dirty="0">
                <a:effectLst>
                  <a:outerShdw blurRad="38100" dist="38100" dir="2700000" algn="tl">
                    <a:srgbClr val="000000">
                      <a:alpha val="43137"/>
                    </a:srgbClr>
                  </a:outerShdw>
                </a:effectLst>
              </a:endParaRPr>
            </a:p>
          </p:txBody>
        </p:sp>
        <p:sp>
          <p:nvSpPr>
            <p:cNvPr id="8" name="Rectangle à coins arrondis 7"/>
            <p:cNvSpPr/>
            <p:nvPr/>
          </p:nvSpPr>
          <p:spPr>
            <a:xfrm>
              <a:off x="7748833" y="1772239"/>
              <a:ext cx="2922309" cy="3949831"/>
            </a:xfrm>
            <a:prstGeom prst="roundRect">
              <a:avLst/>
            </a:prstGeom>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9" name="Rectangle à coins arrondis 8"/>
            <p:cNvSpPr/>
            <p:nvPr/>
          </p:nvSpPr>
          <p:spPr>
            <a:xfrm>
              <a:off x="8677372" y="3299383"/>
              <a:ext cx="1065229" cy="1263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API</a:t>
              </a:r>
              <a:endParaRPr lang="fr-FR" dirty="0"/>
            </a:p>
          </p:txBody>
        </p:sp>
        <p:sp>
          <p:nvSpPr>
            <p:cNvPr id="10" name="Oval 21">
              <a:extLst>
                <a:ext uri="{FF2B5EF4-FFF2-40B4-BE49-F238E27FC236}">
                  <a16:creationId xmlns:a16="http://schemas.microsoft.com/office/drawing/2014/main" id="{2B8F090A-7ABF-416C-974B-8D91A3F3C374}"/>
                </a:ext>
              </a:extLst>
            </p:cNvPr>
            <p:cNvSpPr>
              <a:spLocks noChangeAspect="1"/>
            </p:cNvSpPr>
            <p:nvPr/>
          </p:nvSpPr>
          <p:spPr>
            <a:xfrm>
              <a:off x="9032649" y="410537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 name="Flèche droite 10"/>
            <p:cNvSpPr/>
            <p:nvPr/>
          </p:nvSpPr>
          <p:spPr>
            <a:xfrm>
              <a:off x="6259397" y="3487917"/>
              <a:ext cx="2417975" cy="127261"/>
            </a:xfrm>
            <a:prstGeom prst="rightArrow">
              <a:avLst/>
            </a:prstGeom>
            <a:effectLst>
              <a:outerShdw blurRad="50800" dist="38100" dir="8100000" algn="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Flèche droite 11"/>
            <p:cNvSpPr/>
            <p:nvPr/>
          </p:nvSpPr>
          <p:spPr>
            <a:xfrm rot="10800000">
              <a:off x="6259396" y="4112444"/>
              <a:ext cx="2417975" cy="127261"/>
            </a:xfrm>
            <a:prstGeom prst="rightArrow">
              <a:avLst/>
            </a:prstGeom>
            <a:effectLst>
              <a:outerShdw blurRad="50800" dist="38100" dir="8100000" algn="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ZoneTexte 12"/>
            <p:cNvSpPr txBox="1"/>
            <p:nvPr/>
          </p:nvSpPr>
          <p:spPr>
            <a:xfrm>
              <a:off x="6935769" y="3208984"/>
              <a:ext cx="1065228" cy="369332"/>
            </a:xfrm>
            <a:prstGeom prst="rect">
              <a:avLst/>
            </a:prstGeom>
            <a:noFill/>
          </p:spPr>
          <p:txBody>
            <a:bodyPr wrap="square" rtlCol="0">
              <a:spAutoFit/>
            </a:bodyPr>
            <a:lstStyle/>
            <a:p>
              <a:r>
                <a:rPr lang="fr-FR" dirty="0" smtClean="0"/>
                <a:t>requête</a:t>
              </a:r>
              <a:endParaRPr lang="fr-FR" dirty="0"/>
            </a:p>
          </p:txBody>
        </p:sp>
        <p:sp>
          <p:nvSpPr>
            <p:cNvPr id="14" name="ZoneTexte 13"/>
            <p:cNvSpPr txBox="1"/>
            <p:nvPr/>
          </p:nvSpPr>
          <p:spPr>
            <a:xfrm>
              <a:off x="6935769" y="4130118"/>
              <a:ext cx="1065228" cy="369332"/>
            </a:xfrm>
            <a:prstGeom prst="rect">
              <a:avLst/>
            </a:prstGeom>
            <a:noFill/>
          </p:spPr>
          <p:txBody>
            <a:bodyPr wrap="square" rtlCol="0">
              <a:spAutoFit/>
            </a:bodyPr>
            <a:lstStyle/>
            <a:p>
              <a:r>
                <a:rPr lang="fr-FR" dirty="0" smtClean="0"/>
                <a:t>réponse</a:t>
              </a:r>
              <a:endParaRPr lang="fr-FR" dirty="0"/>
            </a:p>
          </p:txBody>
        </p:sp>
      </p:grpSp>
    </p:spTree>
    <p:extLst>
      <p:ext uri="{BB962C8B-B14F-4D97-AF65-F5344CB8AC3E}">
        <p14:creationId xmlns:p14="http://schemas.microsoft.com/office/powerpoint/2010/main" val="1674651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 </a:t>
            </a:r>
            <a:r>
              <a:rPr lang="fr-FR" dirty="0" err="1" smtClean="0">
                <a:effectLst>
                  <a:outerShdw blurRad="38100" dist="38100" dir="2700000" algn="tl">
                    <a:srgbClr val="000000">
                      <a:alpha val="43137"/>
                    </a:srgbClr>
                  </a:outerShdw>
                </a:effectLst>
              </a:rPr>
              <a:t>React</a:t>
            </a:r>
            <a:r>
              <a:rPr lang="fr-FR" dirty="0" smtClean="0">
                <a:effectLst>
                  <a:outerShdw blurRad="38100" dist="38100" dir="2700000" algn="tl">
                    <a:srgbClr val="000000">
                      <a:alpha val="43137"/>
                    </a:srgbClr>
                  </a:outerShdw>
                </a:effectLst>
              </a:rPr>
              <a:t> et AJAX</a:t>
            </a:r>
            <a:endParaRPr lang="fr-FR" dirty="0">
              <a:effectLst>
                <a:outerShdw blurRad="38100" dist="38100" dir="2700000" algn="tl">
                  <a:srgbClr val="000000">
                    <a:alpha val="43137"/>
                  </a:srgbClr>
                </a:outerShdw>
              </a:effectLst>
            </a:endParaRPr>
          </a:p>
        </p:txBody>
      </p:sp>
      <p:sp>
        <p:nvSpPr>
          <p:cNvPr id="5" name="Rectangle à coins arrondis 4"/>
          <p:cNvSpPr/>
          <p:nvPr/>
        </p:nvSpPr>
        <p:spPr>
          <a:xfrm>
            <a:off x="1263192" y="2573518"/>
            <a:ext cx="2969443" cy="1065228"/>
          </a:xfrm>
          <a:prstGeom prst="round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err="1" smtClean="0">
                <a:effectLst>
                  <a:outerShdw blurRad="38100" dist="38100" dir="2700000" algn="tl">
                    <a:srgbClr val="000000">
                      <a:alpha val="43137"/>
                    </a:srgbClr>
                  </a:outerShdw>
                </a:effectLst>
              </a:rPr>
              <a:t>axios</a:t>
            </a:r>
            <a:endParaRPr lang="fr-FR" sz="2800" b="1" dirty="0">
              <a:effectLst>
                <a:outerShdw blurRad="38100" dist="38100" dir="2700000" algn="tl">
                  <a:srgbClr val="000000">
                    <a:alpha val="43137"/>
                  </a:srgbClr>
                </a:outerShdw>
              </a:effectLst>
            </a:endParaRPr>
          </a:p>
        </p:txBody>
      </p:sp>
      <p:sp>
        <p:nvSpPr>
          <p:cNvPr id="6" name="Rectangle à coins arrondis 5"/>
          <p:cNvSpPr/>
          <p:nvPr/>
        </p:nvSpPr>
        <p:spPr>
          <a:xfrm>
            <a:off x="1263192" y="4139939"/>
            <a:ext cx="2969443" cy="1065228"/>
          </a:xfrm>
          <a:prstGeom prst="round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err="1" smtClean="0">
                <a:effectLst>
                  <a:outerShdw blurRad="38100" dist="38100" dir="2700000" algn="tl">
                    <a:srgbClr val="000000">
                      <a:alpha val="43137"/>
                    </a:srgbClr>
                  </a:outerShdw>
                </a:effectLst>
              </a:rPr>
              <a:t>fetch</a:t>
            </a:r>
            <a:endParaRPr lang="fr-FR" sz="2800" b="1" dirty="0">
              <a:effectLst>
                <a:outerShdw blurRad="38100" dist="38100" dir="2700000" algn="tl">
                  <a:srgbClr val="000000">
                    <a:alpha val="43137"/>
                  </a:srgbClr>
                </a:outerShdw>
              </a:effectLst>
            </a:endParaRPr>
          </a:p>
        </p:txBody>
      </p:sp>
      <p:sp>
        <p:nvSpPr>
          <p:cNvPr id="7" name="Flèche droite 6"/>
          <p:cNvSpPr/>
          <p:nvPr/>
        </p:nvSpPr>
        <p:spPr>
          <a:xfrm>
            <a:off x="4232635" y="2993008"/>
            <a:ext cx="2856322" cy="221530"/>
          </a:xfrm>
          <a:prstGeom prst="rightArrow">
            <a:avLst/>
          </a:prstGeom>
          <a:effectLst>
            <a:outerShdw blurRad="50800" dist="38100" dir="8100000" algn="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Flèche droite 7"/>
          <p:cNvSpPr/>
          <p:nvPr/>
        </p:nvSpPr>
        <p:spPr>
          <a:xfrm>
            <a:off x="4232635" y="4561788"/>
            <a:ext cx="2856322" cy="221530"/>
          </a:xfrm>
          <a:prstGeom prst="rightArrow">
            <a:avLst/>
          </a:prstGeom>
          <a:effectLst>
            <a:outerShdw blurRad="50800" dist="38100" dir="8100000" algn="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p:cNvSpPr/>
          <p:nvPr/>
        </p:nvSpPr>
        <p:spPr>
          <a:xfrm>
            <a:off x="7088957" y="2613729"/>
            <a:ext cx="3902697" cy="1025017"/>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effectLst>
                  <a:outerShdw blurRad="38100" dist="38100" dir="2700000" algn="tl">
                    <a:srgbClr val="000000">
                      <a:alpha val="43137"/>
                    </a:srgbClr>
                  </a:outerShdw>
                </a:effectLst>
              </a:rPr>
              <a:t>Une librairie installable en REACT</a:t>
            </a:r>
            <a:endParaRPr lang="fr-FR" dirty="0">
              <a:effectLst>
                <a:outerShdw blurRad="38100" dist="38100" dir="2700000" algn="tl">
                  <a:srgbClr val="000000">
                    <a:alpha val="43137"/>
                  </a:srgbClr>
                </a:outerShdw>
              </a:effectLst>
            </a:endParaRPr>
          </a:p>
        </p:txBody>
      </p:sp>
      <p:sp>
        <p:nvSpPr>
          <p:cNvPr id="10" name="Rectangle 9"/>
          <p:cNvSpPr/>
          <p:nvPr/>
        </p:nvSpPr>
        <p:spPr>
          <a:xfrm>
            <a:off x="7088957" y="4139939"/>
            <a:ext cx="3902697" cy="1025017"/>
          </a:xfrm>
          <a:prstGeom prst="rect">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effectLst>
                  <a:outerShdw blurRad="38100" dist="38100" dir="2700000" algn="tl">
                    <a:srgbClr val="000000">
                      <a:alpha val="43137"/>
                    </a:srgbClr>
                  </a:outerShdw>
                </a:effectLst>
              </a:rPr>
              <a:t>Une fonction intégrée dans les navigateurs récentes (ne nécessite pas d’installation)</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12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II- Création d’une API en ligne</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2039365"/>
          </a:xfrm>
        </p:spPr>
        <p:txBody>
          <a:bodyPr/>
          <a:lstStyle/>
          <a:p>
            <a:pPr algn="just"/>
            <a:r>
              <a:rPr lang="fr-FR" dirty="0" smtClean="0">
                <a:effectLst>
                  <a:outerShdw blurRad="38100" dist="38100" dir="2700000" algn="tl">
                    <a:srgbClr val="000000">
                      <a:alpha val="43137"/>
                    </a:srgbClr>
                  </a:outerShdw>
                </a:effectLst>
              </a:rPr>
              <a:t>L’objectif de ce cours et de consommer une API et non pas sa création. Nous supposons que l’API est déjà en ligne pour la consommer. Maintenant, nous pouvons exploiter les APIs qui sont déjà en ligne, on bien utiliser des sites spécialisés dans la création des APIs pour les tester tel que </a:t>
            </a:r>
            <a:r>
              <a:rPr lang="fr-FR" u="sng" dirty="0" smtClean="0">
                <a:effectLst>
                  <a:outerShdw blurRad="38100" dist="38100" dir="2700000" algn="tl">
                    <a:srgbClr val="000000">
                      <a:alpha val="43137"/>
                    </a:srgbClr>
                  </a:outerShdw>
                </a:effectLst>
              </a:rPr>
              <a:t>mocky.io</a:t>
            </a:r>
            <a:r>
              <a:rPr lang="fr-FR" dirty="0" smtClean="0">
                <a:effectLst>
                  <a:outerShdw blurRad="38100" dist="38100" dir="2700000" algn="tl">
                    <a:srgbClr val="000000">
                      <a:alpha val="43137"/>
                    </a:srgbClr>
                  </a:outerShdw>
                </a:effectLst>
              </a:rPr>
              <a:t> :</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2223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838200" y="1720245"/>
            <a:ext cx="10438614" cy="5137755"/>
          </a:xfrm>
          <a:prstGeom prst="rect">
            <a:avLst/>
          </a:prstGeom>
        </p:spPr>
      </p:pic>
      <p:sp>
        <p:nvSpPr>
          <p:cNvPr id="5"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II- Création d’une API en ligne</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604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II- Création d’une API en ligne</a:t>
            </a:r>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1714304" y="1690688"/>
            <a:ext cx="8240402" cy="4740446"/>
          </a:xfrm>
          <a:prstGeom prst="rect">
            <a:avLst/>
          </a:prstGeom>
        </p:spPr>
      </p:pic>
    </p:spTree>
    <p:extLst>
      <p:ext uri="{BB962C8B-B14F-4D97-AF65-F5344CB8AC3E}">
        <p14:creationId xmlns:p14="http://schemas.microsoft.com/office/powerpoint/2010/main" val="4098339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 Création d’une API en ligne</a:t>
            </a:r>
            <a:endParaRPr lang="fr-FR" dirty="0"/>
          </a:p>
        </p:txBody>
      </p:sp>
      <p:pic>
        <p:nvPicPr>
          <p:cNvPr id="4" name="Image 3"/>
          <p:cNvPicPr>
            <a:picLocks noChangeAspect="1"/>
          </p:cNvPicPr>
          <p:nvPr/>
        </p:nvPicPr>
        <p:blipFill>
          <a:blip r:embed="rId2"/>
          <a:stretch>
            <a:fillRect/>
          </a:stretch>
        </p:blipFill>
        <p:spPr>
          <a:xfrm>
            <a:off x="749970" y="2232680"/>
            <a:ext cx="10258425" cy="3486150"/>
          </a:xfrm>
          <a:prstGeom prst="rect">
            <a:avLst/>
          </a:prstGeom>
        </p:spPr>
      </p:pic>
    </p:spTree>
    <p:extLst>
      <p:ext uri="{BB962C8B-B14F-4D97-AF65-F5344CB8AC3E}">
        <p14:creationId xmlns:p14="http://schemas.microsoft.com/office/powerpoint/2010/main" val="3822063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II- Création d’une API en ligne</a:t>
            </a:r>
            <a:endParaRPr lang="fr-FR" dirty="0"/>
          </a:p>
        </p:txBody>
      </p:sp>
      <p:pic>
        <p:nvPicPr>
          <p:cNvPr id="4" name="Image 3"/>
          <p:cNvPicPr>
            <a:picLocks noChangeAspect="1"/>
          </p:cNvPicPr>
          <p:nvPr/>
        </p:nvPicPr>
        <p:blipFill>
          <a:blip r:embed="rId2"/>
          <a:stretch>
            <a:fillRect/>
          </a:stretch>
        </p:blipFill>
        <p:spPr>
          <a:xfrm>
            <a:off x="656784" y="2281925"/>
            <a:ext cx="10561114" cy="3548602"/>
          </a:xfrm>
          <a:prstGeom prst="rect">
            <a:avLst/>
          </a:prstGeom>
        </p:spPr>
      </p:pic>
      <p:pic>
        <p:nvPicPr>
          <p:cNvPr id="5" name="Image 4"/>
          <p:cNvPicPr>
            <a:picLocks noChangeAspect="1"/>
          </p:cNvPicPr>
          <p:nvPr/>
        </p:nvPicPr>
        <p:blipFill>
          <a:blip r:embed="rId3"/>
          <a:stretch>
            <a:fillRect/>
          </a:stretch>
        </p:blipFill>
        <p:spPr>
          <a:xfrm>
            <a:off x="2080869" y="5830527"/>
            <a:ext cx="7196038" cy="969243"/>
          </a:xfrm>
          <a:prstGeom prst="rect">
            <a:avLst/>
          </a:prstGeom>
        </p:spPr>
      </p:pic>
    </p:spTree>
    <p:extLst>
      <p:ext uri="{BB962C8B-B14F-4D97-AF65-F5344CB8AC3E}">
        <p14:creationId xmlns:p14="http://schemas.microsoft.com/office/powerpoint/2010/main" val="1635113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3075</TotalTime>
  <Words>415</Words>
  <Application>Microsoft Office PowerPoint</Application>
  <PresentationFormat>Grand écran</PresentationFormat>
  <Paragraphs>52</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맑은 고딕</vt:lpstr>
      <vt:lpstr>Arial</vt:lpstr>
      <vt:lpstr>Calibri</vt:lpstr>
      <vt:lpstr>Calibri Light</vt:lpstr>
      <vt:lpstr>Wingdings</vt:lpstr>
      <vt:lpstr>Thème Office</vt:lpstr>
      <vt:lpstr>CH8-Consommation des APIs</vt:lpstr>
      <vt:lpstr>I- React et AJAX</vt:lpstr>
      <vt:lpstr>I- React et AJAX</vt:lpstr>
      <vt:lpstr>I- React et AJAX</vt:lpstr>
      <vt:lpstr>II- Création d’une API en ligne</vt:lpstr>
      <vt:lpstr>II- Création d’une API en ligne</vt:lpstr>
      <vt:lpstr>II- Création d’une API en ligne</vt:lpstr>
      <vt:lpstr>II- Création d’une API en ligne</vt:lpstr>
      <vt:lpstr>II- Création d’une API en ligne</vt:lpstr>
      <vt:lpstr>III- Consommation d’une API avec axios et un composant fonctionnel</vt:lpstr>
      <vt:lpstr>III- Consommation d’une API avec axios et un composant fonctionnel</vt:lpstr>
      <vt:lpstr>III- Consommation d’une API avec axios et un composant fonctionnel</vt:lpstr>
      <vt:lpstr>III- Consommation d’une API avec axios et un composant fonctionnel</vt:lpstr>
      <vt:lpstr>III- Consommation d’une API avec axios et un composant fonctionnel</vt:lpstr>
      <vt:lpstr>III- Consommation d’une API avec axios et un composant fonctionnel</vt:lpstr>
      <vt:lpstr>III- Consommation d’une API avec axios et un composant fonctionnel</vt:lpstr>
      <vt:lpstr>IV- Consommation d’une API avec fetch et un composant fonctionnel</vt:lpstr>
      <vt:lpstr>V- Consommation d’une API avec axios et un composant de classe</vt:lpstr>
      <vt:lpstr>VI- Consommation d’une API avec fetch et un composant de classe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NAJ LAM</dc:creator>
  <cp:lastModifiedBy>NAJ LAM</cp:lastModifiedBy>
  <cp:revision>31</cp:revision>
  <dcterms:created xsi:type="dcterms:W3CDTF">2023-01-05T21:35:13Z</dcterms:created>
  <dcterms:modified xsi:type="dcterms:W3CDTF">2023-01-21T10:29:56Z</dcterms:modified>
</cp:coreProperties>
</file>