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331CEE4-855C-4DE2-8730-19A0D039B4A6}" type="datetimeFigureOut">
              <a:rPr lang="fr-FR" smtClean="0"/>
              <a:t>10/12/2022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49D9DFC-EE5C-4736-9CD9-641C2F159DA6}" type="slidenum">
              <a:rPr lang="fr-FR" smtClean="0"/>
              <a:t>‹N°›</a:t>
            </a:fld>
            <a:endParaRPr lang="fr-FR"/>
          </a:p>
        </p:txBody>
      </p:sp>
    </p:spTree>
    <p:extLst>
      <p:ext uri="{BB962C8B-B14F-4D97-AF65-F5344CB8AC3E}">
        <p14:creationId xmlns:p14="http://schemas.microsoft.com/office/powerpoint/2010/main" val="606085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331CEE4-855C-4DE2-8730-19A0D039B4A6}" type="datetimeFigureOut">
              <a:rPr lang="fr-FR" smtClean="0"/>
              <a:t>10/12/2022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49D9DFC-EE5C-4736-9CD9-641C2F159DA6}" type="slidenum">
              <a:rPr lang="fr-FR" smtClean="0"/>
              <a:t>‹N°›</a:t>
            </a:fld>
            <a:endParaRPr lang="fr-FR"/>
          </a:p>
        </p:txBody>
      </p:sp>
    </p:spTree>
    <p:extLst>
      <p:ext uri="{BB962C8B-B14F-4D97-AF65-F5344CB8AC3E}">
        <p14:creationId xmlns:p14="http://schemas.microsoft.com/office/powerpoint/2010/main" val="362141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331CEE4-855C-4DE2-8730-19A0D039B4A6}" type="datetimeFigureOut">
              <a:rPr lang="fr-FR" smtClean="0"/>
              <a:t>10/12/2022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49D9DFC-EE5C-4736-9CD9-641C2F159DA6}" type="slidenum">
              <a:rPr lang="fr-FR" smtClean="0"/>
              <a:t>‹N°›</a:t>
            </a:fld>
            <a:endParaRPr lang="fr-FR"/>
          </a:p>
        </p:txBody>
      </p:sp>
    </p:spTree>
    <p:extLst>
      <p:ext uri="{BB962C8B-B14F-4D97-AF65-F5344CB8AC3E}">
        <p14:creationId xmlns:p14="http://schemas.microsoft.com/office/powerpoint/2010/main" val="1059732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331CEE4-855C-4DE2-8730-19A0D039B4A6}" type="datetimeFigureOut">
              <a:rPr lang="fr-FR" smtClean="0"/>
              <a:t>10/12/2022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49D9DFC-EE5C-4736-9CD9-641C2F159DA6}" type="slidenum">
              <a:rPr lang="fr-FR" smtClean="0"/>
              <a:t>‹N°›</a:t>
            </a:fld>
            <a:endParaRPr lang="fr-FR"/>
          </a:p>
        </p:txBody>
      </p:sp>
    </p:spTree>
    <p:extLst>
      <p:ext uri="{BB962C8B-B14F-4D97-AF65-F5344CB8AC3E}">
        <p14:creationId xmlns:p14="http://schemas.microsoft.com/office/powerpoint/2010/main" val="140148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331CEE4-855C-4DE2-8730-19A0D039B4A6}" type="datetimeFigureOut">
              <a:rPr lang="fr-FR" smtClean="0"/>
              <a:t>10/12/2022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49D9DFC-EE5C-4736-9CD9-641C2F159DA6}" type="slidenum">
              <a:rPr lang="fr-FR" smtClean="0"/>
              <a:t>‹N°›</a:t>
            </a:fld>
            <a:endParaRPr lang="fr-FR"/>
          </a:p>
        </p:txBody>
      </p:sp>
    </p:spTree>
    <p:extLst>
      <p:ext uri="{BB962C8B-B14F-4D97-AF65-F5344CB8AC3E}">
        <p14:creationId xmlns:p14="http://schemas.microsoft.com/office/powerpoint/2010/main" val="3188186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331CEE4-855C-4DE2-8730-19A0D039B4A6}" type="datetimeFigureOut">
              <a:rPr lang="fr-FR" smtClean="0"/>
              <a:t>10/12/2022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49D9DFC-EE5C-4736-9CD9-641C2F159DA6}" type="slidenum">
              <a:rPr lang="fr-FR" smtClean="0"/>
              <a:t>‹N°›</a:t>
            </a:fld>
            <a:endParaRPr lang="fr-FR"/>
          </a:p>
        </p:txBody>
      </p:sp>
    </p:spTree>
    <p:extLst>
      <p:ext uri="{BB962C8B-B14F-4D97-AF65-F5344CB8AC3E}">
        <p14:creationId xmlns:p14="http://schemas.microsoft.com/office/powerpoint/2010/main" val="14753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331CEE4-855C-4DE2-8730-19A0D039B4A6}" type="datetimeFigureOut">
              <a:rPr lang="fr-FR" smtClean="0"/>
              <a:t>10/12/2022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49D9DFC-EE5C-4736-9CD9-641C2F159DA6}" type="slidenum">
              <a:rPr lang="fr-FR" smtClean="0"/>
              <a:t>‹N°›</a:t>
            </a:fld>
            <a:endParaRPr lang="fr-FR"/>
          </a:p>
        </p:txBody>
      </p:sp>
    </p:spTree>
    <p:extLst>
      <p:ext uri="{BB962C8B-B14F-4D97-AF65-F5344CB8AC3E}">
        <p14:creationId xmlns:p14="http://schemas.microsoft.com/office/powerpoint/2010/main" val="219336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331CEE4-855C-4DE2-8730-19A0D039B4A6}" type="datetimeFigureOut">
              <a:rPr lang="fr-FR" smtClean="0"/>
              <a:t>10/12/2022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49D9DFC-EE5C-4736-9CD9-641C2F159DA6}" type="slidenum">
              <a:rPr lang="fr-FR" smtClean="0"/>
              <a:t>‹N°›</a:t>
            </a:fld>
            <a:endParaRPr lang="fr-FR"/>
          </a:p>
        </p:txBody>
      </p:sp>
    </p:spTree>
    <p:extLst>
      <p:ext uri="{BB962C8B-B14F-4D97-AF65-F5344CB8AC3E}">
        <p14:creationId xmlns:p14="http://schemas.microsoft.com/office/powerpoint/2010/main" val="167055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331CEE4-855C-4DE2-8730-19A0D039B4A6}" type="datetimeFigureOut">
              <a:rPr lang="fr-FR" smtClean="0"/>
              <a:t>10/12/2022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49D9DFC-EE5C-4736-9CD9-641C2F159DA6}" type="slidenum">
              <a:rPr lang="fr-FR" smtClean="0"/>
              <a:t>‹N°›</a:t>
            </a:fld>
            <a:endParaRPr lang="fr-FR"/>
          </a:p>
        </p:txBody>
      </p:sp>
    </p:spTree>
    <p:extLst>
      <p:ext uri="{BB962C8B-B14F-4D97-AF65-F5344CB8AC3E}">
        <p14:creationId xmlns:p14="http://schemas.microsoft.com/office/powerpoint/2010/main" val="429391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331CEE4-855C-4DE2-8730-19A0D039B4A6}" type="datetimeFigureOut">
              <a:rPr lang="fr-FR" smtClean="0"/>
              <a:t>10/12/2022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49D9DFC-EE5C-4736-9CD9-641C2F159DA6}" type="slidenum">
              <a:rPr lang="fr-FR" smtClean="0"/>
              <a:t>‹N°›</a:t>
            </a:fld>
            <a:endParaRPr lang="fr-FR"/>
          </a:p>
        </p:txBody>
      </p:sp>
    </p:spTree>
    <p:extLst>
      <p:ext uri="{BB962C8B-B14F-4D97-AF65-F5344CB8AC3E}">
        <p14:creationId xmlns:p14="http://schemas.microsoft.com/office/powerpoint/2010/main" val="1646670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331CEE4-855C-4DE2-8730-19A0D039B4A6}" type="datetimeFigureOut">
              <a:rPr lang="fr-FR" smtClean="0"/>
              <a:t>10/12/2022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49D9DFC-EE5C-4736-9CD9-641C2F159DA6}" type="slidenum">
              <a:rPr lang="fr-FR" smtClean="0"/>
              <a:t>‹N°›</a:t>
            </a:fld>
            <a:endParaRPr lang="fr-FR"/>
          </a:p>
        </p:txBody>
      </p:sp>
    </p:spTree>
    <p:extLst>
      <p:ext uri="{BB962C8B-B14F-4D97-AF65-F5344CB8AC3E}">
        <p14:creationId xmlns:p14="http://schemas.microsoft.com/office/powerpoint/2010/main" val="27020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1CEE4-855C-4DE2-8730-19A0D039B4A6}" type="datetimeFigureOut">
              <a:rPr lang="fr-FR" smtClean="0"/>
              <a:t>10/12/2022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D9DFC-EE5C-4736-9CD9-641C2F159DA6}" type="slidenum">
              <a:rPr lang="fr-FR" smtClean="0"/>
              <a:t>‹N°›</a:t>
            </a:fld>
            <a:endParaRPr lang="fr-FR"/>
          </a:p>
        </p:txBody>
      </p:sp>
    </p:spTree>
    <p:extLst>
      <p:ext uri="{BB962C8B-B14F-4D97-AF65-F5344CB8AC3E}">
        <p14:creationId xmlns:p14="http://schemas.microsoft.com/office/powerpoint/2010/main" val="32680460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solidFill>
                  <a:schemeClr val="tx2">
                    <a:lumMod val="75000"/>
                  </a:schemeClr>
                </a:solidFill>
                <a:effectLst>
                  <a:outerShdw blurRad="38100" dist="38100" dir="2700000" algn="tl">
                    <a:srgbClr val="000000">
                      <a:alpha val="43137"/>
                    </a:srgbClr>
                  </a:outerShdw>
                </a:effectLst>
              </a:rPr>
              <a:t>Diagramme de séquences</a:t>
            </a:r>
            <a:endParaRPr lang="fr-FR" dirty="0">
              <a:solidFill>
                <a:schemeClr val="tx2">
                  <a:lumMod val="75000"/>
                </a:schemeClr>
              </a:solidFill>
              <a:effectLst>
                <a:outerShdw blurRad="38100" dist="38100" dir="2700000" algn="tl">
                  <a:srgbClr val="000000">
                    <a:alpha val="43137"/>
                  </a:srgbClr>
                </a:outerShdw>
              </a:effectLst>
            </a:endParaRPr>
          </a:p>
        </p:txBody>
      </p:sp>
      <p:sp>
        <p:nvSpPr>
          <p:cNvPr id="3" name="Sous-titre 2"/>
          <p:cNvSpPr>
            <a:spLocks noGrp="1"/>
          </p:cNvSpPr>
          <p:nvPr>
            <p:ph type="subTitle" idx="1"/>
          </p:nvPr>
        </p:nvSpPr>
        <p:spPr/>
        <p:txBody>
          <a:bodyPr/>
          <a:lstStyle/>
          <a:p>
            <a:r>
              <a:rPr lang="fr-FR" dirty="0" smtClean="0">
                <a:effectLst>
                  <a:outerShdw blurRad="38100" dist="38100" dir="2700000" algn="tl">
                    <a:srgbClr val="000000">
                      <a:alpha val="43137"/>
                    </a:srgbClr>
                  </a:outerShdw>
                </a:effectLst>
              </a:rPr>
              <a:t>Préparer un projet Web</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3310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III- Structure du diagramme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825625"/>
            <a:ext cx="10515600" cy="493369"/>
          </a:xfrm>
        </p:spPr>
        <p:txBody>
          <a:bodyPr/>
          <a:lstStyle/>
          <a:p>
            <a:r>
              <a:rPr lang="fr-FR" dirty="0" smtClean="0">
                <a:effectLst>
                  <a:outerShdw blurRad="38100" dist="38100" dir="2700000" algn="tl">
                    <a:srgbClr val="000000">
                      <a:alpha val="43137"/>
                    </a:srgbClr>
                  </a:outerShdw>
                </a:effectLst>
              </a:rPr>
              <a:t>Le diagramme de séquence est constitué de trois éléments essentiels:</a:t>
            </a:r>
          </a:p>
          <a:p>
            <a:pPr marL="0" indent="0">
              <a:buNone/>
            </a:pPr>
            <a:endParaRPr lang="fr-FR" dirty="0">
              <a:effectLst>
                <a:outerShdw blurRad="38100" dist="38100" dir="2700000" algn="tl">
                  <a:srgbClr val="000000">
                    <a:alpha val="43137"/>
                  </a:srgbClr>
                </a:outerShdw>
              </a:effectLst>
            </a:endParaRPr>
          </a:p>
        </p:txBody>
      </p:sp>
      <p:sp>
        <p:nvSpPr>
          <p:cNvPr id="14" name="Espace réservé du contenu 2"/>
          <p:cNvSpPr txBox="1">
            <a:spLocks/>
          </p:cNvSpPr>
          <p:nvPr/>
        </p:nvSpPr>
        <p:spPr>
          <a:xfrm>
            <a:off x="1301684" y="2798157"/>
            <a:ext cx="10052116"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effectLst>
                  <a:outerShdw blurRad="38100" dist="38100" dir="2700000" algn="tl">
                    <a:srgbClr val="000000">
                      <a:alpha val="43137"/>
                    </a:srgbClr>
                  </a:outerShdw>
                </a:effectLst>
              </a:rPr>
              <a:t>L’objet</a:t>
            </a:r>
          </a:p>
          <a:p>
            <a:pPr marL="0" indent="0">
              <a:buFont typeface="Arial" panose="020B0604020202020204" pitchFamily="34" charset="0"/>
              <a:buNone/>
            </a:pPr>
            <a:endParaRPr lang="fr-FR" dirty="0">
              <a:effectLst>
                <a:outerShdw blurRad="38100" dist="38100" dir="2700000" algn="tl">
                  <a:srgbClr val="000000">
                    <a:alpha val="43137"/>
                  </a:srgbClr>
                </a:outerShdw>
              </a:effectLst>
            </a:endParaRPr>
          </a:p>
        </p:txBody>
      </p:sp>
      <p:sp>
        <p:nvSpPr>
          <p:cNvPr id="15" name="Espace réservé du contenu 2"/>
          <p:cNvSpPr txBox="1">
            <a:spLocks/>
          </p:cNvSpPr>
          <p:nvPr/>
        </p:nvSpPr>
        <p:spPr>
          <a:xfrm>
            <a:off x="1301684" y="3524004"/>
            <a:ext cx="10052116"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effectLst>
                  <a:outerShdw blurRad="38100" dist="38100" dir="2700000" algn="tl">
                    <a:srgbClr val="000000">
                      <a:alpha val="43137"/>
                    </a:srgbClr>
                  </a:outerShdw>
                </a:effectLst>
              </a:rPr>
              <a:t>Ligne de vie</a:t>
            </a:r>
          </a:p>
          <a:p>
            <a:pPr marL="0" indent="0">
              <a:buFont typeface="Arial" panose="020B0604020202020204" pitchFamily="34" charset="0"/>
              <a:buNone/>
            </a:pPr>
            <a:endParaRPr lang="fr-FR" dirty="0">
              <a:effectLst>
                <a:outerShdw blurRad="38100" dist="38100" dir="2700000" algn="tl">
                  <a:srgbClr val="000000">
                    <a:alpha val="43137"/>
                  </a:srgbClr>
                </a:outerShdw>
              </a:effectLst>
            </a:endParaRPr>
          </a:p>
        </p:txBody>
      </p:sp>
      <p:sp>
        <p:nvSpPr>
          <p:cNvPr id="16" name="Espace réservé du contenu 2"/>
          <p:cNvSpPr txBox="1">
            <a:spLocks/>
          </p:cNvSpPr>
          <p:nvPr/>
        </p:nvSpPr>
        <p:spPr>
          <a:xfrm>
            <a:off x="1301684" y="4249851"/>
            <a:ext cx="10052116"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effectLst>
                  <a:outerShdw blurRad="38100" dist="38100" dir="2700000" algn="tl">
                    <a:srgbClr val="000000">
                      <a:alpha val="43137"/>
                    </a:srgbClr>
                  </a:outerShdw>
                </a:effectLst>
              </a:rPr>
              <a:t>Messages</a:t>
            </a:r>
          </a:p>
          <a:p>
            <a:pPr marL="0" indent="0">
              <a:buFont typeface="Arial" panose="020B0604020202020204" pitchFamily="34" charset="0"/>
              <a:buNone/>
            </a:pP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0351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III- Structure du diagramme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825625"/>
            <a:ext cx="10515600" cy="493369"/>
          </a:xfrm>
        </p:spPr>
        <p:txBody>
          <a:bodyPr/>
          <a:lstStyle/>
          <a:p>
            <a:r>
              <a:rPr lang="fr-FR" dirty="0" smtClean="0">
                <a:effectLst>
                  <a:outerShdw blurRad="38100" dist="38100" dir="2700000" algn="tl">
                    <a:srgbClr val="000000">
                      <a:alpha val="43137"/>
                    </a:srgbClr>
                  </a:outerShdw>
                </a:effectLst>
              </a:rPr>
              <a:t>L’objet:</a:t>
            </a:r>
            <a:endParaRPr lang="fr-FR" dirty="0">
              <a:effectLst>
                <a:outerShdw blurRad="38100" dist="38100" dir="2700000" algn="tl">
                  <a:srgbClr val="000000">
                    <a:alpha val="43137"/>
                  </a:srgbClr>
                </a:outerShdw>
              </a:effectLst>
            </a:endParaRPr>
          </a:p>
        </p:txBody>
      </p:sp>
      <p:sp>
        <p:nvSpPr>
          <p:cNvPr id="14" name="Espace réservé du contenu 2"/>
          <p:cNvSpPr txBox="1">
            <a:spLocks/>
          </p:cNvSpPr>
          <p:nvPr/>
        </p:nvSpPr>
        <p:spPr>
          <a:xfrm>
            <a:off x="1301684" y="2453931"/>
            <a:ext cx="10052116" cy="1250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smtClean="0">
                <a:effectLst>
                  <a:outerShdw blurRad="38100" dist="38100" dir="2700000" algn="tl">
                    <a:srgbClr val="000000">
                      <a:alpha val="43137"/>
                    </a:srgbClr>
                  </a:outerShdw>
                </a:effectLst>
              </a:rPr>
              <a:t>Dans le diagramme de séquence l’objet est représenté sous forme d’un rectangle dans lequel figure le nom de celui-ci. </a:t>
            </a:r>
          </a:p>
          <a:p>
            <a:pPr marL="0" indent="0">
              <a:buFont typeface="Arial" panose="020B0604020202020204" pitchFamily="34" charset="0"/>
              <a:buNone/>
            </a:pPr>
            <a:endParaRPr lang="fr-FR" dirty="0">
              <a:effectLst>
                <a:outerShdw blurRad="38100" dist="38100" dir="2700000" algn="tl">
                  <a:srgbClr val="000000">
                    <a:alpha val="43137"/>
                  </a:srgbClr>
                </a:outerShdw>
              </a:effectLst>
            </a:endParaRPr>
          </a:p>
        </p:txBody>
      </p:sp>
      <p:sp>
        <p:nvSpPr>
          <p:cNvPr id="15" name="Espace réservé du contenu 2"/>
          <p:cNvSpPr txBox="1">
            <a:spLocks/>
          </p:cNvSpPr>
          <p:nvPr/>
        </p:nvSpPr>
        <p:spPr>
          <a:xfrm>
            <a:off x="1301684" y="3524004"/>
            <a:ext cx="10052116" cy="7934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smtClean="0">
                <a:effectLst>
                  <a:outerShdw blurRad="38100" dist="38100" dir="2700000" algn="tl">
                    <a:srgbClr val="000000">
                      <a:alpha val="43137"/>
                    </a:srgbClr>
                  </a:outerShdw>
                </a:effectLst>
              </a:rPr>
              <a:t>Le nom de l’objet est généralement souligné et peut prendre les quatre formes suivantes:</a:t>
            </a:r>
            <a:endParaRPr lang="fr-FR"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2"/>
          <a:stretch>
            <a:fillRect/>
          </a:stretch>
        </p:blipFill>
        <p:spPr>
          <a:xfrm>
            <a:off x="3191414" y="4317476"/>
            <a:ext cx="8007629" cy="2406699"/>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35387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III- Structure du diagramme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274971" y="6165135"/>
            <a:ext cx="10515600" cy="493369"/>
          </a:xfrm>
        </p:spPr>
        <p:txBody>
          <a:bodyPr/>
          <a:lstStyle/>
          <a:p>
            <a:r>
              <a:rPr lang="fr-FR" dirty="0">
                <a:effectLst>
                  <a:outerShdw blurRad="38100" dist="38100" dir="2700000" algn="tl">
                    <a:srgbClr val="000000">
                      <a:alpha val="43137"/>
                    </a:srgbClr>
                  </a:outerShdw>
                </a:effectLst>
              </a:rPr>
              <a:t>Lorsque l’objet est détruit, la ligne de vie s’achève par une croix.</a:t>
            </a:r>
          </a:p>
        </p:txBody>
      </p:sp>
      <p:sp>
        <p:nvSpPr>
          <p:cNvPr id="14" name="Espace réservé du contenu 2"/>
          <p:cNvSpPr txBox="1">
            <a:spLocks/>
          </p:cNvSpPr>
          <p:nvPr/>
        </p:nvSpPr>
        <p:spPr>
          <a:xfrm>
            <a:off x="1301684" y="2453931"/>
            <a:ext cx="10052116" cy="1250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a:effectLst>
                  <a:outerShdw blurRad="38100" dist="38100" dir="2700000" algn="tl">
                    <a:srgbClr val="000000">
                      <a:alpha val="43137"/>
                    </a:srgbClr>
                  </a:outerShdw>
                </a:effectLst>
              </a:rPr>
              <a:t>Comme il représente la dynamique du système, le diagramme de séquence fait entrer en action les instances de </a:t>
            </a:r>
            <a:r>
              <a:rPr lang="fr-FR" dirty="0" smtClean="0">
                <a:effectLst>
                  <a:outerShdw blurRad="38100" dist="38100" dir="2700000" algn="tl">
                    <a:srgbClr val="000000">
                      <a:alpha val="43137"/>
                    </a:srgbClr>
                  </a:outerShdw>
                </a:effectLst>
              </a:rPr>
              <a:t>classes intervenant </a:t>
            </a:r>
            <a:r>
              <a:rPr lang="fr-FR" dirty="0">
                <a:effectLst>
                  <a:outerShdw blurRad="38100" dist="38100" dir="2700000" algn="tl">
                    <a:srgbClr val="000000">
                      <a:alpha val="43137"/>
                    </a:srgbClr>
                  </a:outerShdw>
                </a:effectLst>
              </a:rPr>
              <a:t>dans la réalisation d’un cas d’utilisation particulier.</a:t>
            </a:r>
          </a:p>
          <a:p>
            <a:pPr marL="0" indent="0">
              <a:buFont typeface="Arial" panose="020B0604020202020204" pitchFamily="34" charset="0"/>
              <a:buNone/>
            </a:pPr>
            <a:endParaRPr lang="fr-FR" dirty="0">
              <a:effectLst>
                <a:outerShdw blurRad="38100" dist="38100" dir="2700000" algn="tl">
                  <a:srgbClr val="000000">
                    <a:alpha val="43137"/>
                  </a:srgbClr>
                </a:outerShdw>
              </a:effectLst>
            </a:endParaRPr>
          </a:p>
        </p:txBody>
      </p:sp>
      <p:sp>
        <p:nvSpPr>
          <p:cNvPr id="15" name="Espace réservé du contenu 2"/>
          <p:cNvSpPr txBox="1">
            <a:spLocks/>
          </p:cNvSpPr>
          <p:nvPr/>
        </p:nvSpPr>
        <p:spPr>
          <a:xfrm>
            <a:off x="1282830" y="3704734"/>
            <a:ext cx="10052116" cy="1244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a:effectLst>
                  <a:outerShdw blurRad="38100" dist="38100" dir="2700000" algn="tl">
                    <a:srgbClr val="000000">
                      <a:alpha val="43137"/>
                    </a:srgbClr>
                  </a:outerShdw>
                </a:effectLst>
              </a:rPr>
              <a:t>A chaque objet est associé une ligne de vie (en trait pointillés à la verticale de l’objet) qui peut être considéré comme un axe temporel (le temps s’écoule du haut vers le bas).</a:t>
            </a:r>
          </a:p>
        </p:txBody>
      </p:sp>
      <p:sp>
        <p:nvSpPr>
          <p:cNvPr id="8" name="Espace réservé du contenu 2"/>
          <p:cNvSpPr txBox="1">
            <a:spLocks/>
          </p:cNvSpPr>
          <p:nvPr/>
        </p:nvSpPr>
        <p:spPr>
          <a:xfrm>
            <a:off x="1274971" y="4931795"/>
            <a:ext cx="10052116" cy="1244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a:effectLst>
                  <a:outerShdw blurRad="38100" dist="38100" dir="2700000" algn="tl">
                    <a:srgbClr val="000000">
                      <a:alpha val="43137"/>
                    </a:srgbClr>
                  </a:outerShdw>
                </a:effectLst>
              </a:rPr>
              <a:t>La ligne de vie indique les périodes d’activité de l’objet (généralement, </a:t>
            </a:r>
            <a:r>
              <a:rPr lang="fr-FR" dirty="0" smtClean="0">
                <a:effectLst>
                  <a:outerShdw blurRad="38100" dist="38100" dir="2700000" algn="tl">
                    <a:srgbClr val="000000">
                      <a:alpha val="43137"/>
                    </a:srgbClr>
                  </a:outerShdw>
                </a:effectLst>
              </a:rPr>
              <a:t> les </a:t>
            </a:r>
            <a:r>
              <a:rPr lang="fr-FR" dirty="0">
                <a:effectLst>
                  <a:outerShdw blurRad="38100" dist="38100" dir="2700000" algn="tl">
                    <a:srgbClr val="000000">
                      <a:alpha val="43137"/>
                    </a:srgbClr>
                  </a:outerShdw>
                </a:effectLst>
              </a:rPr>
              <a:t>moments ou l’objet exécute une de </a:t>
            </a:r>
            <a:r>
              <a:rPr lang="fr-FR" dirty="0" smtClean="0">
                <a:effectLst>
                  <a:outerShdw blurRad="38100" dist="38100" dir="2700000" algn="tl">
                    <a:srgbClr val="000000">
                      <a:alpha val="43137"/>
                    </a:srgbClr>
                  </a:outerShdw>
                </a:effectLst>
              </a:rPr>
              <a:t>ces méthodes</a:t>
            </a:r>
            <a:r>
              <a:rPr lang="fr-FR" dirty="0">
                <a:effectLst>
                  <a:outerShdw blurRad="38100" dist="38100" dir="2700000" algn="tl">
                    <a:srgbClr val="000000">
                      <a:alpha val="43137"/>
                    </a:srgbClr>
                  </a:outerShdw>
                </a:effectLst>
              </a:rPr>
              <a:t>).</a:t>
            </a:r>
          </a:p>
        </p:txBody>
      </p:sp>
      <p:sp>
        <p:nvSpPr>
          <p:cNvPr id="9" name="Espace réservé du contenu 2"/>
          <p:cNvSpPr txBox="1">
            <a:spLocks/>
          </p:cNvSpPr>
          <p:nvPr/>
        </p:nvSpPr>
        <p:spPr>
          <a:xfrm>
            <a:off x="990600"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effectLst>
                  <a:outerShdw blurRad="38100" dist="38100" dir="2700000" algn="tl">
                    <a:srgbClr val="000000">
                      <a:alpha val="43137"/>
                    </a:srgbClr>
                  </a:outerShdw>
                </a:effectLst>
              </a:rPr>
              <a:t>Ligne de vie</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8791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5" grpId="0"/>
      <p:bldP spid="8" grpId="0"/>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III- Structure du diagramme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600"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effectLst>
                  <a:outerShdw blurRad="38100" dist="38100" dir="2700000" algn="tl">
                    <a:srgbClr val="000000">
                      <a:alpha val="43137"/>
                    </a:srgbClr>
                  </a:outerShdw>
                </a:effectLst>
              </a:rPr>
              <a:t>Ligne de vie</a:t>
            </a:r>
            <a:endParaRPr lang="fr-FR" dirty="0">
              <a:effectLst>
                <a:outerShdw blurRad="38100" dist="38100" dir="2700000" algn="tl">
                  <a:srgbClr val="000000">
                    <a:alpha val="43137"/>
                  </a:srgbClr>
                </a:outerShdw>
              </a:effectLst>
            </a:endParaRPr>
          </a:p>
        </p:txBody>
      </p:sp>
      <p:pic>
        <p:nvPicPr>
          <p:cNvPr id="5" name="Image 4"/>
          <p:cNvPicPr>
            <a:picLocks noChangeAspect="1"/>
          </p:cNvPicPr>
          <p:nvPr/>
        </p:nvPicPr>
        <p:blipFill>
          <a:blip r:embed="rId2"/>
          <a:stretch>
            <a:fillRect/>
          </a:stretch>
        </p:blipFill>
        <p:spPr>
          <a:xfrm>
            <a:off x="2866484" y="2471394"/>
            <a:ext cx="7477125" cy="370522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94804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III- Structure du diagramme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1285131" y="4817360"/>
            <a:ext cx="10515600" cy="493369"/>
          </a:xfrm>
        </p:spPr>
        <p:txBody>
          <a:bodyPr/>
          <a:lstStyle/>
          <a:p>
            <a:r>
              <a:rPr lang="fr-FR" dirty="0" smtClean="0">
                <a:effectLst>
                  <a:outerShdw blurRad="38100" dist="38100" dir="2700000" algn="tl">
                    <a:srgbClr val="000000">
                      <a:alpha val="43137"/>
                    </a:srgbClr>
                  </a:outerShdw>
                </a:effectLst>
              </a:rPr>
              <a:t>Plusieurs types de messages existent, les plus communs sont :</a:t>
            </a:r>
          </a:p>
        </p:txBody>
      </p:sp>
      <p:sp>
        <p:nvSpPr>
          <p:cNvPr id="14" name="Espace réservé du contenu 2"/>
          <p:cNvSpPr txBox="1">
            <a:spLocks/>
          </p:cNvSpPr>
          <p:nvPr/>
        </p:nvSpPr>
        <p:spPr>
          <a:xfrm>
            <a:off x="1301684" y="2453931"/>
            <a:ext cx="10052116" cy="909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a:effectLst>
                  <a:outerShdw blurRad="38100" dist="38100" dir="2700000" algn="tl">
                    <a:srgbClr val="000000">
                      <a:alpha val="43137"/>
                    </a:srgbClr>
                  </a:outerShdw>
                </a:effectLst>
              </a:rPr>
              <a:t>Un message définit une communication particulière entre des lignes de vie.</a:t>
            </a:r>
          </a:p>
        </p:txBody>
      </p:sp>
      <p:sp>
        <p:nvSpPr>
          <p:cNvPr id="15" name="Espace réservé du contenu 2"/>
          <p:cNvSpPr txBox="1">
            <a:spLocks/>
          </p:cNvSpPr>
          <p:nvPr/>
        </p:nvSpPr>
        <p:spPr>
          <a:xfrm>
            <a:off x="1285131" y="3259523"/>
            <a:ext cx="10052116" cy="891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a:effectLst>
                  <a:outerShdw blurRad="38100" dist="38100" dir="2700000" algn="tl">
                    <a:srgbClr val="000000">
                      <a:alpha val="43137"/>
                    </a:srgbClr>
                  </a:outerShdw>
                </a:effectLst>
              </a:rPr>
              <a:t>Un message est une communication d’un objet vers un autre objet.</a:t>
            </a:r>
          </a:p>
        </p:txBody>
      </p:sp>
      <p:sp>
        <p:nvSpPr>
          <p:cNvPr id="8" name="Espace réservé du contenu 2"/>
          <p:cNvSpPr txBox="1">
            <a:spLocks/>
          </p:cNvSpPr>
          <p:nvPr/>
        </p:nvSpPr>
        <p:spPr>
          <a:xfrm>
            <a:off x="1278738" y="4029231"/>
            <a:ext cx="10052116" cy="1244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dirty="0" smtClean="0">
                <a:effectLst>
                  <a:outerShdw blurRad="38100" dist="38100" dir="2700000" algn="tl">
                    <a:srgbClr val="000000">
                      <a:alpha val="43137"/>
                    </a:srgbClr>
                  </a:outerShdw>
                </a:effectLst>
              </a:rPr>
              <a:t>La </a:t>
            </a:r>
            <a:r>
              <a:rPr lang="fr-FR" dirty="0">
                <a:effectLst>
                  <a:outerShdw blurRad="38100" dist="38100" dir="2700000" algn="tl">
                    <a:srgbClr val="000000">
                      <a:alpha val="43137"/>
                    </a:srgbClr>
                  </a:outerShdw>
                </a:effectLst>
              </a:rPr>
              <a:t>réception d’un message est considérée par l’objet récepteur comme un événement qu’il faut traiter (ou pas).</a:t>
            </a:r>
          </a:p>
        </p:txBody>
      </p:sp>
      <p:sp>
        <p:nvSpPr>
          <p:cNvPr id="9" name="Espace réservé du contenu 2"/>
          <p:cNvSpPr txBox="1">
            <a:spLocks/>
          </p:cNvSpPr>
          <p:nvPr/>
        </p:nvSpPr>
        <p:spPr>
          <a:xfrm>
            <a:off x="990600"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effectLst>
                  <a:outerShdw blurRad="38100" dist="38100" dir="2700000" algn="tl">
                    <a:srgbClr val="000000">
                      <a:alpha val="43137"/>
                    </a:srgbClr>
                  </a:outerShdw>
                </a:effectLst>
              </a:rPr>
              <a:t>Messages:</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6296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5" grpId="0"/>
      <p:bldP spid="8" grpId="0"/>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III- Structure du diagramme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600"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effectLst>
                  <a:outerShdw blurRad="38100" dist="38100" dir="2700000" algn="tl">
                    <a:srgbClr val="000000">
                      <a:alpha val="43137"/>
                    </a:srgbClr>
                  </a:outerShdw>
                </a:effectLst>
              </a:rPr>
              <a:t>Types de messages:</a:t>
            </a:r>
            <a:endParaRPr lang="fr-FR" dirty="0">
              <a:effectLst>
                <a:outerShdw blurRad="38100" dist="38100" dir="2700000" algn="tl">
                  <a:srgbClr val="000000">
                    <a:alpha val="43137"/>
                  </a:srgbClr>
                </a:outerShdw>
              </a:effectLst>
            </a:endParaRPr>
          </a:p>
        </p:txBody>
      </p:sp>
      <p:pic>
        <p:nvPicPr>
          <p:cNvPr id="5" name="Image 4"/>
          <p:cNvPicPr>
            <a:picLocks noChangeAspect="1"/>
          </p:cNvPicPr>
          <p:nvPr/>
        </p:nvPicPr>
        <p:blipFill>
          <a:blip r:embed="rId2"/>
          <a:stretch>
            <a:fillRect/>
          </a:stretch>
        </p:blipFill>
        <p:spPr>
          <a:xfrm>
            <a:off x="3151505" y="2471394"/>
            <a:ext cx="5888990" cy="390814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45965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III- Structure du diagramme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Messages asynchrones:</a:t>
            </a:r>
          </a:p>
        </p:txBody>
      </p:sp>
      <p:sp>
        <p:nvSpPr>
          <p:cNvPr id="4" name="Rectangle 3"/>
          <p:cNvSpPr/>
          <p:nvPr/>
        </p:nvSpPr>
        <p:spPr>
          <a:xfrm>
            <a:off x="1645920" y="2471394"/>
            <a:ext cx="9956800" cy="646331"/>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Dans le cas d’un message asynchrone, l’expéditeur n’attend pas la fin de l’activation de la méthode invoquée chez le destinataire.</a:t>
            </a:r>
          </a:p>
        </p:txBody>
      </p:sp>
      <p:sp>
        <p:nvSpPr>
          <p:cNvPr id="17" name="Rectangle 16"/>
          <p:cNvSpPr/>
          <p:nvPr/>
        </p:nvSpPr>
        <p:spPr>
          <a:xfrm>
            <a:off x="1656080" y="3117725"/>
            <a:ext cx="3490443" cy="369332"/>
          </a:xfrm>
          <a:prstGeom prst="rect">
            <a:avLst/>
          </a:prstGeom>
        </p:spPr>
        <p:txBody>
          <a:bodyPr wrap="none">
            <a:spAutoFit/>
          </a:bodyPr>
          <a:lstStyle/>
          <a:p>
            <a:r>
              <a:rPr lang="fr-FR" dirty="0">
                <a:effectLst>
                  <a:outerShdw blurRad="38100" dist="38100" dir="2700000" algn="tl">
                    <a:srgbClr val="000000">
                      <a:alpha val="43137"/>
                    </a:srgbClr>
                  </a:outerShdw>
                </a:effectLst>
              </a:rPr>
              <a:t>Un message asynchrone peut être :</a:t>
            </a:r>
          </a:p>
        </p:txBody>
      </p:sp>
      <p:sp>
        <p:nvSpPr>
          <p:cNvPr id="18" name="Rectangle 17"/>
          <p:cNvSpPr/>
          <p:nvPr/>
        </p:nvSpPr>
        <p:spPr>
          <a:xfrm>
            <a:off x="2108682" y="3487057"/>
            <a:ext cx="9397517" cy="923330"/>
          </a:xfrm>
          <a:prstGeom prst="rect">
            <a:avLst/>
          </a:prstGeom>
        </p:spPr>
        <p:txBody>
          <a:bodyPr wrap="square">
            <a:spAutoFit/>
          </a:bodyPr>
          <a:lstStyle/>
          <a:p>
            <a:pPr algn="just"/>
            <a:r>
              <a:rPr lang="fr-FR" b="1" dirty="0">
                <a:effectLst>
                  <a:outerShdw blurRad="38100" dist="38100" dir="2700000" algn="tl">
                    <a:srgbClr val="000000">
                      <a:alpha val="43137"/>
                    </a:srgbClr>
                  </a:outerShdw>
                </a:effectLst>
              </a:rPr>
              <a:t>Un appel de méthode : </a:t>
            </a:r>
            <a:r>
              <a:rPr lang="fr-FR" dirty="0">
                <a:effectLst>
                  <a:outerShdw blurRad="38100" dist="38100" dir="2700000" algn="tl">
                    <a:srgbClr val="000000">
                      <a:alpha val="43137"/>
                    </a:srgbClr>
                  </a:outerShdw>
                </a:effectLst>
              </a:rPr>
              <a:t>Fréquent dans un système </a:t>
            </a:r>
            <a:r>
              <a:rPr lang="fr-FR" dirty="0" err="1">
                <a:effectLst>
                  <a:outerShdw blurRad="38100" dist="38100" dir="2700000" algn="tl">
                    <a:srgbClr val="000000">
                      <a:alpha val="43137"/>
                    </a:srgbClr>
                  </a:outerShdw>
                </a:effectLst>
              </a:rPr>
              <a:t>multi-threads</a:t>
            </a:r>
            <a:r>
              <a:rPr lang="fr-FR" dirty="0">
                <a:effectLst>
                  <a:outerShdw blurRad="38100" dist="38100" dir="2700000" algn="tl">
                    <a:srgbClr val="000000">
                      <a:alpha val="43137"/>
                    </a:srgbClr>
                  </a:outerShdw>
                </a:effectLst>
              </a:rPr>
              <a:t> (</a:t>
            </a:r>
            <a:r>
              <a:rPr lang="fr-FR" dirty="0" err="1">
                <a:effectLst>
                  <a:outerShdw blurRad="38100" dist="38100" dir="2700000" algn="tl">
                    <a:srgbClr val="000000">
                      <a:alpha val="43137"/>
                    </a:srgbClr>
                  </a:outerShdw>
                </a:effectLst>
              </a:rPr>
              <a:t>multi-tâche</a:t>
            </a:r>
            <a:r>
              <a:rPr lang="fr-FR" dirty="0">
                <a:effectLst>
                  <a:outerShdw blurRad="38100" dist="38100" dir="2700000" algn="tl">
                    <a:srgbClr val="000000">
                      <a:alpha val="43137"/>
                    </a:srgbClr>
                  </a:outerShdw>
                </a:effectLst>
              </a:rPr>
              <a:t>). Ainsi, l’objet expéditeur n’étant pas bloqué pendant l’exécution de la méthode, il peut continuer ainsi à envoyer d’autres messages.</a:t>
            </a:r>
          </a:p>
        </p:txBody>
      </p:sp>
      <p:sp>
        <p:nvSpPr>
          <p:cNvPr id="19" name="Rectangle 18"/>
          <p:cNvSpPr/>
          <p:nvPr/>
        </p:nvSpPr>
        <p:spPr>
          <a:xfrm>
            <a:off x="2098522" y="4410387"/>
            <a:ext cx="9504197" cy="923330"/>
          </a:xfrm>
          <a:prstGeom prst="rect">
            <a:avLst/>
          </a:prstGeom>
        </p:spPr>
        <p:txBody>
          <a:bodyPr wrap="square">
            <a:spAutoFit/>
          </a:bodyPr>
          <a:lstStyle/>
          <a:p>
            <a:pPr algn="just"/>
            <a:r>
              <a:rPr lang="fr-FR" b="1" dirty="0">
                <a:effectLst>
                  <a:outerShdw blurRad="38100" dist="38100" dir="2700000" algn="tl">
                    <a:srgbClr val="000000">
                      <a:alpha val="43137"/>
                    </a:srgbClr>
                  </a:outerShdw>
                </a:effectLst>
              </a:rPr>
              <a:t>Un signal (cas le plus fréquent) :</a:t>
            </a:r>
            <a:r>
              <a:rPr lang="fr-FR" dirty="0">
                <a:effectLst>
                  <a:outerShdw blurRad="38100" dist="38100" dir="2700000" algn="tl">
                    <a:srgbClr val="000000">
                      <a:alpha val="43137"/>
                    </a:srgbClr>
                  </a:outerShdw>
                </a:effectLst>
              </a:rPr>
              <a:t> L’objet expéditeur transmet juste une information à l’objet destinataire. Souvent, ce sont les acteurs ou les périphériques qui envoient des signaux, typiquement utilisé dans la gestion événementielle d’une IHM graphique. </a:t>
            </a:r>
          </a:p>
        </p:txBody>
      </p:sp>
      <p:sp>
        <p:nvSpPr>
          <p:cNvPr id="20" name="Rectangle 19"/>
          <p:cNvSpPr/>
          <p:nvPr/>
        </p:nvSpPr>
        <p:spPr>
          <a:xfrm>
            <a:off x="1658859" y="5302344"/>
            <a:ext cx="9943859" cy="646331"/>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Graphiquement, un message asynchrone se représente par une simple flèche en traits pleins partant de la ligne de vie d'un objet expéditeur et allant vers celle de l'objet cible</a:t>
            </a:r>
          </a:p>
        </p:txBody>
      </p:sp>
      <p:pic>
        <p:nvPicPr>
          <p:cNvPr id="21" name="Image 20"/>
          <p:cNvPicPr>
            <a:picLocks noChangeAspect="1"/>
          </p:cNvPicPr>
          <p:nvPr/>
        </p:nvPicPr>
        <p:blipFill>
          <a:blip r:embed="rId2"/>
          <a:stretch>
            <a:fillRect/>
          </a:stretch>
        </p:blipFill>
        <p:spPr>
          <a:xfrm>
            <a:off x="8627745" y="5703049"/>
            <a:ext cx="2314575" cy="804292"/>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5012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III- Structure du diagramme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Messages </a:t>
            </a:r>
            <a:r>
              <a:rPr lang="fr-FR" dirty="0" smtClean="0">
                <a:effectLst>
                  <a:outerShdw blurRad="38100" dist="38100" dir="2700000" algn="tl">
                    <a:srgbClr val="000000">
                      <a:alpha val="43137"/>
                    </a:srgbClr>
                  </a:outerShdw>
                </a:effectLst>
              </a:rPr>
              <a:t>synchrones</a:t>
            </a:r>
            <a:r>
              <a:rPr lang="fr-FR" dirty="0">
                <a:effectLst>
                  <a:outerShdw blurRad="38100" dist="38100" dir="2700000" algn="tl">
                    <a:srgbClr val="000000">
                      <a:alpha val="43137"/>
                    </a:srgbClr>
                  </a:outerShdw>
                </a:effectLst>
              </a:rPr>
              <a:t>:</a:t>
            </a:r>
          </a:p>
        </p:txBody>
      </p:sp>
      <p:sp>
        <p:nvSpPr>
          <p:cNvPr id="4" name="Rectangle 3"/>
          <p:cNvSpPr/>
          <p:nvPr/>
        </p:nvSpPr>
        <p:spPr>
          <a:xfrm>
            <a:off x="1645920" y="2471394"/>
            <a:ext cx="9956800" cy="646331"/>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La réception d’un message synchrone doit provoquer chez le destinataire le lancement d’une de ses méthodes (qui </a:t>
            </a:r>
            <a:r>
              <a:rPr lang="fr-FR" dirty="0" smtClean="0">
                <a:effectLst>
                  <a:outerShdw blurRad="38100" dist="38100" dir="2700000" algn="tl">
                    <a:srgbClr val="000000">
                      <a:alpha val="43137"/>
                    </a:srgbClr>
                  </a:outerShdw>
                </a:effectLst>
              </a:rPr>
              <a:t>souvent porte </a:t>
            </a:r>
            <a:r>
              <a:rPr lang="fr-FR" dirty="0">
                <a:effectLst>
                  <a:outerShdw blurRad="38100" dist="38100" dir="2700000" algn="tl">
                    <a:srgbClr val="000000">
                      <a:alpha val="43137"/>
                    </a:srgbClr>
                  </a:outerShdw>
                </a:effectLst>
              </a:rPr>
              <a:t>le même nom que le message).</a:t>
            </a:r>
          </a:p>
        </p:txBody>
      </p:sp>
      <p:sp>
        <p:nvSpPr>
          <p:cNvPr id="17" name="Rectangle 16"/>
          <p:cNvSpPr/>
          <p:nvPr/>
        </p:nvSpPr>
        <p:spPr>
          <a:xfrm>
            <a:off x="1645920" y="3117725"/>
            <a:ext cx="9860279" cy="646331"/>
          </a:xfrm>
          <a:prstGeom prst="rect">
            <a:avLst/>
          </a:prstGeom>
        </p:spPr>
        <p:txBody>
          <a:bodyPr wrap="square">
            <a:spAutoFit/>
          </a:bodyPr>
          <a:lstStyle/>
          <a:p>
            <a:r>
              <a:rPr lang="fr-FR" dirty="0">
                <a:effectLst>
                  <a:outerShdw blurRad="38100" dist="38100" dir="2700000" algn="tl">
                    <a:srgbClr val="000000">
                      <a:alpha val="43137"/>
                    </a:srgbClr>
                  </a:outerShdw>
                </a:effectLst>
              </a:rPr>
              <a:t>L’expéditeur du message reste bloqué pendant toute l’exécution de la méthode et attend donc la fin de celle-ci avant </a:t>
            </a:r>
            <a:r>
              <a:rPr lang="fr-FR" dirty="0" smtClean="0">
                <a:effectLst>
                  <a:outerShdw blurRad="38100" dist="38100" dir="2700000" algn="tl">
                    <a:srgbClr val="000000">
                      <a:alpha val="43137"/>
                    </a:srgbClr>
                  </a:outerShdw>
                </a:effectLst>
              </a:rPr>
              <a:t>de pouvoir </a:t>
            </a:r>
            <a:r>
              <a:rPr lang="fr-FR" dirty="0">
                <a:effectLst>
                  <a:outerShdw blurRad="38100" dist="38100" dir="2700000" algn="tl">
                    <a:srgbClr val="000000">
                      <a:alpha val="43137"/>
                    </a:srgbClr>
                  </a:outerShdw>
                </a:effectLst>
              </a:rPr>
              <a:t>lancer un nouveau message.</a:t>
            </a:r>
          </a:p>
        </p:txBody>
      </p:sp>
      <p:sp>
        <p:nvSpPr>
          <p:cNvPr id="19" name="Rectangle 18"/>
          <p:cNvSpPr/>
          <p:nvPr/>
        </p:nvSpPr>
        <p:spPr>
          <a:xfrm>
            <a:off x="1645920" y="3858723"/>
            <a:ext cx="9504197" cy="369332"/>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C’est le message le plus fréquemment utilisé.</a:t>
            </a:r>
            <a:r>
              <a:rPr lang="fr-FR" dirty="0" smtClean="0">
                <a:effectLst>
                  <a:outerShdw blurRad="38100" dist="38100" dir="2700000" algn="tl">
                    <a:srgbClr val="000000">
                      <a:alpha val="43137"/>
                    </a:srgbClr>
                  </a:outerShdw>
                </a:effectLst>
              </a:rPr>
              <a:t> </a:t>
            </a:r>
            <a:endParaRPr lang="fr-FR" dirty="0">
              <a:effectLst>
                <a:outerShdw blurRad="38100" dist="38100" dir="2700000" algn="tl">
                  <a:srgbClr val="000000">
                    <a:alpha val="43137"/>
                  </a:srgbClr>
                </a:outerShdw>
              </a:effectLst>
            </a:endParaRPr>
          </a:p>
        </p:txBody>
      </p:sp>
      <p:sp>
        <p:nvSpPr>
          <p:cNvPr id="20" name="Rectangle 19"/>
          <p:cNvSpPr/>
          <p:nvPr/>
        </p:nvSpPr>
        <p:spPr>
          <a:xfrm>
            <a:off x="1658861" y="4319220"/>
            <a:ext cx="9943859" cy="923330"/>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Graphiquement, un message synchrone se représente par une flèche en traits pleins et à l'extrémité pleine partant de </a:t>
            </a:r>
            <a:r>
              <a:rPr lang="fr-FR" dirty="0" smtClean="0">
                <a:effectLst>
                  <a:outerShdw blurRad="38100" dist="38100" dir="2700000" algn="tl">
                    <a:srgbClr val="000000">
                      <a:alpha val="43137"/>
                    </a:srgbClr>
                  </a:outerShdw>
                </a:effectLst>
              </a:rPr>
              <a:t>la ligne </a:t>
            </a:r>
            <a:r>
              <a:rPr lang="fr-FR" dirty="0">
                <a:effectLst>
                  <a:outerShdw blurRad="38100" dist="38100" dir="2700000" algn="tl">
                    <a:srgbClr val="000000">
                      <a:alpha val="43137"/>
                    </a:srgbClr>
                  </a:outerShdw>
                </a:effectLst>
              </a:rPr>
              <a:t>de vie d'un objet expéditeur et allant vers celle de l'objet cible. Ce message peut être suivi d'une réponse (message </a:t>
            </a:r>
            <a:r>
              <a:rPr lang="fr-FR" dirty="0" smtClean="0">
                <a:effectLst>
                  <a:outerShdw blurRad="38100" dist="38100" dir="2700000" algn="tl">
                    <a:srgbClr val="000000">
                      <a:alpha val="43137"/>
                    </a:srgbClr>
                  </a:outerShdw>
                </a:effectLst>
              </a:rPr>
              <a:t>de retour</a:t>
            </a:r>
            <a:r>
              <a:rPr lang="fr-FR" dirty="0">
                <a:effectLst>
                  <a:outerShdw blurRad="38100" dist="38100" dir="2700000" algn="tl">
                    <a:srgbClr val="000000">
                      <a:alpha val="43137"/>
                    </a:srgbClr>
                  </a:outerShdw>
                </a:effectLst>
              </a:rPr>
              <a:t>) qui se représente par une flèche en pointillé.</a:t>
            </a:r>
          </a:p>
        </p:txBody>
      </p:sp>
      <p:pic>
        <p:nvPicPr>
          <p:cNvPr id="3" name="Image 2"/>
          <p:cNvPicPr>
            <a:picLocks noChangeAspect="1"/>
          </p:cNvPicPr>
          <p:nvPr/>
        </p:nvPicPr>
        <p:blipFill>
          <a:blip r:embed="rId2"/>
          <a:stretch>
            <a:fillRect/>
          </a:stretch>
        </p:blipFill>
        <p:spPr>
          <a:xfrm>
            <a:off x="5365907" y="5310024"/>
            <a:ext cx="1764983" cy="109803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67380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7"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III- Structure du diagramme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Messages synchrones – Syntaxe des messages et des réponses:</a:t>
            </a:r>
          </a:p>
        </p:txBody>
      </p:sp>
      <p:sp>
        <p:nvSpPr>
          <p:cNvPr id="4" name="Rectangle 3"/>
          <p:cNvSpPr/>
          <p:nvPr/>
        </p:nvSpPr>
        <p:spPr>
          <a:xfrm>
            <a:off x="1645920" y="2471394"/>
            <a:ext cx="9956800" cy="646331"/>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Dans la plupart des cas, la réception d'un message synchrone est suivie de l'exécution d'une méthode d'une classe. </a:t>
            </a:r>
            <a:r>
              <a:rPr lang="fr-FR" dirty="0" smtClean="0">
                <a:effectLst>
                  <a:outerShdw blurRad="38100" dist="38100" dir="2700000" algn="tl">
                    <a:srgbClr val="000000">
                      <a:alpha val="43137"/>
                    </a:srgbClr>
                  </a:outerShdw>
                </a:effectLst>
              </a:rPr>
              <a:t>Cette méthode </a:t>
            </a:r>
            <a:r>
              <a:rPr lang="fr-FR" dirty="0">
                <a:effectLst>
                  <a:outerShdw blurRad="38100" dist="38100" dir="2700000" algn="tl">
                    <a:srgbClr val="000000">
                      <a:alpha val="43137"/>
                    </a:srgbClr>
                  </a:outerShdw>
                </a:effectLst>
              </a:rPr>
              <a:t>peut recevoir des </a:t>
            </a:r>
            <a:r>
              <a:rPr lang="fr-FR" dirty="0" smtClean="0">
                <a:effectLst>
                  <a:outerShdw blurRad="38100" dist="38100" dir="2700000" algn="tl">
                    <a:srgbClr val="000000">
                      <a:alpha val="43137"/>
                    </a:srgbClr>
                  </a:outerShdw>
                </a:effectLst>
              </a:rPr>
              <a:t>arguments.</a:t>
            </a:r>
            <a:endParaRPr lang="fr-FR" dirty="0">
              <a:effectLst>
                <a:outerShdw blurRad="38100" dist="38100" dir="2700000" algn="tl">
                  <a:srgbClr val="000000">
                    <a:alpha val="43137"/>
                  </a:srgbClr>
                </a:outerShdw>
              </a:effectLst>
            </a:endParaRPr>
          </a:p>
        </p:txBody>
      </p:sp>
      <p:sp>
        <p:nvSpPr>
          <p:cNvPr id="17" name="Rectangle 16"/>
          <p:cNvSpPr/>
          <p:nvPr/>
        </p:nvSpPr>
        <p:spPr>
          <a:xfrm>
            <a:off x="1645920" y="3117725"/>
            <a:ext cx="9860279" cy="369332"/>
          </a:xfrm>
          <a:prstGeom prst="rect">
            <a:avLst/>
          </a:prstGeom>
        </p:spPr>
        <p:txBody>
          <a:bodyPr wrap="square">
            <a:spAutoFit/>
          </a:bodyPr>
          <a:lstStyle/>
          <a:p>
            <a:r>
              <a:rPr lang="fr-FR" dirty="0">
                <a:effectLst>
                  <a:outerShdw blurRad="38100" dist="38100" dir="2700000" algn="tl">
                    <a:srgbClr val="000000">
                      <a:alpha val="43137"/>
                    </a:srgbClr>
                  </a:outerShdw>
                </a:effectLst>
              </a:rPr>
              <a:t>La syntaxe des messages permet de transmettre ces arguments : message (p1,p2,…)</a:t>
            </a:r>
          </a:p>
        </p:txBody>
      </p:sp>
      <p:sp>
        <p:nvSpPr>
          <p:cNvPr id="19" name="Rectangle 18"/>
          <p:cNvSpPr/>
          <p:nvPr/>
        </p:nvSpPr>
        <p:spPr>
          <a:xfrm>
            <a:off x="1645920" y="3858723"/>
            <a:ext cx="9504197" cy="369332"/>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La syntaxe de réponse à un message est la suivante </a:t>
            </a:r>
            <a:r>
              <a:rPr lang="fr-FR" dirty="0" smtClean="0">
                <a:effectLst>
                  <a:outerShdw blurRad="38100" dist="38100" dir="2700000" algn="tl">
                    <a:srgbClr val="000000">
                      <a:alpha val="43137"/>
                    </a:srgbClr>
                  </a:outerShdw>
                </a:effectLst>
              </a:rPr>
              <a:t>: [&lt;attribut&gt;=] message [: &lt;</a:t>
            </a:r>
            <a:r>
              <a:rPr lang="fr-FR" dirty="0" err="1" smtClean="0">
                <a:effectLst>
                  <a:outerShdw blurRad="38100" dist="38100" dir="2700000" algn="tl">
                    <a:srgbClr val="000000">
                      <a:alpha val="43137"/>
                    </a:srgbClr>
                  </a:outerShdw>
                </a:effectLst>
              </a:rPr>
              <a:t>valeur_de_retour</a:t>
            </a:r>
            <a:r>
              <a:rPr lang="fr-FR" dirty="0" smtClean="0">
                <a:effectLst>
                  <a:outerShdw blurRad="38100" dist="38100" dir="2700000" algn="tl">
                    <a:srgbClr val="000000">
                      <a:alpha val="43137"/>
                    </a:srgbClr>
                  </a:outerShdw>
                </a:effectLst>
              </a:rPr>
              <a:t>&gt;]</a:t>
            </a:r>
            <a:endParaRPr lang="fr-FR" dirty="0">
              <a:effectLst>
                <a:outerShdw blurRad="38100" dist="38100" dir="2700000" algn="tl">
                  <a:srgbClr val="000000">
                    <a:alpha val="43137"/>
                  </a:srgbClr>
                </a:outerShdw>
              </a:effectLst>
            </a:endParaRPr>
          </a:p>
        </p:txBody>
      </p:sp>
      <p:pic>
        <p:nvPicPr>
          <p:cNvPr id="5" name="Image 4"/>
          <p:cNvPicPr>
            <a:picLocks noChangeAspect="1"/>
          </p:cNvPicPr>
          <p:nvPr/>
        </p:nvPicPr>
        <p:blipFill>
          <a:blip r:embed="rId2"/>
          <a:stretch>
            <a:fillRect/>
          </a:stretch>
        </p:blipFill>
        <p:spPr>
          <a:xfrm>
            <a:off x="2183840" y="4228055"/>
            <a:ext cx="8286115" cy="2443737"/>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41673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7"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III- Structure du diagramme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Messages synchrones et diagramme de classe</a:t>
            </a:r>
          </a:p>
        </p:txBody>
      </p:sp>
      <p:sp>
        <p:nvSpPr>
          <p:cNvPr id="4" name="Rectangle 3"/>
          <p:cNvSpPr/>
          <p:nvPr/>
        </p:nvSpPr>
        <p:spPr>
          <a:xfrm>
            <a:off x="1645920" y="2471394"/>
            <a:ext cx="9956800" cy="646331"/>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Les méthodes correspondant aux messages synchrones doivent être définies dans un diagramme de classes.</a:t>
            </a:r>
          </a:p>
        </p:txBody>
      </p:sp>
      <p:sp>
        <p:nvSpPr>
          <p:cNvPr id="17" name="Rectangle 16"/>
          <p:cNvSpPr/>
          <p:nvPr/>
        </p:nvSpPr>
        <p:spPr>
          <a:xfrm>
            <a:off x="1645920" y="3117725"/>
            <a:ext cx="9860279" cy="369332"/>
          </a:xfrm>
          <a:prstGeom prst="rect">
            <a:avLst/>
          </a:prstGeom>
        </p:spPr>
        <p:txBody>
          <a:bodyPr wrap="square">
            <a:spAutoFit/>
          </a:bodyPr>
          <a:lstStyle/>
          <a:p>
            <a:r>
              <a:rPr lang="fr-FR" dirty="0">
                <a:effectLst>
                  <a:outerShdw blurRad="38100" dist="38100" dir="2700000" algn="tl">
                    <a:srgbClr val="000000">
                      <a:alpha val="43137"/>
                    </a:srgbClr>
                  </a:outerShdw>
                </a:effectLst>
              </a:rPr>
              <a:t>Les méthodes sont définies dans la classe du récepteur, et pas de l’émetteur du message.</a:t>
            </a:r>
          </a:p>
        </p:txBody>
      </p:sp>
      <p:pic>
        <p:nvPicPr>
          <p:cNvPr id="3" name="Image 2"/>
          <p:cNvPicPr>
            <a:picLocks noChangeAspect="1"/>
          </p:cNvPicPr>
          <p:nvPr/>
        </p:nvPicPr>
        <p:blipFill>
          <a:blip r:embed="rId2"/>
          <a:stretch>
            <a:fillRect/>
          </a:stretch>
        </p:blipFill>
        <p:spPr>
          <a:xfrm>
            <a:off x="1615440" y="3611094"/>
            <a:ext cx="10002520" cy="2885342"/>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68080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 Rôle du digramme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825625"/>
            <a:ext cx="10515600" cy="958215"/>
          </a:xfrm>
        </p:spPr>
        <p:txBody>
          <a:bodyPr/>
          <a:lstStyle/>
          <a:p>
            <a:r>
              <a:rPr lang="fr-FR" dirty="0">
                <a:effectLst>
                  <a:outerShdw blurRad="38100" dist="38100" dir="2700000" algn="tl">
                    <a:srgbClr val="000000">
                      <a:alpha val="43137"/>
                    </a:srgbClr>
                  </a:outerShdw>
                </a:effectLst>
              </a:rPr>
              <a:t>Les diagrammes de séquences permettent de décrire COMMENT les éléments du système interagissent entre eux et avec </a:t>
            </a:r>
            <a:r>
              <a:rPr lang="fr-FR" dirty="0" smtClean="0">
                <a:effectLst>
                  <a:outerShdw blurRad="38100" dist="38100" dir="2700000" algn="tl">
                    <a:srgbClr val="000000">
                      <a:alpha val="43137"/>
                    </a:srgbClr>
                  </a:outerShdw>
                </a:effectLst>
              </a:rPr>
              <a:t>les acteurs </a:t>
            </a:r>
            <a:r>
              <a:rPr lang="fr-FR" dirty="0">
                <a:effectLst>
                  <a:outerShdw blurRad="38100" dist="38100" dir="2700000" algn="tl">
                    <a:srgbClr val="000000">
                      <a:alpha val="43137"/>
                    </a:srgbClr>
                  </a:outerShdw>
                </a:effectLst>
              </a:rPr>
              <a:t>:</a:t>
            </a:r>
          </a:p>
        </p:txBody>
      </p:sp>
      <p:sp>
        <p:nvSpPr>
          <p:cNvPr id="4" name="Espace réservé du contenu 2"/>
          <p:cNvSpPr txBox="1">
            <a:spLocks/>
          </p:cNvSpPr>
          <p:nvPr/>
        </p:nvSpPr>
        <p:spPr>
          <a:xfrm>
            <a:off x="828040" y="3004185"/>
            <a:ext cx="10515600" cy="572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fr-FR" dirty="0">
                <a:effectLst>
                  <a:outerShdw blurRad="38100" dist="38100" dir="2700000" algn="tl">
                    <a:srgbClr val="000000">
                      <a:alpha val="43137"/>
                    </a:srgbClr>
                  </a:outerShdw>
                </a:effectLst>
              </a:rPr>
              <a:t>Les objets au cœur d’un système interagissent en s’échangeant des messages.</a:t>
            </a:r>
          </a:p>
        </p:txBody>
      </p:sp>
      <p:sp>
        <p:nvSpPr>
          <p:cNvPr id="5" name="Espace réservé du contenu 2"/>
          <p:cNvSpPr txBox="1">
            <a:spLocks/>
          </p:cNvSpPr>
          <p:nvPr/>
        </p:nvSpPr>
        <p:spPr>
          <a:xfrm>
            <a:off x="848360" y="3522345"/>
            <a:ext cx="10515600" cy="76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fr-FR" dirty="0">
                <a:effectLst>
                  <a:outerShdw blurRad="38100" dist="38100" dir="2700000" algn="tl">
                    <a:srgbClr val="000000">
                      <a:alpha val="43137"/>
                    </a:srgbClr>
                  </a:outerShdw>
                </a:effectLst>
              </a:rPr>
              <a:t>Les acteurs interagissent avec le système au moyen d’IHM (Interfaces Homme-Machine)</a:t>
            </a:r>
          </a:p>
        </p:txBody>
      </p:sp>
    </p:spTree>
    <p:extLst>
      <p:ext uri="{BB962C8B-B14F-4D97-AF65-F5344CB8AC3E}">
        <p14:creationId xmlns:p14="http://schemas.microsoft.com/office/powerpoint/2010/main" val="20419043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III- Structure du diagramme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Messages synchrones et asynchrones – Exemple </a:t>
            </a:r>
          </a:p>
        </p:txBody>
      </p:sp>
      <p:pic>
        <p:nvPicPr>
          <p:cNvPr id="5" name="Image 4"/>
          <p:cNvPicPr>
            <a:picLocks noChangeAspect="1"/>
          </p:cNvPicPr>
          <p:nvPr/>
        </p:nvPicPr>
        <p:blipFill>
          <a:blip r:embed="rId2"/>
          <a:stretch>
            <a:fillRect/>
          </a:stretch>
        </p:blipFill>
        <p:spPr>
          <a:xfrm>
            <a:off x="1824673" y="2546032"/>
            <a:ext cx="9026208" cy="320550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74230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III- Structure du diagramme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Autres types – Message perdu et trouvé</a:t>
            </a:r>
          </a:p>
        </p:txBody>
      </p:sp>
      <p:sp>
        <p:nvSpPr>
          <p:cNvPr id="4" name="Rectangle 3"/>
          <p:cNvSpPr/>
          <p:nvPr/>
        </p:nvSpPr>
        <p:spPr>
          <a:xfrm>
            <a:off x="1645920" y="2471394"/>
            <a:ext cx="9956800" cy="646331"/>
          </a:xfrm>
          <a:prstGeom prst="rect">
            <a:avLst/>
          </a:prstGeom>
        </p:spPr>
        <p:txBody>
          <a:bodyPr wrap="square">
            <a:spAutoFit/>
          </a:bodyPr>
          <a:lstStyle/>
          <a:p>
            <a:pPr algn="just"/>
            <a:r>
              <a:rPr lang="fr-FR" b="1" dirty="0">
                <a:effectLst>
                  <a:outerShdw blurRad="38100" dist="38100" dir="2700000" algn="tl">
                    <a:srgbClr val="000000">
                      <a:alpha val="43137"/>
                    </a:srgbClr>
                  </a:outerShdw>
                </a:effectLst>
              </a:rPr>
              <a:t>Le message perdu </a:t>
            </a:r>
            <a:r>
              <a:rPr lang="fr-FR" dirty="0">
                <a:effectLst>
                  <a:outerShdw blurRad="38100" dist="38100" dir="2700000" algn="tl">
                    <a:srgbClr val="000000">
                      <a:alpha val="43137"/>
                    </a:srgbClr>
                  </a:outerShdw>
                </a:effectLst>
              </a:rPr>
              <a:t>est un message dont on connait l’émetteur mais pas le récepteur. Il est représenté par une flèche </a:t>
            </a:r>
            <a:r>
              <a:rPr lang="fr-FR" dirty="0" smtClean="0">
                <a:effectLst>
                  <a:outerShdw blurRad="38100" dist="38100" dir="2700000" algn="tl">
                    <a:srgbClr val="000000">
                      <a:alpha val="43137"/>
                    </a:srgbClr>
                  </a:outerShdw>
                </a:effectLst>
              </a:rPr>
              <a:t>partant de </a:t>
            </a:r>
            <a:r>
              <a:rPr lang="fr-FR" dirty="0">
                <a:effectLst>
                  <a:outerShdw blurRad="38100" dist="38100" dir="2700000" algn="tl">
                    <a:srgbClr val="000000">
                      <a:alpha val="43137"/>
                    </a:srgbClr>
                  </a:outerShdw>
                </a:effectLst>
              </a:rPr>
              <a:t>la ligne de vie d’un élément vers un disque noir.</a:t>
            </a:r>
          </a:p>
        </p:txBody>
      </p:sp>
      <p:sp>
        <p:nvSpPr>
          <p:cNvPr id="17" name="Rectangle 16"/>
          <p:cNvSpPr/>
          <p:nvPr/>
        </p:nvSpPr>
        <p:spPr>
          <a:xfrm>
            <a:off x="1645920" y="3117725"/>
            <a:ext cx="9860279" cy="369332"/>
          </a:xfrm>
          <a:prstGeom prst="rect">
            <a:avLst/>
          </a:prstGeom>
        </p:spPr>
        <p:txBody>
          <a:bodyPr wrap="square">
            <a:spAutoFit/>
          </a:bodyPr>
          <a:lstStyle/>
          <a:p>
            <a:r>
              <a:rPr lang="fr-FR" dirty="0" smtClean="0">
                <a:effectLst>
                  <a:outerShdw blurRad="38100" dist="38100" dir="2700000" algn="tl">
                    <a:srgbClr val="000000">
                      <a:alpha val="43137"/>
                    </a:srgbClr>
                  </a:outerShdw>
                </a:effectLst>
              </a:rPr>
              <a:t>Le </a:t>
            </a:r>
            <a:r>
              <a:rPr lang="fr-FR" dirty="0">
                <a:effectLst>
                  <a:outerShdw blurRad="38100" dist="38100" dir="2700000" algn="tl">
                    <a:srgbClr val="000000">
                      <a:alpha val="43137"/>
                    </a:srgbClr>
                  </a:outerShdw>
                </a:effectLst>
              </a:rPr>
              <a:t>message perdu pouvant être, à l’origine, synchrone ou asynchrone</a:t>
            </a:r>
          </a:p>
        </p:txBody>
      </p:sp>
      <p:sp>
        <p:nvSpPr>
          <p:cNvPr id="19" name="Rectangle 18"/>
          <p:cNvSpPr/>
          <p:nvPr/>
        </p:nvSpPr>
        <p:spPr>
          <a:xfrm>
            <a:off x="1658861" y="3487057"/>
            <a:ext cx="9504197" cy="646331"/>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Cette sorte de message permet de modéliser, par exemple, les scenarii de pertes de message sur un réseau.</a:t>
            </a:r>
          </a:p>
        </p:txBody>
      </p:sp>
      <p:sp>
        <p:nvSpPr>
          <p:cNvPr id="20" name="Rectangle 19"/>
          <p:cNvSpPr/>
          <p:nvPr/>
        </p:nvSpPr>
        <p:spPr>
          <a:xfrm>
            <a:off x="1645920" y="5809168"/>
            <a:ext cx="9943859" cy="923330"/>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Le message trouvé est un message dont on connait le destinataire mais pas l’émetteur. Il est représenté par une </a:t>
            </a:r>
            <a:r>
              <a:rPr lang="fr-FR" dirty="0" smtClean="0">
                <a:effectLst>
                  <a:outerShdw blurRad="38100" dist="38100" dir="2700000" algn="tl">
                    <a:srgbClr val="000000">
                      <a:alpha val="43137"/>
                    </a:srgbClr>
                  </a:outerShdw>
                </a:effectLst>
              </a:rPr>
              <a:t>flèche partant </a:t>
            </a:r>
            <a:r>
              <a:rPr lang="fr-FR" dirty="0">
                <a:effectLst>
                  <a:outerShdw blurRad="38100" dist="38100" dir="2700000" algn="tl">
                    <a:srgbClr val="000000">
                      <a:alpha val="43137"/>
                    </a:srgbClr>
                  </a:outerShdw>
                </a:effectLst>
              </a:rPr>
              <a:t>d’un disque noir vers la ligne de vie d’un élément. Ce message peut être utilisé pour modéliser le </a:t>
            </a:r>
            <a:r>
              <a:rPr lang="fr-FR" dirty="0" smtClean="0">
                <a:effectLst>
                  <a:outerShdw blurRad="38100" dist="38100" dir="2700000" algn="tl">
                    <a:srgbClr val="000000">
                      <a:alpha val="43137"/>
                    </a:srgbClr>
                  </a:outerShdw>
                </a:effectLst>
              </a:rPr>
              <a:t>comportement d’un </a:t>
            </a:r>
            <a:r>
              <a:rPr lang="fr-FR" dirty="0">
                <a:effectLst>
                  <a:outerShdw blurRad="38100" dist="38100" dir="2700000" algn="tl">
                    <a:srgbClr val="000000">
                      <a:alpha val="43137"/>
                    </a:srgbClr>
                  </a:outerShdw>
                </a:effectLst>
              </a:rPr>
              <a:t>élément suite à la réception d’un message d’exception.</a:t>
            </a:r>
          </a:p>
        </p:txBody>
      </p:sp>
      <p:pic>
        <p:nvPicPr>
          <p:cNvPr id="5" name="Image 4"/>
          <p:cNvPicPr>
            <a:picLocks noChangeAspect="1"/>
          </p:cNvPicPr>
          <p:nvPr/>
        </p:nvPicPr>
        <p:blipFill>
          <a:blip r:embed="rId2"/>
          <a:stretch>
            <a:fillRect/>
          </a:stretch>
        </p:blipFill>
        <p:spPr>
          <a:xfrm>
            <a:off x="3632992" y="3874687"/>
            <a:ext cx="5555933" cy="193448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57693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7"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III- Structure du diagramme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Autres types – Messages de création et destruction d’instance</a:t>
            </a:r>
          </a:p>
        </p:txBody>
      </p:sp>
      <p:sp>
        <p:nvSpPr>
          <p:cNvPr id="4" name="Rectangle 3"/>
          <p:cNvSpPr/>
          <p:nvPr/>
        </p:nvSpPr>
        <p:spPr>
          <a:xfrm>
            <a:off x="1645920" y="2471394"/>
            <a:ext cx="9956800" cy="369332"/>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Une séquence peut aussi contenir la création ou la destruction d’un objet :</a:t>
            </a:r>
          </a:p>
        </p:txBody>
      </p:sp>
      <p:sp>
        <p:nvSpPr>
          <p:cNvPr id="17" name="Rectangle 16"/>
          <p:cNvSpPr/>
          <p:nvPr/>
        </p:nvSpPr>
        <p:spPr>
          <a:xfrm>
            <a:off x="2032000" y="2852131"/>
            <a:ext cx="9474199" cy="923330"/>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La création d’un objet est matérialisée par un message spécifique, appel d’un constructeur, généralement accompagné du stéréotype « </a:t>
            </a:r>
            <a:r>
              <a:rPr lang="fr-FR" dirty="0" err="1">
                <a:effectLst>
                  <a:outerShdw blurRad="38100" dist="38100" dir="2700000" algn="tl">
                    <a:srgbClr val="000000">
                      <a:alpha val="43137"/>
                    </a:srgbClr>
                  </a:outerShdw>
                </a:effectLst>
              </a:rPr>
              <a:t>create</a:t>
            </a:r>
            <a:r>
              <a:rPr lang="fr-FR" dirty="0">
                <a:effectLst>
                  <a:outerShdw blurRad="38100" dist="38100" dir="2700000" algn="tl">
                    <a:srgbClr val="000000">
                      <a:alpha val="43137"/>
                    </a:srgbClr>
                  </a:outerShdw>
                </a:effectLst>
              </a:rPr>
              <a:t> » qui pointe sur le début (le sommet) de la ligne de vie de l’objet créé (Le rectangle de l’instance de la classe est alors surbaissée).</a:t>
            </a:r>
          </a:p>
        </p:txBody>
      </p:sp>
      <p:sp>
        <p:nvSpPr>
          <p:cNvPr id="20" name="Rectangle 19"/>
          <p:cNvSpPr/>
          <p:nvPr/>
        </p:nvSpPr>
        <p:spPr>
          <a:xfrm>
            <a:off x="2032001" y="3786866"/>
            <a:ext cx="9398000" cy="923330"/>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La destruction d’un objet est représentée par une croix à la fin de sa ligne de vie. Souvent l’objet est détruit suite à la réception d’un message mais ce n’est pas obligatoire. Dans ce cas là, il porte le stéréotype « destroy ». </a:t>
            </a:r>
          </a:p>
        </p:txBody>
      </p:sp>
      <p:pic>
        <p:nvPicPr>
          <p:cNvPr id="3" name="Image 2"/>
          <p:cNvPicPr>
            <a:picLocks noChangeAspect="1"/>
          </p:cNvPicPr>
          <p:nvPr/>
        </p:nvPicPr>
        <p:blipFill>
          <a:blip r:embed="rId2"/>
          <a:stretch>
            <a:fillRect/>
          </a:stretch>
        </p:blipFill>
        <p:spPr>
          <a:xfrm>
            <a:off x="6096000" y="4567942"/>
            <a:ext cx="2885758" cy="176869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20213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7"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IV- Fragment d’interaction combiné</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4" name="Rectangle 3"/>
          <p:cNvSpPr/>
          <p:nvPr/>
        </p:nvSpPr>
        <p:spPr>
          <a:xfrm>
            <a:off x="1513840" y="1912594"/>
            <a:ext cx="9956800" cy="646331"/>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Un fragment d’interactions est une partie du diagramme de séquence (délimitée par un rectangle) associée à une étiquette (dans le coin supérieur gauche). </a:t>
            </a:r>
          </a:p>
        </p:txBody>
      </p:sp>
      <p:sp>
        <p:nvSpPr>
          <p:cNvPr id="17" name="Rectangle 16"/>
          <p:cNvSpPr/>
          <p:nvPr/>
        </p:nvSpPr>
        <p:spPr>
          <a:xfrm>
            <a:off x="1513840" y="2595463"/>
            <a:ext cx="9956800" cy="646331"/>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L’étiquette contient un opérateur d’interaction qui permet de décrire des modalités d’exécution des messages à l’intérieur du </a:t>
            </a:r>
            <a:r>
              <a:rPr lang="fr-FR" dirty="0" smtClean="0">
                <a:effectLst>
                  <a:outerShdw blurRad="38100" dist="38100" dir="2700000" algn="tl">
                    <a:srgbClr val="000000">
                      <a:alpha val="43137"/>
                    </a:srgbClr>
                  </a:outerShdw>
                </a:effectLst>
              </a:rPr>
              <a:t>cadre.</a:t>
            </a:r>
            <a:endParaRPr lang="fr-FR" dirty="0">
              <a:effectLst>
                <a:outerShdw blurRad="38100" dist="38100" dir="2700000" algn="tl">
                  <a:srgbClr val="000000">
                    <a:alpha val="43137"/>
                  </a:srgbClr>
                </a:outerShdw>
              </a:effectLst>
            </a:endParaRPr>
          </a:p>
        </p:txBody>
      </p:sp>
      <p:sp>
        <p:nvSpPr>
          <p:cNvPr id="20" name="Rectangle 19"/>
          <p:cNvSpPr/>
          <p:nvPr/>
        </p:nvSpPr>
        <p:spPr>
          <a:xfrm>
            <a:off x="1513840" y="5299674"/>
            <a:ext cx="9398000" cy="369332"/>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Les opérandes d’un opérateur d’interaction sont séparés par une ligne pointillée. </a:t>
            </a:r>
          </a:p>
        </p:txBody>
      </p:sp>
      <p:pic>
        <p:nvPicPr>
          <p:cNvPr id="5" name="Image 4"/>
          <p:cNvPicPr>
            <a:picLocks noChangeAspect="1"/>
          </p:cNvPicPr>
          <p:nvPr/>
        </p:nvPicPr>
        <p:blipFill>
          <a:blip r:embed="rId2"/>
          <a:stretch>
            <a:fillRect/>
          </a:stretch>
        </p:blipFill>
        <p:spPr>
          <a:xfrm>
            <a:off x="5065870" y="3133669"/>
            <a:ext cx="4658202" cy="1997131"/>
          </a:xfrm>
          <a:prstGeom prst="rect">
            <a:avLst/>
          </a:prstGeom>
          <a:effectLst>
            <a:outerShdw blurRad="50800" dist="38100" dir="8100000" algn="tr" rotWithShape="0">
              <a:prstClr val="black">
                <a:alpha val="40000"/>
              </a:prstClr>
            </a:outerShdw>
          </a:effectLst>
        </p:spPr>
      </p:pic>
      <p:sp>
        <p:nvSpPr>
          <p:cNvPr id="10" name="Rectangle 9"/>
          <p:cNvSpPr/>
          <p:nvPr/>
        </p:nvSpPr>
        <p:spPr>
          <a:xfrm>
            <a:off x="1513840" y="5725846"/>
            <a:ext cx="9956800" cy="646331"/>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Les conditions de choix des opérandes (éventuels) sont données par des expressions booléennes entre crochets ([ ]).</a:t>
            </a:r>
          </a:p>
        </p:txBody>
      </p:sp>
    </p:spTree>
    <p:extLst>
      <p:ext uri="{BB962C8B-B14F-4D97-AF65-F5344CB8AC3E}">
        <p14:creationId xmlns:p14="http://schemas.microsoft.com/office/powerpoint/2010/main" val="156213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20"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IV- Fragment d’interaction combiné</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4" name="Rectangle 3"/>
          <p:cNvSpPr/>
          <p:nvPr/>
        </p:nvSpPr>
        <p:spPr>
          <a:xfrm>
            <a:off x="1513840" y="1912594"/>
            <a:ext cx="9956800" cy="369332"/>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Dans l’étiquette du fragment, figure le type de la combinaison (appelé opérateur d’interaction)</a:t>
            </a:r>
          </a:p>
        </p:txBody>
      </p:sp>
      <p:sp>
        <p:nvSpPr>
          <p:cNvPr id="17" name="Rectangle 16"/>
          <p:cNvSpPr/>
          <p:nvPr/>
        </p:nvSpPr>
        <p:spPr>
          <a:xfrm>
            <a:off x="1513840" y="2595463"/>
            <a:ext cx="9956800" cy="369332"/>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Voici une liste des opérateurs (non complète) :</a:t>
            </a:r>
          </a:p>
        </p:txBody>
      </p:sp>
      <p:pic>
        <p:nvPicPr>
          <p:cNvPr id="3" name="Image 2"/>
          <p:cNvPicPr>
            <a:picLocks noChangeAspect="1"/>
          </p:cNvPicPr>
          <p:nvPr/>
        </p:nvPicPr>
        <p:blipFill>
          <a:blip r:embed="rId2"/>
          <a:stretch>
            <a:fillRect/>
          </a:stretch>
        </p:blipFill>
        <p:spPr>
          <a:xfrm>
            <a:off x="2559685" y="2997497"/>
            <a:ext cx="2611755" cy="2273763"/>
          </a:xfrm>
          <a:prstGeom prst="rect">
            <a:avLst/>
          </a:prstGeom>
          <a:effectLst>
            <a:outerShdw blurRad="50800" dist="38100" dir="8100000" algn="tr" rotWithShape="0">
              <a:prstClr val="black">
                <a:alpha val="40000"/>
              </a:prstClr>
            </a:outerShdw>
          </a:effectLst>
        </p:spPr>
      </p:pic>
      <p:pic>
        <p:nvPicPr>
          <p:cNvPr id="6" name="Image 5"/>
          <p:cNvPicPr>
            <a:picLocks noChangeAspect="1"/>
          </p:cNvPicPr>
          <p:nvPr/>
        </p:nvPicPr>
        <p:blipFill>
          <a:blip r:embed="rId3"/>
          <a:stretch>
            <a:fillRect/>
          </a:stretch>
        </p:blipFill>
        <p:spPr>
          <a:xfrm>
            <a:off x="5364481" y="2993206"/>
            <a:ext cx="2407919" cy="2270179"/>
          </a:xfrm>
          <a:prstGeom prst="rect">
            <a:avLst/>
          </a:prstGeom>
          <a:effectLst>
            <a:outerShdw blurRad="50800" dist="38100" dir="8100000" algn="tr" rotWithShape="0">
              <a:prstClr val="black">
                <a:alpha val="40000"/>
              </a:prstClr>
            </a:outerShdw>
          </a:effectLst>
        </p:spPr>
      </p:pic>
      <p:pic>
        <p:nvPicPr>
          <p:cNvPr id="7" name="Image 6"/>
          <p:cNvPicPr>
            <a:picLocks noChangeAspect="1"/>
          </p:cNvPicPr>
          <p:nvPr/>
        </p:nvPicPr>
        <p:blipFill>
          <a:blip r:embed="rId4"/>
          <a:stretch>
            <a:fillRect/>
          </a:stretch>
        </p:blipFill>
        <p:spPr>
          <a:xfrm>
            <a:off x="7882573" y="2993207"/>
            <a:ext cx="2663507" cy="2266272"/>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10692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IV- Fragment d’interaction combiné</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Fragment d’interaction avec l’opérateur d’option « </a:t>
            </a:r>
            <a:r>
              <a:rPr lang="fr-FR" dirty="0" err="1">
                <a:effectLst>
                  <a:outerShdw blurRad="38100" dist="38100" dir="2700000" algn="tl">
                    <a:srgbClr val="000000">
                      <a:alpha val="43137"/>
                    </a:srgbClr>
                  </a:outerShdw>
                </a:effectLst>
              </a:rPr>
              <a:t>opt</a:t>
            </a:r>
            <a:r>
              <a:rPr lang="fr-FR" dirty="0">
                <a:effectLst>
                  <a:outerShdw blurRad="38100" dist="38100" dir="2700000" algn="tl">
                    <a:srgbClr val="000000">
                      <a:alpha val="43137"/>
                    </a:srgbClr>
                  </a:outerShdw>
                </a:effectLst>
              </a:rPr>
              <a:t> »</a:t>
            </a:r>
          </a:p>
        </p:txBody>
      </p:sp>
      <p:sp>
        <p:nvSpPr>
          <p:cNvPr id="4" name="Rectangle 3"/>
          <p:cNvSpPr/>
          <p:nvPr/>
        </p:nvSpPr>
        <p:spPr>
          <a:xfrm>
            <a:off x="1645920" y="2471394"/>
            <a:ext cx="9956800" cy="369332"/>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L'opérateur option, ou </a:t>
            </a:r>
            <a:r>
              <a:rPr lang="fr-FR" dirty="0" err="1">
                <a:effectLst>
                  <a:outerShdw blurRad="38100" dist="38100" dir="2700000" algn="tl">
                    <a:srgbClr val="000000">
                      <a:alpha val="43137"/>
                    </a:srgbClr>
                  </a:outerShdw>
                </a:effectLst>
              </a:rPr>
              <a:t>opt</a:t>
            </a:r>
            <a:r>
              <a:rPr lang="fr-FR" dirty="0">
                <a:effectLst>
                  <a:outerShdw blurRad="38100" dist="38100" dir="2700000" algn="tl">
                    <a:srgbClr val="000000">
                      <a:alpha val="43137"/>
                    </a:srgbClr>
                  </a:outerShdw>
                </a:effectLst>
              </a:rPr>
              <a:t>, comporte une opérande et une condition de garde associée.</a:t>
            </a:r>
          </a:p>
        </p:txBody>
      </p:sp>
      <p:sp>
        <p:nvSpPr>
          <p:cNvPr id="17" name="Rectangle 16"/>
          <p:cNvSpPr/>
          <p:nvPr/>
        </p:nvSpPr>
        <p:spPr>
          <a:xfrm>
            <a:off x="1645920" y="2939952"/>
            <a:ext cx="9860279" cy="369332"/>
          </a:xfrm>
          <a:prstGeom prst="rect">
            <a:avLst/>
          </a:prstGeom>
        </p:spPr>
        <p:txBody>
          <a:bodyPr wrap="square">
            <a:spAutoFit/>
          </a:bodyPr>
          <a:lstStyle/>
          <a:p>
            <a:r>
              <a:rPr lang="fr-FR" dirty="0">
                <a:effectLst>
                  <a:outerShdw blurRad="38100" dist="38100" dir="2700000" algn="tl">
                    <a:srgbClr val="000000">
                      <a:alpha val="43137"/>
                    </a:srgbClr>
                  </a:outerShdw>
                </a:effectLst>
              </a:rPr>
              <a:t>Le sous-fragment s'exécute si la condition de garde est vraie et ne s'exécute pas dans le cas contraire.</a:t>
            </a:r>
          </a:p>
        </p:txBody>
      </p:sp>
      <p:pic>
        <p:nvPicPr>
          <p:cNvPr id="3" name="Image 2"/>
          <p:cNvPicPr>
            <a:picLocks noChangeAspect="1"/>
          </p:cNvPicPr>
          <p:nvPr/>
        </p:nvPicPr>
        <p:blipFill>
          <a:blip r:embed="rId2"/>
          <a:stretch>
            <a:fillRect/>
          </a:stretch>
        </p:blipFill>
        <p:spPr>
          <a:xfrm>
            <a:off x="2953327" y="3479630"/>
            <a:ext cx="6555797" cy="253509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06863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IV- Fragment d’interaction combiné</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Fragment d’interaction avec l’opérateur d’alternative « </a:t>
            </a:r>
            <a:r>
              <a:rPr lang="fr-FR" dirty="0" err="1">
                <a:effectLst>
                  <a:outerShdw blurRad="38100" dist="38100" dir="2700000" algn="tl">
                    <a:srgbClr val="000000">
                      <a:alpha val="43137"/>
                    </a:srgbClr>
                  </a:outerShdw>
                </a:effectLst>
              </a:rPr>
              <a:t>alt</a:t>
            </a:r>
            <a:r>
              <a:rPr lang="fr-FR" dirty="0">
                <a:effectLst>
                  <a:outerShdw blurRad="38100" dist="38100" dir="2700000" algn="tl">
                    <a:srgbClr val="000000">
                      <a:alpha val="43137"/>
                    </a:srgbClr>
                  </a:outerShdw>
                </a:effectLst>
              </a:rPr>
              <a:t> » </a:t>
            </a:r>
          </a:p>
        </p:txBody>
      </p:sp>
      <p:sp>
        <p:nvSpPr>
          <p:cNvPr id="4" name="Rectangle 3"/>
          <p:cNvSpPr/>
          <p:nvPr/>
        </p:nvSpPr>
        <p:spPr>
          <a:xfrm>
            <a:off x="1645920" y="2471394"/>
            <a:ext cx="9956800" cy="646331"/>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L'opérateur alternative, ou </a:t>
            </a:r>
            <a:r>
              <a:rPr lang="fr-FR" dirty="0" err="1">
                <a:effectLst>
                  <a:outerShdw blurRad="38100" dist="38100" dir="2700000" algn="tl">
                    <a:srgbClr val="000000">
                      <a:alpha val="43137"/>
                    </a:srgbClr>
                  </a:outerShdw>
                </a:effectLst>
              </a:rPr>
              <a:t>alt</a:t>
            </a:r>
            <a:r>
              <a:rPr lang="fr-FR" dirty="0">
                <a:effectLst>
                  <a:outerShdw blurRad="38100" dist="38100" dir="2700000" algn="tl">
                    <a:srgbClr val="000000">
                      <a:alpha val="43137"/>
                    </a:srgbClr>
                  </a:outerShdw>
                </a:effectLst>
              </a:rPr>
              <a:t>, est un opérateur conditionnel possédant plusieurs opérandes séparés par des pointillés.</a:t>
            </a:r>
          </a:p>
        </p:txBody>
      </p:sp>
      <p:sp>
        <p:nvSpPr>
          <p:cNvPr id="17" name="Rectangle 16"/>
          <p:cNvSpPr/>
          <p:nvPr/>
        </p:nvSpPr>
        <p:spPr>
          <a:xfrm>
            <a:off x="1645920" y="3092352"/>
            <a:ext cx="9860279" cy="369332"/>
          </a:xfrm>
          <a:prstGeom prst="rect">
            <a:avLst/>
          </a:prstGeom>
        </p:spPr>
        <p:txBody>
          <a:bodyPr wrap="square">
            <a:spAutoFit/>
          </a:bodyPr>
          <a:lstStyle/>
          <a:p>
            <a:r>
              <a:rPr lang="fr-FR" dirty="0">
                <a:effectLst>
                  <a:outerShdw blurRad="38100" dist="38100" dir="2700000" algn="tl">
                    <a:srgbClr val="000000">
                      <a:alpha val="43137"/>
                    </a:srgbClr>
                  </a:outerShdw>
                </a:effectLst>
              </a:rPr>
              <a:t>Equivalent à une exécution à choix multiple (condition switch).</a:t>
            </a:r>
          </a:p>
        </p:txBody>
      </p:sp>
      <p:sp>
        <p:nvSpPr>
          <p:cNvPr id="5" name="Rectangle 4"/>
          <p:cNvSpPr/>
          <p:nvPr/>
        </p:nvSpPr>
        <p:spPr>
          <a:xfrm>
            <a:off x="1645920" y="3461684"/>
            <a:ext cx="4870436" cy="369332"/>
          </a:xfrm>
          <a:prstGeom prst="rect">
            <a:avLst/>
          </a:prstGeom>
        </p:spPr>
        <p:txBody>
          <a:bodyPr wrap="none">
            <a:spAutoFit/>
          </a:bodyPr>
          <a:lstStyle/>
          <a:p>
            <a:r>
              <a:rPr lang="fr-FR" dirty="0">
                <a:effectLst>
                  <a:outerShdw blurRad="38100" dist="38100" dir="2700000" algn="tl">
                    <a:srgbClr val="000000">
                      <a:alpha val="43137"/>
                    </a:srgbClr>
                  </a:outerShdw>
                </a:effectLst>
              </a:rPr>
              <a:t>Chaque opérande détient une condition de garde.</a:t>
            </a:r>
          </a:p>
        </p:txBody>
      </p:sp>
      <p:sp>
        <p:nvSpPr>
          <p:cNvPr id="6" name="Rectangle 5"/>
          <p:cNvSpPr/>
          <p:nvPr/>
        </p:nvSpPr>
        <p:spPr>
          <a:xfrm>
            <a:off x="1645920" y="3831016"/>
            <a:ext cx="6939207" cy="369332"/>
          </a:xfrm>
          <a:prstGeom prst="rect">
            <a:avLst/>
          </a:prstGeom>
        </p:spPr>
        <p:txBody>
          <a:bodyPr wrap="none">
            <a:spAutoFit/>
          </a:bodyPr>
          <a:lstStyle/>
          <a:p>
            <a:r>
              <a:rPr lang="fr-FR" dirty="0">
                <a:effectLst>
                  <a:outerShdw blurRad="38100" dist="38100" dir="2700000" algn="tl">
                    <a:srgbClr val="000000">
                      <a:alpha val="43137"/>
                    </a:srgbClr>
                  </a:outerShdw>
                </a:effectLst>
              </a:rPr>
              <a:t>La condition </a:t>
            </a:r>
            <a:r>
              <a:rPr lang="fr-FR" dirty="0" err="1">
                <a:effectLst>
                  <a:outerShdw blurRad="38100" dist="38100" dir="2700000" algn="tl">
                    <a:srgbClr val="000000">
                      <a:alpha val="43137"/>
                    </a:srgbClr>
                  </a:outerShdw>
                </a:effectLst>
              </a:rPr>
              <a:t>else</a:t>
            </a:r>
            <a:r>
              <a:rPr lang="fr-FR" dirty="0">
                <a:effectLst>
                  <a:outerShdw blurRad="38100" dist="38100" dir="2700000" algn="tl">
                    <a:srgbClr val="000000">
                      <a:alpha val="43137"/>
                    </a:srgbClr>
                  </a:outerShdw>
                </a:effectLst>
              </a:rPr>
              <a:t> est exécutée que si aucune autre condition n’est valide</a:t>
            </a:r>
          </a:p>
        </p:txBody>
      </p:sp>
      <p:pic>
        <p:nvPicPr>
          <p:cNvPr id="7" name="Image 6"/>
          <p:cNvPicPr>
            <a:picLocks noChangeAspect="1"/>
          </p:cNvPicPr>
          <p:nvPr/>
        </p:nvPicPr>
        <p:blipFill>
          <a:blip r:embed="rId2"/>
          <a:stretch>
            <a:fillRect/>
          </a:stretch>
        </p:blipFill>
        <p:spPr>
          <a:xfrm>
            <a:off x="4338320" y="4185135"/>
            <a:ext cx="4785360" cy="242222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92747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7"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IV- Fragment d’interaction combiné</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Fragment d’interaction avec l’opérateur de boucle « </a:t>
            </a:r>
            <a:r>
              <a:rPr lang="fr-FR" dirty="0" err="1">
                <a:effectLst>
                  <a:outerShdw blurRad="38100" dist="38100" dir="2700000" algn="tl">
                    <a:srgbClr val="000000">
                      <a:alpha val="43137"/>
                    </a:srgbClr>
                  </a:outerShdw>
                </a:effectLst>
              </a:rPr>
              <a:t>loop</a:t>
            </a:r>
            <a:r>
              <a:rPr lang="fr-FR" dirty="0">
                <a:effectLst>
                  <a:outerShdw blurRad="38100" dist="38100" dir="2700000" algn="tl">
                    <a:srgbClr val="000000">
                      <a:alpha val="43137"/>
                    </a:srgbClr>
                  </a:outerShdw>
                </a:effectLst>
              </a:rPr>
              <a:t> »</a:t>
            </a:r>
          </a:p>
        </p:txBody>
      </p:sp>
      <p:sp>
        <p:nvSpPr>
          <p:cNvPr id="4" name="Rectangle 3"/>
          <p:cNvSpPr/>
          <p:nvPr/>
        </p:nvSpPr>
        <p:spPr>
          <a:xfrm>
            <a:off x="1645920" y="2471394"/>
            <a:ext cx="9956800" cy="646331"/>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L’opérateur de boucle (</a:t>
            </a:r>
            <a:r>
              <a:rPr lang="fr-FR" dirty="0" err="1">
                <a:effectLst>
                  <a:outerShdw blurRad="38100" dist="38100" dir="2700000" algn="tl">
                    <a:srgbClr val="000000">
                      <a:alpha val="43137"/>
                    </a:srgbClr>
                  </a:outerShdw>
                </a:effectLst>
              </a:rPr>
              <a:t>loop</a:t>
            </a:r>
            <a:r>
              <a:rPr lang="fr-FR" dirty="0">
                <a:effectLst>
                  <a:outerShdw blurRad="38100" dist="38100" dir="2700000" algn="tl">
                    <a:srgbClr val="000000">
                      <a:alpha val="43137"/>
                    </a:srgbClr>
                  </a:outerShdw>
                </a:effectLst>
              </a:rPr>
              <a:t>) exécute la séquence contenue dans le fragment tant que la garde qui lui est associée est vraie.</a:t>
            </a:r>
          </a:p>
        </p:txBody>
      </p:sp>
      <p:sp>
        <p:nvSpPr>
          <p:cNvPr id="17" name="Rectangle 16"/>
          <p:cNvSpPr/>
          <p:nvPr/>
        </p:nvSpPr>
        <p:spPr>
          <a:xfrm>
            <a:off x="1645920" y="3092352"/>
            <a:ext cx="9860279" cy="369332"/>
          </a:xfrm>
          <a:prstGeom prst="rect">
            <a:avLst/>
          </a:prstGeom>
        </p:spPr>
        <p:txBody>
          <a:bodyPr wrap="square">
            <a:spAutoFit/>
          </a:bodyPr>
          <a:lstStyle/>
          <a:p>
            <a:r>
              <a:rPr lang="fr-FR" dirty="0">
                <a:effectLst>
                  <a:outerShdw blurRad="38100" dist="38100" dir="2700000" algn="tl">
                    <a:srgbClr val="000000">
                      <a:alpha val="43137"/>
                    </a:srgbClr>
                  </a:outerShdw>
                </a:effectLst>
              </a:rPr>
              <a:t>La garde s’écrit de la façon suivante : </a:t>
            </a:r>
            <a:r>
              <a:rPr lang="fr-FR" dirty="0" err="1">
                <a:effectLst>
                  <a:outerShdw blurRad="38100" dist="38100" dir="2700000" algn="tl">
                    <a:srgbClr val="000000">
                      <a:alpha val="43137"/>
                    </a:srgbClr>
                  </a:outerShdw>
                </a:effectLst>
              </a:rPr>
              <a:t>loop</a:t>
            </a:r>
            <a:r>
              <a:rPr lang="fr-FR" dirty="0">
                <a:effectLst>
                  <a:outerShdw blurRad="38100" dist="38100" dir="2700000" algn="tl">
                    <a:srgbClr val="000000">
                      <a:alpha val="43137"/>
                    </a:srgbClr>
                  </a:outerShdw>
                </a:effectLst>
              </a:rPr>
              <a:t> [min, max, condition] </a:t>
            </a:r>
          </a:p>
        </p:txBody>
      </p:sp>
      <p:sp>
        <p:nvSpPr>
          <p:cNvPr id="5" name="Rectangle 4"/>
          <p:cNvSpPr/>
          <p:nvPr/>
        </p:nvSpPr>
        <p:spPr>
          <a:xfrm>
            <a:off x="1645920" y="3461684"/>
            <a:ext cx="5528886" cy="369332"/>
          </a:xfrm>
          <a:prstGeom prst="rect">
            <a:avLst/>
          </a:prstGeom>
        </p:spPr>
        <p:txBody>
          <a:bodyPr wrap="none">
            <a:spAutoFit/>
          </a:bodyPr>
          <a:lstStyle/>
          <a:p>
            <a:r>
              <a:rPr lang="fr-FR" dirty="0">
                <a:effectLst>
                  <a:outerShdw blurRad="38100" dist="38100" dir="2700000" algn="tl">
                    <a:srgbClr val="000000">
                      <a:alpha val="43137"/>
                    </a:srgbClr>
                  </a:outerShdw>
                </a:effectLst>
              </a:rPr>
              <a:t>Chaque paramètre (min, max et condition) est optionnel.</a:t>
            </a:r>
          </a:p>
        </p:txBody>
      </p:sp>
      <p:sp>
        <p:nvSpPr>
          <p:cNvPr id="6" name="Rectangle 5"/>
          <p:cNvSpPr/>
          <p:nvPr/>
        </p:nvSpPr>
        <p:spPr>
          <a:xfrm>
            <a:off x="1645920" y="3769489"/>
            <a:ext cx="9956800" cy="646331"/>
          </a:xfrm>
          <a:prstGeom prst="rect">
            <a:avLst/>
          </a:prstGeom>
        </p:spPr>
        <p:txBody>
          <a:bodyPr wrap="square">
            <a:spAutoFit/>
          </a:bodyPr>
          <a:lstStyle/>
          <a:p>
            <a:r>
              <a:rPr lang="fr-FR" dirty="0">
                <a:effectLst>
                  <a:outerShdw blurRad="38100" dist="38100" dir="2700000" algn="tl">
                    <a:srgbClr val="000000">
                      <a:alpha val="43137"/>
                    </a:srgbClr>
                  </a:outerShdw>
                </a:effectLst>
              </a:rPr>
              <a:t>Le contenu du fragment est exécuté min fois, puis continue à s’exécuter tant que la condition et que le nombre d’exécution de la boucle ne dépasse pas max fois.</a:t>
            </a:r>
          </a:p>
        </p:txBody>
      </p:sp>
      <p:sp>
        <p:nvSpPr>
          <p:cNvPr id="3" name="Rectangle 2"/>
          <p:cNvSpPr/>
          <p:nvPr/>
        </p:nvSpPr>
        <p:spPr>
          <a:xfrm>
            <a:off x="1645920" y="4410401"/>
            <a:ext cx="2057871" cy="369332"/>
          </a:xfrm>
          <a:prstGeom prst="rect">
            <a:avLst/>
          </a:prstGeom>
        </p:spPr>
        <p:txBody>
          <a:bodyPr wrap="none">
            <a:spAutoFit/>
          </a:bodyPr>
          <a:lstStyle/>
          <a:p>
            <a:r>
              <a:rPr lang="fr-FR" dirty="0">
                <a:effectLst>
                  <a:outerShdw blurRad="38100" dist="38100" dir="2700000" algn="tl">
                    <a:srgbClr val="000000">
                      <a:alpha val="43137"/>
                    </a:srgbClr>
                  </a:outerShdw>
                </a:effectLst>
              </a:rPr>
              <a:t>Exemple de gardes :</a:t>
            </a:r>
          </a:p>
        </p:txBody>
      </p:sp>
      <p:sp>
        <p:nvSpPr>
          <p:cNvPr id="8" name="Rectangle 7"/>
          <p:cNvSpPr/>
          <p:nvPr/>
        </p:nvSpPr>
        <p:spPr>
          <a:xfrm>
            <a:off x="1902050" y="4779733"/>
            <a:ext cx="4043479" cy="369332"/>
          </a:xfrm>
          <a:prstGeom prst="rect">
            <a:avLst/>
          </a:prstGeom>
        </p:spPr>
        <p:txBody>
          <a:bodyPr wrap="none">
            <a:spAutoFit/>
          </a:bodyPr>
          <a:lstStyle/>
          <a:p>
            <a:pPr marL="285750" indent="-285750">
              <a:buFont typeface="Arial" panose="020B0604020202020204" pitchFamily="34" charset="0"/>
              <a:buChar char="•"/>
            </a:pPr>
            <a:r>
              <a:rPr lang="fr-FR" dirty="0" err="1">
                <a:effectLst>
                  <a:outerShdw blurRad="38100" dist="38100" dir="2700000" algn="tl">
                    <a:srgbClr val="000000">
                      <a:alpha val="43137"/>
                    </a:srgbClr>
                  </a:outerShdw>
                </a:effectLst>
              </a:rPr>
              <a:t>loop</a:t>
            </a:r>
            <a:r>
              <a:rPr lang="fr-FR" dirty="0">
                <a:effectLst>
                  <a:outerShdw blurRad="38100" dist="38100" dir="2700000" algn="tl">
                    <a:srgbClr val="000000">
                      <a:alpha val="43137"/>
                    </a:srgbClr>
                  </a:outerShdw>
                </a:effectLst>
              </a:rPr>
              <a:t>[3]→La séquence s’exécute 3 fois.</a:t>
            </a:r>
          </a:p>
        </p:txBody>
      </p:sp>
      <p:sp>
        <p:nvSpPr>
          <p:cNvPr id="10" name="Rectangle 9"/>
          <p:cNvSpPr/>
          <p:nvPr/>
        </p:nvSpPr>
        <p:spPr>
          <a:xfrm>
            <a:off x="1902050" y="5051313"/>
            <a:ext cx="4023360" cy="923330"/>
          </a:xfrm>
          <a:prstGeom prst="rect">
            <a:avLst/>
          </a:prstGeom>
        </p:spPr>
        <p:txBody>
          <a:bodyPr wrap="square">
            <a:spAutoFit/>
          </a:bodyPr>
          <a:lstStyle/>
          <a:p>
            <a:pPr marL="285750" indent="-285750" algn="just">
              <a:buFont typeface="Arial" panose="020B0604020202020204" pitchFamily="34" charset="0"/>
              <a:buChar char="•"/>
            </a:pPr>
            <a:r>
              <a:rPr lang="fr-FR" dirty="0" err="1">
                <a:effectLst>
                  <a:outerShdw blurRad="38100" dist="38100" dir="2700000" algn="tl">
                    <a:srgbClr val="000000">
                      <a:alpha val="43137"/>
                    </a:srgbClr>
                  </a:outerShdw>
                </a:effectLst>
              </a:rPr>
              <a:t>l</a:t>
            </a:r>
            <a:r>
              <a:rPr lang="fr-FR" dirty="0" err="1" smtClean="0">
                <a:effectLst>
                  <a:outerShdw blurRad="38100" dist="38100" dir="2700000" algn="tl">
                    <a:srgbClr val="000000">
                      <a:alpha val="43137"/>
                    </a:srgbClr>
                  </a:outerShdw>
                </a:effectLst>
              </a:rPr>
              <a:t>oop</a:t>
            </a:r>
            <a:r>
              <a:rPr lang="fr-FR" dirty="0" smtClean="0">
                <a:effectLst>
                  <a:outerShdw blurRad="38100" dist="38100" dir="2700000" algn="tl">
                    <a:srgbClr val="000000">
                      <a:alpha val="43137"/>
                    </a:srgbClr>
                  </a:outerShdw>
                </a:effectLst>
              </a:rPr>
              <a:t>[1</a:t>
            </a:r>
            <a:r>
              <a:rPr lang="fr-FR" dirty="0">
                <a:effectLst>
                  <a:outerShdw blurRad="38100" dist="38100" dir="2700000" algn="tl">
                    <a:srgbClr val="000000">
                      <a:alpha val="43137"/>
                    </a:srgbClr>
                  </a:outerShdw>
                </a:effectLst>
              </a:rPr>
              <a:t>, 3, code=faux] → La séquence s’exécute 1 fois puis un maximum de 2 autres fois si code=faux.</a:t>
            </a:r>
          </a:p>
        </p:txBody>
      </p:sp>
      <p:pic>
        <p:nvPicPr>
          <p:cNvPr id="11" name="Image 10"/>
          <p:cNvPicPr>
            <a:picLocks noChangeAspect="1"/>
          </p:cNvPicPr>
          <p:nvPr/>
        </p:nvPicPr>
        <p:blipFill>
          <a:blip r:embed="rId2"/>
          <a:stretch>
            <a:fillRect/>
          </a:stretch>
        </p:blipFill>
        <p:spPr>
          <a:xfrm>
            <a:off x="6657339" y="4482780"/>
            <a:ext cx="4848860" cy="2092666"/>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1819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17" grpId="0"/>
      <p:bldP spid="5" grpId="0"/>
      <p:bldP spid="6" grpId="0"/>
      <p:bldP spid="3" grpId="0"/>
      <p:bldP spid="8"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IV- Fragment d’interaction combiné</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Fragment d’interaction avec l’opérateur Parallèle « par »</a:t>
            </a:r>
          </a:p>
        </p:txBody>
      </p:sp>
      <p:sp>
        <p:nvSpPr>
          <p:cNvPr id="4" name="Rectangle 3"/>
          <p:cNvSpPr/>
          <p:nvPr/>
        </p:nvSpPr>
        <p:spPr>
          <a:xfrm>
            <a:off x="1645920" y="2471394"/>
            <a:ext cx="9956800" cy="923330"/>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Un fragment d’interaction avec l’opérateur de traitements parallèles (par) contient au moins deux sous </a:t>
            </a:r>
            <a:r>
              <a:rPr lang="fr-FR" dirty="0" smtClean="0">
                <a:effectLst>
                  <a:outerShdw blurRad="38100" dist="38100" dir="2700000" algn="tl">
                    <a:srgbClr val="000000">
                      <a:alpha val="43137"/>
                    </a:srgbClr>
                  </a:outerShdw>
                </a:effectLst>
              </a:rPr>
              <a:t>fragments (opérandes</a:t>
            </a:r>
            <a:r>
              <a:rPr lang="fr-FR" dirty="0">
                <a:effectLst>
                  <a:outerShdw blurRad="38100" dist="38100" dir="2700000" algn="tl">
                    <a:srgbClr val="000000">
                      <a:alpha val="43137"/>
                    </a:srgbClr>
                  </a:outerShdw>
                </a:effectLst>
              </a:rPr>
              <a:t>) séparés par des pointillés qui s’exécutent simultanément (traitements concurrents).</a:t>
            </a:r>
          </a:p>
        </p:txBody>
      </p:sp>
      <p:pic>
        <p:nvPicPr>
          <p:cNvPr id="7" name="Image 6"/>
          <p:cNvPicPr>
            <a:picLocks noChangeAspect="1"/>
          </p:cNvPicPr>
          <p:nvPr/>
        </p:nvPicPr>
        <p:blipFill>
          <a:blip r:embed="rId2"/>
          <a:stretch>
            <a:fillRect/>
          </a:stretch>
        </p:blipFill>
        <p:spPr>
          <a:xfrm>
            <a:off x="2042160" y="3394724"/>
            <a:ext cx="8849360" cy="2695316"/>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0013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IV- Fragment d’interaction combiné</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Fragment d’interaction avec l’opérateur d’interruption « break »</a:t>
            </a:r>
          </a:p>
        </p:txBody>
      </p:sp>
      <p:sp>
        <p:nvSpPr>
          <p:cNvPr id="4" name="Rectangle 3"/>
          <p:cNvSpPr/>
          <p:nvPr/>
        </p:nvSpPr>
        <p:spPr>
          <a:xfrm>
            <a:off x="1645920" y="2471394"/>
            <a:ext cx="9956800" cy="923330"/>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L'opérateur « break » est utilisé dans les fragments combinés qui représentent des scénarios d'exception en quelque </a:t>
            </a:r>
            <a:r>
              <a:rPr lang="fr-FR" dirty="0" smtClean="0">
                <a:effectLst>
                  <a:outerShdw blurRad="38100" dist="38100" dir="2700000" algn="tl">
                    <a:srgbClr val="000000">
                      <a:alpha val="43137"/>
                    </a:srgbClr>
                  </a:outerShdw>
                </a:effectLst>
              </a:rPr>
              <a:t>sorte. Les </a:t>
            </a:r>
            <a:r>
              <a:rPr lang="fr-FR" dirty="0">
                <a:effectLst>
                  <a:outerShdw blurRad="38100" dist="38100" dir="2700000" algn="tl">
                    <a:srgbClr val="000000">
                      <a:alpha val="43137"/>
                    </a:srgbClr>
                  </a:outerShdw>
                </a:effectLst>
              </a:rPr>
              <a:t>interactions de ce fragment seront exécutées à la place des interactions décrites en dessous.</a:t>
            </a:r>
          </a:p>
        </p:txBody>
      </p:sp>
      <p:sp>
        <p:nvSpPr>
          <p:cNvPr id="3" name="Rectangle 2"/>
          <p:cNvSpPr/>
          <p:nvPr/>
        </p:nvSpPr>
        <p:spPr>
          <a:xfrm>
            <a:off x="1645919" y="3377530"/>
            <a:ext cx="9860279" cy="369332"/>
          </a:xfrm>
          <a:prstGeom prst="rect">
            <a:avLst/>
          </a:prstGeom>
        </p:spPr>
        <p:txBody>
          <a:bodyPr wrap="square">
            <a:spAutoFit/>
          </a:bodyPr>
          <a:lstStyle/>
          <a:p>
            <a:r>
              <a:rPr lang="fr-FR" dirty="0">
                <a:effectLst>
                  <a:outerShdw blurRad="38100" dist="38100" dir="2700000" algn="tl">
                    <a:srgbClr val="000000">
                      <a:alpha val="43137"/>
                    </a:srgbClr>
                  </a:outerShdw>
                </a:effectLst>
              </a:rPr>
              <a:t>Il y a donc une notion d'interruption du flot « normal » des interactions.</a:t>
            </a:r>
          </a:p>
        </p:txBody>
      </p:sp>
      <p:sp>
        <p:nvSpPr>
          <p:cNvPr id="5" name="Rectangle 4"/>
          <p:cNvSpPr/>
          <p:nvPr/>
        </p:nvSpPr>
        <p:spPr>
          <a:xfrm>
            <a:off x="1645917" y="3767182"/>
            <a:ext cx="5059951" cy="1754326"/>
          </a:xfrm>
          <a:prstGeom prst="rect">
            <a:avLst/>
          </a:prstGeom>
        </p:spPr>
        <p:txBody>
          <a:bodyPr wrap="square">
            <a:spAutoFit/>
          </a:bodyPr>
          <a:lstStyle/>
          <a:p>
            <a:pPr algn="just"/>
            <a:r>
              <a:rPr lang="fr-FR" b="1" dirty="0">
                <a:effectLst>
                  <a:outerShdw blurRad="38100" dist="38100" dir="2700000" algn="tl">
                    <a:srgbClr val="000000">
                      <a:alpha val="43137"/>
                    </a:srgbClr>
                  </a:outerShdw>
                </a:effectLst>
              </a:rPr>
              <a:t>Exemple :</a:t>
            </a:r>
            <a:r>
              <a:rPr lang="fr-FR" dirty="0">
                <a:effectLst>
                  <a:outerShdw blurRad="38100" dist="38100" dir="2700000" algn="tl">
                    <a:srgbClr val="000000">
                      <a:alpha val="43137"/>
                    </a:srgbClr>
                  </a:outerShdw>
                </a:effectLst>
              </a:rPr>
              <a:t> Lorsque le distributeur lui demande son code, l’utilisateur peut choisir de rentrer son code ou de consulter l'aide. S’il choisit de consulter l'aide (en appuyant sur la touche F1), le flot d'interaction relatif à la saisie du code est interrompu. Les interactions de l'opérateur break sont « exécutées ».</a:t>
            </a:r>
          </a:p>
        </p:txBody>
      </p:sp>
      <p:pic>
        <p:nvPicPr>
          <p:cNvPr id="6" name="Image 5"/>
          <p:cNvPicPr>
            <a:picLocks noChangeAspect="1"/>
          </p:cNvPicPr>
          <p:nvPr/>
        </p:nvPicPr>
        <p:blipFill>
          <a:blip r:embed="rId2"/>
          <a:stretch>
            <a:fillRect/>
          </a:stretch>
        </p:blipFill>
        <p:spPr>
          <a:xfrm>
            <a:off x="6802391" y="3746862"/>
            <a:ext cx="5034008" cy="2918763"/>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8364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 Rôle du digramme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825624"/>
            <a:ext cx="10515600" cy="958215"/>
          </a:xfrm>
        </p:spPr>
        <p:txBody>
          <a:bodyPr/>
          <a:lstStyle/>
          <a:p>
            <a:r>
              <a:rPr lang="fr-FR" dirty="0" smtClean="0">
                <a:effectLst>
                  <a:outerShdw blurRad="38100" dist="38100" dir="2700000" algn="tl">
                    <a:srgbClr val="000000">
                      <a:alpha val="43137"/>
                    </a:srgbClr>
                  </a:outerShdw>
                </a:effectLst>
              </a:rPr>
              <a:t>Modéliser les interactions:</a:t>
            </a:r>
            <a:endParaRPr lang="fr-FR" dirty="0">
              <a:effectLst>
                <a:outerShdw blurRad="38100" dist="38100" dir="2700000" algn="tl">
                  <a:srgbClr val="000000">
                    <a:alpha val="43137"/>
                  </a:srgbClr>
                </a:outerShdw>
              </a:effectLst>
            </a:endParaRPr>
          </a:p>
        </p:txBody>
      </p:sp>
      <p:pic>
        <p:nvPicPr>
          <p:cNvPr id="7" name="Image 6"/>
          <p:cNvPicPr>
            <a:picLocks noChangeAspect="1"/>
          </p:cNvPicPr>
          <p:nvPr/>
        </p:nvPicPr>
        <p:blipFill>
          <a:blip r:embed="rId2"/>
          <a:stretch>
            <a:fillRect/>
          </a:stretch>
        </p:blipFill>
        <p:spPr>
          <a:xfrm>
            <a:off x="838200" y="2304732"/>
            <a:ext cx="4212533" cy="1576388"/>
          </a:xfrm>
          <a:prstGeom prst="rect">
            <a:avLst/>
          </a:prstGeom>
          <a:effectLst>
            <a:outerShdw blurRad="50800" dist="38100" dir="8100000" algn="tr" rotWithShape="0">
              <a:prstClr val="black">
                <a:alpha val="40000"/>
              </a:prstClr>
            </a:outerShdw>
          </a:effectLst>
        </p:spPr>
      </p:pic>
      <p:pic>
        <p:nvPicPr>
          <p:cNvPr id="8" name="Image 7"/>
          <p:cNvPicPr>
            <a:picLocks noChangeAspect="1"/>
          </p:cNvPicPr>
          <p:nvPr/>
        </p:nvPicPr>
        <p:blipFill>
          <a:blip r:embed="rId3"/>
          <a:stretch>
            <a:fillRect/>
          </a:stretch>
        </p:blipFill>
        <p:spPr>
          <a:xfrm>
            <a:off x="8175130" y="2304732"/>
            <a:ext cx="3750702" cy="2094548"/>
          </a:xfrm>
          <a:prstGeom prst="rect">
            <a:avLst/>
          </a:prstGeom>
          <a:effectLst>
            <a:outerShdw blurRad="50800" dist="38100" dir="8100000" algn="tr" rotWithShape="0">
              <a:prstClr val="black">
                <a:alpha val="40000"/>
              </a:prstClr>
            </a:outerShdw>
          </a:effectLst>
        </p:spPr>
      </p:pic>
      <p:pic>
        <p:nvPicPr>
          <p:cNvPr id="9" name="Image 8"/>
          <p:cNvPicPr>
            <a:picLocks noChangeAspect="1"/>
          </p:cNvPicPr>
          <p:nvPr/>
        </p:nvPicPr>
        <p:blipFill>
          <a:blip r:embed="rId4"/>
          <a:stretch>
            <a:fillRect/>
          </a:stretch>
        </p:blipFill>
        <p:spPr>
          <a:xfrm>
            <a:off x="8175130" y="5633678"/>
            <a:ext cx="3750702" cy="1161774"/>
          </a:xfrm>
          <a:prstGeom prst="rect">
            <a:avLst/>
          </a:prstGeom>
          <a:effectLst>
            <a:outerShdw blurRad="50800" dist="38100" dir="8100000" algn="tr" rotWithShape="0">
              <a:prstClr val="black">
                <a:alpha val="40000"/>
              </a:prstClr>
            </a:outerShdw>
          </a:effectLst>
        </p:spPr>
      </p:pic>
      <p:sp>
        <p:nvSpPr>
          <p:cNvPr id="10" name="Chevron 9"/>
          <p:cNvSpPr/>
          <p:nvPr/>
        </p:nvSpPr>
        <p:spPr>
          <a:xfrm>
            <a:off x="6177280" y="2692400"/>
            <a:ext cx="1056640" cy="802640"/>
          </a:xfrm>
          <a:prstGeom prst="chevron">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Chevron 10"/>
          <p:cNvSpPr/>
          <p:nvPr/>
        </p:nvSpPr>
        <p:spPr>
          <a:xfrm rot="5400000">
            <a:off x="9438640" y="4587198"/>
            <a:ext cx="1056640" cy="802640"/>
          </a:xfrm>
          <a:prstGeom prst="chevron">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045667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IV- Fragment d’interaction combiné</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Fragment d’interaction avec l’opérateur d’omission « ignore »</a:t>
            </a:r>
          </a:p>
        </p:txBody>
      </p:sp>
      <p:sp>
        <p:nvSpPr>
          <p:cNvPr id="4" name="Rectangle 3"/>
          <p:cNvSpPr/>
          <p:nvPr/>
        </p:nvSpPr>
        <p:spPr>
          <a:xfrm>
            <a:off x="1645920" y="2471394"/>
            <a:ext cx="9956800" cy="646331"/>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L'opérateur « Ignore » (ignorer) indique qu'il existe des messages qui peuvent ne pas être présents dans le fragment combiné. Ce sont des messages facultatifs. </a:t>
            </a:r>
          </a:p>
        </p:txBody>
      </p:sp>
      <p:sp>
        <p:nvSpPr>
          <p:cNvPr id="5" name="Rectangle 4"/>
          <p:cNvSpPr/>
          <p:nvPr/>
        </p:nvSpPr>
        <p:spPr>
          <a:xfrm>
            <a:off x="1645920" y="3117725"/>
            <a:ext cx="9956800" cy="646331"/>
          </a:xfrm>
          <a:prstGeom prst="rect">
            <a:avLst/>
          </a:prstGeom>
        </p:spPr>
        <p:txBody>
          <a:bodyPr wrap="square">
            <a:spAutoFit/>
          </a:bodyPr>
          <a:lstStyle/>
          <a:p>
            <a:pPr algn="just"/>
            <a:r>
              <a:rPr lang="fr-FR" b="1" dirty="0">
                <a:effectLst>
                  <a:outerShdw blurRad="38100" dist="38100" dir="2700000" algn="tl">
                    <a:srgbClr val="000000">
                      <a:alpha val="43137"/>
                    </a:srgbClr>
                  </a:outerShdw>
                </a:effectLst>
              </a:rPr>
              <a:t>Exemple : </a:t>
            </a:r>
            <a:r>
              <a:rPr lang="fr-FR" dirty="0">
                <a:effectLst>
                  <a:outerShdw blurRad="38100" dist="38100" dir="2700000" algn="tl">
                    <a:srgbClr val="000000">
                      <a:alpha val="43137"/>
                    </a:srgbClr>
                  </a:outerShdw>
                </a:effectLst>
              </a:rPr>
              <a:t>Le message </a:t>
            </a:r>
            <a:r>
              <a:rPr lang="fr-FR" dirty="0" err="1">
                <a:effectLst>
                  <a:outerShdw blurRad="38100" dist="38100" dir="2700000" algn="tl">
                    <a:srgbClr val="000000">
                      <a:alpha val="43137"/>
                    </a:srgbClr>
                  </a:outerShdw>
                </a:effectLst>
              </a:rPr>
              <a:t>connexionEtablie</a:t>
            </a:r>
            <a:r>
              <a:rPr lang="fr-FR" dirty="0">
                <a:effectLst>
                  <a:outerShdw blurRad="38100" dist="38100" dir="2700000" algn="tl">
                    <a:srgbClr val="000000">
                      <a:alpha val="43137"/>
                    </a:srgbClr>
                  </a:outerShdw>
                </a:effectLst>
              </a:rPr>
              <a:t> est spécifié comme ignoré. On considère que la séquence est tout de même correcte si jamais lors de l'exécution ce message n'apparaissait pas.</a:t>
            </a:r>
          </a:p>
        </p:txBody>
      </p:sp>
      <p:pic>
        <p:nvPicPr>
          <p:cNvPr id="7" name="Image 6"/>
          <p:cNvPicPr>
            <a:picLocks noChangeAspect="1"/>
          </p:cNvPicPr>
          <p:nvPr/>
        </p:nvPicPr>
        <p:blipFill>
          <a:blip r:embed="rId2"/>
          <a:stretch>
            <a:fillRect/>
          </a:stretch>
        </p:blipFill>
        <p:spPr>
          <a:xfrm>
            <a:off x="2352912" y="4016661"/>
            <a:ext cx="7486175" cy="242327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56355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IV- Fragment d’interaction combiné</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Fragment d’interaction avec l’opérateur d’affirmation « </a:t>
            </a:r>
            <a:r>
              <a:rPr lang="fr-FR" dirty="0" err="1">
                <a:effectLst>
                  <a:outerShdw blurRad="38100" dist="38100" dir="2700000" algn="tl">
                    <a:srgbClr val="000000">
                      <a:alpha val="43137"/>
                    </a:srgbClr>
                  </a:outerShdw>
                </a:effectLst>
              </a:rPr>
              <a:t>assert</a:t>
            </a:r>
            <a:r>
              <a:rPr lang="fr-FR" dirty="0">
                <a:effectLst>
                  <a:outerShdw blurRad="38100" dist="38100" dir="2700000" algn="tl">
                    <a:srgbClr val="000000">
                      <a:alpha val="43137"/>
                    </a:srgbClr>
                  </a:outerShdw>
                </a:effectLst>
              </a:rPr>
              <a:t> »</a:t>
            </a:r>
          </a:p>
        </p:txBody>
      </p:sp>
      <p:sp>
        <p:nvSpPr>
          <p:cNvPr id="4" name="Rectangle 3"/>
          <p:cNvSpPr/>
          <p:nvPr/>
        </p:nvSpPr>
        <p:spPr>
          <a:xfrm>
            <a:off x="1645920" y="2471394"/>
            <a:ext cx="9956800" cy="369332"/>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L'opérateur « Assertion » est noté « </a:t>
            </a:r>
            <a:r>
              <a:rPr lang="fr-FR" dirty="0" err="1">
                <a:effectLst>
                  <a:outerShdw blurRad="38100" dist="38100" dir="2700000" algn="tl">
                    <a:srgbClr val="000000">
                      <a:alpha val="43137"/>
                    </a:srgbClr>
                  </a:outerShdw>
                </a:effectLst>
              </a:rPr>
              <a:t>assert</a:t>
            </a:r>
            <a:r>
              <a:rPr lang="fr-FR" dirty="0">
                <a:effectLst>
                  <a:outerShdw blurRad="38100" dist="38100" dir="2700000" algn="tl">
                    <a:srgbClr val="000000">
                      <a:alpha val="43137"/>
                    </a:srgbClr>
                  </a:outerShdw>
                </a:effectLst>
              </a:rPr>
              <a:t> </a:t>
            </a:r>
            <a:r>
              <a:rPr lang="fr-FR" dirty="0" smtClean="0">
                <a:effectLst>
                  <a:outerShdw blurRad="38100" dist="38100" dir="2700000" algn="tl">
                    <a:srgbClr val="000000">
                      <a:alpha val="43137"/>
                    </a:srgbClr>
                  </a:outerShdw>
                </a:effectLst>
              </a:rPr>
              <a:t>».</a:t>
            </a:r>
            <a:endParaRPr lang="fr-FR" dirty="0">
              <a:effectLst>
                <a:outerShdw blurRad="38100" dist="38100" dir="2700000" algn="tl">
                  <a:srgbClr val="000000">
                    <a:alpha val="43137"/>
                  </a:srgbClr>
                </a:outerShdw>
              </a:effectLst>
            </a:endParaRPr>
          </a:p>
        </p:txBody>
      </p:sp>
      <p:sp>
        <p:nvSpPr>
          <p:cNvPr id="5" name="Rectangle 4"/>
          <p:cNvSpPr/>
          <p:nvPr/>
        </p:nvSpPr>
        <p:spPr>
          <a:xfrm>
            <a:off x="1645920" y="2840726"/>
            <a:ext cx="9956800" cy="369332"/>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La séquence décrite dans l'opérande désigne l'unique séquence possible.</a:t>
            </a:r>
          </a:p>
        </p:txBody>
      </p:sp>
      <p:sp>
        <p:nvSpPr>
          <p:cNvPr id="3" name="Rectangle 2"/>
          <p:cNvSpPr/>
          <p:nvPr/>
        </p:nvSpPr>
        <p:spPr>
          <a:xfrm>
            <a:off x="1645920" y="3210058"/>
            <a:ext cx="7498080" cy="369332"/>
          </a:xfrm>
          <a:prstGeom prst="rect">
            <a:avLst/>
          </a:prstGeom>
        </p:spPr>
        <p:txBody>
          <a:bodyPr wrap="square">
            <a:spAutoFit/>
          </a:bodyPr>
          <a:lstStyle/>
          <a:p>
            <a:r>
              <a:rPr lang="fr-FR" dirty="0">
                <a:effectLst>
                  <a:outerShdw blurRad="38100" dist="38100" dir="2700000" algn="tl">
                    <a:srgbClr val="000000">
                      <a:alpha val="43137"/>
                    </a:srgbClr>
                  </a:outerShdw>
                </a:effectLst>
              </a:rPr>
              <a:t>Toutes les autres séquences possibles sont des séquences invalides.</a:t>
            </a:r>
          </a:p>
        </p:txBody>
      </p:sp>
      <p:pic>
        <p:nvPicPr>
          <p:cNvPr id="6" name="Image 5"/>
          <p:cNvPicPr>
            <a:picLocks noChangeAspect="1"/>
          </p:cNvPicPr>
          <p:nvPr/>
        </p:nvPicPr>
        <p:blipFill>
          <a:blip r:embed="rId2"/>
          <a:stretch>
            <a:fillRect/>
          </a:stretch>
        </p:blipFill>
        <p:spPr>
          <a:xfrm>
            <a:off x="3866197" y="3579390"/>
            <a:ext cx="5191125" cy="30480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3839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IV- Fragment d’interaction combiné</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9" name="Espace réservé du contenu 2"/>
          <p:cNvSpPr txBox="1">
            <a:spLocks/>
          </p:cNvSpPr>
          <p:nvPr/>
        </p:nvSpPr>
        <p:spPr>
          <a:xfrm>
            <a:off x="990599" y="1978025"/>
            <a:ext cx="10515600" cy="493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effectLst>
                  <a:outerShdw blurRad="38100" dist="38100" dir="2700000" algn="tl">
                    <a:srgbClr val="000000">
                      <a:alpha val="43137"/>
                    </a:srgbClr>
                  </a:outerShdw>
                </a:effectLst>
              </a:rPr>
              <a:t>Combiner les opérateurs</a:t>
            </a:r>
          </a:p>
        </p:txBody>
      </p:sp>
      <p:sp>
        <p:nvSpPr>
          <p:cNvPr id="4" name="Rectangle 3"/>
          <p:cNvSpPr/>
          <p:nvPr/>
        </p:nvSpPr>
        <p:spPr>
          <a:xfrm>
            <a:off x="1645920" y="2471394"/>
            <a:ext cx="3962400" cy="1200329"/>
          </a:xfrm>
          <a:prstGeom prst="rect">
            <a:avLst/>
          </a:prstGeom>
        </p:spPr>
        <p:txBody>
          <a:bodyPr wrap="square">
            <a:spAutoFit/>
          </a:bodyPr>
          <a:lstStyle/>
          <a:p>
            <a:pPr algn="just"/>
            <a:r>
              <a:rPr lang="fr-FR" dirty="0">
                <a:effectLst>
                  <a:outerShdw blurRad="38100" dist="38100" dir="2700000" algn="tl">
                    <a:srgbClr val="000000">
                      <a:alpha val="43137"/>
                    </a:srgbClr>
                  </a:outerShdw>
                </a:effectLst>
              </a:rPr>
              <a:t>Les fragments combinés et leurs opérateurs peuvent être combinés/mixés en vue de décrire des comportements complexes.</a:t>
            </a:r>
          </a:p>
        </p:txBody>
      </p:sp>
      <p:sp>
        <p:nvSpPr>
          <p:cNvPr id="5" name="Rectangle 4"/>
          <p:cNvSpPr/>
          <p:nvPr/>
        </p:nvSpPr>
        <p:spPr>
          <a:xfrm>
            <a:off x="1645920" y="3626447"/>
            <a:ext cx="3962400" cy="1200329"/>
          </a:xfrm>
          <a:prstGeom prst="rect">
            <a:avLst/>
          </a:prstGeom>
        </p:spPr>
        <p:txBody>
          <a:bodyPr wrap="square">
            <a:spAutoFit/>
          </a:bodyPr>
          <a:lstStyle/>
          <a:p>
            <a:pPr algn="just"/>
            <a:r>
              <a:rPr lang="fr-FR" b="1" dirty="0">
                <a:effectLst>
                  <a:outerShdw blurRad="38100" dist="38100" dir="2700000" algn="tl">
                    <a:srgbClr val="000000">
                      <a:alpha val="43137"/>
                    </a:srgbClr>
                  </a:outerShdw>
                </a:effectLst>
              </a:rPr>
              <a:t>Exemple : </a:t>
            </a:r>
            <a:r>
              <a:rPr lang="fr-FR" dirty="0">
                <a:effectLst>
                  <a:outerShdw blurRad="38100" dist="38100" dir="2700000" algn="tl">
                    <a:srgbClr val="000000">
                      <a:alpha val="43137"/>
                    </a:srgbClr>
                  </a:outerShdw>
                </a:effectLst>
              </a:rPr>
              <a:t>Lorsque l'utilisateur se trompe trois fois </a:t>
            </a:r>
            <a:r>
              <a:rPr lang="fr-FR" dirty="0" smtClean="0">
                <a:effectLst>
                  <a:outerShdw blurRad="38100" dist="38100" dir="2700000" algn="tl">
                    <a:srgbClr val="000000">
                      <a:alpha val="43137"/>
                    </a:srgbClr>
                  </a:outerShdw>
                </a:effectLst>
              </a:rPr>
              <a:t>de code</a:t>
            </a:r>
            <a:r>
              <a:rPr lang="fr-FR" dirty="0">
                <a:effectLst>
                  <a:outerShdw blurRad="38100" dist="38100" dir="2700000" algn="tl">
                    <a:srgbClr val="000000">
                      <a:alpha val="43137"/>
                    </a:srgbClr>
                  </a:outerShdw>
                </a:effectLst>
              </a:rPr>
              <a:t>, la carte est gardée et le distributeur se remet en </a:t>
            </a:r>
            <a:r>
              <a:rPr lang="fr-FR" dirty="0" smtClean="0">
                <a:effectLst>
                  <a:outerShdw blurRad="38100" dist="38100" dir="2700000" algn="tl">
                    <a:srgbClr val="000000">
                      <a:alpha val="43137"/>
                    </a:srgbClr>
                  </a:outerShdw>
                </a:effectLst>
              </a:rPr>
              <a:t>mode d'attente </a:t>
            </a:r>
            <a:r>
              <a:rPr lang="fr-FR" dirty="0">
                <a:effectLst>
                  <a:outerShdw blurRad="38100" dist="38100" dir="2700000" algn="tl">
                    <a:srgbClr val="000000">
                      <a:alpha val="43137"/>
                    </a:srgbClr>
                  </a:outerShdw>
                </a:effectLst>
              </a:rPr>
              <a:t>d'une carte.</a:t>
            </a:r>
          </a:p>
        </p:txBody>
      </p:sp>
      <p:pic>
        <p:nvPicPr>
          <p:cNvPr id="7" name="Image 6"/>
          <p:cNvPicPr>
            <a:picLocks noChangeAspect="1"/>
          </p:cNvPicPr>
          <p:nvPr/>
        </p:nvPicPr>
        <p:blipFill>
          <a:blip r:embed="rId2"/>
          <a:stretch>
            <a:fillRect/>
          </a:stretch>
        </p:blipFill>
        <p:spPr>
          <a:xfrm>
            <a:off x="6165533" y="1826260"/>
            <a:ext cx="5884227" cy="4826753"/>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41308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 Types de diagrammes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825625"/>
            <a:ext cx="10515600" cy="958215"/>
          </a:xfrm>
        </p:spPr>
        <p:txBody>
          <a:bodyPr/>
          <a:lstStyle/>
          <a:p>
            <a:r>
              <a:rPr lang="fr-FR" dirty="0" smtClean="0">
                <a:effectLst>
                  <a:outerShdw blurRad="38100" dist="38100" dir="2700000" algn="tl">
                    <a:srgbClr val="000000">
                      <a:alpha val="43137"/>
                    </a:srgbClr>
                  </a:outerShdw>
                </a:effectLst>
              </a:rPr>
              <a:t>Diagramme de séquence Boite Noire:</a:t>
            </a:r>
            <a:endParaRPr lang="fr-FR" dirty="0">
              <a:effectLst>
                <a:outerShdw blurRad="38100" dist="38100" dir="2700000" algn="tl">
                  <a:srgbClr val="000000">
                    <a:alpha val="43137"/>
                  </a:srgbClr>
                </a:outerShdw>
              </a:effectLst>
            </a:endParaRPr>
          </a:p>
        </p:txBody>
      </p:sp>
      <p:sp>
        <p:nvSpPr>
          <p:cNvPr id="4" name="Espace réservé du contenu 2"/>
          <p:cNvSpPr txBox="1">
            <a:spLocks/>
          </p:cNvSpPr>
          <p:nvPr/>
        </p:nvSpPr>
        <p:spPr>
          <a:xfrm>
            <a:off x="828040" y="3004185"/>
            <a:ext cx="10515600" cy="572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fr-FR" dirty="0">
                <a:effectLst>
                  <a:outerShdw blurRad="38100" dist="38100" dir="2700000" algn="tl">
                    <a:srgbClr val="000000">
                      <a:alpha val="43137"/>
                    </a:srgbClr>
                  </a:outerShdw>
                </a:effectLst>
              </a:rPr>
              <a:t>Appelé aussi Diagramme de Séquence « Système » (DSS</a:t>
            </a:r>
            <a:r>
              <a:rPr lang="fr-FR" dirty="0" smtClean="0">
                <a:effectLst>
                  <a:outerShdw blurRad="38100" dist="38100" dir="2700000" algn="tl">
                    <a:srgbClr val="000000">
                      <a:alpha val="43137"/>
                    </a:srgbClr>
                  </a:outerShdw>
                </a:effectLst>
              </a:rPr>
              <a:t>). </a:t>
            </a:r>
            <a:endParaRPr lang="fr-FR" dirty="0">
              <a:effectLst>
                <a:outerShdw blurRad="38100" dist="38100" dir="2700000" algn="tl">
                  <a:srgbClr val="000000">
                    <a:alpha val="43137"/>
                  </a:srgbClr>
                </a:outerShdw>
              </a:effectLst>
            </a:endParaRPr>
          </a:p>
        </p:txBody>
      </p:sp>
      <p:sp>
        <p:nvSpPr>
          <p:cNvPr id="5" name="Espace réservé du contenu 2"/>
          <p:cNvSpPr txBox="1">
            <a:spLocks/>
          </p:cNvSpPr>
          <p:nvPr/>
        </p:nvSpPr>
        <p:spPr>
          <a:xfrm>
            <a:off x="828040" y="3576320"/>
            <a:ext cx="10515600" cy="76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fr-FR" dirty="0">
                <a:effectLst>
                  <a:outerShdw blurRad="38100" dist="38100" dir="2700000" algn="tl">
                    <a:srgbClr val="000000">
                      <a:alpha val="43137"/>
                    </a:srgbClr>
                  </a:outerShdw>
                </a:effectLst>
              </a:rPr>
              <a:t>Le système informatique à développer est considéré comme une boîte </a:t>
            </a:r>
            <a:r>
              <a:rPr lang="fr-FR" dirty="0" smtClean="0">
                <a:effectLst>
                  <a:outerShdw blurRad="38100" dist="38100" dir="2700000" algn="tl">
                    <a:srgbClr val="000000">
                      <a:alpha val="43137"/>
                    </a:srgbClr>
                  </a:outerShdw>
                </a:effectLst>
              </a:rPr>
              <a:t>noire.</a:t>
            </a:r>
            <a:endParaRPr lang="fr-FR" dirty="0">
              <a:effectLst>
                <a:outerShdw blurRad="38100" dist="38100" dir="2700000" algn="tl">
                  <a:srgbClr val="000000">
                    <a:alpha val="43137"/>
                  </a:srgbClr>
                </a:outerShdw>
              </a:effectLst>
            </a:endParaRPr>
          </a:p>
        </p:txBody>
      </p:sp>
      <p:sp>
        <p:nvSpPr>
          <p:cNvPr id="6" name="Espace réservé du contenu 2"/>
          <p:cNvSpPr txBox="1">
            <a:spLocks/>
          </p:cNvSpPr>
          <p:nvPr/>
        </p:nvSpPr>
        <p:spPr>
          <a:xfrm>
            <a:off x="838200" y="4148455"/>
            <a:ext cx="10515600" cy="76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fr-FR" dirty="0">
                <a:effectLst>
                  <a:outerShdw blurRad="38100" dist="38100" dir="2700000" algn="tl">
                    <a:srgbClr val="000000">
                      <a:alpha val="43137"/>
                    </a:srgbClr>
                  </a:outerShdw>
                </a:effectLst>
              </a:rPr>
              <a:t>Le comportement du système est décrit vu de l’extérieur, sans modéliser le comment de sa réalisation en </a:t>
            </a:r>
            <a:r>
              <a:rPr lang="fr-FR" dirty="0" smtClean="0">
                <a:effectLst>
                  <a:outerShdw blurRad="38100" dist="38100" dir="2700000" algn="tl">
                    <a:srgbClr val="000000">
                      <a:alpha val="43137"/>
                    </a:srgbClr>
                  </a:outerShdw>
                </a:effectLst>
              </a:rPr>
              <a:t>interne.</a:t>
            </a:r>
            <a:endParaRPr lang="fr-FR" dirty="0">
              <a:effectLst>
                <a:outerShdw blurRad="38100" dist="38100" dir="2700000" algn="tl">
                  <a:srgbClr val="000000">
                    <a:alpha val="43137"/>
                  </a:srgbClr>
                </a:outerShdw>
              </a:effectLst>
            </a:endParaRPr>
          </a:p>
        </p:txBody>
      </p:sp>
      <p:sp>
        <p:nvSpPr>
          <p:cNvPr id="7" name="Espace réservé du contenu 2"/>
          <p:cNvSpPr txBox="1">
            <a:spLocks/>
          </p:cNvSpPr>
          <p:nvPr/>
        </p:nvSpPr>
        <p:spPr>
          <a:xfrm>
            <a:off x="838200" y="4940935"/>
            <a:ext cx="10515600" cy="76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fr-FR" dirty="0">
                <a:effectLst>
                  <a:outerShdw blurRad="38100" dist="38100" dir="2700000" algn="tl">
                    <a:srgbClr val="000000">
                      <a:alpha val="43137"/>
                    </a:srgbClr>
                  </a:outerShdw>
                </a:effectLst>
              </a:rPr>
              <a:t>On repart de la description textuelle d’un cas d’utilisation et transformer chaque étape en une flèche représentant </a:t>
            </a:r>
            <a:r>
              <a:rPr lang="fr-FR" dirty="0" smtClean="0">
                <a:effectLst>
                  <a:outerShdw blurRad="38100" dist="38100" dir="2700000" algn="tl">
                    <a:srgbClr val="000000">
                      <a:alpha val="43137"/>
                    </a:srgbClr>
                  </a:outerShdw>
                </a:effectLst>
              </a:rPr>
              <a:t>un message</a:t>
            </a:r>
            <a:r>
              <a:rPr lang="fr-FR"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5037151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 Types de diagrammes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825625"/>
            <a:ext cx="10515600" cy="958215"/>
          </a:xfrm>
        </p:spPr>
        <p:txBody>
          <a:bodyPr/>
          <a:lstStyle/>
          <a:p>
            <a:r>
              <a:rPr lang="fr-FR" dirty="0" smtClean="0">
                <a:effectLst>
                  <a:outerShdw blurRad="38100" dist="38100" dir="2700000" algn="tl">
                    <a:srgbClr val="000000">
                      <a:alpha val="43137"/>
                    </a:srgbClr>
                  </a:outerShdw>
                </a:effectLst>
              </a:rPr>
              <a:t>Diagramme de séquence Boite Noire:</a:t>
            </a:r>
            <a:endParaRPr lang="fr-FR" dirty="0">
              <a:effectLst>
                <a:outerShdw blurRad="38100" dist="38100" dir="2700000" algn="tl">
                  <a:srgbClr val="000000">
                    <a:alpha val="43137"/>
                  </a:srgbClr>
                </a:outerShdw>
              </a:effectLst>
            </a:endParaRPr>
          </a:p>
        </p:txBody>
      </p:sp>
      <p:pic>
        <p:nvPicPr>
          <p:cNvPr id="8" name="Image 7"/>
          <p:cNvPicPr>
            <a:picLocks noChangeAspect="1"/>
          </p:cNvPicPr>
          <p:nvPr/>
        </p:nvPicPr>
        <p:blipFill>
          <a:blip r:embed="rId2"/>
          <a:stretch>
            <a:fillRect/>
          </a:stretch>
        </p:blipFill>
        <p:spPr>
          <a:xfrm>
            <a:off x="664845" y="2454592"/>
            <a:ext cx="11106150" cy="353377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003151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 Types de diagrammes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825625"/>
            <a:ext cx="10515600" cy="958215"/>
          </a:xfrm>
        </p:spPr>
        <p:txBody>
          <a:bodyPr/>
          <a:lstStyle/>
          <a:p>
            <a:r>
              <a:rPr lang="fr-FR" dirty="0" smtClean="0">
                <a:effectLst>
                  <a:outerShdw blurRad="38100" dist="38100" dir="2700000" algn="tl">
                    <a:srgbClr val="000000">
                      <a:alpha val="43137"/>
                    </a:srgbClr>
                  </a:outerShdw>
                </a:effectLst>
              </a:rPr>
              <a:t>Diagramme de séquence Boite Noire:</a:t>
            </a:r>
            <a:endParaRPr lang="fr-FR" dirty="0">
              <a:effectLst>
                <a:outerShdw blurRad="38100" dist="38100" dir="2700000" algn="tl">
                  <a:srgbClr val="000000">
                    <a:alpha val="43137"/>
                  </a:srgbClr>
                </a:outerShdw>
              </a:effectLst>
            </a:endParaRPr>
          </a:p>
        </p:txBody>
      </p:sp>
      <p:sp>
        <p:nvSpPr>
          <p:cNvPr id="4" name="Espace réservé du contenu 2"/>
          <p:cNvSpPr txBox="1">
            <a:spLocks/>
          </p:cNvSpPr>
          <p:nvPr/>
        </p:nvSpPr>
        <p:spPr>
          <a:xfrm>
            <a:off x="828040" y="3024505"/>
            <a:ext cx="10510520" cy="76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fr-FR" dirty="0">
                <a:effectLst>
                  <a:outerShdw blurRad="38100" dist="38100" dir="2700000" algn="tl">
                    <a:srgbClr val="000000">
                      <a:alpha val="43137"/>
                    </a:srgbClr>
                  </a:outerShdw>
                </a:effectLst>
              </a:rPr>
              <a:t>Le système est considéré comme un tout et est représenté par une ligne de </a:t>
            </a:r>
            <a:r>
              <a:rPr lang="fr-FR" dirty="0" smtClean="0">
                <a:effectLst>
                  <a:outerShdw blurRad="38100" dist="38100" dir="2700000" algn="tl">
                    <a:srgbClr val="000000">
                      <a:alpha val="43137"/>
                    </a:srgbClr>
                  </a:outerShdw>
                </a:effectLst>
              </a:rPr>
              <a:t>vie.</a:t>
            </a:r>
            <a:endParaRPr lang="fr-FR" dirty="0">
              <a:effectLst>
                <a:outerShdw blurRad="38100" dist="38100" dir="2700000" algn="tl">
                  <a:srgbClr val="000000">
                    <a:alpha val="43137"/>
                  </a:srgbClr>
                </a:outerShdw>
              </a:effectLst>
            </a:endParaRPr>
          </a:p>
        </p:txBody>
      </p:sp>
      <p:sp>
        <p:nvSpPr>
          <p:cNvPr id="5" name="Espace réservé du contenu 2"/>
          <p:cNvSpPr txBox="1">
            <a:spLocks/>
          </p:cNvSpPr>
          <p:nvPr/>
        </p:nvSpPr>
        <p:spPr>
          <a:xfrm>
            <a:off x="817880" y="3789680"/>
            <a:ext cx="10515600" cy="76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fr-FR" dirty="0">
                <a:effectLst>
                  <a:outerShdw blurRad="38100" dist="38100" dir="2700000" algn="tl">
                    <a:srgbClr val="000000">
                      <a:alpha val="43137"/>
                    </a:srgbClr>
                  </a:outerShdw>
                </a:effectLst>
              </a:rPr>
              <a:t>Chaque acteur est également associé à une ligne de </a:t>
            </a:r>
            <a:r>
              <a:rPr lang="fr-FR" dirty="0" smtClean="0">
                <a:effectLst>
                  <a:outerShdw blurRad="38100" dist="38100" dir="2700000" algn="tl">
                    <a:srgbClr val="000000">
                      <a:alpha val="43137"/>
                    </a:srgbClr>
                  </a:outerShdw>
                </a:effectLst>
              </a:rPr>
              <a:t>vie.</a:t>
            </a:r>
            <a:endParaRPr lang="fr-FR" dirty="0">
              <a:effectLst>
                <a:outerShdw blurRad="38100" dist="38100" dir="2700000" algn="tl">
                  <a:srgbClr val="000000">
                    <a:alpha val="43137"/>
                  </a:srgbClr>
                </a:outerShdw>
              </a:effectLst>
            </a:endParaRPr>
          </a:p>
        </p:txBody>
      </p:sp>
      <p:sp>
        <p:nvSpPr>
          <p:cNvPr id="6" name="Espace réservé du contenu 2"/>
          <p:cNvSpPr txBox="1">
            <a:spLocks/>
          </p:cNvSpPr>
          <p:nvPr/>
        </p:nvSpPr>
        <p:spPr>
          <a:xfrm>
            <a:off x="828040" y="4368800"/>
            <a:ext cx="10515600" cy="76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fr-FR" dirty="0">
                <a:effectLst>
                  <a:outerShdw blurRad="38100" dist="38100" dir="2700000" algn="tl">
                    <a:srgbClr val="000000">
                      <a:alpha val="43137"/>
                    </a:srgbClr>
                  </a:outerShdw>
                </a:effectLst>
              </a:rPr>
              <a:t>L’ordre chronologique se déroule vers le </a:t>
            </a:r>
            <a:r>
              <a:rPr lang="fr-FR" dirty="0" smtClean="0">
                <a:effectLst>
                  <a:outerShdw blurRad="38100" dist="38100" dir="2700000" algn="tl">
                    <a:srgbClr val="000000">
                      <a:alpha val="43137"/>
                    </a:srgbClr>
                  </a:outerShdw>
                </a:effectLst>
              </a:rPr>
              <a:t>bas.</a:t>
            </a:r>
            <a:endParaRPr lang="fr-FR" dirty="0">
              <a:effectLst>
                <a:outerShdw blurRad="38100" dist="38100" dir="2700000" algn="tl">
                  <a:srgbClr val="000000">
                    <a:alpha val="43137"/>
                  </a:srgbClr>
                </a:outerShdw>
              </a:effectLst>
            </a:endParaRPr>
          </a:p>
        </p:txBody>
      </p:sp>
      <p:sp>
        <p:nvSpPr>
          <p:cNvPr id="7" name="Espace réservé du contenu 2"/>
          <p:cNvSpPr txBox="1">
            <a:spLocks/>
          </p:cNvSpPr>
          <p:nvPr/>
        </p:nvSpPr>
        <p:spPr>
          <a:xfrm>
            <a:off x="828040" y="5154295"/>
            <a:ext cx="10515600" cy="76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fr-FR" dirty="0">
                <a:effectLst>
                  <a:outerShdw blurRad="38100" dist="38100" dir="2700000" algn="tl">
                    <a:srgbClr val="000000">
                      <a:alpha val="43137"/>
                    </a:srgbClr>
                  </a:outerShdw>
                </a:effectLst>
              </a:rPr>
              <a:t>L’ordre des messages doit suivre la séquence décrite dans le cas </a:t>
            </a:r>
            <a:r>
              <a:rPr lang="fr-FR" dirty="0" smtClean="0">
                <a:effectLst>
                  <a:outerShdw blurRad="38100" dist="38100" dir="2700000" algn="tl">
                    <a:srgbClr val="000000">
                      <a:alpha val="43137"/>
                    </a:srgbClr>
                  </a:outerShdw>
                </a:effectLst>
              </a:rPr>
              <a:t>d’utilisation.</a:t>
            </a:r>
            <a:endParaRPr lang="fr-F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63278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 Types de diagrammes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825625"/>
            <a:ext cx="10515600" cy="958215"/>
          </a:xfrm>
        </p:spPr>
        <p:txBody>
          <a:bodyPr/>
          <a:lstStyle/>
          <a:p>
            <a:r>
              <a:rPr lang="fr-FR" dirty="0" smtClean="0">
                <a:effectLst>
                  <a:outerShdw blurRad="38100" dist="38100" dir="2700000" algn="tl">
                    <a:srgbClr val="000000">
                      <a:alpha val="43137"/>
                    </a:srgbClr>
                  </a:outerShdw>
                </a:effectLst>
              </a:rPr>
              <a:t>Diagramme de séquence Boite Noire: (Exemple)</a:t>
            </a:r>
            <a:endParaRPr lang="fr-FR" dirty="0">
              <a:effectLst>
                <a:outerShdw blurRad="38100" dist="38100" dir="2700000" algn="tl">
                  <a:srgbClr val="000000">
                    <a:alpha val="43137"/>
                  </a:srgbClr>
                </a:outerShdw>
              </a:effectLst>
            </a:endParaRPr>
          </a:p>
        </p:txBody>
      </p:sp>
      <p:sp>
        <p:nvSpPr>
          <p:cNvPr id="8" name="Espace réservé du contenu 2"/>
          <p:cNvSpPr txBox="1">
            <a:spLocks/>
          </p:cNvSpPr>
          <p:nvPr/>
        </p:nvSpPr>
        <p:spPr>
          <a:xfrm>
            <a:off x="828040" y="2374265"/>
            <a:ext cx="10510520" cy="82613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fr-FR" dirty="0">
                <a:effectLst>
                  <a:outerShdw blurRad="38100" dist="38100" dir="2700000" algn="tl">
                    <a:srgbClr val="000000">
                      <a:alpha val="43137"/>
                    </a:srgbClr>
                  </a:outerShdw>
                </a:effectLst>
              </a:rPr>
              <a:t>On considère un système de Librairie en ligne. On veut modéliser le DSS du cas d’utilisation « Chercher des ouvrages </a:t>
            </a:r>
            <a:r>
              <a:rPr lang="fr-FR" dirty="0" smtClean="0">
                <a:effectLst>
                  <a:outerShdw blurRad="38100" dist="38100" dir="2700000" algn="tl">
                    <a:srgbClr val="000000">
                      <a:alpha val="43137"/>
                    </a:srgbClr>
                  </a:outerShdw>
                </a:effectLst>
              </a:rPr>
              <a:t>» déclenché </a:t>
            </a:r>
            <a:r>
              <a:rPr lang="fr-FR" dirty="0">
                <a:effectLst>
                  <a:outerShdw blurRad="38100" dist="38100" dir="2700000" algn="tl">
                    <a:srgbClr val="000000">
                      <a:alpha val="43137"/>
                    </a:srgbClr>
                  </a:outerShdw>
                </a:effectLst>
              </a:rPr>
              <a:t>par l’acteur principal : l’Internaute</a:t>
            </a:r>
          </a:p>
        </p:txBody>
      </p:sp>
      <p:pic>
        <p:nvPicPr>
          <p:cNvPr id="9" name="Image 8"/>
          <p:cNvPicPr>
            <a:picLocks noChangeAspect="1"/>
          </p:cNvPicPr>
          <p:nvPr/>
        </p:nvPicPr>
        <p:blipFill>
          <a:blip r:embed="rId2"/>
          <a:stretch>
            <a:fillRect/>
          </a:stretch>
        </p:blipFill>
        <p:spPr>
          <a:xfrm>
            <a:off x="1755457" y="3098801"/>
            <a:ext cx="8882063" cy="351055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323497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 Types de diagrammes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825625"/>
            <a:ext cx="10515600" cy="958215"/>
          </a:xfrm>
        </p:spPr>
        <p:txBody>
          <a:bodyPr/>
          <a:lstStyle/>
          <a:p>
            <a:r>
              <a:rPr lang="fr-FR" dirty="0" smtClean="0">
                <a:effectLst>
                  <a:outerShdw blurRad="38100" dist="38100" dir="2700000" algn="tl">
                    <a:srgbClr val="000000">
                      <a:alpha val="43137"/>
                    </a:srgbClr>
                  </a:outerShdw>
                </a:effectLst>
              </a:rPr>
              <a:t>Diagramme de séquence Boite Blanche:</a:t>
            </a:r>
            <a:endParaRPr lang="fr-FR" dirty="0">
              <a:effectLst>
                <a:outerShdw blurRad="38100" dist="38100" dir="2700000" algn="tl">
                  <a:srgbClr val="000000">
                    <a:alpha val="43137"/>
                  </a:srgbClr>
                </a:outerShdw>
              </a:effectLst>
            </a:endParaRPr>
          </a:p>
        </p:txBody>
      </p:sp>
      <p:sp>
        <p:nvSpPr>
          <p:cNvPr id="4" name="Espace réservé du contenu 2"/>
          <p:cNvSpPr txBox="1">
            <a:spLocks/>
          </p:cNvSpPr>
          <p:nvPr/>
        </p:nvSpPr>
        <p:spPr>
          <a:xfrm>
            <a:off x="828040" y="3004185"/>
            <a:ext cx="10515600" cy="572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fr-FR" dirty="0">
                <a:effectLst>
                  <a:outerShdw blurRad="38100" dist="38100" dir="2700000" algn="tl">
                    <a:srgbClr val="000000">
                      <a:alpha val="43137"/>
                    </a:srgbClr>
                  </a:outerShdw>
                </a:effectLst>
              </a:rPr>
              <a:t>Appelé aussi Diagramme </a:t>
            </a:r>
            <a:r>
              <a:rPr lang="fr-FR" dirty="0" smtClean="0">
                <a:effectLst>
                  <a:outerShdw blurRad="38100" dist="38100" dir="2700000" algn="tl">
                    <a:srgbClr val="000000">
                      <a:alpha val="43137"/>
                    </a:srgbClr>
                  </a:outerShdw>
                </a:effectLst>
              </a:rPr>
              <a:t>d’interaction. </a:t>
            </a:r>
            <a:endParaRPr lang="fr-FR" dirty="0">
              <a:effectLst>
                <a:outerShdw blurRad="38100" dist="38100" dir="2700000" algn="tl">
                  <a:srgbClr val="000000">
                    <a:alpha val="43137"/>
                  </a:srgbClr>
                </a:outerShdw>
              </a:effectLst>
            </a:endParaRPr>
          </a:p>
        </p:txBody>
      </p:sp>
      <p:sp>
        <p:nvSpPr>
          <p:cNvPr id="5" name="Espace réservé du contenu 2"/>
          <p:cNvSpPr txBox="1">
            <a:spLocks/>
          </p:cNvSpPr>
          <p:nvPr/>
        </p:nvSpPr>
        <p:spPr>
          <a:xfrm>
            <a:off x="828040" y="3576320"/>
            <a:ext cx="10515600" cy="76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fr-FR" dirty="0">
                <a:effectLst>
                  <a:outerShdw blurRad="38100" dist="38100" dir="2700000" algn="tl">
                    <a:srgbClr val="000000">
                      <a:alpha val="43137"/>
                    </a:srgbClr>
                  </a:outerShdw>
                </a:effectLst>
              </a:rPr>
              <a:t>Permet d’attribuer précisément les responsabilités de comportement aux classes d’analyse du diagramme de </a:t>
            </a:r>
            <a:r>
              <a:rPr lang="fr-FR" dirty="0" smtClean="0">
                <a:effectLst>
                  <a:outerShdw blurRad="38100" dist="38100" dir="2700000" algn="tl">
                    <a:srgbClr val="000000">
                      <a:alpha val="43137"/>
                    </a:srgbClr>
                  </a:outerShdw>
                </a:effectLst>
              </a:rPr>
              <a:t>classes.</a:t>
            </a:r>
            <a:endParaRPr lang="fr-FR" dirty="0">
              <a:effectLst>
                <a:outerShdw blurRad="38100" dist="38100" dir="2700000" algn="tl">
                  <a:srgbClr val="000000">
                    <a:alpha val="43137"/>
                  </a:srgbClr>
                </a:outerShdw>
              </a:effectLst>
            </a:endParaRPr>
          </a:p>
        </p:txBody>
      </p:sp>
      <p:sp>
        <p:nvSpPr>
          <p:cNvPr id="6" name="Espace réservé du contenu 2"/>
          <p:cNvSpPr txBox="1">
            <a:spLocks/>
          </p:cNvSpPr>
          <p:nvPr/>
        </p:nvSpPr>
        <p:spPr>
          <a:xfrm>
            <a:off x="838200" y="4341495"/>
            <a:ext cx="10515600" cy="76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fr-FR" dirty="0">
                <a:effectLst>
                  <a:outerShdw blurRad="38100" dist="38100" dir="2700000" algn="tl">
                    <a:srgbClr val="000000">
                      <a:alpha val="43137"/>
                    </a:srgbClr>
                  </a:outerShdw>
                </a:effectLst>
              </a:rPr>
              <a:t>Permet de corriger le diagramme de classes d’analyse.</a:t>
            </a:r>
          </a:p>
        </p:txBody>
      </p:sp>
      <p:sp>
        <p:nvSpPr>
          <p:cNvPr id="7" name="Espace réservé du contenu 2"/>
          <p:cNvSpPr txBox="1">
            <a:spLocks/>
          </p:cNvSpPr>
          <p:nvPr/>
        </p:nvSpPr>
        <p:spPr>
          <a:xfrm>
            <a:off x="848360" y="4913630"/>
            <a:ext cx="10515600" cy="76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fr-FR" dirty="0">
                <a:effectLst>
                  <a:outerShdw blurRad="38100" dist="38100" dir="2700000" algn="tl">
                    <a:srgbClr val="000000">
                      <a:alpha val="43137"/>
                    </a:srgbClr>
                  </a:outerShdw>
                </a:effectLst>
              </a:rPr>
              <a:t>Permet de construire une première version de diagramme de classe de </a:t>
            </a:r>
            <a:r>
              <a:rPr lang="fr-FR" dirty="0" smtClean="0">
                <a:effectLst>
                  <a:outerShdw blurRad="38100" dist="38100" dir="2700000" algn="tl">
                    <a:srgbClr val="000000">
                      <a:alpha val="43137"/>
                    </a:srgbClr>
                  </a:outerShdw>
                </a:effectLst>
              </a:rPr>
              <a:t>conception.</a:t>
            </a:r>
            <a:endParaRPr lang="fr-FR" dirty="0">
              <a:effectLst>
                <a:outerShdw blurRad="38100" dist="38100" dir="2700000" algn="tl">
                  <a:srgbClr val="000000">
                    <a:alpha val="43137"/>
                  </a:srgbClr>
                </a:outerShdw>
              </a:effectLst>
            </a:endParaRPr>
          </a:p>
        </p:txBody>
      </p:sp>
      <p:sp>
        <p:nvSpPr>
          <p:cNvPr id="8" name="Espace réservé du contenu 2"/>
          <p:cNvSpPr txBox="1">
            <a:spLocks/>
          </p:cNvSpPr>
          <p:nvPr/>
        </p:nvSpPr>
        <p:spPr>
          <a:xfrm>
            <a:off x="828040" y="5624194"/>
            <a:ext cx="10515600" cy="765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fr-FR" dirty="0">
                <a:effectLst>
                  <a:outerShdw blurRad="38100" dist="38100" dir="2700000" algn="tl">
                    <a:srgbClr val="000000">
                      <a:alpha val="43137"/>
                    </a:srgbClr>
                  </a:outerShdw>
                </a:effectLst>
              </a:rPr>
              <a:t>Il est centré sur une collection d'objets (instances) qui collaborent (échanges des messages).</a:t>
            </a:r>
          </a:p>
        </p:txBody>
      </p:sp>
    </p:spTree>
    <p:extLst>
      <p:ext uri="{BB962C8B-B14F-4D97-AF65-F5344CB8AC3E}">
        <p14:creationId xmlns:p14="http://schemas.microsoft.com/office/powerpoint/2010/main" val="3832238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b">
            <a:normAutofit fontScale="90000"/>
          </a:bodyPr>
          <a:lstStyle/>
          <a:p>
            <a:pPr algn="ctr"/>
            <a:r>
              <a:rPr lang="fr-FR" sz="6000" dirty="0" smtClean="0">
                <a:solidFill>
                  <a:schemeClr val="tx2">
                    <a:lumMod val="75000"/>
                  </a:schemeClr>
                </a:solidFill>
                <a:effectLst>
                  <a:outerShdw blurRad="38100" dist="38100" dir="2700000" algn="tl">
                    <a:srgbClr val="000000">
                      <a:alpha val="43137"/>
                    </a:srgbClr>
                  </a:outerShdw>
                </a:effectLst>
              </a:rPr>
              <a:t>II- Types de diagrammes de séquence</a:t>
            </a:r>
            <a:endParaRPr lang="fr-FR" sz="6000" dirty="0">
              <a:solidFill>
                <a:schemeClr val="tx2">
                  <a:lumMod val="75000"/>
                </a:schemeClr>
              </a:solidFill>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838200" y="1825625"/>
            <a:ext cx="10515600" cy="958215"/>
          </a:xfrm>
        </p:spPr>
        <p:txBody>
          <a:bodyPr/>
          <a:lstStyle/>
          <a:p>
            <a:r>
              <a:rPr lang="fr-FR" dirty="0" smtClean="0">
                <a:effectLst>
                  <a:outerShdw blurRad="38100" dist="38100" dir="2700000" algn="tl">
                    <a:srgbClr val="000000">
                      <a:alpha val="43137"/>
                    </a:srgbClr>
                  </a:outerShdw>
                </a:effectLst>
              </a:rPr>
              <a:t>Diagramme de séquence Boite Blanche:</a:t>
            </a:r>
            <a:endParaRPr lang="fr-FR"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2"/>
          <a:stretch>
            <a:fillRect/>
          </a:stretch>
        </p:blipFill>
        <p:spPr>
          <a:xfrm>
            <a:off x="544139" y="2613343"/>
            <a:ext cx="11103721" cy="317785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75555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3595</TotalTime>
  <Words>1931</Words>
  <Application>Microsoft Office PowerPoint</Application>
  <PresentationFormat>Grand écran</PresentationFormat>
  <Paragraphs>142</Paragraphs>
  <Slides>32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32</vt:i4>
      </vt:variant>
    </vt:vector>
  </HeadingPairs>
  <TitlesOfParts>
    <vt:vector size="36" baseType="lpstr">
      <vt:lpstr>Arial</vt:lpstr>
      <vt:lpstr>Calibri</vt:lpstr>
      <vt:lpstr>Calibri Light</vt:lpstr>
      <vt:lpstr>Thème Office</vt:lpstr>
      <vt:lpstr>Diagramme de séquences</vt:lpstr>
      <vt:lpstr>I- Rôle du digramme de séquence</vt:lpstr>
      <vt:lpstr>I- Rôle du digramme de séquence</vt:lpstr>
      <vt:lpstr>II- Types de diagrammes de séquence</vt:lpstr>
      <vt:lpstr>II- Types de diagrammes de séquence</vt:lpstr>
      <vt:lpstr>II- Types de diagrammes de séquence</vt:lpstr>
      <vt:lpstr>II- Types de diagrammes de séquence</vt:lpstr>
      <vt:lpstr>II- Types de diagrammes de séquence</vt:lpstr>
      <vt:lpstr>II- Types de diagrammes de séquence</vt:lpstr>
      <vt:lpstr>III- Structure du diagramme de séquence</vt:lpstr>
      <vt:lpstr>III- Structure du diagramme de séquence</vt:lpstr>
      <vt:lpstr>III- Structure du diagramme de séquence</vt:lpstr>
      <vt:lpstr>III- Structure du diagramme de séquence</vt:lpstr>
      <vt:lpstr>III- Structure du diagramme de séquence</vt:lpstr>
      <vt:lpstr>III- Structure du diagramme de séquence</vt:lpstr>
      <vt:lpstr>III- Structure du diagramme de séquence</vt:lpstr>
      <vt:lpstr>III- Structure du diagramme de séquence</vt:lpstr>
      <vt:lpstr>III- Structure du diagramme de séquence</vt:lpstr>
      <vt:lpstr>III- Structure du diagramme de séquence</vt:lpstr>
      <vt:lpstr>III- Structure du diagramme de séquence</vt:lpstr>
      <vt:lpstr>III- Structure du diagramme de séquence</vt:lpstr>
      <vt:lpstr>III- Structure du diagramme de séquence</vt:lpstr>
      <vt:lpstr>IV- Fragment d’interaction combiné</vt:lpstr>
      <vt:lpstr>IV- Fragment d’interaction combiné</vt:lpstr>
      <vt:lpstr>IV- Fragment d’interaction combiné</vt:lpstr>
      <vt:lpstr>IV- Fragment d’interaction combiné</vt:lpstr>
      <vt:lpstr>IV- Fragment d’interaction combiné</vt:lpstr>
      <vt:lpstr>IV- Fragment d’interaction combiné</vt:lpstr>
      <vt:lpstr>IV- Fragment d’interaction combiné</vt:lpstr>
      <vt:lpstr>IV- Fragment d’interaction combiné</vt:lpstr>
      <vt:lpstr>IV- Fragment d’interaction combiné</vt:lpstr>
      <vt:lpstr>IV- Fragment d’interaction combiné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Diagramme de séquences</dc:title>
  <dc:creator>NAJ LAM</dc:creator>
  <cp:lastModifiedBy>NAJ LAM</cp:lastModifiedBy>
  <cp:revision>28</cp:revision>
  <dcterms:created xsi:type="dcterms:W3CDTF">2022-11-28T10:03:49Z</dcterms:created>
  <dcterms:modified xsi:type="dcterms:W3CDTF">2022-12-11T20:17:42Z</dcterms:modified>
</cp:coreProperties>
</file>