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49E43D-55C9-46CA-91ED-873196AAB6A2}" v="304" dt="2021-01-18T22:41:44.090"/>
    <p1510:client id="{B5DB1041-31E5-4C07-8C23-01E131A1B39B}" v="679" dt="2021-01-18T21:23:31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6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47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9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227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>
              <a:buFont typeface="+mj-lt"/>
              <a:buAutoNum type="arabicPeriod"/>
              <a:defRPr/>
            </a:lvl1pPr>
            <a:lvl2pPr marL="228600" indent="-228600">
              <a:buFont typeface="+mj-lt"/>
              <a:buAutoNum type="arabicPeriod"/>
              <a:defRPr/>
            </a:lvl2pPr>
            <a:lvl3pPr marL="228600">
              <a:buFont typeface="+mj-lt"/>
              <a:buAutoNum type="arabicPeriod"/>
              <a:defRPr/>
            </a:lvl3pPr>
            <a:lvl4pPr marL="228600" indent="-228600">
              <a:buFont typeface="+mj-lt"/>
              <a:buAutoNum type="arabicPeriod"/>
              <a:defRPr/>
            </a:lvl4pPr>
            <a:lvl5pPr marL="228600">
              <a:buFont typeface="+mj-lt"/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1/18/2021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93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3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198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1/18/2021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5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1/18/2021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3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1/18/2021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4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5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1/18/2021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9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1/18/2021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‹N°›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3769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0" r:id="rId6"/>
    <p:sldLayoutId id="2147483726" r:id="rId7"/>
    <p:sldLayoutId id="2147483727" r:id="rId8"/>
    <p:sldLayoutId id="2147483728" r:id="rId9"/>
    <p:sldLayoutId id="2147483729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3B6DAC6-0186-4D62-AD69-90B9C0411E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90AC69-1A30-44FD-AD6B-4AD5E86191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0000"/>
          </a:blip>
          <a:srcRect l="4930" r="1760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86949" y="3522133"/>
            <a:ext cx="8872417" cy="326958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 err="1">
                <a:solidFill>
                  <a:schemeClr val="tx2"/>
                </a:solidFill>
                <a:ea typeface="+mj-lt"/>
                <a:cs typeface="+mj-lt"/>
              </a:rPr>
              <a:t>Veille</a:t>
            </a:r>
            <a:r>
              <a:rPr lang="en-US" dirty="0">
                <a:solidFill>
                  <a:schemeClr val="tx2"/>
                </a:solidFill>
                <a:ea typeface="+mj-lt"/>
                <a:cs typeface="+mj-lt"/>
              </a:rPr>
              <a:t>    technique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000" dirty="0" err="1">
                <a:solidFill>
                  <a:schemeClr val="tx2"/>
                </a:solidFill>
                <a:cs typeface="Posterama"/>
              </a:rPr>
              <a:t>Réaliser</a:t>
            </a:r>
            <a:r>
              <a:rPr lang="en-US" sz="2000" dirty="0">
                <a:solidFill>
                  <a:schemeClr val="tx2"/>
                </a:solidFill>
                <a:cs typeface="Posterama"/>
              </a:rPr>
              <a:t> par</a:t>
            </a:r>
            <a:r>
              <a:rPr lang="fr-FR" sz="2000" dirty="0">
                <a:cs typeface="Posterama"/>
              </a:rPr>
              <a:t> </a:t>
            </a:r>
            <a:r>
              <a:rPr lang="fr-FR" sz="2000" dirty="0">
                <a:ea typeface="+mj-lt"/>
                <a:cs typeface="+mj-lt"/>
              </a:rPr>
              <a:t> </a:t>
            </a:r>
            <a:r>
              <a:rPr lang="fr-FR" sz="2000" dirty="0" err="1">
                <a:solidFill>
                  <a:schemeClr val="tx2"/>
                </a:solidFill>
                <a:ea typeface="+mj-lt"/>
                <a:cs typeface="+mj-lt"/>
              </a:rPr>
              <a:t>GeeKship</a:t>
            </a:r>
            <a:r>
              <a:rPr lang="fr-FR" sz="2000" dirty="0">
                <a:solidFill>
                  <a:schemeClr val="tx2"/>
                </a:solidFill>
                <a:ea typeface="+mj-lt"/>
                <a:cs typeface="+mj-lt"/>
              </a:rPr>
              <a:t> :</a:t>
            </a:r>
            <a:r>
              <a:rPr lang="fr-FR" sz="2000" dirty="0">
                <a:ea typeface="+mj-lt"/>
                <a:cs typeface="+mj-lt"/>
              </a:rPr>
              <a:t>  </a:t>
            </a:r>
            <a:r>
              <a:rPr lang="fr-FR" sz="2000" dirty="0">
                <a:solidFill>
                  <a:schemeClr val="tx2"/>
                </a:solidFill>
                <a:ea typeface="+mj-lt"/>
                <a:cs typeface="+mj-lt"/>
              </a:rPr>
              <a:t>Anas </a:t>
            </a:r>
            <a:r>
              <a:rPr lang="fr-FR" sz="2000" dirty="0" err="1">
                <a:solidFill>
                  <a:schemeClr val="tx2"/>
                </a:solidFill>
                <a:ea typeface="+mj-lt"/>
                <a:cs typeface="+mj-lt"/>
              </a:rPr>
              <a:t>Hadrami</a:t>
            </a:r>
            <a:br>
              <a:rPr lang="en-US" dirty="0"/>
            </a:br>
            <a:r>
              <a:rPr lang="fr-FR" sz="2000" dirty="0">
                <a:solidFill>
                  <a:schemeClr val="tx2"/>
                </a:solidFill>
                <a:cs typeface="Posterama"/>
              </a:rPr>
              <a:t>                   </a:t>
            </a:r>
            <a:r>
              <a:rPr lang="fr-FR" sz="2000" b="1" dirty="0">
                <a:ea typeface="+mj-lt"/>
                <a:cs typeface="+mj-lt"/>
              </a:rPr>
              <a:t>                                 </a:t>
            </a:r>
            <a:r>
              <a:rPr lang="fr-FR" sz="2000" dirty="0" err="1">
                <a:solidFill>
                  <a:schemeClr val="tx2"/>
                </a:solidFill>
                <a:ea typeface="+mj-lt"/>
                <a:cs typeface="+mj-lt"/>
              </a:rPr>
              <a:t>Oumayma</a:t>
            </a:r>
            <a:r>
              <a:rPr lang="fr-FR" sz="2000" dirty="0">
                <a:solidFill>
                  <a:schemeClr val="tx2"/>
                </a:solidFill>
                <a:ea typeface="+mj-lt"/>
                <a:cs typeface="+mj-lt"/>
              </a:rPr>
              <a:t> Hammadi</a:t>
            </a:r>
            <a:br>
              <a:rPr lang="en-US" dirty="0"/>
            </a:br>
            <a:r>
              <a:rPr lang="fr-FR" sz="2000" dirty="0">
                <a:solidFill>
                  <a:schemeClr val="tx2"/>
                </a:solidFill>
                <a:cs typeface="Posterama"/>
              </a:rPr>
              <a:t>                  </a:t>
            </a:r>
            <a:r>
              <a:rPr lang="fr-FR" sz="2000" dirty="0">
                <a:solidFill>
                  <a:schemeClr val="tx2"/>
                </a:solidFill>
                <a:ea typeface="+mj-lt"/>
                <a:cs typeface="+mj-lt"/>
              </a:rPr>
              <a:t>                              </a:t>
            </a:r>
            <a:r>
              <a:rPr lang="fr-FR" sz="2000" dirty="0" err="1">
                <a:solidFill>
                  <a:schemeClr val="tx2"/>
                </a:solidFill>
                <a:ea typeface="+mj-lt"/>
                <a:cs typeface="+mj-lt"/>
              </a:rPr>
              <a:t>Malki</a:t>
            </a:r>
            <a:r>
              <a:rPr lang="fr-FR" sz="2000" dirty="0">
                <a:solidFill>
                  <a:schemeClr val="tx2"/>
                </a:solidFill>
                <a:ea typeface="+mj-lt"/>
                <a:cs typeface="+mj-lt"/>
              </a:rPr>
              <a:t> Mohammed</a:t>
            </a:r>
            <a:br>
              <a:rPr lang="fr-FR" sz="2000" dirty="0">
                <a:solidFill>
                  <a:schemeClr val="tx2"/>
                </a:solidFill>
                <a:ea typeface="+mj-lt"/>
                <a:cs typeface="+mj-lt"/>
              </a:rPr>
            </a:br>
            <a:r>
              <a:rPr lang="fr-FR" sz="2000" dirty="0">
                <a:solidFill>
                  <a:schemeClr val="tx2"/>
                </a:solidFill>
                <a:cs typeface="Posterama"/>
              </a:rPr>
              <a:t>                   </a:t>
            </a:r>
            <a:r>
              <a:rPr lang="fr-FR" sz="2000" b="1" dirty="0">
                <a:ea typeface="+mj-lt"/>
                <a:cs typeface="+mj-lt"/>
              </a:rPr>
              <a:t>                                       </a:t>
            </a:r>
            <a:r>
              <a:rPr lang="fr-FR" sz="2000" dirty="0" err="1">
                <a:solidFill>
                  <a:schemeClr val="tx2"/>
                </a:solidFill>
                <a:ea typeface="+mj-lt"/>
                <a:cs typeface="+mj-lt"/>
              </a:rPr>
              <a:t>Daghmoum</a:t>
            </a:r>
            <a:r>
              <a:rPr lang="fr-FR" sz="2000" dirty="0">
                <a:solidFill>
                  <a:schemeClr val="tx2"/>
                </a:solidFill>
                <a:ea typeface="+mj-lt"/>
                <a:cs typeface="+mj-lt"/>
              </a:rPr>
              <a:t> Noureddine</a:t>
            </a:r>
            <a:endParaRPr lang="fr-FR" sz="2000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86949" y="725465"/>
            <a:ext cx="7974719" cy="27966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b="1" dirty="0" err="1">
                <a:solidFill>
                  <a:schemeClr val="tx2"/>
                </a:solidFill>
              </a:rPr>
              <a:t>Maquettage</a:t>
            </a:r>
            <a:r>
              <a:rPr lang="en-US" sz="3200" dirty="0">
                <a:solidFill>
                  <a:schemeClr val="tx2"/>
                </a:solidFill>
              </a:rPr>
              <a:t> : Scenario 1</a:t>
            </a:r>
            <a:endParaRPr lang="fr-FR" sz="3200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618479C5-18F2-485B-B7FC-A263B6BEA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23" y="145615"/>
            <a:ext cx="3160734" cy="237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65FD36FC-E192-4E91-97BA-079AC676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6876" y="59871"/>
            <a:ext cx="5344741" cy="143440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z="2800" i="1" dirty="0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8-points </a:t>
            </a:r>
            <a:r>
              <a:rPr lang="fr-FR" sz="2800" i="1" dirty="0" err="1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Grid</a:t>
            </a:r>
            <a:r>
              <a:rPr lang="fr-FR" sz="2800" i="1" dirty="0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 system</a:t>
            </a:r>
            <a:endParaRPr lang="fr-FR" sz="2800" i="1">
              <a:solidFill>
                <a:schemeClr val="tx2"/>
              </a:solidFill>
              <a:latin typeface="Comic Sans MS"/>
              <a:ea typeface="+mj-lt"/>
              <a:cs typeface="+mj-lt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4CBE6F6-F2CE-40B7-90B4-902ACDC65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6314" y="4068599"/>
            <a:ext cx="5385089" cy="1671571"/>
          </a:xfrm>
        </p:spPr>
        <p:txBody>
          <a:bodyPr anchor="b">
            <a:normAutofit/>
          </a:bodyPr>
          <a:lstStyle/>
          <a:p>
            <a:pPr algn="r"/>
            <a:endParaRPr lang="fr-FR">
              <a:solidFill>
                <a:schemeClr val="tx2"/>
              </a:solidFill>
            </a:endParaRPr>
          </a:p>
        </p:txBody>
      </p:sp>
      <p:pic>
        <p:nvPicPr>
          <p:cNvPr id="4" name="Image 4" descr="Une image contenant texte, tableau blanc&#10;&#10;Description générée automatiquement">
            <a:extLst>
              <a:ext uri="{FF2B5EF4-FFF2-40B4-BE49-F238E27FC236}">
                <a16:creationId xmlns:a16="http://schemas.microsoft.com/office/drawing/2014/main" id="{2116361E-326F-4405-8A97-A0991E971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664" y="1712230"/>
            <a:ext cx="11568124" cy="481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824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29D45B3-7569-41A8-B7D1-A83302AE1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5722" y="39975"/>
            <a:ext cx="4712534" cy="14454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2800" i="1" dirty="0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Vertical </a:t>
            </a:r>
            <a:r>
              <a:rPr lang="fr-FR" sz="2800" i="1" dirty="0" err="1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Rhythm</a:t>
            </a:r>
            <a:endParaRPr lang="fr-FR" sz="2800" i="1">
              <a:solidFill>
                <a:schemeClr val="tx2"/>
              </a:solidFill>
              <a:latin typeface="Comic Sans MS"/>
              <a:cs typeface="Posterama"/>
            </a:endParaRPr>
          </a:p>
        </p:txBody>
      </p:sp>
      <p:pic>
        <p:nvPicPr>
          <p:cNvPr id="4" name="Image 4" descr="Une image contenant table&#10;&#10;Description générée automatiquement">
            <a:extLst>
              <a:ext uri="{FF2B5EF4-FFF2-40B4-BE49-F238E27FC236}">
                <a16:creationId xmlns:a16="http://schemas.microsoft.com/office/drawing/2014/main" id="{EE1CFAE4-AC73-44C4-84C3-3060E7B6E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20" y="1583736"/>
            <a:ext cx="11857494" cy="4970013"/>
          </a:xfrm>
        </p:spPr>
      </p:pic>
    </p:spTree>
    <p:extLst>
      <p:ext uri="{BB962C8B-B14F-4D97-AF65-F5344CB8AC3E}">
        <p14:creationId xmlns:p14="http://schemas.microsoft.com/office/powerpoint/2010/main" val="1622082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26E6861-5026-4CA5-AE8F-FDC04CD3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433" y="-1913"/>
            <a:ext cx="5344741" cy="153737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Modular Grid</a:t>
            </a:r>
            <a:endParaRPr lang="fr-FR" sz="2800" b="1" i="1">
              <a:solidFill>
                <a:schemeClr val="tx2"/>
              </a:solidFill>
              <a:latin typeface="Comic Sans MS"/>
              <a:ea typeface="+mj-lt"/>
              <a:cs typeface="+mj-lt"/>
            </a:endParaRPr>
          </a:p>
        </p:txBody>
      </p:sp>
      <p:pic>
        <p:nvPicPr>
          <p:cNvPr id="4" name="Image 4" descr="Une image contenant extérieur, joueur, boule, herbe&#10;&#10;Description générée automatiquement">
            <a:extLst>
              <a:ext uri="{FF2B5EF4-FFF2-40B4-BE49-F238E27FC236}">
                <a16:creationId xmlns:a16="http://schemas.microsoft.com/office/drawing/2014/main" id="{A95DCABF-3D18-469F-B552-3043FD157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730" y="1600916"/>
            <a:ext cx="11761938" cy="512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522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3D2857FE-3C88-44E3-8B1E-4CA12CCD8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2039" y="440582"/>
            <a:ext cx="4712534" cy="866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fr-FR" sz="2800" b="1" i="1" dirty="0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Vertical </a:t>
            </a:r>
            <a:r>
              <a:rPr lang="fr-FR" sz="2800" b="1" i="1" dirty="0" err="1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Scale</a:t>
            </a:r>
            <a:endParaRPr lang="fr-FR" sz="2800" b="1" i="1" dirty="0" err="1">
              <a:solidFill>
                <a:schemeClr val="tx2"/>
              </a:solidFill>
              <a:latin typeface="Comic Sans MS"/>
              <a:cs typeface="Posterama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F4C3988C-AA62-4EEB-BAB3-9DEF272BE1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7228" y="1302935"/>
            <a:ext cx="7738418" cy="5057516"/>
          </a:xfrm>
        </p:spPr>
      </p:pic>
    </p:spTree>
    <p:extLst>
      <p:ext uri="{BB962C8B-B14F-4D97-AF65-F5344CB8AC3E}">
        <p14:creationId xmlns:p14="http://schemas.microsoft.com/office/powerpoint/2010/main" val="4044126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ctangle 18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7" name="Freeform: Shape 216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9" name="Freeform: Shape 218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83" name="Rectangle 28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87" name="Freeform: Shape 286">
            <a:extLst>
              <a:ext uri="{FF2B5EF4-FFF2-40B4-BE49-F238E27FC236}">
                <a16:creationId xmlns:a16="http://schemas.microsoft.com/office/drawing/2014/main" id="{1875321C-FB29-4535-A841-6DD514261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9" name="Right Triangle 288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963299C0-2D74-4F16-A73D-E70731449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Straight Connector 294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Straight Connector 295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D90873C3-27E9-4693-86F7-73A85EBF5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28" y="58841"/>
            <a:ext cx="10754080" cy="22612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chemeClr val="tx2"/>
                </a:solidFill>
              </a:rPr>
              <a:t>Le </a:t>
            </a:r>
            <a:r>
              <a:rPr lang="en-US" sz="4000" dirty="0" err="1">
                <a:solidFill>
                  <a:schemeClr val="tx2"/>
                </a:solidFill>
              </a:rPr>
              <a:t>maquettage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est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une</a:t>
            </a:r>
            <a:r>
              <a:rPr lang="en-US" sz="4000" dirty="0">
                <a:solidFill>
                  <a:schemeClr val="tx2"/>
                </a:solidFill>
              </a:rPr>
              <a:t> étape </a:t>
            </a:r>
            <a:r>
              <a:rPr lang="en-US" sz="4000" dirty="0" err="1">
                <a:solidFill>
                  <a:schemeClr val="tx2"/>
                </a:solidFill>
              </a:rPr>
              <a:t>primordiale</a:t>
            </a:r>
            <a:r>
              <a:rPr lang="en-US" sz="4000" dirty="0">
                <a:solidFill>
                  <a:schemeClr val="tx2"/>
                </a:solidFill>
              </a:rPr>
              <a:t> dans la </a:t>
            </a:r>
            <a:r>
              <a:rPr lang="en-US" sz="4000" dirty="0" err="1">
                <a:solidFill>
                  <a:schemeClr val="tx2"/>
                </a:solidFill>
              </a:rPr>
              <a:t>réalisation</a:t>
            </a:r>
            <a:r>
              <a:rPr lang="en-US" sz="4000" dirty="0">
                <a:solidFill>
                  <a:schemeClr val="tx2"/>
                </a:solidFill>
              </a:rPr>
              <a:t> des sites web .</a:t>
            </a:r>
            <a:endParaRPr lang="en-US" sz="4000" dirty="0">
              <a:solidFill>
                <a:schemeClr val="tx2"/>
              </a:solidFill>
              <a:cs typeface="Posterama"/>
            </a:endParaRPr>
          </a:p>
          <a:p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D22C36B-4920-4383-996C-7EBB4D6B7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4977" y="2256350"/>
            <a:ext cx="11083312" cy="4803664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800" b="1" u="sng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DAY 1 :</a:t>
            </a:r>
            <a:endParaRPr lang="en-US" sz="2800" b="1" u="sng" kern="12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1.</a:t>
            </a:r>
            <a:r>
              <a: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Organisation</a:t>
            </a:r>
            <a:r>
              <a: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du </a:t>
            </a:r>
            <a:r>
              <a:rPr lang="en-US" sz="2800" b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groupe</a:t>
            </a:r>
            <a:r>
              <a: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(Trello, </a:t>
            </a:r>
            <a:r>
              <a:rPr lang="en-US" sz="2800" b="1" kern="1200" dirty="0" err="1">
                <a:solidFill>
                  <a:schemeClr val="tx2"/>
                </a:solidFill>
                <a:latin typeface="+mn-lt"/>
                <a:ea typeface="+mn-ea"/>
                <a:cs typeface="+mn-cs"/>
              </a:rPr>
              <a:t>github</a:t>
            </a:r>
            <a:r>
              <a: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)</a:t>
            </a:r>
            <a:endParaRPr lang="en-US" sz="2800" b="1" kern="12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2.</a:t>
            </a:r>
            <a:r>
              <a:rPr lang="en-US" sz="28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2800" b="1" dirty="0">
                <a:solidFill>
                  <a:schemeClr val="tx2"/>
                </a:solidFill>
              </a:rPr>
              <a:t>Presentation</a:t>
            </a:r>
            <a:r>
              <a:rPr lang="en-US" sz="2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sur les aspects :</a:t>
            </a:r>
            <a:endParaRPr lang="en-US" sz="2800" b="1" kern="1200" dirty="0">
              <a:solidFill>
                <a:schemeClr val="tx2"/>
              </a:solidFill>
              <a:latin typeface="+mn-lt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tx2"/>
                </a:solidFill>
              </a:rPr>
              <a:t>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   </a:t>
            </a:r>
            <a:endParaRPr lang="en-US" sz="2000" kern="1200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3446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A243686-4EFA-47F1-9E75-781679A5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3416777" y="81594"/>
            <a:ext cx="7285669" cy="11582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b="1" i="1" dirty="0" err="1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Organisation</a:t>
            </a:r>
            <a:r>
              <a:rPr lang="en-US" sz="2800" b="1" i="1" dirty="0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 du </a:t>
            </a:r>
            <a:r>
              <a:rPr lang="en-US" sz="2800" b="1" i="1" dirty="0" err="1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groupe</a:t>
            </a:r>
            <a:r>
              <a:rPr lang="en-US" sz="2800" b="1" i="1" dirty="0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 (Trello, </a:t>
            </a:r>
            <a:r>
              <a:rPr lang="en-US" sz="2800" b="1" i="1" dirty="0" err="1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github</a:t>
            </a:r>
            <a:r>
              <a:rPr lang="en-US" sz="2800" b="1" i="1" dirty="0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)</a:t>
            </a:r>
            <a:endParaRPr lang="fr-FR" sz="2800" b="1" i="1">
              <a:solidFill>
                <a:schemeClr val="tx2"/>
              </a:solidFill>
              <a:latin typeface="Comic Sans MS"/>
              <a:cs typeface="Posterama"/>
            </a:endParaRPr>
          </a:p>
          <a:p>
            <a:endParaRPr lang="en-US" sz="2800" dirty="0">
              <a:solidFill>
                <a:schemeClr val="tx2"/>
              </a:solidFill>
              <a:cs typeface="Posterama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A16E4C-C73B-40DF-8A94-1586DE123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437" y="1344187"/>
            <a:ext cx="11825554" cy="53145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endParaRPr lang="en-US" sz="2400" kern="120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5" name="Image 5" descr="Une image contenant moniteur, capture d’écran, écran, télévision&#10;&#10;Description générée automatiquement">
            <a:extLst>
              <a:ext uri="{FF2B5EF4-FFF2-40B4-BE49-F238E27FC236}">
                <a16:creationId xmlns:a16="http://schemas.microsoft.com/office/drawing/2014/main" id="{9DFD8D16-1C34-45D1-9519-9F1890B27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033" y="1086164"/>
            <a:ext cx="11317265" cy="535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55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D690347A-6937-4F6D-93E3-D398D803D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2647" y="-284144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B18D2A95-840F-45DF-AD93-5FA412FCC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5326" y="0"/>
            <a:ext cx="2323626" cy="3111267"/>
          </a:xfrm>
          <a:custGeom>
            <a:avLst/>
            <a:gdLst>
              <a:gd name="connsiteX0" fmla="*/ 94643 w 2323626"/>
              <a:gd name="connsiteY0" fmla="*/ 0 h 3111267"/>
              <a:gd name="connsiteX1" fmla="*/ 963280 w 2323626"/>
              <a:gd name="connsiteY1" fmla="*/ 0 h 3111267"/>
              <a:gd name="connsiteX2" fmla="*/ 947119 w 2323626"/>
              <a:gd name="connsiteY2" fmla="*/ 33549 h 3111267"/>
              <a:gd name="connsiteX3" fmla="*/ 818991 w 2323626"/>
              <a:gd name="connsiteY3" fmla="*/ 668189 h 3111267"/>
              <a:gd name="connsiteX4" fmla="*/ 2282726 w 2323626"/>
              <a:gd name="connsiteY4" fmla="*/ 2290209 h 3111267"/>
              <a:gd name="connsiteX5" fmla="*/ 2323626 w 2323626"/>
              <a:gd name="connsiteY5" fmla="*/ 2292275 h 3111267"/>
              <a:gd name="connsiteX6" fmla="*/ 2323626 w 2323626"/>
              <a:gd name="connsiteY6" fmla="*/ 3111267 h 3111267"/>
              <a:gd name="connsiteX7" fmla="*/ 2198990 w 2323626"/>
              <a:gd name="connsiteY7" fmla="*/ 3104973 h 3111267"/>
              <a:gd name="connsiteX8" fmla="*/ 0 w 2323626"/>
              <a:gd name="connsiteY8" fmla="*/ 668189 h 3111267"/>
              <a:gd name="connsiteX9" fmla="*/ 49764 w 2323626"/>
              <a:gd name="connsiteY9" fmla="*/ 174544 h 3111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23626" h="3111267">
                <a:moveTo>
                  <a:pt x="94643" y="0"/>
                </a:moveTo>
                <a:lnTo>
                  <a:pt x="963280" y="0"/>
                </a:lnTo>
                <a:lnTo>
                  <a:pt x="947119" y="33549"/>
                </a:lnTo>
                <a:cubicBezTo>
                  <a:pt x="864614" y="228612"/>
                  <a:pt x="818991" y="443073"/>
                  <a:pt x="818991" y="668189"/>
                </a:cubicBezTo>
                <a:cubicBezTo>
                  <a:pt x="818991" y="1512376"/>
                  <a:pt x="1460568" y="2206715"/>
                  <a:pt x="2282726" y="2290209"/>
                </a:cubicBezTo>
                <a:lnTo>
                  <a:pt x="2323626" y="2292275"/>
                </a:lnTo>
                <a:lnTo>
                  <a:pt x="2323626" y="3111267"/>
                </a:lnTo>
                <a:lnTo>
                  <a:pt x="2198990" y="3104973"/>
                </a:lnTo>
                <a:cubicBezTo>
                  <a:pt x="963850" y="2979538"/>
                  <a:pt x="0" y="1936423"/>
                  <a:pt x="0" y="668189"/>
                </a:cubicBezTo>
                <a:cubicBezTo>
                  <a:pt x="0" y="499091"/>
                  <a:pt x="17135" y="333996"/>
                  <a:pt x="49764" y="174544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F92A3F2D-F424-43A3-88B0-FB258A0C18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26085"/>
            <a:ext cx="2372980" cy="2023523"/>
          </a:xfrm>
          <a:custGeom>
            <a:avLst/>
            <a:gdLst>
              <a:gd name="connsiteX0" fmla="*/ 0 w 2372980"/>
              <a:gd name="connsiteY0" fmla="*/ 0 h 2023523"/>
              <a:gd name="connsiteX1" fmla="*/ 213128 w 2372980"/>
              <a:gd name="connsiteY1" fmla="*/ 10763 h 2023523"/>
              <a:gd name="connsiteX2" fmla="*/ 2362355 w 2372980"/>
              <a:gd name="connsiteY2" fmla="*/ 1953901 h 2023523"/>
              <a:gd name="connsiteX3" fmla="*/ 2372980 w 2372980"/>
              <a:gd name="connsiteY3" fmla="*/ 2023523 h 2023523"/>
              <a:gd name="connsiteX4" fmla="*/ 1535462 w 2372980"/>
              <a:gd name="connsiteY4" fmla="*/ 2023523 h 2023523"/>
              <a:gd name="connsiteX5" fmla="*/ 1519824 w 2372980"/>
              <a:gd name="connsiteY5" fmla="*/ 1962704 h 2023523"/>
              <a:gd name="connsiteX6" fmla="*/ 129390 w 2372980"/>
              <a:gd name="connsiteY6" fmla="*/ 825526 h 2023523"/>
              <a:gd name="connsiteX7" fmla="*/ 0 w 2372980"/>
              <a:gd name="connsiteY7" fmla="*/ 818992 h 2023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72980" h="2023523">
                <a:moveTo>
                  <a:pt x="0" y="0"/>
                </a:moveTo>
                <a:lnTo>
                  <a:pt x="213128" y="10763"/>
                </a:lnTo>
                <a:cubicBezTo>
                  <a:pt x="1283583" y="119473"/>
                  <a:pt x="2150269" y="917463"/>
                  <a:pt x="2362355" y="1953901"/>
                </a:cubicBezTo>
                <a:lnTo>
                  <a:pt x="2372980" y="2023523"/>
                </a:lnTo>
                <a:lnTo>
                  <a:pt x="1535462" y="2023523"/>
                </a:lnTo>
                <a:lnTo>
                  <a:pt x="1519824" y="1962704"/>
                </a:lnTo>
                <a:cubicBezTo>
                  <a:pt x="1329271" y="1350058"/>
                  <a:pt x="787117" y="892322"/>
                  <a:pt x="129390" y="825526"/>
                </a:cubicBezTo>
                <a:lnTo>
                  <a:pt x="0" y="818992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5C9CDFE-3B4D-4E2B-9A85-F1B064BD4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389" y="193111"/>
            <a:ext cx="10733204" cy="582003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4000" i="1" dirty="0">
                <a:solidFill>
                  <a:schemeClr val="tx2"/>
                </a:solidFill>
                <a:latin typeface="Comic Sans MS"/>
                <a:cs typeface="Posterama"/>
              </a:rPr>
              <a:t>Trello</a:t>
            </a:r>
            <a:endParaRPr lang="en-US" sz="4000" i="1">
              <a:solidFill>
                <a:schemeClr val="tx2"/>
              </a:solidFill>
              <a:latin typeface="Comic Sans MS"/>
              <a:cs typeface="Posterama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BFF08040-B551-4788-A3D5-E652C17B7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660" y="762866"/>
            <a:ext cx="12033337" cy="556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731F0D6-12C5-49D5-BABD-647DB4315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338" y="113043"/>
            <a:ext cx="4900424" cy="80872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fr-FR" sz="2400" b="1" i="1" dirty="0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UX / UI design et Design </a:t>
            </a:r>
            <a:r>
              <a:rPr lang="fr-FR" sz="2400" b="1" i="1" dirty="0" err="1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Thinking</a:t>
            </a:r>
            <a:r>
              <a:rPr lang="fr-FR" sz="2400" b="1" i="1" dirty="0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.</a:t>
            </a:r>
            <a:endParaRPr lang="fr-FR" sz="2400" b="1" i="1">
              <a:solidFill>
                <a:schemeClr val="tx2"/>
              </a:solidFill>
              <a:latin typeface="Comic Sans MS"/>
              <a:cs typeface="Posterama"/>
            </a:endParaRPr>
          </a:p>
        </p:txBody>
      </p:sp>
      <p:pic>
        <p:nvPicPr>
          <p:cNvPr id="4" name="Image 12">
            <a:extLst>
              <a:ext uri="{FF2B5EF4-FFF2-40B4-BE49-F238E27FC236}">
                <a16:creationId xmlns:a16="http://schemas.microsoft.com/office/drawing/2014/main" id="{8BBDE9AB-D2FB-472D-BE6B-58D850D7E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816" y="1104687"/>
            <a:ext cx="11179602" cy="5416630"/>
          </a:xfrm>
        </p:spPr>
      </p:pic>
    </p:spTree>
    <p:extLst>
      <p:ext uri="{BB962C8B-B14F-4D97-AF65-F5344CB8AC3E}">
        <p14:creationId xmlns:p14="http://schemas.microsoft.com/office/powerpoint/2010/main" val="74455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8C51051-00C6-4086-8FE0-DE7EDBF5A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Right Triangle 110">
            <a:extLst>
              <a:ext uri="{FF2B5EF4-FFF2-40B4-BE49-F238E27FC236}">
                <a16:creationId xmlns:a16="http://schemas.microsoft.com/office/drawing/2014/main" id="{DE6FA2BA-220F-4070-A46C-D437A6D24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3467" y="-284143"/>
            <a:ext cx="568289" cy="568289"/>
          </a:xfrm>
          <a:prstGeom prst="rtTriangl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FC93FC6D-7624-42FA-B1D8-28E57918A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288157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AACFA93B-C64D-4B23-B6C7-B7F4F9E2A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8BBA9B4-EF00-4579-A73A-061C5F902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71F1C5-E931-49D9-9767-24576DE539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046BA41-68C0-40C2-BC53-B4CEE4497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76E7620-A012-4D01-82AC-46D48B7ED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5B0D3EE-EC46-46BC-91C4-5DF8E23956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6B0B37E-E738-4DEC-9C41-BF6269C06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3AFB8B0-64A4-4D83-9BD8-9E66B562B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476192-29F6-47CF-BCF9-7380667EE3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E0DFCCF7-D983-4E21-9508-BD55CE628F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B9C6DA-F76E-45A2-8BB3-40FAF6D8CB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64210E6D-AADD-4805-A5EA-9A52D0D30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75DC64F-453E-4AEA-AE65-D99FAE789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8D802B56-7408-46D4-8EAA-BE6E22347E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51C2DD0F-4A07-4510-B9BC-EE4560F6D6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CD788BD1-17A6-41DE-9EFA-533C6D3D7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9AC2388-5F15-4D60-B816-F7AC60F79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26E0780-8DF3-4637-8C1A-7A3E623B0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59CE402E-8C2D-4EC6-A180-FBF8116EE6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65F8AC4E-9C7D-42D3-89A2-33C30FA51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7F715C8-AA23-4912-8669-61553682B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0F183C1D-030E-4775-9670-0936C809C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670DC51B-15B9-4F37-9BF3-F4E762B92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33834603-F0EF-42F7-8341-C4BF2931D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83E31C74-18A8-4EB2-8034-B2BF4C20E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63E618E4-2AD8-4E68-AEEE-8D11DC4D1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5CBF929-71E3-4CCC-A912-A0E1D135F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AB384EE-8795-4C64-B229-D57CB4BAD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10E8CCD-425C-4DCD-A08B-8947BAC17A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EDFBB1E-CA08-43FD-9A7A-F1B29EFDB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3D0689-9AC6-4F16-AFFD-D68F95A0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8A0FAED-985F-4010-AD89-5DF6534C6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2173" y="60717"/>
            <a:ext cx="5344741" cy="112689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400" b="1" i="1" dirty="0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UX designer vs UI designer vs Product designer.</a:t>
            </a:r>
            <a:endParaRPr lang="fr-FR" sz="2400" b="1" i="1">
              <a:solidFill>
                <a:schemeClr val="tx2"/>
              </a:solidFill>
              <a:latin typeface="Comic Sans MS"/>
              <a:cs typeface="Posterama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D9D339FD-7022-4911-B22D-267F81323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175" y="1335066"/>
            <a:ext cx="12200349" cy="541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263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EBBCDF7B-2501-415A-819E-AF83B46A1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6785" y="360125"/>
            <a:ext cx="7914849" cy="11352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400" b="1" i="1" dirty="0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La </a:t>
            </a:r>
            <a:r>
              <a:rPr lang="en-US" sz="2400" b="1" i="1" dirty="0" err="1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théorie</a:t>
            </a:r>
            <a:r>
              <a:rPr lang="en-US" sz="2400" b="1" i="1" dirty="0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 des couleurs (</a:t>
            </a:r>
            <a:r>
              <a:rPr lang="en-US" sz="2400" b="1" i="1" dirty="0" err="1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Colour</a:t>
            </a:r>
            <a:r>
              <a:rPr lang="en-US" sz="2400" b="1" i="1" dirty="0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 palettes).</a:t>
            </a:r>
            <a:endParaRPr lang="fr-FR" sz="2400" b="1" i="1">
              <a:solidFill>
                <a:schemeClr val="tx2"/>
              </a:solidFill>
              <a:latin typeface="Comic Sans MS"/>
              <a:cs typeface="Posterama"/>
            </a:endParaRPr>
          </a:p>
          <a:p>
            <a:endParaRPr lang="en-US" sz="5400" dirty="0">
              <a:solidFill>
                <a:schemeClr val="tx2"/>
              </a:solidFill>
              <a:cs typeface="Posterama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7C8714BE-0C66-4604-847B-3E967E5EB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023" y="1246340"/>
            <a:ext cx="5244090" cy="548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597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7" name="Rectangle 196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B205CA4C-4876-4E28-97E0-1162D662A2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1" name="Right Triangle 200">
            <a:extLst>
              <a:ext uri="{FF2B5EF4-FFF2-40B4-BE49-F238E27FC236}">
                <a16:creationId xmlns:a16="http://schemas.microsoft.com/office/drawing/2014/main" id="{2E08B368-A2A8-4357-B416-37C258EFE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84712" y="-279398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Flowchart: Document 202">
            <a:extLst>
              <a:ext uri="{FF2B5EF4-FFF2-40B4-BE49-F238E27FC236}">
                <a16:creationId xmlns:a16="http://schemas.microsoft.com/office/drawing/2014/main" id="{A890253F-325A-4AC7-AF5F-06FB890E8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22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22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22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23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8" name="Content Placeholder 477">
            <a:extLst>
              <a:ext uri="{FF2B5EF4-FFF2-40B4-BE49-F238E27FC236}">
                <a16:creationId xmlns:a16="http://schemas.microsoft.com/office/drawing/2014/main" id="{E5DB2942-D7A2-408E-B7ED-0153F95DD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67" y="289900"/>
            <a:ext cx="4472835" cy="18925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La </a:t>
            </a:r>
            <a:r>
              <a:rPr lang="en-US" i="1" err="1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typographie</a:t>
            </a:r>
            <a:r>
              <a:rPr lang="en-US" i="1" dirty="0">
                <a:solidFill>
                  <a:schemeClr val="tx2"/>
                </a:solidFill>
                <a:latin typeface="Comic Sans MS"/>
                <a:ea typeface="+mn-lt"/>
                <a:cs typeface="+mn-lt"/>
              </a:rPr>
              <a:t>.</a:t>
            </a:r>
            <a:endParaRPr lang="en-US" i="1">
              <a:solidFill>
                <a:schemeClr val="tx2"/>
              </a:solidFill>
              <a:latin typeface="Comic Sans MS"/>
            </a:endParaRPr>
          </a:p>
          <a:p>
            <a:pPr>
              <a:buClr>
                <a:srgbClr val="FFFFFF"/>
              </a:buClr>
            </a:pPr>
            <a:endParaRPr lang="en-US" sz="1800" dirty="0">
              <a:solidFill>
                <a:schemeClr val="tx2"/>
              </a:solidFill>
            </a:endParaRPr>
          </a:p>
        </p:txBody>
      </p:sp>
      <p:pic>
        <p:nvPicPr>
          <p:cNvPr id="4" name="Image 4" descr="Une image contenant texte, signe, gens, rue&#10;&#10;Description générée automatiquement">
            <a:extLst>
              <a:ext uri="{FF2B5EF4-FFF2-40B4-BE49-F238E27FC236}">
                <a16:creationId xmlns:a16="http://schemas.microsoft.com/office/drawing/2014/main" id="{8B27C81B-1167-429C-9E11-B655B36EC2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500" r="18501" b="1"/>
          <a:stretch/>
        </p:blipFill>
        <p:spPr>
          <a:xfrm>
            <a:off x="5493540" y="457200"/>
            <a:ext cx="6411948" cy="6067482"/>
          </a:xfrm>
          <a:custGeom>
            <a:avLst/>
            <a:gdLst/>
            <a:ahLst/>
            <a:cxnLst/>
            <a:rect l="l" t="t" r="r" b="b"/>
            <a:pathLst>
              <a:path w="5777910" h="5777910">
                <a:moveTo>
                  <a:pt x="2888955" y="0"/>
                </a:moveTo>
                <a:cubicBezTo>
                  <a:pt x="4484481" y="0"/>
                  <a:pt x="5777910" y="1293429"/>
                  <a:pt x="5777910" y="2888955"/>
                </a:cubicBezTo>
                <a:cubicBezTo>
                  <a:pt x="5777910" y="4484481"/>
                  <a:pt x="4484481" y="5777910"/>
                  <a:pt x="2888955" y="5777910"/>
                </a:cubicBezTo>
                <a:cubicBezTo>
                  <a:pt x="1293429" y="5777910"/>
                  <a:pt x="0" y="4484481"/>
                  <a:pt x="0" y="2888955"/>
                </a:cubicBezTo>
                <a:cubicBezTo>
                  <a:pt x="0" y="1293429"/>
                  <a:pt x="1293429" y="0"/>
                  <a:pt x="288895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97791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FB42397-759B-4110-90F9-11A099A0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CE16B93-748F-4AF3-90C6-D3EE861E78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F2252F-DB74-4990-8E43-3B46EB31A8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BBB0339-E325-46BB-A951-96F1A4651B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1A6F6B-EBF5-41B9-BDDB-AF519B8AD4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2CB88A6-ABF0-4981-8112-89F17060A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207B5CF-3BA7-46DE-A98B-C46A77F219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DE055E6-5758-4FD1-A969-1AB1F47EE5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5B9E002-9254-431A-BEE3-BC744C6D4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5BB4EB4-8685-4464-8EAE-D44D7770B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B3239F69-CDD7-49E2-9C2E-B56A6D009A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A6C507C8-734D-457D-A4EA-3C1F17BC8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139D922-20CB-41E9-B69E-FA643C51A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FE3C40B-0A70-4224-BC24-365327DC6C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422999B0-1AA0-4D8B-BB3E-1BEAD972B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9737CB6-048C-4FD9-9663-0D214A0A30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F1A2328-0FD2-449E-A066-56A7D096A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3212297-7D47-455C-B574-D4A450A6B9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F88725D-F086-42CF-A0A4-F335D03F9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EE97B27-B4E2-45AF-ACC9-5EC22DB7A8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8FADBC7B-7D04-4E57-9B78-3FC78B903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CD44BB5-3236-443E-BDD8-7E145E32D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85E742B-9320-4785-A94F-2CAE2855CC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A42F567-7F15-4D7B-8F9C-5F8F6B283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9DAD4DF-0FE8-401C-AE04-738B80B258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101394A-2A38-4F45-B5B6-A025C4B43F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9D4873B-257C-4327-907C-0829469214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5350388-C37B-41E0-8172-2F7D79DBB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1DA0A053-52F2-4D51-BEB7-31B0A3CA0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23551FA-C6B2-4251-A24C-021D7B64E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A50F0F9-04C8-47E4-AF66-B3CAF8C81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017C593-7166-4110-8447-086A8A2DB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792CE38-231D-4EFB-BD1C-B0DFC4714A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37902244-3120-4F1E-BCA7-C414F8CA5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6C2A9BEC-6FBD-4C4E-9D8F-6797108601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D05CAB2-3C3D-4649-A904-7115E0A40D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79ECC96-BB36-4A8A-ACFC-0CDAC9A32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6C3BBC2-CEC2-44E9-B82B-34488E7E3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373074D9-0CF2-46DC-8D7A-871B6FE4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573F54A-11A1-4A06-8130-294B4D5CEE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72F69BFB-91DF-4F4E-BE91-2D6805CD6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BA93DEE-828E-4AC5-A89A-B3FCC1689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2043F28B-A5B8-4573-89CC-A68E27A72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A41EDE26-6F99-4FF5-A50B-255FEF1CAC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C69229A-861A-4B33-A690-B89F20F21A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A1FF5E2F-2AD1-485A-8981-8905C2357C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2E9781F-DF28-41A8-8A6B-7DC5409F9E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CDF5C52-5A30-4182-9FF7-118DB1BB6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C8008CF-A1BC-4A0E-B9A2-05FB501EB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DF1A43F-5E26-4631-8775-BC3BACEB1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8A5A284-AA4F-43C1-84B9-947642136B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B3BE54E-1FBA-4E64-982C-9CA2C0C484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7E7BA94A-1A8A-45C6-9B8F-AFEC955F1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55C6D3A0-6B84-4021-87FB-3179A711BB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DA87903E-EEC8-47F4-8730-06C5FD14BC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8A92A2B-3460-4608-B3EA-4FFEAF83B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B0E1020-452C-4B7F-A1D2-BA8F1B83F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6903CF7B-6947-4932-AD73-020495EDC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8453FA51-CE2D-4B84-9F4F-3263D1BC4D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327B132-AD8C-4732-93AA-C136586C22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07" name="Rectangle 10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F7C084A-330C-4243-AD92-F98B226F06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7F19A9C0-8335-4ABB-91B6-396031712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25" y="-1"/>
            <a:ext cx="1900796" cy="1487973"/>
          </a:xfrm>
          <a:custGeom>
            <a:avLst/>
            <a:gdLst>
              <a:gd name="connsiteX0" fmla="*/ 972945 w 1900796"/>
              <a:gd name="connsiteY0" fmla="*/ 0 h 1487973"/>
              <a:gd name="connsiteX1" fmla="*/ 1900796 w 1900796"/>
              <a:gd name="connsiteY1" fmla="*/ 0 h 1487973"/>
              <a:gd name="connsiteX2" fmla="*/ 1892752 w 1900796"/>
              <a:gd name="connsiteY2" fmla="*/ 21978 h 1487973"/>
              <a:gd name="connsiteX3" fmla="*/ 129456 w 1900796"/>
              <a:gd name="connsiteY3" fmla="*/ 1468215 h 1487973"/>
              <a:gd name="connsiteX4" fmla="*/ 0 w 1900796"/>
              <a:gd name="connsiteY4" fmla="*/ 1487973 h 1487973"/>
              <a:gd name="connsiteX5" fmla="*/ 0 w 1900796"/>
              <a:gd name="connsiteY5" fmla="*/ 656709 h 1487973"/>
              <a:gd name="connsiteX6" fmla="*/ 120652 w 1900796"/>
              <a:gd name="connsiteY6" fmla="*/ 625686 h 1487973"/>
              <a:gd name="connsiteX7" fmla="*/ 893935 w 1900796"/>
              <a:gd name="connsiteY7" fmla="*/ 105659 h 148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00796" h="1487973">
                <a:moveTo>
                  <a:pt x="972945" y="0"/>
                </a:moveTo>
                <a:lnTo>
                  <a:pt x="1900796" y="0"/>
                </a:lnTo>
                <a:lnTo>
                  <a:pt x="1892752" y="21978"/>
                </a:lnTo>
                <a:cubicBezTo>
                  <a:pt x="1582882" y="754592"/>
                  <a:pt x="926716" y="1305072"/>
                  <a:pt x="129456" y="1468215"/>
                </a:cubicBezTo>
                <a:lnTo>
                  <a:pt x="0" y="1487973"/>
                </a:lnTo>
                <a:lnTo>
                  <a:pt x="0" y="656709"/>
                </a:lnTo>
                <a:lnTo>
                  <a:pt x="120652" y="625686"/>
                </a:lnTo>
                <a:cubicBezTo>
                  <a:pt x="426975" y="530410"/>
                  <a:pt x="694570" y="347233"/>
                  <a:pt x="893935" y="10565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ight Triangle 1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: Shape 114">
            <a:extLst>
              <a:ext uri="{FF2B5EF4-FFF2-40B4-BE49-F238E27FC236}">
                <a16:creationId xmlns:a16="http://schemas.microsoft.com/office/drawing/2014/main" id="{3BA1208A-FAFD-4827-BF3E-A6B16CA01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78446" y="4912946"/>
            <a:ext cx="2010507" cy="1945055"/>
          </a:xfrm>
          <a:custGeom>
            <a:avLst/>
            <a:gdLst>
              <a:gd name="connsiteX0" fmla="*/ 2010507 w 2010507"/>
              <a:gd name="connsiteY0" fmla="*/ 0 h 1945055"/>
              <a:gd name="connsiteX1" fmla="*/ 2010507 w 2010507"/>
              <a:gd name="connsiteY1" fmla="*/ 834250 h 1945055"/>
              <a:gd name="connsiteX2" fmla="*/ 1918431 w 2010507"/>
              <a:gd name="connsiteY2" fmla="*/ 857925 h 1945055"/>
              <a:gd name="connsiteX3" fmla="*/ 846136 w 2010507"/>
              <a:gd name="connsiteY3" fmla="*/ 1930220 h 1945055"/>
              <a:gd name="connsiteX4" fmla="*/ 842322 w 2010507"/>
              <a:gd name="connsiteY4" fmla="*/ 1945055 h 1945055"/>
              <a:gd name="connsiteX5" fmla="*/ 0 w 2010507"/>
              <a:gd name="connsiteY5" fmla="*/ 1945055 h 1945055"/>
              <a:gd name="connsiteX6" fmla="*/ 3608 w 2010507"/>
              <a:gd name="connsiteY6" fmla="*/ 1921417 h 1945055"/>
              <a:gd name="connsiteX7" fmla="*/ 1909628 w 2010507"/>
              <a:gd name="connsiteY7" fmla="*/ 15396 h 1945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10507" h="1945055">
                <a:moveTo>
                  <a:pt x="2010507" y="0"/>
                </a:moveTo>
                <a:lnTo>
                  <a:pt x="2010507" y="834250"/>
                </a:lnTo>
                <a:lnTo>
                  <a:pt x="1918431" y="857925"/>
                </a:lnTo>
                <a:cubicBezTo>
                  <a:pt x="1407892" y="1016719"/>
                  <a:pt x="1004930" y="1419681"/>
                  <a:pt x="846136" y="1930220"/>
                </a:cubicBezTo>
                <a:lnTo>
                  <a:pt x="842322" y="1945055"/>
                </a:lnTo>
                <a:lnTo>
                  <a:pt x="0" y="1945055"/>
                </a:lnTo>
                <a:lnTo>
                  <a:pt x="3608" y="1921417"/>
                </a:lnTo>
                <a:cubicBezTo>
                  <a:pt x="199379" y="964705"/>
                  <a:pt x="952916" y="211168"/>
                  <a:pt x="1909628" y="1539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89870C50-C7FC-46D5-B9AE-6857E941F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2594" y="-5218"/>
            <a:ext cx="9908574" cy="112479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800" b="1" i="1" dirty="0">
                <a:solidFill>
                  <a:schemeClr val="tx2"/>
                </a:solidFill>
                <a:latin typeface="Comic Sans MS"/>
                <a:ea typeface="+mj-lt"/>
                <a:cs typeface="+mj-lt"/>
              </a:rPr>
              <a:t>Responsive Design</a:t>
            </a:r>
            <a:endParaRPr lang="fr-FR" sz="2800" b="1" i="1">
              <a:solidFill>
                <a:schemeClr val="tx2"/>
              </a:solidFill>
              <a:latin typeface="Comic Sans MS"/>
              <a:cs typeface="Posterama"/>
            </a:endParaRPr>
          </a:p>
        </p:txBody>
      </p:sp>
      <p:pic>
        <p:nvPicPr>
          <p:cNvPr id="4" name="Image 4">
            <a:extLst>
              <a:ext uri="{FF2B5EF4-FFF2-40B4-BE49-F238E27FC236}">
                <a16:creationId xmlns:a16="http://schemas.microsoft.com/office/drawing/2014/main" id="{07ED6894-D20C-4BAB-87C3-C561308C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168" y="1653768"/>
            <a:ext cx="11292211" cy="48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44313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Grand écran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SineVTI</vt:lpstr>
      <vt:lpstr>Veille    technique   Réaliser par  GeeKship :  Anas Hadrami                                                     Oumayma Hammadi                                                 Malki Mohammed                                                           Daghmoum Noureddine</vt:lpstr>
      <vt:lpstr>Le maquettage est une étape primordiale dans la réalisation des sites web . </vt:lpstr>
      <vt:lpstr>Organisation du groupe (Trello, github) </vt:lpstr>
      <vt:lpstr>Trello</vt:lpstr>
      <vt:lpstr>UX / UI design et Design Thinking.</vt:lpstr>
      <vt:lpstr>UX designer vs UI designer vs Product designer.</vt:lpstr>
      <vt:lpstr>La théorie des couleurs (Colour palettes). </vt:lpstr>
      <vt:lpstr>Présentation PowerPoint</vt:lpstr>
      <vt:lpstr>Responsive Design</vt:lpstr>
      <vt:lpstr>8-points Grid system</vt:lpstr>
      <vt:lpstr>Vertical Rhythm</vt:lpstr>
      <vt:lpstr>Modular Grid</vt:lpstr>
      <vt:lpstr>Vertical Scale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/>
  <cp:revision>339</cp:revision>
  <dcterms:created xsi:type="dcterms:W3CDTF">2021-01-18T20:12:04Z</dcterms:created>
  <dcterms:modified xsi:type="dcterms:W3CDTF">2021-01-18T22:42:00Z</dcterms:modified>
</cp:coreProperties>
</file>