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FB0766-952B-464B-A2FB-0EBC349BD0DE}">
  <a:tblStyle styleId="{0FFB0766-952B-464B-A2FB-0EBC349BD0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94647c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94647c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94647cb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94647c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94647cb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94647cb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b94647c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b94647c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9cec1f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9cec1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9cec1f4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9cec1f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9d6d31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9d6d31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9cec1f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9cec1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b94647cb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b94647c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b9cec1f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b9cec1f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a0def56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5a0def56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b9cec1f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b9cec1f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94647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94647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85b265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85b26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8c342c0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8c342c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8c342c0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8c342c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94647cb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94647c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94647cb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94647c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9d6d31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9d6d31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2.xml"/><Relationship Id="rId4" Type="http://schemas.openxmlformats.org/officeDocument/2006/relationships/slide" Target="/ppt/slides/slide22.xml"/><Relationship Id="rId5" Type="http://schemas.openxmlformats.org/officeDocument/2006/relationships/slide" Target="/ppt/slides/slide22.xml"/><Relationship Id="rId6" Type="http://schemas.openxmlformats.org/officeDocument/2006/relationships/image" Target="../media/image13.jp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2.xml"/><Relationship Id="rId4" Type="http://schemas.openxmlformats.org/officeDocument/2006/relationships/slide" Target="/ppt/slides/slide22.xml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2.xm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2.xml"/><Relationship Id="rId4" Type="http://schemas.openxmlformats.org/officeDocument/2006/relationships/slide" Target="/ppt/slides/slide2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AnasHamed73/676-deep-learning-project2" TargetMode="External"/><Relationship Id="rId4" Type="http://schemas.openxmlformats.org/officeDocument/2006/relationships/hyperlink" Target="https://arxiv.org/pdf/1902.03368.pdf" TargetMode="External"/><Relationship Id="rId11" Type="http://schemas.openxmlformats.org/officeDocument/2006/relationships/hyperlink" Target="https://arxiv.org/pdf/1412.6980.pdf" TargetMode="External"/><Relationship Id="rId10" Type="http://schemas.openxmlformats.org/officeDocument/2006/relationships/hyperlink" Target="https://en.wikipedia.org/wiki/Cross_entropy" TargetMode="External"/><Relationship Id="rId9" Type="http://schemas.openxmlformats.org/officeDocument/2006/relationships/hyperlink" Target="https://arxiv.org/pdf/1706.03762.pdf" TargetMode="External"/><Relationship Id="rId5" Type="http://schemas.openxmlformats.org/officeDocument/2006/relationships/hyperlink" Target="https://en.wikipedia.org/wiki/Melanoma" TargetMode="External"/><Relationship Id="rId6" Type="http://schemas.openxmlformats.org/officeDocument/2006/relationships/hyperlink" Target="http://www.image-net.org/" TargetMode="External"/><Relationship Id="rId7" Type="http://schemas.openxmlformats.org/officeDocument/2006/relationships/hyperlink" Target="https://arxiv.org/pdf/1512.03385.pdf" TargetMode="External"/><Relationship Id="rId8" Type="http://schemas.openxmlformats.org/officeDocument/2006/relationships/hyperlink" Target="https://arxiv.org/pdf/1611.05431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kin_canc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2.xml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Melanoma Detection Through Transfer Learning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r>
              <a:rPr lang="en" sz="2400"/>
              <a:t> Anas Hamed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November 29th, 2019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pretrained model is used for tasks involving feature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architectures (pretrained on ImageNet</a:t>
            </a:r>
            <a:r>
              <a:rPr baseline="30000" lang="en" u="sng">
                <a:solidFill>
                  <a:schemeClr val="hlink"/>
                </a:solidFill>
                <a:hlinkClick action="ppaction://hlinksldjump" r:id="rId3"/>
              </a:rPr>
              <a:t>[4]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ResNet-50</a:t>
            </a:r>
            <a:r>
              <a:rPr baseline="30000" lang="en" u="sng">
                <a:solidFill>
                  <a:schemeClr val="hlink"/>
                </a:solidFill>
                <a:hlinkClick action="ppaction://hlinksldjump" r:id="rId4"/>
              </a:rPr>
              <a:t>[5]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ResNext-50</a:t>
            </a:r>
            <a:r>
              <a:rPr baseline="30000" lang="en" u="sng">
                <a:solidFill>
                  <a:schemeClr val="hlink"/>
                </a:solidFill>
                <a:hlinkClick action="ppaction://hlinksldjump" r:id="rId5"/>
              </a:rPr>
              <a:t>[6]</a:t>
            </a:r>
            <a:endParaRPr baseline="30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450" y="3286975"/>
            <a:ext cx="2252726" cy="13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4106363" y="3252000"/>
            <a:ext cx="1536600" cy="1282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endParaRPr b="1"/>
          </a:p>
        </p:txBody>
      </p:sp>
      <p:sp>
        <p:nvSpPr>
          <p:cNvPr id="128" name="Google Shape;128;p22"/>
          <p:cNvSpPr/>
          <p:nvPr/>
        </p:nvSpPr>
        <p:spPr>
          <a:xfrm flipH="1">
            <a:off x="2643375" y="3776250"/>
            <a:ext cx="1191600" cy="23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2757263" y="3463725"/>
            <a:ext cx="970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5350" y="3256525"/>
            <a:ext cx="1403200" cy="14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5869450" y="3776250"/>
            <a:ext cx="1191600" cy="23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5980138" y="3463725"/>
            <a:ext cx="9702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7368657" y="4606725"/>
            <a:ext cx="15366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Dermoscopic Images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273548" y="4682925"/>
            <a:ext cx="22527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ImageNet (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1000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classes)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</a:t>
            </a:r>
            <a:r>
              <a:rPr b="1" lang="en"/>
              <a:t>24,000</a:t>
            </a:r>
            <a:r>
              <a:rPr lang="en"/>
              <a:t> publicly available dermoscopic images + metadata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were chosen that meet the following criteria: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has corresponding metadata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Diagnosis is known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Segmentation mask is available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End result: ~</a:t>
            </a:r>
            <a:r>
              <a:rPr b="1" lang="en" sz="1400"/>
              <a:t>12,200</a:t>
            </a:r>
            <a:r>
              <a:rPr lang="en" sz="1400"/>
              <a:t> images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80% Training, 10% Validation and 10% T</a:t>
            </a:r>
            <a:r>
              <a:rPr lang="en" sz="1400"/>
              <a:t>est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Preprocessing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50" y="2982050"/>
            <a:ext cx="2470850" cy="1647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9625" y="2982050"/>
            <a:ext cx="2571353" cy="1647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150" y="2982050"/>
            <a:ext cx="2470849" cy="16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829975" y="2578250"/>
            <a:ext cx="1614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Original 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3621188" y="2578250"/>
            <a:ext cx="18882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Segmentation Mask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6651275" y="2578250"/>
            <a:ext cx="1614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Preprocessing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Stochastic Horizontal Flip with </a:t>
            </a:r>
            <a:r>
              <a:rPr b="1" lang="en"/>
              <a:t>p = 0.5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Stochastic Vertical Flip with </a:t>
            </a:r>
            <a:r>
              <a:rPr b="1" lang="en"/>
              <a:t>p = 0.5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Resizing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image size ~(1000-4000x800-2000 pixels)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Resized to </a:t>
            </a:r>
            <a:r>
              <a:rPr b="1" lang="en"/>
              <a:t>128x128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pixel, subtract channel-wise mean and divide by standard deviation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ResNet-50</a:t>
            </a:r>
            <a:r>
              <a:rPr baseline="30000" lang="en" u="sng">
                <a:solidFill>
                  <a:schemeClr val="hlink"/>
                </a:solidFill>
                <a:hlinkClick action="ppaction://hlinksldjump" r:id="rId3"/>
              </a:rPr>
              <a:t>[5]</a:t>
            </a:r>
            <a:endParaRPr baseline="30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Uses residual connections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Proven to be effective for classification tasks</a:t>
            </a:r>
            <a:endParaRPr/>
          </a:p>
        </p:txBody>
      </p:sp>
      <p:sp>
        <p:nvSpPr>
          <p:cNvPr id="165" name="Google Shape;165;p2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Resnext-50</a:t>
            </a:r>
            <a:r>
              <a:rPr baseline="30000" lang="en" u="sng">
                <a:solidFill>
                  <a:schemeClr val="hlink"/>
                </a:solidFill>
                <a:hlinkClick action="ppaction://hlinksldjump" r:id="rId4"/>
              </a:rPr>
              <a:t>[6]</a:t>
            </a:r>
            <a:endParaRPr baseline="30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Uses blocks of split-transform-merge operations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Outperforms some versions of the ResNet model with decreased complexity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000" y="3113888"/>
            <a:ext cx="27336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6151" y="3283176"/>
            <a:ext cx="2836100" cy="17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Attention</a:t>
            </a:r>
            <a:r>
              <a:rPr baseline="30000" lang="en" u="sng">
                <a:solidFill>
                  <a:schemeClr val="hlink"/>
                </a:solidFill>
                <a:hlinkClick action="ppaction://hlinksldjump" r:id="rId3"/>
              </a:rPr>
              <a:t>[7]</a:t>
            </a:r>
            <a:endParaRPr baseline="30000"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attention maps to overcome limitations of convolution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Places more importance on relevant locations in an image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245" y="2860625"/>
            <a:ext cx="4877001" cy="18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6771200" y="3421713"/>
            <a:ext cx="1497600" cy="767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Attention</a:t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6068025" y="2981925"/>
            <a:ext cx="325500" cy="1647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82" name="Google Shape;182;p28"/>
          <p:cNvSpPr txBox="1"/>
          <p:nvPr>
            <p:ph idx="4294967295" type="body"/>
          </p:nvPr>
        </p:nvSpPr>
        <p:spPr>
          <a:xfrm>
            <a:off x="98250" y="78620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ResNet-50</a:t>
            </a:r>
            <a:endParaRPr/>
          </a:p>
        </p:txBody>
      </p:sp>
      <p:sp>
        <p:nvSpPr>
          <p:cNvPr id="183" name="Google Shape;183;p28"/>
          <p:cNvSpPr txBox="1"/>
          <p:nvPr>
            <p:ph idx="4294967295" type="body"/>
          </p:nvPr>
        </p:nvSpPr>
        <p:spPr>
          <a:xfrm>
            <a:off x="4355700" y="78620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ResNext-50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75" y="1134613"/>
            <a:ext cx="27336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950600" y="2796446"/>
            <a:ext cx="1354200" cy="544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Attention</a:t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1562575" y="3445000"/>
            <a:ext cx="39000" cy="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1562575" y="3597400"/>
            <a:ext cx="39000" cy="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1562575" y="3749800"/>
            <a:ext cx="39000" cy="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948929" y="3905150"/>
            <a:ext cx="1266300" cy="120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088" y="1168523"/>
            <a:ext cx="2465672" cy="15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/>
          <p:nvPr/>
        </p:nvSpPr>
        <p:spPr>
          <a:xfrm>
            <a:off x="5180813" y="2796446"/>
            <a:ext cx="1354200" cy="544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Attention</a:t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5829775" y="3445000"/>
            <a:ext cx="39000" cy="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5829775" y="3597400"/>
            <a:ext cx="39000" cy="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5829775" y="3749800"/>
            <a:ext cx="39000" cy="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224779" y="3902200"/>
            <a:ext cx="1266300" cy="120711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3370650" y="1536550"/>
            <a:ext cx="954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Frozen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3265350" y="2811400"/>
            <a:ext cx="954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3242550" y="4301500"/>
            <a:ext cx="954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Trainable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153000" y="4661700"/>
            <a:ext cx="1085400" cy="208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3188350" y="3163750"/>
            <a:ext cx="1085400" cy="208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3188350" y="1944550"/>
            <a:ext cx="1085400" cy="208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6671550" y="4149100"/>
            <a:ext cx="10854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Dense Layer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270750" y="4149100"/>
            <a:ext cx="10854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Dense Layer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100</a:t>
            </a:r>
            <a:r>
              <a:rPr lang="en"/>
              <a:t>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Entropy Loss</a:t>
            </a:r>
            <a:r>
              <a:rPr baseline="30000" lang="en" u="sng">
                <a:solidFill>
                  <a:schemeClr val="hlink"/>
                </a:solidFill>
                <a:hlinkClick action="ppaction://hlinksldjump" r:id="rId3"/>
              </a:rPr>
              <a:t>[8]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Optimizer</a:t>
            </a:r>
            <a:r>
              <a:rPr baseline="30000" lang="en" u="sng">
                <a:solidFill>
                  <a:schemeClr val="hlink"/>
                </a:solidFill>
                <a:hlinkClick action="ppaction://hlinksldjump" r:id="rId4"/>
              </a:rPr>
              <a:t>[9]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4</a:t>
            </a:r>
            <a:r>
              <a:rPr lang="en"/>
              <a:t> training cycles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ResNet with attention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ResNet without attention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ResNext with attention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Resnext without attention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25" y="1474475"/>
            <a:ext cx="2240280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105" y="1474475"/>
            <a:ext cx="2240280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960" y="1474475"/>
            <a:ext cx="2240280" cy="219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3725" y="1474475"/>
            <a:ext cx="2240280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229" name="Google Shape;229;p32"/>
          <p:cNvGraphicFramePr/>
          <p:nvPr/>
        </p:nvGraphicFramePr>
        <p:xfrm>
          <a:off x="7702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{0FFB0766-952B-464B-A2FB-0EBC349BD0DE}</a:tableStyleId>
              </a:tblPr>
              <a:tblGrid>
                <a:gridCol w="12164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 (%)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Balanced Accuracy (%)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Time (100 epochs)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83.86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</a:t>
                      </a:r>
                      <a:r>
                        <a:rPr lang="en"/>
                        <a:t>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14.7 hrs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ResNetSA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14.8 hrs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ResNext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14.7 hrs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ResNextSA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91.04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80.33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0.612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14.9 hrs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more attention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deeper models (e.g. ResNext-101)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Experimenting with different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size of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Incorporating sample metadata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Countering imbalance between class samples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Project Code</a:t>
            </a:r>
            <a:r>
              <a:rPr lang="en" sz="1200"/>
              <a:t>:</a:t>
            </a:r>
            <a:r>
              <a:rPr lang="en"/>
              <a:t>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https://github.com/AnasHamed73/676-deep-learning-project2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[2] ISIC Challenge: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https://arxiv.org/pdf/1902.03368.pdf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[3] Melanoma: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https://en.wikipedia.org/wiki/Melanoma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[4] ImageNet: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http://www.image-net.org/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[5] ResNet: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https://arxiv.org/pdf/1512.03385.pdf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[6] ResNext: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https://arxiv.org/pdf/1611.05431.pdf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[7] Self Attention: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https://arxiv.org/pdf/1706.03762.pdf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[8] Cross Entropy Loss: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https://en.wikipedia.org/wiki/Cross_entropy</a:t>
            </a:r>
            <a:endParaRPr sz="1200"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[9] Adam Optimizer: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https://arxiv.org/pdf/1412.6980.pdf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Skin Cancer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form of cancer in the U.S.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Accounts for </a:t>
            </a:r>
            <a:r>
              <a:rPr b="1" lang="en"/>
              <a:t>40%</a:t>
            </a:r>
            <a:r>
              <a:rPr lang="en"/>
              <a:t> of all cases of cancer worldwide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Types: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Basal-cell</a:t>
            </a:r>
            <a:r>
              <a:rPr lang="en"/>
              <a:t>: not likely to spread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Squamous-cell</a:t>
            </a:r>
            <a:r>
              <a:rPr lang="en"/>
              <a:t>: rarely results in any serious complications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Melanoma</a:t>
            </a:r>
            <a:r>
              <a:rPr lang="en"/>
              <a:t>: most aggressive, most deadly, highest mortality rate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Melanoma accounts for </a:t>
            </a:r>
            <a:r>
              <a:rPr b="1" lang="en"/>
              <a:t>75%</a:t>
            </a:r>
            <a:r>
              <a:rPr lang="en"/>
              <a:t> of cases that result in death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99%</a:t>
            </a:r>
            <a:r>
              <a:rPr lang="en"/>
              <a:t> survival rate if detected early and treated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</a:t>
            </a:r>
            <a:r>
              <a:rPr b="1" lang="en"/>
              <a:t>7-14%</a:t>
            </a:r>
            <a:r>
              <a:rPr lang="en"/>
              <a:t> survival rate for advanced stages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Source: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https://en.wikipedia.org/wiki/Skin_cancer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Melanoma Detection Through Images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Indicators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ABCDEF</a:t>
            </a:r>
            <a:r>
              <a:rPr lang="en" sz="1800"/>
              <a:t> mnemonic</a:t>
            </a:r>
            <a:r>
              <a:rPr baseline="30000" lang="en" sz="1800" u="sng">
                <a:solidFill>
                  <a:schemeClr val="hlink"/>
                </a:solidFill>
                <a:hlinkClick action="ppaction://hlinksldjump" r:id="rId3"/>
              </a:rPr>
              <a:t>[3]</a:t>
            </a:r>
            <a:r>
              <a:rPr lang="en" sz="1800"/>
              <a:t>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A</a:t>
            </a:r>
            <a:r>
              <a:rPr lang="en" sz="1400"/>
              <a:t>symmetry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B</a:t>
            </a:r>
            <a:r>
              <a:rPr lang="en" sz="1400"/>
              <a:t>orders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C</a:t>
            </a:r>
            <a:r>
              <a:rPr lang="en" sz="1400"/>
              <a:t>olor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D</a:t>
            </a:r>
            <a:r>
              <a:rPr lang="en" sz="1400"/>
              <a:t>iameter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E</a:t>
            </a:r>
            <a:r>
              <a:rPr lang="en" sz="1400"/>
              <a:t>volving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F</a:t>
            </a:r>
            <a:r>
              <a:rPr lang="en" sz="1400"/>
              <a:t>unny-looking</a:t>
            </a:r>
            <a:endParaRPr sz="1400"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Challenges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malignant lesions closely resemble a benign nevus (mole)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all characteristics can be captured in an image (e.g. firmness, elevation)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ISIC Challenge</a:t>
            </a:r>
            <a:endParaRPr baseline="300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Skin Lesion Analysis Towards Melanoma Detection</a:t>
            </a:r>
            <a:r>
              <a:rPr baseline="30000" lang="en" u="sng">
                <a:solidFill>
                  <a:schemeClr val="hlink"/>
                </a:solidFill>
                <a:hlinkClick action="ppaction://hlinksldjump" r:id="rId3"/>
              </a:rPr>
              <a:t>[2]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Hosted by </a:t>
            </a:r>
            <a:r>
              <a:rPr b="1" lang="en"/>
              <a:t>International Skin Imaging Collaboration</a:t>
            </a:r>
            <a:r>
              <a:rPr lang="en"/>
              <a:t> (ISIC)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Launched in 2018 and March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159</a:t>
            </a:r>
            <a:r>
              <a:rPr lang="en"/>
              <a:t> participants (classification task)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</a:t>
            </a:r>
            <a:r>
              <a:rPr b="1" lang="en"/>
              <a:t>24,000</a:t>
            </a:r>
            <a:r>
              <a:rPr lang="en"/>
              <a:t> dermoscopic images across 3 tasks: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Disease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Lesion segmentation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 detection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Dermoscopic Images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Produces an illuminated, magnified image of the lesion of interest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Provides for a more accurate classification compared to visual inspection by the naked eye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 title="Dermatoscop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850" y="2850075"/>
            <a:ext cx="2667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825" y="2850075"/>
            <a:ext cx="2736449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baseline="30000" lang="en" u="sng">
                <a:solidFill>
                  <a:schemeClr val="hlink"/>
                </a:solidFill>
                <a:hlinkClick action="ppaction://hlinksldjump" r:id="rId3"/>
              </a:rPr>
              <a:t>[2]</a:t>
            </a:r>
            <a:endParaRPr baseline="30000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Balanced Accuracy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(TPR + TNR)/2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AUC</a:t>
            </a:r>
            <a:r>
              <a:rPr lang="en"/>
              <a:t>: Measures how well the model distinguishes between classes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 AUC of 1 means the model perfectly classifies each sample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 AUC of 0 means the model misclassifies all the samples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87325"/>
            <a:ext cx="3063850" cy="23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571750"/>
            <a:ext cx="3063849" cy="225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Demonstrate the effectiveness of state-of-the-art models and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baseline for future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 the challenges involved in melanoma detection through Deep Neural Networks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