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5" d="100"/>
          <a:sy n="115" d="100"/>
        </p:scale>
        <p:origin x="39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38ED61-3841-4338-9D83-17C174CBF507}"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A454-A3B7-4604-B457-9C93D5A39A32}" type="slidenum">
              <a:rPr lang="en-US" smtClean="0"/>
              <a:t>‹#›</a:t>
            </a:fld>
            <a:endParaRPr lang="en-US"/>
          </a:p>
        </p:txBody>
      </p:sp>
    </p:spTree>
    <p:extLst>
      <p:ext uri="{BB962C8B-B14F-4D97-AF65-F5344CB8AC3E}">
        <p14:creationId xmlns:p14="http://schemas.microsoft.com/office/powerpoint/2010/main" val="1143864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38ED61-3841-4338-9D83-17C174CBF507}"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A454-A3B7-4604-B457-9C93D5A39A32}" type="slidenum">
              <a:rPr lang="en-US" smtClean="0"/>
              <a:t>‹#›</a:t>
            </a:fld>
            <a:endParaRPr lang="en-US"/>
          </a:p>
        </p:txBody>
      </p:sp>
    </p:spTree>
    <p:extLst>
      <p:ext uri="{BB962C8B-B14F-4D97-AF65-F5344CB8AC3E}">
        <p14:creationId xmlns:p14="http://schemas.microsoft.com/office/powerpoint/2010/main" val="401903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38ED61-3841-4338-9D83-17C174CBF507}"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A454-A3B7-4604-B457-9C93D5A39A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87832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38ED61-3841-4338-9D83-17C174CBF507}"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A454-A3B7-4604-B457-9C93D5A39A32}" type="slidenum">
              <a:rPr lang="en-US" smtClean="0"/>
              <a:t>‹#›</a:t>
            </a:fld>
            <a:endParaRPr lang="en-US"/>
          </a:p>
        </p:txBody>
      </p:sp>
    </p:spTree>
    <p:extLst>
      <p:ext uri="{BB962C8B-B14F-4D97-AF65-F5344CB8AC3E}">
        <p14:creationId xmlns:p14="http://schemas.microsoft.com/office/powerpoint/2010/main" val="2993359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38ED61-3841-4338-9D83-17C174CBF507}"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A454-A3B7-4604-B457-9C93D5A39A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551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38ED61-3841-4338-9D83-17C174CBF507}"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A454-A3B7-4604-B457-9C93D5A39A32}" type="slidenum">
              <a:rPr lang="en-US" smtClean="0"/>
              <a:t>‹#›</a:t>
            </a:fld>
            <a:endParaRPr lang="en-US"/>
          </a:p>
        </p:txBody>
      </p:sp>
    </p:spTree>
    <p:extLst>
      <p:ext uri="{BB962C8B-B14F-4D97-AF65-F5344CB8AC3E}">
        <p14:creationId xmlns:p14="http://schemas.microsoft.com/office/powerpoint/2010/main" val="2152021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38ED61-3841-4338-9D83-17C174CBF507}"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A454-A3B7-4604-B457-9C93D5A39A32}" type="slidenum">
              <a:rPr lang="en-US" smtClean="0"/>
              <a:t>‹#›</a:t>
            </a:fld>
            <a:endParaRPr lang="en-US"/>
          </a:p>
        </p:txBody>
      </p:sp>
    </p:spTree>
    <p:extLst>
      <p:ext uri="{BB962C8B-B14F-4D97-AF65-F5344CB8AC3E}">
        <p14:creationId xmlns:p14="http://schemas.microsoft.com/office/powerpoint/2010/main" val="1956876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38ED61-3841-4338-9D83-17C174CBF507}"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A454-A3B7-4604-B457-9C93D5A39A32}" type="slidenum">
              <a:rPr lang="en-US" smtClean="0"/>
              <a:t>‹#›</a:t>
            </a:fld>
            <a:endParaRPr lang="en-US"/>
          </a:p>
        </p:txBody>
      </p:sp>
    </p:spTree>
    <p:extLst>
      <p:ext uri="{BB962C8B-B14F-4D97-AF65-F5344CB8AC3E}">
        <p14:creationId xmlns:p14="http://schemas.microsoft.com/office/powerpoint/2010/main" val="192454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38ED61-3841-4338-9D83-17C174CBF507}"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A454-A3B7-4604-B457-9C93D5A39A32}" type="slidenum">
              <a:rPr lang="en-US" smtClean="0"/>
              <a:t>‹#›</a:t>
            </a:fld>
            <a:endParaRPr lang="en-US"/>
          </a:p>
        </p:txBody>
      </p:sp>
    </p:spTree>
    <p:extLst>
      <p:ext uri="{BB962C8B-B14F-4D97-AF65-F5344CB8AC3E}">
        <p14:creationId xmlns:p14="http://schemas.microsoft.com/office/powerpoint/2010/main" val="896649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38ED61-3841-4338-9D83-17C174CBF507}"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8A454-A3B7-4604-B457-9C93D5A39A32}" type="slidenum">
              <a:rPr lang="en-US" smtClean="0"/>
              <a:t>‹#›</a:t>
            </a:fld>
            <a:endParaRPr lang="en-US"/>
          </a:p>
        </p:txBody>
      </p:sp>
    </p:spTree>
    <p:extLst>
      <p:ext uri="{BB962C8B-B14F-4D97-AF65-F5344CB8AC3E}">
        <p14:creationId xmlns:p14="http://schemas.microsoft.com/office/powerpoint/2010/main" val="586803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38ED61-3841-4338-9D83-17C174CBF507}"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8A454-A3B7-4604-B457-9C93D5A39A32}" type="slidenum">
              <a:rPr lang="en-US" smtClean="0"/>
              <a:t>‹#›</a:t>
            </a:fld>
            <a:endParaRPr lang="en-US"/>
          </a:p>
        </p:txBody>
      </p:sp>
    </p:spTree>
    <p:extLst>
      <p:ext uri="{BB962C8B-B14F-4D97-AF65-F5344CB8AC3E}">
        <p14:creationId xmlns:p14="http://schemas.microsoft.com/office/powerpoint/2010/main" val="216380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38ED61-3841-4338-9D83-17C174CBF507}" type="datetimeFigureOut">
              <a:rPr lang="en-US" smtClean="0"/>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8A454-A3B7-4604-B457-9C93D5A39A32}" type="slidenum">
              <a:rPr lang="en-US" smtClean="0"/>
              <a:t>‹#›</a:t>
            </a:fld>
            <a:endParaRPr lang="en-US"/>
          </a:p>
        </p:txBody>
      </p:sp>
    </p:spTree>
    <p:extLst>
      <p:ext uri="{BB962C8B-B14F-4D97-AF65-F5344CB8AC3E}">
        <p14:creationId xmlns:p14="http://schemas.microsoft.com/office/powerpoint/2010/main" val="2884679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38ED61-3841-4338-9D83-17C174CBF507}" type="datetimeFigureOut">
              <a:rPr lang="en-US" smtClean="0"/>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8A454-A3B7-4604-B457-9C93D5A39A32}" type="slidenum">
              <a:rPr lang="en-US" smtClean="0"/>
              <a:t>‹#›</a:t>
            </a:fld>
            <a:endParaRPr lang="en-US"/>
          </a:p>
        </p:txBody>
      </p:sp>
    </p:spTree>
    <p:extLst>
      <p:ext uri="{BB962C8B-B14F-4D97-AF65-F5344CB8AC3E}">
        <p14:creationId xmlns:p14="http://schemas.microsoft.com/office/powerpoint/2010/main" val="66998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38ED61-3841-4338-9D83-17C174CBF507}" type="datetimeFigureOut">
              <a:rPr lang="en-US" smtClean="0"/>
              <a:t>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8A454-A3B7-4604-B457-9C93D5A39A32}" type="slidenum">
              <a:rPr lang="en-US" smtClean="0"/>
              <a:t>‹#›</a:t>
            </a:fld>
            <a:endParaRPr lang="en-US"/>
          </a:p>
        </p:txBody>
      </p:sp>
    </p:spTree>
    <p:extLst>
      <p:ext uri="{BB962C8B-B14F-4D97-AF65-F5344CB8AC3E}">
        <p14:creationId xmlns:p14="http://schemas.microsoft.com/office/powerpoint/2010/main" val="1983107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38ED61-3841-4338-9D83-17C174CBF507}"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8A454-A3B7-4604-B457-9C93D5A39A32}" type="slidenum">
              <a:rPr lang="en-US" smtClean="0"/>
              <a:t>‹#›</a:t>
            </a:fld>
            <a:endParaRPr lang="en-US"/>
          </a:p>
        </p:txBody>
      </p:sp>
    </p:spTree>
    <p:extLst>
      <p:ext uri="{BB962C8B-B14F-4D97-AF65-F5344CB8AC3E}">
        <p14:creationId xmlns:p14="http://schemas.microsoft.com/office/powerpoint/2010/main" val="427672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38ED61-3841-4338-9D83-17C174CBF507}"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8A454-A3B7-4604-B457-9C93D5A39A32}" type="slidenum">
              <a:rPr lang="en-US" smtClean="0"/>
              <a:t>‹#›</a:t>
            </a:fld>
            <a:endParaRPr lang="en-US"/>
          </a:p>
        </p:txBody>
      </p:sp>
    </p:spTree>
    <p:extLst>
      <p:ext uri="{BB962C8B-B14F-4D97-AF65-F5344CB8AC3E}">
        <p14:creationId xmlns:p14="http://schemas.microsoft.com/office/powerpoint/2010/main" val="148801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38ED61-3841-4338-9D83-17C174CBF507}" type="datetimeFigureOut">
              <a:rPr lang="en-US" smtClean="0"/>
              <a:t>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28A454-A3B7-4604-B457-9C93D5A39A32}" type="slidenum">
              <a:rPr lang="en-US" smtClean="0"/>
              <a:t>‹#›</a:t>
            </a:fld>
            <a:endParaRPr lang="en-US"/>
          </a:p>
        </p:txBody>
      </p:sp>
    </p:spTree>
    <p:extLst>
      <p:ext uri="{BB962C8B-B14F-4D97-AF65-F5344CB8AC3E}">
        <p14:creationId xmlns:p14="http://schemas.microsoft.com/office/powerpoint/2010/main" val="514784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1"/>
            <a:ext cx="7766936" cy="1646302"/>
          </a:xfrm>
        </p:spPr>
        <p:txBody>
          <a:bodyPr/>
          <a:lstStyle/>
          <a:p>
            <a:r>
              <a:rPr lang="en-US" dirty="0" smtClean="0">
                <a:solidFill>
                  <a:schemeClr val="tx1"/>
                </a:solidFill>
              </a:rPr>
              <a:t>Energy Consumption</a:t>
            </a:r>
            <a:endParaRPr lang="en-US" dirty="0">
              <a:solidFill>
                <a:schemeClr val="tx1"/>
              </a:solidFill>
            </a:endParaRPr>
          </a:p>
        </p:txBody>
      </p:sp>
      <p:sp>
        <p:nvSpPr>
          <p:cNvPr id="3" name="Subtitle 2"/>
          <p:cNvSpPr>
            <a:spLocks noGrp="1"/>
          </p:cNvSpPr>
          <p:nvPr>
            <p:ph type="subTitle" idx="1"/>
          </p:nvPr>
        </p:nvSpPr>
        <p:spPr>
          <a:xfrm>
            <a:off x="1507067" y="4050833"/>
            <a:ext cx="7766936" cy="2460803"/>
          </a:xfrm>
        </p:spPr>
        <p:txBody>
          <a:bodyPr>
            <a:normAutofit fontScale="92500" lnSpcReduction="20000"/>
          </a:bodyPr>
          <a:lstStyle/>
          <a:p>
            <a:r>
              <a:rPr lang="en-US" dirty="0" smtClean="0"/>
              <a:t>By:</a:t>
            </a:r>
          </a:p>
          <a:p>
            <a:r>
              <a:rPr lang="en-US" dirty="0" smtClean="0"/>
              <a:t>Anas Hany Kamal 19100081</a:t>
            </a:r>
          </a:p>
          <a:p>
            <a:r>
              <a:rPr lang="en-US" dirty="0" err="1"/>
              <a:t>Abdelrahman</a:t>
            </a:r>
            <a:r>
              <a:rPr lang="en-US" dirty="0"/>
              <a:t> mohamed </a:t>
            </a:r>
            <a:r>
              <a:rPr lang="en-US" dirty="0" smtClean="0"/>
              <a:t>1710030</a:t>
            </a:r>
          </a:p>
          <a:p>
            <a:r>
              <a:rPr lang="en-US" dirty="0" smtClean="0"/>
              <a:t>Moayed Emad 18101245</a:t>
            </a:r>
          </a:p>
          <a:p>
            <a:r>
              <a:rPr lang="en-US" dirty="0"/>
              <a:t>Ahmed Hossam </a:t>
            </a:r>
            <a:r>
              <a:rPr lang="en-US" dirty="0" smtClean="0"/>
              <a:t>19200095</a:t>
            </a:r>
          </a:p>
          <a:p>
            <a:r>
              <a:rPr lang="en-US" dirty="0"/>
              <a:t>Mohamad </a:t>
            </a:r>
            <a:r>
              <a:rPr lang="en-US" dirty="0" err="1"/>
              <a:t>Hesham</a:t>
            </a:r>
            <a:r>
              <a:rPr lang="en-US" dirty="0"/>
              <a:t> </a:t>
            </a:r>
            <a:r>
              <a:rPr lang="en-US" dirty="0" err="1"/>
              <a:t>Abdelmegeed</a:t>
            </a:r>
            <a:r>
              <a:rPr lang="en-US" dirty="0"/>
              <a:t> </a:t>
            </a:r>
            <a:r>
              <a:rPr lang="en-US" dirty="0" smtClean="0"/>
              <a:t>202001337</a:t>
            </a:r>
          </a:p>
          <a:p>
            <a:r>
              <a:rPr lang="en-US"/>
              <a:t>Bola Nader202000645</a:t>
            </a:r>
            <a:endParaRPr lang="en-US" dirty="0" smtClean="0"/>
          </a:p>
          <a:p>
            <a:endParaRPr lang="en-US" dirty="0"/>
          </a:p>
        </p:txBody>
      </p:sp>
    </p:spTree>
    <p:extLst>
      <p:ext uri="{BB962C8B-B14F-4D97-AF65-F5344CB8AC3E}">
        <p14:creationId xmlns:p14="http://schemas.microsoft.com/office/powerpoint/2010/main" val="3662228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Further exploration</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Through exploring the total meter readings of each building, we have found two very obvious outliers.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2753851"/>
            <a:ext cx="9575030" cy="3874895"/>
          </a:xfrm>
          <a:prstGeom prst="rect">
            <a:avLst/>
          </a:prstGeom>
        </p:spPr>
      </p:pic>
    </p:spTree>
    <p:extLst>
      <p:ext uri="{BB962C8B-B14F-4D97-AF65-F5344CB8AC3E}">
        <p14:creationId xmlns:p14="http://schemas.microsoft.com/office/powerpoint/2010/main" val="287702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tx1"/>
                </a:solidFill>
              </a:rPr>
              <a:t>Exploring Correlations with target variable</a:t>
            </a:r>
            <a:endParaRPr lang="en-US" dirty="0">
              <a:solidFill>
                <a:schemeClr val="tx1"/>
              </a:solidFill>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9018" y="2160588"/>
            <a:ext cx="3680751" cy="3881437"/>
          </a:xfrm>
        </p:spPr>
      </p:pic>
      <p:sp>
        <p:nvSpPr>
          <p:cNvPr id="6" name="Content Placeholder 5"/>
          <p:cNvSpPr>
            <a:spLocks noGrp="1"/>
          </p:cNvSpPr>
          <p:nvPr>
            <p:ph sz="half" idx="2"/>
          </p:nvPr>
        </p:nvSpPr>
        <p:spPr/>
        <p:txBody>
          <a:bodyPr/>
          <a:lstStyle/>
          <a:p>
            <a:r>
              <a:rPr lang="en-US" dirty="0" smtClean="0"/>
              <a:t>From the </a:t>
            </a:r>
            <a:r>
              <a:rPr lang="en-US" dirty="0" err="1" smtClean="0"/>
              <a:t>heatmap</a:t>
            </a:r>
            <a:r>
              <a:rPr lang="en-US" dirty="0" smtClean="0"/>
              <a:t>, we have concluded that the floor count feature had absolutely zero correlations with the total meter reading , as well as the year build features had a very low correlation and an increased value of nulls.</a:t>
            </a:r>
          </a:p>
          <a:p>
            <a:r>
              <a:rPr lang="en-US" dirty="0" smtClean="0"/>
              <a:t>Based on this we will be removing these two features before running the models.</a:t>
            </a:r>
          </a:p>
          <a:p>
            <a:endParaRPr lang="en-US" dirty="0"/>
          </a:p>
        </p:txBody>
      </p:sp>
    </p:spTree>
    <p:extLst>
      <p:ext uri="{BB962C8B-B14F-4D97-AF65-F5344CB8AC3E}">
        <p14:creationId xmlns:p14="http://schemas.microsoft.com/office/powerpoint/2010/main" val="261468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tx1"/>
                </a:solidFill>
              </a:rPr>
              <a:t>Weather Data</a:t>
            </a:r>
            <a:endParaRPr lang="en-US" dirty="0">
              <a:solidFill>
                <a:schemeClr val="tx1"/>
              </a:solidFill>
            </a:endParaRPr>
          </a:p>
        </p:txBody>
      </p:sp>
      <p:sp>
        <p:nvSpPr>
          <p:cNvPr id="6" name="Content Placeholder 5"/>
          <p:cNvSpPr>
            <a:spLocks noGrp="1"/>
          </p:cNvSpPr>
          <p:nvPr>
            <p:ph idx="1"/>
          </p:nvPr>
        </p:nvSpPr>
        <p:spPr/>
        <p:txBody>
          <a:bodyPr>
            <a:normAutofit lnSpcReduction="10000"/>
          </a:bodyPr>
          <a:lstStyle/>
          <a:p>
            <a:r>
              <a:rPr lang="en-US" dirty="0" smtClean="0"/>
              <a:t>As mentioned before, the weather </a:t>
            </a:r>
            <a:r>
              <a:rPr lang="en-US" dirty="0" err="1" smtClean="0"/>
              <a:t>dataframe</a:t>
            </a:r>
            <a:r>
              <a:rPr lang="en-US" dirty="0" smtClean="0"/>
              <a:t> had missing hours and null values.</a:t>
            </a:r>
          </a:p>
          <a:p>
            <a:r>
              <a:rPr lang="en-US" dirty="0" smtClean="0"/>
              <a:t>As the weather data in nature are site specific, and do not change drastically between one hour and the next, the nulls and missing hours and the weather </a:t>
            </a:r>
            <a:r>
              <a:rPr lang="en-US" dirty="0" err="1" smtClean="0"/>
              <a:t>dataframe</a:t>
            </a:r>
            <a:r>
              <a:rPr lang="en-US" dirty="0" smtClean="0"/>
              <a:t> will be filled as follows:</a:t>
            </a:r>
          </a:p>
          <a:p>
            <a:pPr marL="800100" lvl="1" indent="-342900">
              <a:buFont typeface="+mj-lt"/>
              <a:buAutoNum type="arabicPeriod"/>
            </a:pPr>
            <a:r>
              <a:rPr lang="en-US" dirty="0"/>
              <a:t>Split the </a:t>
            </a:r>
            <a:r>
              <a:rPr lang="en-US" dirty="0" err="1"/>
              <a:t>dataframe</a:t>
            </a:r>
            <a:r>
              <a:rPr lang="en-US" dirty="0"/>
              <a:t> into several </a:t>
            </a:r>
            <a:r>
              <a:rPr lang="en-US" dirty="0" err="1"/>
              <a:t>dataframes</a:t>
            </a:r>
            <a:r>
              <a:rPr lang="en-US" dirty="0"/>
              <a:t> based on the Site ID</a:t>
            </a:r>
          </a:p>
          <a:p>
            <a:pPr marL="800100" lvl="1" indent="-342900">
              <a:buFont typeface="+mj-lt"/>
              <a:buAutoNum type="arabicPeriod"/>
            </a:pPr>
            <a:r>
              <a:rPr lang="en-US" dirty="0"/>
              <a:t>Determine which sites have missing hours</a:t>
            </a:r>
          </a:p>
          <a:p>
            <a:pPr marL="800100" lvl="1" indent="-342900">
              <a:buFont typeface="+mj-lt"/>
              <a:buAutoNum type="arabicPeriod"/>
            </a:pPr>
            <a:r>
              <a:rPr lang="en-US" dirty="0"/>
              <a:t>Fill the NULL values in each </a:t>
            </a:r>
            <a:r>
              <a:rPr lang="en-US" dirty="0" err="1"/>
              <a:t>dataframe</a:t>
            </a:r>
            <a:r>
              <a:rPr lang="en-US" dirty="0"/>
              <a:t> using interpolation</a:t>
            </a:r>
          </a:p>
          <a:p>
            <a:pPr marL="800100" lvl="1" indent="-342900">
              <a:buFont typeface="+mj-lt"/>
              <a:buAutoNum type="arabicPeriod"/>
            </a:pPr>
            <a:r>
              <a:rPr lang="en-US" dirty="0"/>
              <a:t>Stitch the </a:t>
            </a:r>
            <a:r>
              <a:rPr lang="en-US" dirty="0" err="1"/>
              <a:t>dataframes</a:t>
            </a:r>
            <a:r>
              <a:rPr lang="en-US" dirty="0"/>
              <a:t> back together to reform the weather </a:t>
            </a:r>
            <a:r>
              <a:rPr lang="en-US" dirty="0" err="1" smtClean="0"/>
              <a:t>dataframe</a:t>
            </a:r>
            <a:endParaRPr lang="en-US" dirty="0" smtClean="0"/>
          </a:p>
          <a:p>
            <a:r>
              <a:rPr lang="en-US" dirty="0" smtClean="0"/>
              <a:t>Finally we have stitched the weather </a:t>
            </a:r>
            <a:r>
              <a:rPr lang="en-US" dirty="0" err="1" smtClean="0"/>
              <a:t>dataframe</a:t>
            </a:r>
            <a:r>
              <a:rPr lang="en-US" dirty="0" smtClean="0"/>
              <a:t>, building metadata and the train </a:t>
            </a:r>
            <a:r>
              <a:rPr lang="en-US" dirty="0" err="1" smtClean="0"/>
              <a:t>dataframe</a:t>
            </a:r>
            <a:r>
              <a:rPr lang="en-US" dirty="0" smtClean="0"/>
              <a:t> </a:t>
            </a:r>
            <a:r>
              <a:rPr lang="en-US" dirty="0"/>
              <a:t>together </a:t>
            </a:r>
            <a:r>
              <a:rPr lang="en-US" dirty="0" smtClean="0"/>
              <a:t>to form the final training dataset which will be used on the models.</a:t>
            </a:r>
          </a:p>
          <a:p>
            <a:pPr marL="457200" lvl="1" indent="0">
              <a:buNone/>
            </a:pPr>
            <a:endParaRPr lang="en-US" dirty="0" smtClean="0"/>
          </a:p>
        </p:txBody>
      </p:sp>
    </p:spTree>
    <p:extLst>
      <p:ext uri="{BB962C8B-B14F-4D97-AF65-F5344CB8AC3E}">
        <p14:creationId xmlns:p14="http://schemas.microsoft.com/office/powerpoint/2010/main" val="1766464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Preparing for the models</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To prepare for the models we have created a pipeline which consists of two pipelines that are numerical pipeline and the categorical pipeline</a:t>
            </a:r>
          </a:p>
          <a:p>
            <a:r>
              <a:rPr lang="en-US" dirty="0" smtClean="0"/>
              <a:t>The categorical pipeline encodes the categorical data</a:t>
            </a:r>
          </a:p>
          <a:p>
            <a:r>
              <a:rPr lang="en-US" dirty="0" smtClean="0"/>
              <a:t>the numerical pipeline scales the data through standard scaler</a:t>
            </a:r>
          </a:p>
          <a:p>
            <a:pPr marL="0" indent="0">
              <a:buNone/>
            </a:pPr>
            <a:endParaRPr lang="en-US" dirty="0" smtClean="0"/>
          </a:p>
        </p:txBody>
      </p:sp>
    </p:spTree>
    <p:extLst>
      <p:ext uri="{BB962C8B-B14F-4D97-AF65-F5344CB8AC3E}">
        <p14:creationId xmlns:p14="http://schemas.microsoft.com/office/powerpoint/2010/main" val="2649697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The ML models</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The models we used were </a:t>
            </a:r>
            <a:r>
              <a:rPr lang="en-US" dirty="0" err="1" smtClean="0"/>
              <a:t>SGDRegressor</a:t>
            </a:r>
            <a:r>
              <a:rPr lang="en-US" dirty="0" smtClean="0"/>
              <a:t>, linear regression, and random forest </a:t>
            </a:r>
            <a:r>
              <a:rPr lang="en-US" dirty="0" err="1" smtClean="0"/>
              <a:t>regressor</a:t>
            </a:r>
            <a:r>
              <a:rPr lang="en-US" dirty="0" smtClean="0"/>
              <a:t>.</a:t>
            </a:r>
          </a:p>
          <a:p>
            <a:r>
              <a:rPr lang="en-US" dirty="0" smtClean="0"/>
              <a:t>The best model was the random forest as the mean squared log error yielded 0.29 and the R^2 score was 0.82.</a:t>
            </a:r>
          </a:p>
          <a:p>
            <a:r>
              <a:rPr lang="en-US" dirty="0" smtClean="0"/>
              <a:t>The </a:t>
            </a:r>
            <a:r>
              <a:rPr lang="en-US" dirty="0" err="1" smtClean="0"/>
              <a:t>SGDRegressor</a:t>
            </a:r>
            <a:r>
              <a:rPr lang="en-US" dirty="0" smtClean="0"/>
              <a:t> yielded an R^2 of 0.14 and a mean squared log error of 0.59</a:t>
            </a:r>
          </a:p>
          <a:p>
            <a:r>
              <a:rPr lang="en-US" dirty="0" smtClean="0"/>
              <a:t>The Linear Regression Model yielded 0.58 for the </a:t>
            </a:r>
            <a:r>
              <a:rPr lang="en-US" dirty="0"/>
              <a:t>mean squared log </a:t>
            </a:r>
            <a:r>
              <a:rPr lang="en-US" dirty="0" smtClean="0"/>
              <a:t>error and 0.17 for the R^2.</a:t>
            </a:r>
          </a:p>
        </p:txBody>
      </p:sp>
    </p:spTree>
    <p:extLst>
      <p:ext uri="{BB962C8B-B14F-4D97-AF65-F5344CB8AC3E}">
        <p14:creationId xmlns:p14="http://schemas.microsoft.com/office/powerpoint/2010/main" val="1248970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5432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Table of Content</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 Problem definition. </a:t>
            </a:r>
          </a:p>
          <a:p>
            <a:r>
              <a:rPr lang="en-US" dirty="0" smtClean="0"/>
              <a:t>- Used dataset</a:t>
            </a:r>
          </a:p>
          <a:p>
            <a:r>
              <a:rPr lang="en-US" dirty="0" smtClean="0"/>
              <a:t>- Preparations &amp; preprocessing </a:t>
            </a:r>
          </a:p>
          <a:p>
            <a:r>
              <a:rPr lang="en-US" dirty="0" smtClean="0"/>
              <a:t>- Methods</a:t>
            </a:r>
          </a:p>
          <a:p>
            <a:r>
              <a:rPr lang="en-US" dirty="0" smtClean="0"/>
              <a:t>- Results</a:t>
            </a:r>
          </a:p>
          <a:p>
            <a:r>
              <a:rPr lang="en-US" dirty="0" smtClean="0"/>
              <a:t>- Conclusion</a:t>
            </a:r>
            <a:endParaRPr lang="en-US" dirty="0"/>
          </a:p>
        </p:txBody>
      </p:sp>
    </p:spTree>
    <p:extLst>
      <p:ext uri="{BB962C8B-B14F-4D97-AF65-F5344CB8AC3E}">
        <p14:creationId xmlns:p14="http://schemas.microsoft.com/office/powerpoint/2010/main" val="123355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Problem Definition</a:t>
            </a:r>
            <a:endParaRPr lang="en-US"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2400" dirty="0" smtClean="0"/>
              <a:t>Due to the industrialization boom in our modern society, energy consumption is constantly on the rise. Unfortunately, this consumption isn’t just measured in money value, but also in its environmental impact. The purpose of this project is to measure the energy consumed of different building</a:t>
            </a:r>
            <a:r>
              <a:rPr lang="en-US" sz="2400" dirty="0"/>
              <a:t> </a:t>
            </a:r>
            <a:r>
              <a:rPr lang="en-US" sz="2400" dirty="0" smtClean="0"/>
              <a:t> categories in the modern day.</a:t>
            </a:r>
            <a:endParaRPr lang="en-US" sz="2400" dirty="0"/>
          </a:p>
        </p:txBody>
      </p:sp>
    </p:spTree>
    <p:extLst>
      <p:ext uri="{BB962C8B-B14F-4D97-AF65-F5344CB8AC3E}">
        <p14:creationId xmlns:p14="http://schemas.microsoft.com/office/powerpoint/2010/main" val="187829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Used dataset</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2400" dirty="0"/>
              <a:t>Our used data set was the one used in the ASHRAE - Great Energy Predictor III competition. This was due to that the dataset included </a:t>
            </a:r>
            <a:r>
              <a:rPr lang="en-US" sz="2400" dirty="0" smtClean="0"/>
              <a:t>one year </a:t>
            </a:r>
            <a:r>
              <a:rPr lang="en-US" sz="2400" dirty="0"/>
              <a:t>of hourly meter readings from over one thousand buildings at several different </a:t>
            </a:r>
            <a:r>
              <a:rPr lang="en-US" sz="2400" dirty="0" smtClean="0"/>
              <a:t>sites. This dataset is divided to files which are the Train, Test, Building Meta, and Weather_[train/test].</a:t>
            </a:r>
            <a:endParaRPr lang="en-US" sz="2400" dirty="0"/>
          </a:p>
        </p:txBody>
      </p:sp>
    </p:spTree>
    <p:extLst>
      <p:ext uri="{BB962C8B-B14F-4D97-AF65-F5344CB8AC3E}">
        <p14:creationId xmlns:p14="http://schemas.microsoft.com/office/powerpoint/2010/main" val="352414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Preparation</a:t>
            </a:r>
            <a:r>
              <a:rPr lang="en-US" dirty="0">
                <a:solidFill>
                  <a:schemeClr val="tx1"/>
                </a:solidFill>
              </a:rPr>
              <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Through exploring the building metadata we have found that it contained 1449 rows. The </a:t>
            </a:r>
            <a:r>
              <a:rPr lang="en-US" dirty="0" err="1" smtClean="0"/>
              <a:t>year_build</a:t>
            </a:r>
            <a:r>
              <a:rPr lang="en-US" dirty="0" smtClean="0"/>
              <a:t> feature and </a:t>
            </a:r>
            <a:r>
              <a:rPr lang="en-US" dirty="0" err="1" smtClean="0"/>
              <a:t>floor_count</a:t>
            </a:r>
            <a:r>
              <a:rPr lang="en-US" dirty="0" smtClean="0"/>
              <a:t> feature had null percentages of 53% and 75%.</a:t>
            </a:r>
          </a:p>
          <a:p>
            <a:r>
              <a:rPr lang="en-US" dirty="0" smtClean="0"/>
              <a:t>Through exploring the weather data we have found that the </a:t>
            </a:r>
            <a:r>
              <a:rPr lang="en-US" dirty="0" err="1" smtClean="0"/>
              <a:t>dataframe</a:t>
            </a:r>
            <a:r>
              <a:rPr lang="en-US" dirty="0" smtClean="0"/>
              <a:t> contained missing hours as well as null values.</a:t>
            </a:r>
          </a:p>
          <a:p>
            <a:endParaRPr lang="en-US" dirty="0" smtClean="0"/>
          </a:p>
        </p:txBody>
      </p:sp>
    </p:spTree>
    <p:extLst>
      <p:ext uri="{BB962C8B-B14F-4D97-AF65-F5344CB8AC3E}">
        <p14:creationId xmlns:p14="http://schemas.microsoft.com/office/powerpoint/2010/main" val="3069123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KNN Imputer</a:t>
            </a:r>
            <a:endParaRPr lang="en-US" dirty="0"/>
          </a:p>
        </p:txBody>
      </p:sp>
      <p:sp>
        <p:nvSpPr>
          <p:cNvPr id="3" name="Content Placeholder 2"/>
          <p:cNvSpPr>
            <a:spLocks noGrp="1"/>
          </p:cNvSpPr>
          <p:nvPr>
            <p:ph idx="1"/>
          </p:nvPr>
        </p:nvSpPr>
        <p:spPr/>
        <p:txBody>
          <a:bodyPr/>
          <a:lstStyle/>
          <a:p>
            <a:r>
              <a:rPr lang="en-US" dirty="0" smtClean="0"/>
              <a:t>To fill the null values in the floor count feature we have used the KNN imputer.</a:t>
            </a:r>
          </a:p>
          <a:p>
            <a:r>
              <a:rPr lang="en-US" dirty="0" smtClean="0"/>
              <a:t>The null values were filled based on three features; </a:t>
            </a:r>
            <a:r>
              <a:rPr lang="en-US" dirty="0" err="1" smtClean="0"/>
              <a:t>Site_ID</a:t>
            </a:r>
            <a:r>
              <a:rPr lang="en-US" dirty="0" smtClean="0"/>
              <a:t>, </a:t>
            </a:r>
            <a:r>
              <a:rPr lang="en-US" dirty="0" err="1" smtClean="0"/>
              <a:t>Square_feet</a:t>
            </a:r>
            <a:r>
              <a:rPr lang="en-US" dirty="0" smtClean="0"/>
              <a:t>, </a:t>
            </a:r>
            <a:r>
              <a:rPr lang="en-US" dirty="0" err="1" smtClean="0"/>
              <a:t>Primary_use</a:t>
            </a:r>
            <a:r>
              <a:rPr lang="en-US" dirty="0" smtClean="0"/>
              <a:t>.</a:t>
            </a:r>
          </a:p>
          <a:p>
            <a:r>
              <a:rPr lang="en-US" dirty="0" smtClean="0"/>
              <a:t>As the primary use feature is a categorical feature, we have used </a:t>
            </a:r>
            <a:r>
              <a:rPr lang="en-US" dirty="0" err="1" smtClean="0"/>
              <a:t>OneHotEncoding</a:t>
            </a:r>
            <a:r>
              <a:rPr lang="en-US" dirty="0" smtClean="0"/>
              <a:t> to encode this feature.</a:t>
            </a:r>
          </a:p>
          <a:p>
            <a:r>
              <a:rPr lang="en-US" dirty="0" smtClean="0"/>
              <a:t>The rational behind this is based on the observation that buildings of similar area, primary use, and in proximity to each other tend to have similar attributes.</a:t>
            </a:r>
          </a:p>
          <a:p>
            <a:endParaRPr lang="en-US" dirty="0"/>
          </a:p>
        </p:txBody>
      </p:sp>
    </p:spTree>
    <p:extLst>
      <p:ext uri="{BB962C8B-B14F-4D97-AF65-F5344CB8AC3E}">
        <p14:creationId xmlns:p14="http://schemas.microsoft.com/office/powerpoint/2010/main" val="167509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77334" y="554182"/>
            <a:ext cx="11185612" cy="1376218"/>
          </a:xfrm>
        </p:spPr>
        <p:txBody>
          <a:bodyPr/>
          <a:lstStyle/>
          <a:p>
            <a:r>
              <a:rPr lang="en-US" dirty="0" smtClean="0">
                <a:solidFill>
                  <a:schemeClr val="tx1"/>
                </a:solidFill>
              </a:rPr>
              <a:t>KNN Imputation Results</a:t>
            </a:r>
            <a:endParaRPr lang="en-US" dirty="0">
              <a:solidFill>
                <a:schemeClr val="tx1"/>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053" y="1930400"/>
            <a:ext cx="11533893" cy="4748719"/>
          </a:xfrm>
          <a:prstGeom prst="rect">
            <a:avLst/>
          </a:prstGeom>
        </p:spPr>
      </p:pic>
    </p:spTree>
    <p:extLst>
      <p:ext uri="{BB962C8B-B14F-4D97-AF65-F5344CB8AC3E}">
        <p14:creationId xmlns:p14="http://schemas.microsoft.com/office/powerpoint/2010/main" val="66220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tx1"/>
                </a:solidFill>
              </a:rPr>
              <a:t>Exploring building metadata</a:t>
            </a:r>
            <a:endParaRPr lang="en-US" dirty="0">
              <a:solidFill>
                <a:schemeClr val="tx1"/>
              </a:solidFill>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44598" y="3165772"/>
            <a:ext cx="7862139" cy="3567537"/>
          </a:xfrm>
        </p:spPr>
      </p:pic>
      <p:sp>
        <p:nvSpPr>
          <p:cNvPr id="6" name="Content Placeholder 5"/>
          <p:cNvSpPr>
            <a:spLocks noGrp="1"/>
          </p:cNvSpPr>
          <p:nvPr>
            <p:ph sz="half" idx="2"/>
          </p:nvPr>
        </p:nvSpPr>
        <p:spPr>
          <a:xfrm>
            <a:off x="677334" y="2160589"/>
            <a:ext cx="8596670" cy="3880773"/>
          </a:xfrm>
        </p:spPr>
        <p:txBody>
          <a:bodyPr/>
          <a:lstStyle/>
          <a:p>
            <a:r>
              <a:rPr lang="en-US" dirty="0" smtClean="0"/>
              <a:t>Through exploring the correlations between the features between the data in the building metadata </a:t>
            </a:r>
            <a:r>
              <a:rPr lang="en-US" dirty="0" err="1" smtClean="0"/>
              <a:t>dataframe</a:t>
            </a:r>
            <a:r>
              <a:rPr lang="en-US" dirty="0" smtClean="0"/>
              <a:t>, it can be concluded that the problem in multicollinearity does exist in the </a:t>
            </a:r>
            <a:r>
              <a:rPr lang="en-US" dirty="0" err="1" smtClean="0"/>
              <a:t>dataframe</a:t>
            </a:r>
            <a:r>
              <a:rPr lang="en-US" dirty="0" smtClean="0"/>
              <a:t>.</a:t>
            </a:r>
            <a:endParaRPr lang="en-US" dirty="0"/>
          </a:p>
        </p:txBody>
      </p:sp>
    </p:spTree>
    <p:extLst>
      <p:ext uri="{BB962C8B-B14F-4D97-AF65-F5344CB8AC3E}">
        <p14:creationId xmlns:p14="http://schemas.microsoft.com/office/powerpoint/2010/main" val="117815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tx1"/>
                </a:solidFill>
              </a:rPr>
              <a:t>Exploring the train </a:t>
            </a:r>
            <a:r>
              <a:rPr lang="en-US" dirty="0" err="1" smtClean="0">
                <a:solidFill>
                  <a:schemeClr val="tx1"/>
                </a:solidFill>
              </a:rPr>
              <a:t>dataframe</a:t>
            </a:r>
            <a:endParaRPr lang="en-US" dirty="0">
              <a:solidFill>
                <a:schemeClr val="tx1"/>
              </a:solidFill>
            </a:endParaRPr>
          </a:p>
        </p:txBody>
      </p:sp>
      <p:sp>
        <p:nvSpPr>
          <p:cNvPr id="6" name="Content Placeholder 5"/>
          <p:cNvSpPr>
            <a:spLocks noGrp="1"/>
          </p:cNvSpPr>
          <p:nvPr>
            <p:ph idx="1"/>
          </p:nvPr>
        </p:nvSpPr>
        <p:spPr/>
        <p:txBody>
          <a:bodyPr/>
          <a:lstStyle/>
          <a:p>
            <a:r>
              <a:rPr lang="en-US" dirty="0" smtClean="0"/>
              <a:t>We have found that the train </a:t>
            </a:r>
            <a:r>
              <a:rPr lang="en-US" dirty="0" err="1" smtClean="0"/>
              <a:t>dataframe</a:t>
            </a:r>
            <a:r>
              <a:rPr lang="en-US" dirty="0" smtClean="0"/>
              <a:t> contains four columns which are </a:t>
            </a:r>
            <a:r>
              <a:rPr lang="en-US" dirty="0" err="1" smtClean="0"/>
              <a:t>building_ID</a:t>
            </a:r>
            <a:r>
              <a:rPr lang="en-US" dirty="0" smtClean="0"/>
              <a:t>, meter, timestamp, </a:t>
            </a:r>
            <a:r>
              <a:rPr lang="en-US" dirty="0" err="1" smtClean="0"/>
              <a:t>meter_reading</a:t>
            </a:r>
            <a:r>
              <a:rPr lang="en-US" dirty="0" smtClean="0"/>
              <a:t>.</a:t>
            </a:r>
          </a:p>
          <a:p>
            <a:r>
              <a:rPr lang="en-US" dirty="0" smtClean="0"/>
              <a:t>The </a:t>
            </a:r>
            <a:r>
              <a:rPr lang="en-US" dirty="0" err="1" smtClean="0"/>
              <a:t>building_ID</a:t>
            </a:r>
            <a:r>
              <a:rPr lang="en-US" dirty="0" smtClean="0"/>
              <a:t> feature will be used to join the building metadata </a:t>
            </a:r>
            <a:r>
              <a:rPr lang="en-US" dirty="0" err="1" smtClean="0"/>
              <a:t>dataframe</a:t>
            </a:r>
            <a:r>
              <a:rPr lang="en-US" dirty="0" smtClean="0"/>
              <a:t> and the timestamp will be used to join the other </a:t>
            </a:r>
            <a:r>
              <a:rPr lang="en-US" dirty="0" err="1" smtClean="0"/>
              <a:t>dataframes</a:t>
            </a:r>
            <a:r>
              <a:rPr lang="en-US" dirty="0" smtClean="0"/>
              <a:t>.</a:t>
            </a:r>
          </a:p>
          <a:p>
            <a:r>
              <a:rPr lang="en-US" dirty="0" smtClean="0"/>
              <a:t>The train </a:t>
            </a:r>
            <a:r>
              <a:rPr lang="en-US" dirty="0" err="1" smtClean="0"/>
              <a:t>dataframe</a:t>
            </a:r>
            <a:r>
              <a:rPr lang="en-US" dirty="0" smtClean="0"/>
              <a:t> had no null values.</a:t>
            </a:r>
          </a:p>
          <a:p>
            <a:endParaRPr lang="en-US" dirty="0"/>
          </a:p>
        </p:txBody>
      </p:sp>
    </p:spTree>
    <p:extLst>
      <p:ext uri="{BB962C8B-B14F-4D97-AF65-F5344CB8AC3E}">
        <p14:creationId xmlns:p14="http://schemas.microsoft.com/office/powerpoint/2010/main" val="7187086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102</TotalTime>
  <Words>710</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Energy Consumption</vt:lpstr>
      <vt:lpstr>Table of Content</vt:lpstr>
      <vt:lpstr>Problem Definition</vt:lpstr>
      <vt:lpstr>Used dataset </vt:lpstr>
      <vt:lpstr>Preparation </vt:lpstr>
      <vt:lpstr>KNN Imputer</vt:lpstr>
      <vt:lpstr>KNN Imputation Results</vt:lpstr>
      <vt:lpstr>Exploring building metadata</vt:lpstr>
      <vt:lpstr>Exploring the train dataframe</vt:lpstr>
      <vt:lpstr>Further exploration</vt:lpstr>
      <vt:lpstr>Exploring Correlations with target variable</vt:lpstr>
      <vt:lpstr>Weather Data</vt:lpstr>
      <vt:lpstr>Preparing for the models</vt:lpstr>
      <vt:lpstr>The ML models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Microsoft account</dc:creator>
  <cp:lastModifiedBy>Microsoft account</cp:lastModifiedBy>
  <cp:revision>12</cp:revision>
  <dcterms:created xsi:type="dcterms:W3CDTF">2023-01-02T20:18:08Z</dcterms:created>
  <dcterms:modified xsi:type="dcterms:W3CDTF">2023-01-03T19:24:29Z</dcterms:modified>
</cp:coreProperties>
</file>