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4" r:id="rId9"/>
    <p:sldId id="266" r:id="rId10"/>
    <p:sldId id="268" r:id="rId11"/>
    <p:sldId id="265" r:id="rId12"/>
    <p:sldId id="262" r:id="rId13"/>
    <p:sldId id="269" r:id="rId14"/>
    <p:sldId id="270" r:id="rId15"/>
    <p:sldId id="272" r:id="rId16"/>
    <p:sldId id="271" r:id="rId17"/>
    <p:sldId id="273" r:id="rId18"/>
    <p:sldId id="26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F4384A-C768-4A81-A1F4-467D57E815D6}"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8C9615B2-0DD6-46B3-8000-6AC246374F3B}">
      <dgm:prSet phldrT="[Text]"/>
      <dgm:spPr/>
      <dgm:t>
        <a:bodyPr/>
        <a:lstStyle/>
        <a:p>
          <a:r>
            <a:rPr lang="en-US" b="0" i="0" dirty="0" err="1"/>
            <a:t>TIMx</a:t>
          </a:r>
          <a:r>
            <a:rPr lang="en-US" b="0" i="0" dirty="0"/>
            <a:t>-&gt;PSC = </a:t>
          </a:r>
          <a:r>
            <a:rPr lang="en-US" b="0" i="0" dirty="0" err="1"/>
            <a:t>core_clock_hz</a:t>
          </a:r>
          <a:r>
            <a:rPr lang="en-US" b="0" i="0" dirty="0"/>
            <a:t> / 1000;</a:t>
          </a:r>
        </a:p>
        <a:p>
          <a:endParaRPr lang="en-US" dirty="0"/>
        </a:p>
      </dgm:t>
    </dgm:pt>
    <dgm:pt modelId="{8C5F6B8F-A6AE-4FB1-ABBE-561E7EFB30EB}" type="parTrans" cxnId="{0128320A-C8F1-40FE-AACE-0891400CFFF1}">
      <dgm:prSet/>
      <dgm:spPr/>
      <dgm:t>
        <a:bodyPr/>
        <a:lstStyle/>
        <a:p>
          <a:endParaRPr lang="en-US"/>
        </a:p>
      </dgm:t>
    </dgm:pt>
    <dgm:pt modelId="{A6825EA0-0BE1-4224-873E-EAC5B210EC28}" type="sibTrans" cxnId="{0128320A-C8F1-40FE-AACE-0891400CFFF1}">
      <dgm:prSet/>
      <dgm:spPr/>
      <dgm:t>
        <a:bodyPr/>
        <a:lstStyle/>
        <a:p>
          <a:endParaRPr lang="en-US"/>
        </a:p>
      </dgm:t>
    </dgm:pt>
    <dgm:pt modelId="{6C9FE77E-2593-4CB0-999C-290B471225D7}">
      <dgm:prSet phldrT="[Text]"/>
      <dgm:spPr/>
      <dgm:t>
        <a:bodyPr/>
        <a:lstStyle/>
        <a:p>
          <a:r>
            <a:rPr lang="en-US" b="0" i="0" dirty="0" err="1"/>
            <a:t>TIMx</a:t>
          </a:r>
          <a:r>
            <a:rPr lang="en-US" b="0" i="0" dirty="0"/>
            <a:t>-&gt;ARR = </a:t>
          </a:r>
          <a:r>
            <a:rPr lang="en-US" b="0" i="0" dirty="0" err="1"/>
            <a:t>ms</a:t>
          </a:r>
          <a:r>
            <a:rPr lang="en-US" b="0" i="0" dirty="0"/>
            <a:t>;</a:t>
          </a:r>
          <a:endParaRPr lang="en-US" dirty="0"/>
        </a:p>
      </dgm:t>
    </dgm:pt>
    <dgm:pt modelId="{BC341E51-4AA9-4A23-81EC-1B1F29CACB32}" type="parTrans" cxnId="{EBB33D0D-3A07-4033-AD4F-932E70377E86}">
      <dgm:prSet/>
      <dgm:spPr/>
      <dgm:t>
        <a:bodyPr/>
        <a:lstStyle/>
        <a:p>
          <a:endParaRPr lang="en-US"/>
        </a:p>
      </dgm:t>
    </dgm:pt>
    <dgm:pt modelId="{BE00ABA6-16FD-4F80-A1B3-244325FF0F8A}" type="sibTrans" cxnId="{EBB33D0D-3A07-4033-AD4F-932E70377E86}">
      <dgm:prSet/>
      <dgm:spPr/>
      <dgm:t>
        <a:bodyPr/>
        <a:lstStyle/>
        <a:p>
          <a:endParaRPr lang="en-US"/>
        </a:p>
      </dgm:t>
    </dgm:pt>
    <dgm:pt modelId="{84144CB6-2EA1-4BFF-9AD3-5A812E61FC14}">
      <dgm:prSet/>
      <dgm:spPr/>
      <dgm:t>
        <a:bodyPr/>
        <a:lstStyle/>
        <a:p>
          <a:r>
            <a:rPr lang="en-US" b="0" i="0" dirty="0" err="1"/>
            <a:t>TIMx</a:t>
          </a:r>
          <a:r>
            <a:rPr lang="en-US" b="0" i="0" dirty="0"/>
            <a:t>-&gt;EGR |= TIM_EGR_UG;</a:t>
          </a:r>
          <a:endParaRPr lang="en-US" dirty="0"/>
        </a:p>
      </dgm:t>
    </dgm:pt>
    <dgm:pt modelId="{D93F844A-6E8A-4ACA-B07A-D6D5CC223D79}" type="parTrans" cxnId="{48784B97-C2C5-4E69-A728-42C5E71CE68E}">
      <dgm:prSet/>
      <dgm:spPr/>
      <dgm:t>
        <a:bodyPr/>
        <a:lstStyle/>
        <a:p>
          <a:endParaRPr lang="en-US"/>
        </a:p>
      </dgm:t>
    </dgm:pt>
    <dgm:pt modelId="{0543835B-E9AD-4BBB-9896-8A2AA2BC7F5B}" type="sibTrans" cxnId="{48784B97-C2C5-4E69-A728-42C5E71CE68E}">
      <dgm:prSet/>
      <dgm:spPr/>
      <dgm:t>
        <a:bodyPr/>
        <a:lstStyle/>
        <a:p>
          <a:endParaRPr lang="en-US"/>
        </a:p>
      </dgm:t>
    </dgm:pt>
    <dgm:pt modelId="{E53279FF-546B-43CF-A336-FED69ADC0051}">
      <dgm:prSet/>
      <dgm:spPr/>
      <dgm:t>
        <a:bodyPr/>
        <a:lstStyle/>
        <a:p>
          <a:r>
            <a:rPr lang="en-US" b="0" i="0" dirty="0" err="1"/>
            <a:t>TIMx</a:t>
          </a:r>
          <a:r>
            <a:rPr lang="en-US" b="0" i="0" dirty="0"/>
            <a:t>-&gt;CR1 |=TIM_CR1_CEN;</a:t>
          </a:r>
          <a:endParaRPr lang="en-US" dirty="0"/>
        </a:p>
      </dgm:t>
    </dgm:pt>
    <dgm:pt modelId="{5434A7F3-2087-4ABD-A8F3-E741E9981DCC}" type="parTrans" cxnId="{B90396C5-3032-4FBE-86CC-EF19351A80D4}">
      <dgm:prSet/>
      <dgm:spPr/>
      <dgm:t>
        <a:bodyPr/>
        <a:lstStyle/>
        <a:p>
          <a:endParaRPr lang="en-US"/>
        </a:p>
      </dgm:t>
    </dgm:pt>
    <dgm:pt modelId="{FDC9FAF9-65D4-4E16-9A3A-98BA95FAAAA7}" type="sibTrans" cxnId="{B90396C5-3032-4FBE-86CC-EF19351A80D4}">
      <dgm:prSet/>
      <dgm:spPr/>
      <dgm:t>
        <a:bodyPr/>
        <a:lstStyle/>
        <a:p>
          <a:endParaRPr lang="en-US"/>
        </a:p>
      </dgm:t>
    </dgm:pt>
    <dgm:pt modelId="{4FE297CF-825D-4617-95A5-CF1209F2F589}">
      <dgm:prSet/>
      <dgm:spPr/>
      <dgm:t>
        <a:bodyPr/>
        <a:lstStyle/>
        <a:p>
          <a:r>
            <a:rPr lang="en-US" b="0" i="0" dirty="0"/>
            <a:t> Send an update event to reset the timer and apply settings.</a:t>
          </a:r>
        </a:p>
      </dgm:t>
    </dgm:pt>
    <dgm:pt modelId="{74964347-3203-44F1-AB7D-7DFD7411FC5C}" type="parTrans" cxnId="{F8201FF1-04F3-4066-95C5-885BDA3475A5}">
      <dgm:prSet/>
      <dgm:spPr/>
      <dgm:t>
        <a:bodyPr/>
        <a:lstStyle/>
        <a:p>
          <a:endParaRPr lang="en-US"/>
        </a:p>
      </dgm:t>
    </dgm:pt>
    <dgm:pt modelId="{6A74933C-CC51-4F66-A9CD-70D78183F8F1}" type="sibTrans" cxnId="{F8201FF1-04F3-4066-95C5-885BDA3475A5}">
      <dgm:prSet/>
      <dgm:spPr/>
      <dgm:t>
        <a:bodyPr/>
        <a:lstStyle/>
        <a:p>
          <a:endParaRPr lang="en-US"/>
        </a:p>
      </dgm:t>
    </dgm:pt>
    <dgm:pt modelId="{22220401-25ED-4D3B-9EB8-7FE5CE25B94F}">
      <dgm:prSet/>
      <dgm:spPr/>
      <dgm:t>
        <a:bodyPr/>
        <a:lstStyle/>
        <a:p>
          <a:r>
            <a:rPr lang="en-US" b="0" i="0" dirty="0" err="1"/>
            <a:t>TIMx</a:t>
          </a:r>
          <a:r>
            <a:rPr lang="en-US" b="0" i="0" dirty="0"/>
            <a:t>-&gt;DIER |= TIM_DIER_UIE;</a:t>
          </a:r>
          <a:endParaRPr lang="en-US" dirty="0"/>
        </a:p>
      </dgm:t>
    </dgm:pt>
    <dgm:pt modelId="{548A7BC8-2465-4738-A7AC-01CAC895EDBB}" type="parTrans" cxnId="{34C4DC50-BB49-4ED0-BA48-274546CE8731}">
      <dgm:prSet/>
      <dgm:spPr/>
      <dgm:t>
        <a:bodyPr/>
        <a:lstStyle/>
        <a:p>
          <a:endParaRPr lang="en-US"/>
        </a:p>
      </dgm:t>
    </dgm:pt>
    <dgm:pt modelId="{99658D96-A794-4895-A0F6-04239BEF1D2B}" type="sibTrans" cxnId="{34C4DC50-BB49-4ED0-BA48-274546CE8731}">
      <dgm:prSet/>
      <dgm:spPr/>
      <dgm:t>
        <a:bodyPr/>
        <a:lstStyle/>
        <a:p>
          <a:endParaRPr lang="en-US"/>
        </a:p>
      </dgm:t>
    </dgm:pt>
    <dgm:pt modelId="{507E3D1E-2E3A-4DAA-AE76-CB182F25D648}" type="pres">
      <dgm:prSet presAssocID="{BEF4384A-C768-4A81-A1F4-467D57E815D6}" presName="compositeShape" presStyleCnt="0">
        <dgm:presLayoutVars>
          <dgm:dir/>
          <dgm:resizeHandles/>
        </dgm:presLayoutVars>
      </dgm:prSet>
      <dgm:spPr/>
    </dgm:pt>
    <dgm:pt modelId="{AB777B66-A4DD-4D2A-A65E-1FA5DB3C9B4B}" type="pres">
      <dgm:prSet presAssocID="{BEF4384A-C768-4A81-A1F4-467D57E815D6}" presName="pyramid" presStyleLbl="node1" presStyleIdx="0" presStyleCnt="1"/>
      <dgm:spPr/>
    </dgm:pt>
    <dgm:pt modelId="{BDCFD420-0D21-48A7-8F45-4D1A4C7DEB62}" type="pres">
      <dgm:prSet presAssocID="{BEF4384A-C768-4A81-A1F4-467D57E815D6}" presName="theList" presStyleCnt="0"/>
      <dgm:spPr/>
    </dgm:pt>
    <dgm:pt modelId="{05737128-B8E4-4BB3-A9DD-060D7119248E}" type="pres">
      <dgm:prSet presAssocID="{8C9615B2-0DD6-46B3-8000-6AC246374F3B}" presName="aNode" presStyleLbl="fgAcc1" presStyleIdx="0" presStyleCnt="6">
        <dgm:presLayoutVars>
          <dgm:bulletEnabled val="1"/>
        </dgm:presLayoutVars>
      </dgm:prSet>
      <dgm:spPr/>
    </dgm:pt>
    <dgm:pt modelId="{E476897F-41E6-4ABB-B72A-CFE0C8691C8B}" type="pres">
      <dgm:prSet presAssocID="{8C9615B2-0DD6-46B3-8000-6AC246374F3B}" presName="aSpace" presStyleCnt="0"/>
      <dgm:spPr/>
    </dgm:pt>
    <dgm:pt modelId="{6096310C-6026-4499-AEB3-AFCAF45FFEE5}" type="pres">
      <dgm:prSet presAssocID="{6C9FE77E-2593-4CB0-999C-290B471225D7}" presName="aNode" presStyleLbl="fgAcc1" presStyleIdx="1" presStyleCnt="6">
        <dgm:presLayoutVars>
          <dgm:bulletEnabled val="1"/>
        </dgm:presLayoutVars>
      </dgm:prSet>
      <dgm:spPr/>
    </dgm:pt>
    <dgm:pt modelId="{80EFB6E2-39A3-4308-8115-85625B2276BD}" type="pres">
      <dgm:prSet presAssocID="{6C9FE77E-2593-4CB0-999C-290B471225D7}" presName="aSpace" presStyleCnt="0"/>
      <dgm:spPr/>
    </dgm:pt>
    <dgm:pt modelId="{D9408E0F-53D5-4E17-B362-0DFF69C91A28}" type="pres">
      <dgm:prSet presAssocID="{84144CB6-2EA1-4BFF-9AD3-5A812E61FC14}" presName="aNode" presStyleLbl="fgAcc1" presStyleIdx="2" presStyleCnt="6" custLinFactNeighborX="-369" custLinFactNeighborY="32418">
        <dgm:presLayoutVars>
          <dgm:bulletEnabled val="1"/>
        </dgm:presLayoutVars>
      </dgm:prSet>
      <dgm:spPr/>
    </dgm:pt>
    <dgm:pt modelId="{A8DC436F-08FB-40B6-BC98-2DD91FF0834B}" type="pres">
      <dgm:prSet presAssocID="{84144CB6-2EA1-4BFF-9AD3-5A812E61FC14}" presName="aSpace" presStyleCnt="0"/>
      <dgm:spPr/>
    </dgm:pt>
    <dgm:pt modelId="{167662AF-C1BF-4935-AD59-E7AF54EF150D}" type="pres">
      <dgm:prSet presAssocID="{4FE297CF-825D-4617-95A5-CF1209F2F589}" presName="aNode" presStyleLbl="fgAcc1" presStyleIdx="3" presStyleCnt="6">
        <dgm:presLayoutVars>
          <dgm:bulletEnabled val="1"/>
        </dgm:presLayoutVars>
      </dgm:prSet>
      <dgm:spPr/>
    </dgm:pt>
    <dgm:pt modelId="{336C6277-0C0E-41F3-A190-8EE8FA68590C}" type="pres">
      <dgm:prSet presAssocID="{4FE297CF-825D-4617-95A5-CF1209F2F589}" presName="aSpace" presStyleCnt="0"/>
      <dgm:spPr/>
    </dgm:pt>
    <dgm:pt modelId="{8D51B6E1-1E34-4EFF-9171-48DBFD3BBF55}" type="pres">
      <dgm:prSet presAssocID="{22220401-25ED-4D3B-9EB8-7FE5CE25B94F}" presName="aNode" presStyleLbl="fgAcc1" presStyleIdx="4" presStyleCnt="6">
        <dgm:presLayoutVars>
          <dgm:bulletEnabled val="1"/>
        </dgm:presLayoutVars>
      </dgm:prSet>
      <dgm:spPr/>
    </dgm:pt>
    <dgm:pt modelId="{55F64079-5FA5-4910-AD8B-FCF0C7990663}" type="pres">
      <dgm:prSet presAssocID="{22220401-25ED-4D3B-9EB8-7FE5CE25B94F}" presName="aSpace" presStyleCnt="0"/>
      <dgm:spPr/>
    </dgm:pt>
    <dgm:pt modelId="{4A11A6B3-7417-46BA-91A6-A993D1CBC3E1}" type="pres">
      <dgm:prSet presAssocID="{E53279FF-546B-43CF-A336-FED69ADC0051}" presName="aNode" presStyleLbl="fgAcc1" presStyleIdx="5" presStyleCnt="6">
        <dgm:presLayoutVars>
          <dgm:bulletEnabled val="1"/>
        </dgm:presLayoutVars>
      </dgm:prSet>
      <dgm:spPr/>
    </dgm:pt>
    <dgm:pt modelId="{434A90C9-FC99-4369-B32B-EB427E558AEB}" type="pres">
      <dgm:prSet presAssocID="{E53279FF-546B-43CF-A336-FED69ADC0051}" presName="aSpace" presStyleCnt="0"/>
      <dgm:spPr/>
    </dgm:pt>
  </dgm:ptLst>
  <dgm:cxnLst>
    <dgm:cxn modelId="{37059309-E197-490C-96AF-EAF3384E6773}" type="presOf" srcId="{22220401-25ED-4D3B-9EB8-7FE5CE25B94F}" destId="{8D51B6E1-1E34-4EFF-9171-48DBFD3BBF55}" srcOrd="0" destOrd="0" presId="urn:microsoft.com/office/officeart/2005/8/layout/pyramid2"/>
    <dgm:cxn modelId="{0128320A-C8F1-40FE-AACE-0891400CFFF1}" srcId="{BEF4384A-C768-4A81-A1F4-467D57E815D6}" destId="{8C9615B2-0DD6-46B3-8000-6AC246374F3B}" srcOrd="0" destOrd="0" parTransId="{8C5F6B8F-A6AE-4FB1-ABBE-561E7EFB30EB}" sibTransId="{A6825EA0-0BE1-4224-873E-EAC5B210EC28}"/>
    <dgm:cxn modelId="{EBB33D0D-3A07-4033-AD4F-932E70377E86}" srcId="{BEF4384A-C768-4A81-A1F4-467D57E815D6}" destId="{6C9FE77E-2593-4CB0-999C-290B471225D7}" srcOrd="1" destOrd="0" parTransId="{BC341E51-4AA9-4A23-81EC-1B1F29CACB32}" sibTransId="{BE00ABA6-16FD-4F80-A1B3-244325FF0F8A}"/>
    <dgm:cxn modelId="{9B9F3B16-B356-46D0-9AA6-F860A232C5BC}" type="presOf" srcId="{BEF4384A-C768-4A81-A1F4-467D57E815D6}" destId="{507E3D1E-2E3A-4DAA-AE76-CB182F25D648}" srcOrd="0" destOrd="0" presId="urn:microsoft.com/office/officeart/2005/8/layout/pyramid2"/>
    <dgm:cxn modelId="{34C4DC50-BB49-4ED0-BA48-274546CE8731}" srcId="{BEF4384A-C768-4A81-A1F4-467D57E815D6}" destId="{22220401-25ED-4D3B-9EB8-7FE5CE25B94F}" srcOrd="4" destOrd="0" parTransId="{548A7BC8-2465-4738-A7AC-01CAC895EDBB}" sibTransId="{99658D96-A794-4895-A0F6-04239BEF1D2B}"/>
    <dgm:cxn modelId="{B40D4854-EAE3-46AC-B5B8-4219FBF0CBC2}" type="presOf" srcId="{4FE297CF-825D-4617-95A5-CF1209F2F589}" destId="{167662AF-C1BF-4935-AD59-E7AF54EF150D}" srcOrd="0" destOrd="0" presId="urn:microsoft.com/office/officeart/2005/8/layout/pyramid2"/>
    <dgm:cxn modelId="{590EB358-59A7-4FF7-B331-378B277A9227}" type="presOf" srcId="{84144CB6-2EA1-4BFF-9AD3-5A812E61FC14}" destId="{D9408E0F-53D5-4E17-B362-0DFF69C91A28}" srcOrd="0" destOrd="0" presId="urn:microsoft.com/office/officeart/2005/8/layout/pyramid2"/>
    <dgm:cxn modelId="{48784B97-C2C5-4E69-A728-42C5E71CE68E}" srcId="{BEF4384A-C768-4A81-A1F4-467D57E815D6}" destId="{84144CB6-2EA1-4BFF-9AD3-5A812E61FC14}" srcOrd="2" destOrd="0" parTransId="{D93F844A-6E8A-4ACA-B07A-D6D5CC223D79}" sibTransId="{0543835B-E9AD-4BBB-9896-8A2AA2BC7F5B}"/>
    <dgm:cxn modelId="{F1A209A4-BB8C-4885-90A0-AAC92A600CA5}" type="presOf" srcId="{6C9FE77E-2593-4CB0-999C-290B471225D7}" destId="{6096310C-6026-4499-AEB3-AFCAF45FFEE5}" srcOrd="0" destOrd="0" presId="urn:microsoft.com/office/officeart/2005/8/layout/pyramid2"/>
    <dgm:cxn modelId="{724533A8-6CD4-4660-ACBA-0BAF4971FE00}" type="presOf" srcId="{E53279FF-546B-43CF-A336-FED69ADC0051}" destId="{4A11A6B3-7417-46BA-91A6-A993D1CBC3E1}" srcOrd="0" destOrd="0" presId="urn:microsoft.com/office/officeart/2005/8/layout/pyramid2"/>
    <dgm:cxn modelId="{6BB5E3B1-CD53-44D7-85A8-574DA49D0702}" type="presOf" srcId="{8C9615B2-0DD6-46B3-8000-6AC246374F3B}" destId="{05737128-B8E4-4BB3-A9DD-060D7119248E}" srcOrd="0" destOrd="0" presId="urn:microsoft.com/office/officeart/2005/8/layout/pyramid2"/>
    <dgm:cxn modelId="{B90396C5-3032-4FBE-86CC-EF19351A80D4}" srcId="{BEF4384A-C768-4A81-A1F4-467D57E815D6}" destId="{E53279FF-546B-43CF-A336-FED69ADC0051}" srcOrd="5" destOrd="0" parTransId="{5434A7F3-2087-4ABD-A8F3-E741E9981DCC}" sibTransId="{FDC9FAF9-65D4-4E16-9A3A-98BA95FAAAA7}"/>
    <dgm:cxn modelId="{F8201FF1-04F3-4066-95C5-885BDA3475A5}" srcId="{BEF4384A-C768-4A81-A1F4-467D57E815D6}" destId="{4FE297CF-825D-4617-95A5-CF1209F2F589}" srcOrd="3" destOrd="0" parTransId="{74964347-3203-44F1-AB7D-7DFD7411FC5C}" sibTransId="{6A74933C-CC51-4F66-A9CD-70D78183F8F1}"/>
    <dgm:cxn modelId="{A64E5FC2-B8CB-4CDD-83EB-3924A08BEE58}" type="presParOf" srcId="{507E3D1E-2E3A-4DAA-AE76-CB182F25D648}" destId="{AB777B66-A4DD-4D2A-A65E-1FA5DB3C9B4B}" srcOrd="0" destOrd="0" presId="urn:microsoft.com/office/officeart/2005/8/layout/pyramid2"/>
    <dgm:cxn modelId="{7DB97335-2E61-4837-BF8F-DC68A7CF2F78}" type="presParOf" srcId="{507E3D1E-2E3A-4DAA-AE76-CB182F25D648}" destId="{BDCFD420-0D21-48A7-8F45-4D1A4C7DEB62}" srcOrd="1" destOrd="0" presId="urn:microsoft.com/office/officeart/2005/8/layout/pyramid2"/>
    <dgm:cxn modelId="{A14B8457-705C-4410-ADB4-E5BBF75DC09F}" type="presParOf" srcId="{BDCFD420-0D21-48A7-8F45-4D1A4C7DEB62}" destId="{05737128-B8E4-4BB3-A9DD-060D7119248E}" srcOrd="0" destOrd="0" presId="urn:microsoft.com/office/officeart/2005/8/layout/pyramid2"/>
    <dgm:cxn modelId="{3D0BBA34-3B7A-437A-8F20-E46A16D3233E}" type="presParOf" srcId="{BDCFD420-0D21-48A7-8F45-4D1A4C7DEB62}" destId="{E476897F-41E6-4ABB-B72A-CFE0C8691C8B}" srcOrd="1" destOrd="0" presId="urn:microsoft.com/office/officeart/2005/8/layout/pyramid2"/>
    <dgm:cxn modelId="{BA8B3DCF-AEA9-4E68-9958-95935C19765A}" type="presParOf" srcId="{BDCFD420-0D21-48A7-8F45-4D1A4C7DEB62}" destId="{6096310C-6026-4499-AEB3-AFCAF45FFEE5}" srcOrd="2" destOrd="0" presId="urn:microsoft.com/office/officeart/2005/8/layout/pyramid2"/>
    <dgm:cxn modelId="{CF64C1A6-5F17-4E7C-9D15-465FD37E55AC}" type="presParOf" srcId="{BDCFD420-0D21-48A7-8F45-4D1A4C7DEB62}" destId="{80EFB6E2-39A3-4308-8115-85625B2276BD}" srcOrd="3" destOrd="0" presId="urn:microsoft.com/office/officeart/2005/8/layout/pyramid2"/>
    <dgm:cxn modelId="{EEF67FEF-2EDA-4B42-AE94-6E69BAEF56A2}" type="presParOf" srcId="{BDCFD420-0D21-48A7-8F45-4D1A4C7DEB62}" destId="{D9408E0F-53D5-4E17-B362-0DFF69C91A28}" srcOrd="4" destOrd="0" presId="urn:microsoft.com/office/officeart/2005/8/layout/pyramid2"/>
    <dgm:cxn modelId="{9411D016-32C4-46BE-A256-61D4C55D0270}" type="presParOf" srcId="{BDCFD420-0D21-48A7-8F45-4D1A4C7DEB62}" destId="{A8DC436F-08FB-40B6-BC98-2DD91FF0834B}" srcOrd="5" destOrd="0" presId="urn:microsoft.com/office/officeart/2005/8/layout/pyramid2"/>
    <dgm:cxn modelId="{03C9A8A0-45CB-4461-BB21-BB9ACAA48076}" type="presParOf" srcId="{BDCFD420-0D21-48A7-8F45-4D1A4C7DEB62}" destId="{167662AF-C1BF-4935-AD59-E7AF54EF150D}" srcOrd="6" destOrd="0" presId="urn:microsoft.com/office/officeart/2005/8/layout/pyramid2"/>
    <dgm:cxn modelId="{4D2888FA-DF3D-4ADB-A216-62FC362C2B2F}" type="presParOf" srcId="{BDCFD420-0D21-48A7-8F45-4D1A4C7DEB62}" destId="{336C6277-0C0E-41F3-A190-8EE8FA68590C}" srcOrd="7" destOrd="0" presId="urn:microsoft.com/office/officeart/2005/8/layout/pyramid2"/>
    <dgm:cxn modelId="{65962C4D-7DEF-4CF3-B6E2-BC63F6245DD1}" type="presParOf" srcId="{BDCFD420-0D21-48A7-8F45-4D1A4C7DEB62}" destId="{8D51B6E1-1E34-4EFF-9171-48DBFD3BBF55}" srcOrd="8" destOrd="0" presId="urn:microsoft.com/office/officeart/2005/8/layout/pyramid2"/>
    <dgm:cxn modelId="{949D85B3-5A1A-4249-8935-CE94A74ECEF9}" type="presParOf" srcId="{BDCFD420-0D21-48A7-8F45-4D1A4C7DEB62}" destId="{55F64079-5FA5-4910-AD8B-FCF0C7990663}" srcOrd="9" destOrd="0" presId="urn:microsoft.com/office/officeart/2005/8/layout/pyramid2"/>
    <dgm:cxn modelId="{776DBE9F-2DB7-4DD6-A4FE-953F8E283B0F}" type="presParOf" srcId="{BDCFD420-0D21-48A7-8F45-4D1A4C7DEB62}" destId="{4A11A6B3-7417-46BA-91A6-A993D1CBC3E1}" srcOrd="10" destOrd="0" presId="urn:microsoft.com/office/officeart/2005/8/layout/pyramid2"/>
    <dgm:cxn modelId="{E41FADB7-3588-42E7-AA52-4E92AA441B8D}" type="presParOf" srcId="{BDCFD420-0D21-48A7-8F45-4D1A4C7DEB62}" destId="{434A90C9-FC99-4369-B32B-EB427E558AE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237BD6-695C-4CCC-9807-4675B43F25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F03C20-2026-4774-961C-88C1131C7A50}">
      <dgm:prSet phldrT="[Text]"/>
      <dgm:spPr/>
      <dgm:t>
        <a:bodyPr/>
        <a:lstStyle/>
        <a:p>
          <a:r>
            <a:rPr lang="en-US" b="0" i="0" dirty="0" err="1"/>
            <a:t>TIMx</a:t>
          </a:r>
          <a:r>
            <a:rPr lang="en-US" b="0" i="0" dirty="0"/>
            <a:t>-&gt;CR1 &amp;= ~(TIM_CR1_CEN);</a:t>
          </a:r>
          <a:endParaRPr lang="en-US" dirty="0"/>
        </a:p>
      </dgm:t>
    </dgm:pt>
    <dgm:pt modelId="{3D2C94FC-F35A-4B8E-ACDC-9BFA04FDFD7D}" type="parTrans" cxnId="{D54A4652-0712-4C47-AE6D-9947B26AA333}">
      <dgm:prSet/>
      <dgm:spPr/>
      <dgm:t>
        <a:bodyPr/>
        <a:lstStyle/>
        <a:p>
          <a:endParaRPr lang="en-US"/>
        </a:p>
      </dgm:t>
    </dgm:pt>
    <dgm:pt modelId="{B3126E17-615A-4DBA-B601-B254BAF4F0F5}" type="sibTrans" cxnId="{D54A4652-0712-4C47-AE6D-9947B26AA333}">
      <dgm:prSet/>
      <dgm:spPr/>
      <dgm:t>
        <a:bodyPr/>
        <a:lstStyle/>
        <a:p>
          <a:endParaRPr lang="en-US"/>
        </a:p>
      </dgm:t>
    </dgm:pt>
    <dgm:pt modelId="{1E4C3042-AFA9-44C4-A1D9-C1F7732EBE8A}">
      <dgm:prSet phldrT="[Text]"/>
      <dgm:spPr/>
      <dgm:t>
        <a:bodyPr/>
        <a:lstStyle/>
        <a:p>
          <a:r>
            <a:rPr lang="en-US" b="0" i="0" dirty="0"/>
            <a:t>Turn off the timer</a:t>
          </a:r>
          <a:endParaRPr lang="en-US" dirty="0"/>
        </a:p>
      </dgm:t>
    </dgm:pt>
    <dgm:pt modelId="{F5A39FBD-3A98-4606-94B4-B8066C004949}" type="parTrans" cxnId="{5B9420A3-5732-4C69-BB96-73B527057951}">
      <dgm:prSet/>
      <dgm:spPr/>
      <dgm:t>
        <a:bodyPr/>
        <a:lstStyle/>
        <a:p>
          <a:endParaRPr lang="en-US"/>
        </a:p>
      </dgm:t>
    </dgm:pt>
    <dgm:pt modelId="{8003F545-E6A1-4BB4-B011-AF90855E5C7E}" type="sibTrans" cxnId="{5B9420A3-5732-4C69-BB96-73B527057951}">
      <dgm:prSet/>
      <dgm:spPr/>
      <dgm:t>
        <a:bodyPr/>
        <a:lstStyle/>
        <a:p>
          <a:endParaRPr lang="en-US"/>
        </a:p>
      </dgm:t>
    </dgm:pt>
    <dgm:pt modelId="{CBB4C0A2-682F-4573-ADEC-D946C09FE163}">
      <dgm:prSet phldrT="[Text]"/>
      <dgm:spPr/>
      <dgm:t>
        <a:bodyPr/>
        <a:lstStyle/>
        <a:p>
          <a:r>
            <a:rPr lang="en-US" b="0" i="0" dirty="0" err="1"/>
            <a:t>TIMx</a:t>
          </a:r>
          <a:r>
            <a:rPr lang="en-US" b="0" i="0" dirty="0"/>
            <a:t>-&gt;SR &amp;= ~(TIM_SR_UIF);</a:t>
          </a:r>
        </a:p>
      </dgm:t>
    </dgm:pt>
    <dgm:pt modelId="{097F9197-9B63-4C3A-A360-BDEF881E14F7}" type="parTrans" cxnId="{18CCF8D1-AAA2-415B-B97D-84601036291A}">
      <dgm:prSet/>
      <dgm:spPr/>
      <dgm:t>
        <a:bodyPr/>
        <a:lstStyle/>
        <a:p>
          <a:endParaRPr lang="en-US"/>
        </a:p>
      </dgm:t>
    </dgm:pt>
    <dgm:pt modelId="{54A64403-DFCA-4321-9E8B-9DBA4299E559}" type="sibTrans" cxnId="{18CCF8D1-AAA2-415B-B97D-84601036291A}">
      <dgm:prSet/>
      <dgm:spPr/>
      <dgm:t>
        <a:bodyPr/>
        <a:lstStyle/>
        <a:p>
          <a:endParaRPr lang="en-US"/>
        </a:p>
      </dgm:t>
    </dgm:pt>
    <dgm:pt modelId="{99E37133-3CD7-424C-BD0B-6B01E40CA732}">
      <dgm:prSet phldrT="[Text]"/>
      <dgm:spPr/>
      <dgm:t>
        <a:bodyPr/>
        <a:lstStyle/>
        <a:p>
          <a:r>
            <a:rPr lang="en-US" b="0" i="0" dirty="0"/>
            <a:t>Clear the 'pending update interrupt' flag, just in case.</a:t>
          </a:r>
          <a:endParaRPr lang="en-US" dirty="0"/>
        </a:p>
      </dgm:t>
    </dgm:pt>
    <dgm:pt modelId="{F67BE5E3-C831-46C2-854E-99A663A30053}" type="parTrans" cxnId="{50879D84-EAA5-4A12-B993-08A212DCDE83}">
      <dgm:prSet/>
      <dgm:spPr/>
      <dgm:t>
        <a:bodyPr/>
        <a:lstStyle/>
        <a:p>
          <a:endParaRPr lang="en-US"/>
        </a:p>
      </dgm:t>
    </dgm:pt>
    <dgm:pt modelId="{EF8D25BE-5CAD-42F2-8CA3-4BBD44CD86AE}" type="sibTrans" cxnId="{50879D84-EAA5-4A12-B993-08A212DCDE83}">
      <dgm:prSet/>
      <dgm:spPr/>
      <dgm:t>
        <a:bodyPr/>
        <a:lstStyle/>
        <a:p>
          <a:endParaRPr lang="en-US"/>
        </a:p>
      </dgm:t>
    </dgm:pt>
    <dgm:pt modelId="{8CDC3741-F11C-488F-B1A7-822CD6AA527B}" type="pres">
      <dgm:prSet presAssocID="{40237BD6-695C-4CCC-9807-4675B43F252E}" presName="linear" presStyleCnt="0">
        <dgm:presLayoutVars>
          <dgm:animLvl val="lvl"/>
          <dgm:resizeHandles val="exact"/>
        </dgm:presLayoutVars>
      </dgm:prSet>
      <dgm:spPr/>
    </dgm:pt>
    <dgm:pt modelId="{57B53476-3DA4-45CE-93C0-594B9CE99E74}" type="pres">
      <dgm:prSet presAssocID="{9DF03C20-2026-4774-961C-88C1131C7A50}" presName="parentText" presStyleLbl="node1" presStyleIdx="0" presStyleCnt="2">
        <dgm:presLayoutVars>
          <dgm:chMax val="0"/>
          <dgm:bulletEnabled val="1"/>
        </dgm:presLayoutVars>
      </dgm:prSet>
      <dgm:spPr/>
    </dgm:pt>
    <dgm:pt modelId="{01B3E5C2-CF5C-4D56-A7B6-4EA03C4B97DC}" type="pres">
      <dgm:prSet presAssocID="{9DF03C20-2026-4774-961C-88C1131C7A50}" presName="childText" presStyleLbl="revTx" presStyleIdx="0" presStyleCnt="2">
        <dgm:presLayoutVars>
          <dgm:bulletEnabled val="1"/>
        </dgm:presLayoutVars>
      </dgm:prSet>
      <dgm:spPr/>
    </dgm:pt>
    <dgm:pt modelId="{4B6FED53-15ED-4DC5-963E-67279E24662B}" type="pres">
      <dgm:prSet presAssocID="{CBB4C0A2-682F-4573-ADEC-D946C09FE163}" presName="parentText" presStyleLbl="node1" presStyleIdx="1" presStyleCnt="2">
        <dgm:presLayoutVars>
          <dgm:chMax val="0"/>
          <dgm:bulletEnabled val="1"/>
        </dgm:presLayoutVars>
      </dgm:prSet>
      <dgm:spPr/>
    </dgm:pt>
    <dgm:pt modelId="{3E8083E7-C39B-4656-B9A0-8C500AF63197}" type="pres">
      <dgm:prSet presAssocID="{CBB4C0A2-682F-4573-ADEC-D946C09FE163}" presName="childText" presStyleLbl="revTx" presStyleIdx="1" presStyleCnt="2">
        <dgm:presLayoutVars>
          <dgm:bulletEnabled val="1"/>
        </dgm:presLayoutVars>
      </dgm:prSet>
      <dgm:spPr/>
    </dgm:pt>
  </dgm:ptLst>
  <dgm:cxnLst>
    <dgm:cxn modelId="{94D30F0F-9EB7-46C5-AA9A-E0C187628D59}" type="presOf" srcId="{40237BD6-695C-4CCC-9807-4675B43F252E}" destId="{8CDC3741-F11C-488F-B1A7-822CD6AA527B}" srcOrd="0" destOrd="0" presId="urn:microsoft.com/office/officeart/2005/8/layout/vList2"/>
    <dgm:cxn modelId="{0CF4672F-D5CF-4AD0-9039-14F739E29B7D}" type="presOf" srcId="{1E4C3042-AFA9-44C4-A1D9-C1F7732EBE8A}" destId="{01B3E5C2-CF5C-4D56-A7B6-4EA03C4B97DC}" srcOrd="0" destOrd="0" presId="urn:microsoft.com/office/officeart/2005/8/layout/vList2"/>
    <dgm:cxn modelId="{D54A4652-0712-4C47-AE6D-9947B26AA333}" srcId="{40237BD6-695C-4CCC-9807-4675B43F252E}" destId="{9DF03C20-2026-4774-961C-88C1131C7A50}" srcOrd="0" destOrd="0" parTransId="{3D2C94FC-F35A-4B8E-ACDC-9BFA04FDFD7D}" sibTransId="{B3126E17-615A-4DBA-B601-B254BAF4F0F5}"/>
    <dgm:cxn modelId="{FE97B775-468E-4265-AEDD-3CE65F95CD95}" type="presOf" srcId="{CBB4C0A2-682F-4573-ADEC-D946C09FE163}" destId="{4B6FED53-15ED-4DC5-963E-67279E24662B}" srcOrd="0" destOrd="0" presId="urn:microsoft.com/office/officeart/2005/8/layout/vList2"/>
    <dgm:cxn modelId="{50879D84-EAA5-4A12-B993-08A212DCDE83}" srcId="{CBB4C0A2-682F-4573-ADEC-D946C09FE163}" destId="{99E37133-3CD7-424C-BD0B-6B01E40CA732}" srcOrd="0" destOrd="0" parTransId="{F67BE5E3-C831-46C2-854E-99A663A30053}" sibTransId="{EF8D25BE-5CAD-42F2-8CA3-4BBD44CD86AE}"/>
    <dgm:cxn modelId="{5B9420A3-5732-4C69-BB96-73B527057951}" srcId="{9DF03C20-2026-4774-961C-88C1131C7A50}" destId="{1E4C3042-AFA9-44C4-A1D9-C1F7732EBE8A}" srcOrd="0" destOrd="0" parTransId="{F5A39FBD-3A98-4606-94B4-B8066C004949}" sibTransId="{8003F545-E6A1-4BB4-B011-AF90855E5C7E}"/>
    <dgm:cxn modelId="{F10DACA4-658F-4D01-B6DE-8787629F3224}" type="presOf" srcId="{9DF03C20-2026-4774-961C-88C1131C7A50}" destId="{57B53476-3DA4-45CE-93C0-594B9CE99E74}" srcOrd="0" destOrd="0" presId="urn:microsoft.com/office/officeart/2005/8/layout/vList2"/>
    <dgm:cxn modelId="{18CCF8D1-AAA2-415B-B97D-84601036291A}" srcId="{40237BD6-695C-4CCC-9807-4675B43F252E}" destId="{CBB4C0A2-682F-4573-ADEC-D946C09FE163}" srcOrd="1" destOrd="0" parTransId="{097F9197-9B63-4C3A-A360-BDEF881E14F7}" sibTransId="{54A64403-DFCA-4321-9E8B-9DBA4299E559}"/>
    <dgm:cxn modelId="{8E1C8DE2-4DAA-4C97-A21A-C97357BD5F8C}" type="presOf" srcId="{99E37133-3CD7-424C-BD0B-6B01E40CA732}" destId="{3E8083E7-C39B-4656-B9A0-8C500AF63197}" srcOrd="0" destOrd="0" presId="urn:microsoft.com/office/officeart/2005/8/layout/vList2"/>
    <dgm:cxn modelId="{80E1717C-7256-4A40-A4DD-2502CA703491}" type="presParOf" srcId="{8CDC3741-F11C-488F-B1A7-822CD6AA527B}" destId="{57B53476-3DA4-45CE-93C0-594B9CE99E74}" srcOrd="0" destOrd="0" presId="urn:microsoft.com/office/officeart/2005/8/layout/vList2"/>
    <dgm:cxn modelId="{4BE53C73-6643-42F9-A567-525603DB0B74}" type="presParOf" srcId="{8CDC3741-F11C-488F-B1A7-822CD6AA527B}" destId="{01B3E5C2-CF5C-4D56-A7B6-4EA03C4B97DC}" srcOrd="1" destOrd="0" presId="urn:microsoft.com/office/officeart/2005/8/layout/vList2"/>
    <dgm:cxn modelId="{FEDD179E-0C8D-4694-86AB-6A2B343D91F9}" type="presParOf" srcId="{8CDC3741-F11C-488F-B1A7-822CD6AA527B}" destId="{4B6FED53-15ED-4DC5-963E-67279E24662B}" srcOrd="2" destOrd="0" presId="urn:microsoft.com/office/officeart/2005/8/layout/vList2"/>
    <dgm:cxn modelId="{DF229D36-9060-4416-9CCE-B19C30C763DB}" type="presParOf" srcId="{8CDC3741-F11C-488F-B1A7-822CD6AA527B}" destId="{3E8083E7-C39B-4656-B9A0-8C500AF6319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77B66-A4DD-4D2A-A65E-1FA5DB3C9B4B}">
      <dsp:nvSpPr>
        <dsp:cNvPr id="0" name=""/>
        <dsp:cNvSpPr/>
      </dsp:nvSpPr>
      <dsp:spPr>
        <a:xfrm>
          <a:off x="1299662" y="0"/>
          <a:ext cx="4539343" cy="453934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37128-B8E4-4BB3-A9DD-060D7119248E}">
      <dsp:nvSpPr>
        <dsp:cNvPr id="0" name=""/>
        <dsp:cNvSpPr/>
      </dsp:nvSpPr>
      <dsp:spPr>
        <a:xfrm>
          <a:off x="3569334" y="456372"/>
          <a:ext cx="2950572" cy="5372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err="1"/>
            <a:t>TIMx</a:t>
          </a:r>
          <a:r>
            <a:rPr lang="en-US" sz="1100" b="0" i="0" kern="1200" dirty="0"/>
            <a:t>-&gt;PSC = </a:t>
          </a:r>
          <a:r>
            <a:rPr lang="en-US" sz="1100" b="0" i="0" kern="1200" dirty="0" err="1"/>
            <a:t>core_clock_hz</a:t>
          </a:r>
          <a:r>
            <a:rPr lang="en-US" sz="1100" b="0" i="0" kern="1200" dirty="0"/>
            <a:t> / 1000;</a:t>
          </a:r>
        </a:p>
        <a:p>
          <a:pPr marL="0" lvl="0" indent="0" algn="ctr" defTabSz="488950">
            <a:lnSpc>
              <a:spcPct val="90000"/>
            </a:lnSpc>
            <a:spcBef>
              <a:spcPct val="0"/>
            </a:spcBef>
            <a:spcAft>
              <a:spcPct val="35000"/>
            </a:spcAft>
            <a:buNone/>
          </a:pPr>
          <a:endParaRPr lang="en-US" sz="1100" kern="1200" dirty="0"/>
        </a:p>
      </dsp:txBody>
      <dsp:txXfrm>
        <a:off x="3595562" y="482600"/>
        <a:ext cx="2898116" cy="484817"/>
      </dsp:txXfrm>
    </dsp:sp>
    <dsp:sp modelId="{6096310C-6026-4499-AEB3-AFCAF45FFEE5}">
      <dsp:nvSpPr>
        <dsp:cNvPr id="0" name=""/>
        <dsp:cNvSpPr/>
      </dsp:nvSpPr>
      <dsp:spPr>
        <a:xfrm>
          <a:off x="3569334" y="1060805"/>
          <a:ext cx="2950572" cy="5372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err="1"/>
            <a:t>TIMx</a:t>
          </a:r>
          <a:r>
            <a:rPr lang="en-US" sz="1100" b="0" i="0" kern="1200" dirty="0"/>
            <a:t>-&gt;ARR = </a:t>
          </a:r>
          <a:r>
            <a:rPr lang="en-US" sz="1100" b="0" i="0" kern="1200" dirty="0" err="1"/>
            <a:t>ms</a:t>
          </a:r>
          <a:r>
            <a:rPr lang="en-US" sz="1100" b="0" i="0" kern="1200" dirty="0"/>
            <a:t>;</a:t>
          </a:r>
          <a:endParaRPr lang="en-US" sz="1100" kern="1200" dirty="0"/>
        </a:p>
      </dsp:txBody>
      <dsp:txXfrm>
        <a:off x="3595562" y="1087033"/>
        <a:ext cx="2898116" cy="484817"/>
      </dsp:txXfrm>
    </dsp:sp>
    <dsp:sp modelId="{D9408E0F-53D5-4E17-B362-0DFF69C91A28}">
      <dsp:nvSpPr>
        <dsp:cNvPr id="0" name=""/>
        <dsp:cNvSpPr/>
      </dsp:nvSpPr>
      <dsp:spPr>
        <a:xfrm>
          <a:off x="3558446" y="1687010"/>
          <a:ext cx="2950572" cy="5372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err="1"/>
            <a:t>TIMx</a:t>
          </a:r>
          <a:r>
            <a:rPr lang="en-US" sz="1100" b="0" i="0" kern="1200" dirty="0"/>
            <a:t>-&gt;EGR |= TIM_EGR_UG;</a:t>
          </a:r>
          <a:endParaRPr lang="en-US" sz="1100" kern="1200" dirty="0"/>
        </a:p>
      </dsp:txBody>
      <dsp:txXfrm>
        <a:off x="3584674" y="1713238"/>
        <a:ext cx="2898116" cy="484817"/>
      </dsp:txXfrm>
    </dsp:sp>
    <dsp:sp modelId="{167662AF-C1BF-4935-AD59-E7AF54EF150D}">
      <dsp:nvSpPr>
        <dsp:cNvPr id="0" name=""/>
        <dsp:cNvSpPr/>
      </dsp:nvSpPr>
      <dsp:spPr>
        <a:xfrm>
          <a:off x="3569334" y="2269671"/>
          <a:ext cx="2950572" cy="5372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 Send an update event to reset the timer and apply settings.</a:t>
          </a:r>
        </a:p>
      </dsp:txBody>
      <dsp:txXfrm>
        <a:off x="3595562" y="2295899"/>
        <a:ext cx="2898116" cy="484817"/>
      </dsp:txXfrm>
    </dsp:sp>
    <dsp:sp modelId="{8D51B6E1-1E34-4EFF-9171-48DBFD3BBF55}">
      <dsp:nvSpPr>
        <dsp:cNvPr id="0" name=""/>
        <dsp:cNvSpPr/>
      </dsp:nvSpPr>
      <dsp:spPr>
        <a:xfrm>
          <a:off x="3569334" y="2874104"/>
          <a:ext cx="2950572" cy="5372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err="1"/>
            <a:t>TIMx</a:t>
          </a:r>
          <a:r>
            <a:rPr lang="en-US" sz="1100" b="0" i="0" kern="1200" dirty="0"/>
            <a:t>-&gt;DIER |= TIM_DIER_UIE;</a:t>
          </a:r>
          <a:endParaRPr lang="en-US" sz="1100" kern="1200" dirty="0"/>
        </a:p>
      </dsp:txBody>
      <dsp:txXfrm>
        <a:off x="3595562" y="2900332"/>
        <a:ext cx="2898116" cy="484817"/>
      </dsp:txXfrm>
    </dsp:sp>
    <dsp:sp modelId="{4A11A6B3-7417-46BA-91A6-A993D1CBC3E1}">
      <dsp:nvSpPr>
        <dsp:cNvPr id="0" name=""/>
        <dsp:cNvSpPr/>
      </dsp:nvSpPr>
      <dsp:spPr>
        <a:xfrm>
          <a:off x="3569334" y="3478537"/>
          <a:ext cx="2950572" cy="5372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err="1"/>
            <a:t>TIMx</a:t>
          </a:r>
          <a:r>
            <a:rPr lang="en-US" sz="1100" b="0" i="0" kern="1200" dirty="0"/>
            <a:t>-&gt;CR1 |=TIM_CR1_CEN;</a:t>
          </a:r>
          <a:endParaRPr lang="en-US" sz="1100" kern="1200" dirty="0"/>
        </a:p>
      </dsp:txBody>
      <dsp:txXfrm>
        <a:off x="3595562" y="3504765"/>
        <a:ext cx="2898116" cy="484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53476-3DA4-45CE-93C0-594B9CE99E74}">
      <dsp:nvSpPr>
        <dsp:cNvPr id="0" name=""/>
        <dsp:cNvSpPr/>
      </dsp:nvSpPr>
      <dsp:spPr>
        <a:xfrm>
          <a:off x="0" y="43209"/>
          <a:ext cx="10515600"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dirty="0" err="1"/>
            <a:t>TIMx</a:t>
          </a:r>
          <a:r>
            <a:rPr lang="en-US" sz="4800" b="0" i="0" kern="1200" dirty="0"/>
            <a:t>-&gt;CR1 &amp;= ~(TIM_CR1_CEN);</a:t>
          </a:r>
          <a:endParaRPr lang="en-US" sz="4800" kern="1200" dirty="0"/>
        </a:p>
      </dsp:txBody>
      <dsp:txXfrm>
        <a:off x="56201" y="99410"/>
        <a:ext cx="10403198" cy="1038877"/>
      </dsp:txXfrm>
    </dsp:sp>
    <dsp:sp modelId="{01B3E5C2-CF5C-4D56-A7B6-4EA03C4B97DC}">
      <dsp:nvSpPr>
        <dsp:cNvPr id="0" name=""/>
        <dsp:cNvSpPr/>
      </dsp:nvSpPr>
      <dsp:spPr>
        <a:xfrm>
          <a:off x="0" y="1194489"/>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b="0" i="0" kern="1200" dirty="0"/>
            <a:t>Turn off the timer</a:t>
          </a:r>
          <a:endParaRPr lang="en-US" sz="3700" kern="1200" dirty="0"/>
        </a:p>
      </dsp:txBody>
      <dsp:txXfrm>
        <a:off x="0" y="1194489"/>
        <a:ext cx="10515600" cy="794880"/>
      </dsp:txXfrm>
    </dsp:sp>
    <dsp:sp modelId="{4B6FED53-15ED-4DC5-963E-67279E24662B}">
      <dsp:nvSpPr>
        <dsp:cNvPr id="0" name=""/>
        <dsp:cNvSpPr/>
      </dsp:nvSpPr>
      <dsp:spPr>
        <a:xfrm>
          <a:off x="0" y="1989369"/>
          <a:ext cx="10515600"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0" i="0" kern="1200" dirty="0" err="1"/>
            <a:t>TIMx</a:t>
          </a:r>
          <a:r>
            <a:rPr lang="en-US" sz="4800" b="0" i="0" kern="1200" dirty="0"/>
            <a:t>-&gt;SR &amp;= ~(TIM_SR_UIF);</a:t>
          </a:r>
        </a:p>
      </dsp:txBody>
      <dsp:txXfrm>
        <a:off x="56201" y="2045570"/>
        <a:ext cx="10403198" cy="1038877"/>
      </dsp:txXfrm>
    </dsp:sp>
    <dsp:sp modelId="{3E8083E7-C39B-4656-B9A0-8C500AF63197}">
      <dsp:nvSpPr>
        <dsp:cNvPr id="0" name=""/>
        <dsp:cNvSpPr/>
      </dsp:nvSpPr>
      <dsp:spPr>
        <a:xfrm>
          <a:off x="0" y="3140648"/>
          <a:ext cx="10515600" cy="116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b="0" i="0" kern="1200" dirty="0"/>
            <a:t>Clear the 'pending update interrupt' flag, just in case.</a:t>
          </a:r>
          <a:endParaRPr lang="en-US" sz="3700" kern="1200" dirty="0"/>
        </a:p>
      </dsp:txBody>
      <dsp:txXfrm>
        <a:off x="0" y="3140648"/>
        <a:ext cx="10515600" cy="116748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082FAD-796A-4DFC-AE90-E924637DC30F}"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119004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082FAD-796A-4DFC-AE90-E924637DC30F}"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44705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082FAD-796A-4DFC-AE90-E924637DC30F}"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144409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082FAD-796A-4DFC-AE90-E924637DC30F}"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108440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082FAD-796A-4DFC-AE90-E924637DC30F}"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115770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082FAD-796A-4DFC-AE90-E924637DC30F}"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387789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082FAD-796A-4DFC-AE90-E924637DC30F}"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337587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082FAD-796A-4DFC-AE90-E924637DC30F}"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49999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82FAD-796A-4DFC-AE90-E924637DC30F}"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280637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82FAD-796A-4DFC-AE90-E924637DC30F}"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74440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82FAD-796A-4DFC-AE90-E924637DC30F}"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2A06F-FAA4-41F8-A47C-E72B3F5D6701}" type="slidenum">
              <a:rPr lang="en-US" smtClean="0"/>
              <a:t>‹#›</a:t>
            </a:fld>
            <a:endParaRPr lang="en-US"/>
          </a:p>
        </p:txBody>
      </p:sp>
    </p:spTree>
    <p:extLst>
      <p:ext uri="{BB962C8B-B14F-4D97-AF65-F5344CB8AC3E}">
        <p14:creationId xmlns:p14="http://schemas.microsoft.com/office/powerpoint/2010/main" val="130537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2FAD-796A-4DFC-AE90-E924637DC30F}" type="datetimeFigureOut">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2A06F-FAA4-41F8-A47C-E72B3F5D6701}" type="slidenum">
              <a:rPr lang="en-US" smtClean="0"/>
              <a:t>‹#›</a:t>
            </a:fld>
            <a:endParaRPr lang="en-US"/>
          </a:p>
        </p:txBody>
      </p:sp>
    </p:spTree>
    <p:extLst>
      <p:ext uri="{BB962C8B-B14F-4D97-AF65-F5344CB8AC3E}">
        <p14:creationId xmlns:p14="http://schemas.microsoft.com/office/powerpoint/2010/main" val="356725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Pulse-width_modul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TIMERS in STM32</a:t>
            </a:r>
          </a:p>
        </p:txBody>
      </p:sp>
      <p:sp>
        <p:nvSpPr>
          <p:cNvPr id="3" name="Subtitle 2"/>
          <p:cNvSpPr>
            <a:spLocks noGrp="1"/>
          </p:cNvSpPr>
          <p:nvPr>
            <p:ph type="subTitle" idx="1"/>
          </p:nvPr>
        </p:nvSpPr>
        <p:spPr/>
        <p:txBody>
          <a:bodyPr/>
          <a:lstStyle/>
          <a:p>
            <a:r>
              <a:rPr lang="en-US" dirty="0"/>
              <a:t>Mohamed Saied</a:t>
            </a:r>
          </a:p>
        </p:txBody>
      </p:sp>
    </p:spTree>
    <p:extLst>
      <p:ext uri="{BB962C8B-B14F-4D97-AF65-F5344CB8AC3E}">
        <p14:creationId xmlns:p14="http://schemas.microsoft.com/office/powerpoint/2010/main" val="402115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7" y="376237"/>
            <a:ext cx="10668000" cy="2752725"/>
          </a:xfrm>
          <a:prstGeom prst="rect">
            <a:avLst/>
          </a:prstGeom>
        </p:spPr>
      </p:pic>
      <p:pic>
        <p:nvPicPr>
          <p:cNvPr id="1030" name="Picture 6" descr="https://i0.wp.com/embedds.com/wp-content/uploads/2010/12/Measuring_duty_cycle.png?resize=450%2C276&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774" y="3488871"/>
            <a:ext cx="42862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3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1450" y="261937"/>
            <a:ext cx="11849100" cy="6334125"/>
          </a:xfrm>
          <a:prstGeom prst="rect">
            <a:avLst/>
          </a:prstGeom>
        </p:spPr>
      </p:pic>
    </p:spTree>
    <p:extLst>
      <p:ext uri="{BB962C8B-B14F-4D97-AF65-F5344CB8AC3E}">
        <p14:creationId xmlns:p14="http://schemas.microsoft.com/office/powerpoint/2010/main" val="138488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083143" cy="6858000"/>
          </a:xfrm>
          <a:prstGeom prst="rect">
            <a:avLst/>
          </a:prstGeom>
        </p:spPr>
      </p:pic>
    </p:spTree>
    <p:extLst>
      <p:ext uri="{BB962C8B-B14F-4D97-AF65-F5344CB8AC3E}">
        <p14:creationId xmlns:p14="http://schemas.microsoft.com/office/powerpoint/2010/main" val="326067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715" y="148318"/>
            <a:ext cx="10820400" cy="6191250"/>
          </a:xfrm>
          <a:prstGeom prst="rect">
            <a:avLst/>
          </a:prstGeom>
        </p:spPr>
      </p:pic>
    </p:spTree>
    <p:extLst>
      <p:ext uri="{BB962C8B-B14F-4D97-AF65-F5344CB8AC3E}">
        <p14:creationId xmlns:p14="http://schemas.microsoft.com/office/powerpoint/2010/main" val="158395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2361" y="311604"/>
            <a:ext cx="11144250" cy="4362450"/>
          </a:xfrm>
          <a:prstGeom prst="rect">
            <a:avLst/>
          </a:prstGeom>
        </p:spPr>
      </p:pic>
      <p:pic>
        <p:nvPicPr>
          <p:cNvPr id="3" name="Picture 2"/>
          <p:cNvPicPr>
            <a:picLocks noChangeAspect="1"/>
          </p:cNvPicPr>
          <p:nvPr/>
        </p:nvPicPr>
        <p:blipFill>
          <a:blip r:embed="rId3"/>
          <a:stretch>
            <a:fillRect/>
          </a:stretch>
        </p:blipFill>
        <p:spPr>
          <a:xfrm>
            <a:off x="382361" y="5245554"/>
            <a:ext cx="11029950" cy="742950"/>
          </a:xfrm>
          <a:prstGeom prst="rect">
            <a:avLst/>
          </a:prstGeom>
        </p:spPr>
      </p:pic>
    </p:spTree>
    <p:extLst>
      <p:ext uri="{BB962C8B-B14F-4D97-AF65-F5344CB8AC3E}">
        <p14:creationId xmlns:p14="http://schemas.microsoft.com/office/powerpoint/2010/main" val="360533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a:t>
            </a:r>
          </a:p>
        </p:txBody>
      </p:sp>
      <p:sp>
        <p:nvSpPr>
          <p:cNvPr id="3" name="Content Placeholder 2"/>
          <p:cNvSpPr>
            <a:spLocks noGrp="1"/>
          </p:cNvSpPr>
          <p:nvPr>
            <p:ph idx="1"/>
          </p:nvPr>
        </p:nvSpPr>
        <p:spPr/>
        <p:txBody>
          <a:bodyPr>
            <a:normAutofit fontScale="92500" lnSpcReduction="10000"/>
          </a:bodyPr>
          <a:lstStyle/>
          <a:p>
            <a:r>
              <a:rPr lang="en-US" dirty="0"/>
              <a:t>PWM (</a:t>
            </a:r>
            <a:r>
              <a:rPr lang="en-US" dirty="0">
                <a:hlinkClick r:id="rId2"/>
              </a:rPr>
              <a:t>Pulse-Width Modulation</a:t>
            </a:r>
            <a:r>
              <a:rPr lang="en-US" dirty="0"/>
              <a:t>) is mostly used for controlling the speed of DC motor or changing the brightness of LED or even mixing colors for RGB LED. In this part, I’m going to show you how to initialize the PWM function to control the brightness of the Green LED on the STM32 Blue pill kit.</a:t>
            </a:r>
          </a:p>
          <a:p>
            <a:r>
              <a:rPr lang="en-US" dirty="0"/>
              <a:t>Digital control is used to create a square wave, a signal switched between on and off. This on-off pattern can simulate voltages in between full on (3.3 Volts) and off (0 Volts) by changing the portion of the time the signal spends on versus the time that the signal spends off. The duration of “on time” is called the pulse width. So basically, when talking about PWM, we need to know immediately of 2 elements: Pulse width and Period. From these 2 elements, we can determine the Duty Cycle (%) of PWM signal. Low duty cycle will result in low brightness (LED) or low speed (DC motor) and vice versa.</a:t>
            </a:r>
          </a:p>
          <a:p>
            <a:endParaRPr lang="en-US" dirty="0"/>
          </a:p>
        </p:txBody>
      </p:sp>
    </p:spTree>
    <p:extLst>
      <p:ext uri="{BB962C8B-B14F-4D97-AF65-F5344CB8AC3E}">
        <p14:creationId xmlns:p14="http://schemas.microsoft.com/office/powerpoint/2010/main" val="219643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urce: proto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1" y="1014866"/>
            <a:ext cx="975360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9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PWM</a:t>
            </a:r>
          </a:p>
        </p:txBody>
      </p:sp>
      <p:pic>
        <p:nvPicPr>
          <p:cNvPr id="2050" name="Picture 2" descr="pw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380369"/>
            <a:ext cx="8097342" cy="533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83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2989" y="206829"/>
            <a:ext cx="10016411" cy="5689146"/>
          </a:xfrm>
          <a:prstGeom prst="rect">
            <a:avLst/>
          </a:prstGeom>
        </p:spPr>
      </p:pic>
    </p:spTree>
    <p:extLst>
      <p:ext uri="{BB962C8B-B14F-4D97-AF65-F5344CB8AC3E}">
        <p14:creationId xmlns:p14="http://schemas.microsoft.com/office/powerpoint/2010/main" val="399877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8103" y="555170"/>
            <a:ext cx="10733223" cy="5529943"/>
          </a:xfrm>
          <a:prstGeom prst="rect">
            <a:avLst/>
          </a:prstGeom>
        </p:spPr>
      </p:pic>
    </p:spTree>
    <p:extLst>
      <p:ext uri="{BB962C8B-B14F-4D97-AF65-F5344CB8AC3E}">
        <p14:creationId xmlns:p14="http://schemas.microsoft.com/office/powerpoint/2010/main" val="196445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t>TIMERS</a:t>
            </a:r>
          </a:p>
        </p:txBody>
      </p:sp>
      <p:pic>
        <p:nvPicPr>
          <p:cNvPr id="5" name="Picture 4" descr="White stopwatch">
            <a:extLst>
              <a:ext uri="{FF2B5EF4-FFF2-40B4-BE49-F238E27FC236}">
                <a16:creationId xmlns:a16="http://schemas.microsoft.com/office/drawing/2014/main" id="{15584EA4-A4B8-8641-F7C0-2BBD197AAE65}"/>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r>
              <a:rPr lang="en-US" sz="2200"/>
              <a:t>There are 3 types of Timers in stm32f10x Series</a:t>
            </a:r>
          </a:p>
          <a:p>
            <a:endParaRPr lang="en-US" sz="2200"/>
          </a:p>
          <a:p>
            <a:r>
              <a:rPr lang="en-US" sz="2200"/>
              <a:t>Advanced Timers TIM1 and TIM8</a:t>
            </a:r>
          </a:p>
          <a:p>
            <a:r>
              <a:rPr lang="en-US" sz="2200"/>
              <a:t>General Purpose Timers from TIM2 to TIM5 and TIM9 to TIM14</a:t>
            </a:r>
          </a:p>
          <a:p>
            <a:r>
              <a:rPr lang="en-US" sz="2200"/>
              <a:t>Basic Timers from TIM6 to TIM7</a:t>
            </a:r>
          </a:p>
        </p:txBody>
      </p:sp>
    </p:spTree>
    <p:extLst>
      <p:ext uri="{BB962C8B-B14F-4D97-AF65-F5344CB8AC3E}">
        <p14:creationId xmlns:p14="http://schemas.microsoft.com/office/powerpoint/2010/main" val="230433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Registers </a:t>
            </a:r>
          </a:p>
        </p:txBody>
      </p:sp>
      <p:sp>
        <p:nvSpPr>
          <p:cNvPr id="3" name="Content Placeholder 2"/>
          <p:cNvSpPr>
            <a:spLocks noGrp="1"/>
          </p:cNvSpPr>
          <p:nvPr>
            <p:ph idx="1"/>
          </p:nvPr>
        </p:nvSpPr>
        <p:spPr/>
        <p:txBody>
          <a:bodyPr/>
          <a:lstStyle/>
          <a:p>
            <a:r>
              <a:rPr lang="en-US" dirty="0"/>
              <a:t>For every timer except the basic ones, there are four capture/compare registers </a:t>
            </a:r>
            <a:r>
              <a:rPr lang="en-US" b="1" i="1" dirty="0" err="1"/>
              <a:t>TIMx_CCRx</a:t>
            </a:r>
            <a:r>
              <a:rPr lang="en-US" b="1" i="1" dirty="0"/>
              <a:t> </a:t>
            </a:r>
            <a:r>
              <a:rPr lang="en-US" dirty="0"/>
              <a:t>which correspond to four capture/compare channels. Changing the values in them during compare mode allows us to change PWM width or duty cycle. The value that will be set in the </a:t>
            </a:r>
            <a:r>
              <a:rPr lang="en-US" b="1" i="1" dirty="0" err="1"/>
              <a:t>TIMx_ARR</a:t>
            </a:r>
            <a:r>
              <a:rPr lang="en-US" dirty="0"/>
              <a:t> register will correspond to maximum PWM count or 100% duty cycle. PWM generation is accomplished by comparing the values in </a:t>
            </a:r>
            <a:r>
              <a:rPr lang="en-US" b="1" i="1" dirty="0" err="1"/>
              <a:t>TIMx_CCRx</a:t>
            </a:r>
            <a:r>
              <a:rPr lang="en-US" dirty="0" err="1"/>
              <a:t>registers</a:t>
            </a:r>
            <a:r>
              <a:rPr lang="en-US" dirty="0"/>
              <a:t> and </a:t>
            </a:r>
            <a:r>
              <a:rPr lang="en-US" b="1" i="1" dirty="0" err="1"/>
              <a:t>TIMx_CNT</a:t>
            </a:r>
            <a:r>
              <a:rPr lang="en-US" dirty="0"/>
              <a:t> register. Note that complementary channels have no such registers and that’s because they output complementary signals of their respective ordinary channels.</a:t>
            </a:r>
          </a:p>
        </p:txBody>
      </p:sp>
    </p:spTree>
    <p:extLst>
      <p:ext uri="{BB962C8B-B14F-4D97-AF65-F5344CB8AC3E}">
        <p14:creationId xmlns:p14="http://schemas.microsoft.com/office/powerpoint/2010/main" val="327428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PWM in Advanced Timers</a:t>
            </a:r>
          </a:p>
        </p:txBody>
      </p:sp>
      <p:pic>
        <p:nvPicPr>
          <p:cNvPr id="4" name="Content Placeholder 3"/>
          <p:cNvPicPr>
            <a:picLocks noGrp="1" noChangeAspect="1"/>
          </p:cNvPicPr>
          <p:nvPr>
            <p:ph idx="1"/>
          </p:nvPr>
        </p:nvPicPr>
        <p:blipFill>
          <a:blip r:embed="rId2"/>
          <a:stretch>
            <a:fillRect/>
          </a:stretch>
        </p:blipFill>
        <p:spPr>
          <a:xfrm>
            <a:off x="838200" y="1580966"/>
            <a:ext cx="8810625" cy="1800225"/>
          </a:xfrm>
          <a:prstGeom prst="rect">
            <a:avLst/>
          </a:prstGeom>
        </p:spPr>
      </p:pic>
      <p:sp>
        <p:nvSpPr>
          <p:cNvPr id="7" name="Rectangle 6"/>
          <p:cNvSpPr/>
          <p:nvPr/>
        </p:nvSpPr>
        <p:spPr>
          <a:xfrm>
            <a:off x="838200" y="3271468"/>
            <a:ext cx="11027229" cy="1477328"/>
          </a:xfrm>
          <a:prstGeom prst="rect">
            <a:avLst/>
          </a:prstGeom>
        </p:spPr>
        <p:txBody>
          <a:bodyPr wrap="square">
            <a:spAutoFit/>
          </a:bodyPr>
          <a:lstStyle/>
          <a:p>
            <a:r>
              <a:rPr lang="en-US" dirty="0">
                <a:solidFill>
                  <a:srgbClr val="111111"/>
                </a:solidFill>
                <a:latin typeface="Droid Sans"/>
              </a:rPr>
              <a:t>The registers I mentioned so far are common to all timers with capture/compare functionalities. Using them will allow us to accomplish common PWM-related tasks. However there is one more register that we will be needing to handle for more advanced tasks and so it is available only in advanced timers. This register is called Timer Brake and Dead Time Register, </a:t>
            </a:r>
            <a:r>
              <a:rPr lang="en-US" b="1" i="1" dirty="0" err="1">
                <a:solidFill>
                  <a:srgbClr val="111111"/>
                </a:solidFill>
                <a:latin typeface="inherit"/>
              </a:rPr>
              <a:t>TIMx_BDTR</a:t>
            </a:r>
            <a:r>
              <a:rPr lang="en-US" dirty="0">
                <a:solidFill>
                  <a:srgbClr val="111111"/>
                </a:solidFill>
                <a:latin typeface="Droid Sans"/>
              </a:rPr>
              <a:t>. It is important to note that when using advanced timers for PWM generation the </a:t>
            </a:r>
            <a:r>
              <a:rPr lang="en-US" b="1" i="1" dirty="0">
                <a:solidFill>
                  <a:srgbClr val="111111"/>
                </a:solidFill>
                <a:latin typeface="inherit"/>
              </a:rPr>
              <a:t>MOE</a:t>
            </a:r>
            <a:r>
              <a:rPr lang="en-US" dirty="0">
                <a:solidFill>
                  <a:srgbClr val="111111"/>
                </a:solidFill>
                <a:latin typeface="Droid Sans"/>
              </a:rPr>
              <a:t> bit should be set or else there will be no PWM output.</a:t>
            </a:r>
            <a:endParaRPr lang="en-US" dirty="0"/>
          </a:p>
        </p:txBody>
      </p:sp>
      <p:pic>
        <p:nvPicPr>
          <p:cNvPr id="8" name="Picture 7"/>
          <p:cNvPicPr>
            <a:picLocks noChangeAspect="1"/>
          </p:cNvPicPr>
          <p:nvPr/>
        </p:nvPicPr>
        <p:blipFill>
          <a:blip r:embed="rId3"/>
          <a:stretch>
            <a:fillRect/>
          </a:stretch>
        </p:blipFill>
        <p:spPr>
          <a:xfrm>
            <a:off x="838200" y="4748796"/>
            <a:ext cx="9037930" cy="1978575"/>
          </a:xfrm>
          <a:prstGeom prst="rect">
            <a:avLst/>
          </a:prstGeom>
        </p:spPr>
      </p:pic>
    </p:spTree>
    <p:extLst>
      <p:ext uri="{BB962C8B-B14F-4D97-AF65-F5344CB8AC3E}">
        <p14:creationId xmlns:p14="http://schemas.microsoft.com/office/powerpoint/2010/main" val="189330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9" y="1"/>
            <a:ext cx="11146971" cy="1230085"/>
          </a:xfrm>
        </p:spPr>
        <p:txBody>
          <a:bodyPr/>
          <a:lstStyle/>
          <a:p>
            <a:r>
              <a:rPr lang="en-US" dirty="0"/>
              <a:t>Alternate Function Enable</a:t>
            </a:r>
          </a:p>
        </p:txBody>
      </p:sp>
      <p:sp>
        <p:nvSpPr>
          <p:cNvPr id="3" name="Content Placeholder 2"/>
          <p:cNvSpPr>
            <a:spLocks noGrp="1"/>
          </p:cNvSpPr>
          <p:nvPr>
            <p:ph idx="1"/>
          </p:nvPr>
        </p:nvSpPr>
        <p:spPr>
          <a:xfrm>
            <a:off x="206829" y="1012372"/>
            <a:ext cx="11146971" cy="5164592"/>
          </a:xfrm>
        </p:spPr>
        <p:txBody>
          <a:bodyPr/>
          <a:lstStyle/>
          <a:p>
            <a:pPr fontAlgn="base"/>
            <a:r>
              <a:rPr lang="en-US" dirty="0"/>
              <a:t>Since PWM generation and input capture are alternative functions of a GPIO pin, we need to enable and use AFIO registers as well for alternative functions of those pins. Provided it is supported, with AFIO registers we can remap/reposition default PWM/input capture pins to some other pins. </a:t>
            </a:r>
            <a:r>
              <a:rPr lang="en-US" b="1" i="1" dirty="0"/>
              <a:t>AFIO_MAPR </a:t>
            </a:r>
            <a:r>
              <a:rPr lang="en-US" dirty="0"/>
              <a:t>and</a:t>
            </a:r>
            <a:r>
              <a:rPr lang="en-US" b="1" i="1" dirty="0"/>
              <a:t> AFIO_MAPR2</a:t>
            </a:r>
            <a:r>
              <a:rPr lang="en-US" dirty="0"/>
              <a:t> registers are used for such purposes.</a:t>
            </a:r>
            <a:br>
              <a:rPr lang="en-US" dirty="0"/>
            </a:br>
            <a:endParaRPr lang="en-US" dirty="0"/>
          </a:p>
        </p:txBody>
      </p:sp>
      <p:pic>
        <p:nvPicPr>
          <p:cNvPr id="4" name="Picture 3"/>
          <p:cNvPicPr>
            <a:picLocks noChangeAspect="1"/>
          </p:cNvPicPr>
          <p:nvPr/>
        </p:nvPicPr>
        <p:blipFill>
          <a:blip r:embed="rId2"/>
          <a:stretch>
            <a:fillRect/>
          </a:stretch>
        </p:blipFill>
        <p:spPr>
          <a:xfrm>
            <a:off x="206829" y="3023275"/>
            <a:ext cx="10123714" cy="3834725"/>
          </a:xfrm>
          <a:prstGeom prst="rect">
            <a:avLst/>
          </a:prstGeom>
        </p:spPr>
      </p:pic>
    </p:spTree>
    <p:extLst>
      <p:ext uri="{BB962C8B-B14F-4D97-AF65-F5344CB8AC3E}">
        <p14:creationId xmlns:p14="http://schemas.microsoft.com/office/powerpoint/2010/main" val="2881107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AFIO </a:t>
            </a:r>
            <a:r>
              <a:rPr lang="en-US" dirty="0" err="1"/>
              <a:t>Cont</a:t>
            </a:r>
            <a:r>
              <a:rPr lang="en-US" dirty="0"/>
              <a:t>’</a:t>
            </a:r>
          </a:p>
        </p:txBody>
      </p:sp>
      <p:pic>
        <p:nvPicPr>
          <p:cNvPr id="4" name="Content Placeholder 3"/>
          <p:cNvPicPr>
            <a:picLocks noGrp="1" noChangeAspect="1"/>
          </p:cNvPicPr>
          <p:nvPr>
            <p:ph idx="1"/>
          </p:nvPr>
        </p:nvPicPr>
        <p:blipFill>
          <a:blip r:embed="rId2"/>
          <a:stretch>
            <a:fillRect/>
          </a:stretch>
        </p:blipFill>
        <p:spPr>
          <a:xfrm>
            <a:off x="1795462" y="2729706"/>
            <a:ext cx="8601075" cy="2543175"/>
          </a:xfrm>
          <a:prstGeom prst="rect">
            <a:avLst/>
          </a:prstGeom>
        </p:spPr>
      </p:pic>
    </p:spTree>
    <p:extLst>
      <p:ext uri="{BB962C8B-B14F-4D97-AF65-F5344CB8AC3E}">
        <p14:creationId xmlns:p14="http://schemas.microsoft.com/office/powerpoint/2010/main" val="210901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67" y="1"/>
            <a:ext cx="11208834" cy="1170877"/>
          </a:xfrm>
        </p:spPr>
        <p:txBody>
          <a:bodyPr/>
          <a:lstStyle/>
          <a:p>
            <a:pPr lvl="0"/>
            <a:r>
              <a:rPr lang="en-US" dirty="0">
                <a:solidFill>
                  <a:srgbClr val="000000"/>
                </a:solidFill>
                <a:latin typeface="Lucida Sans" panose="020B0602030504020204" pitchFamily="34" charset="0"/>
              </a:rPr>
              <a:t>Calculating the Timer</a:t>
            </a:r>
          </a:p>
        </p:txBody>
      </p:sp>
      <p:sp>
        <p:nvSpPr>
          <p:cNvPr id="3" name="Content Placeholder 2"/>
          <p:cNvSpPr>
            <a:spLocks noGrp="1"/>
          </p:cNvSpPr>
          <p:nvPr>
            <p:ph idx="1"/>
          </p:nvPr>
        </p:nvSpPr>
        <p:spPr>
          <a:xfrm>
            <a:off x="144967" y="1003610"/>
            <a:ext cx="11208833" cy="5675970"/>
          </a:xfrm>
        </p:spPr>
        <p:txBody>
          <a:bodyPr>
            <a:normAutofit fontScale="70000" lnSpcReduction="20000"/>
          </a:bodyPr>
          <a:lstStyle/>
          <a:p>
            <a:pPr marL="0" lvl="0" indent="0">
              <a:buNone/>
            </a:pPr>
            <a:r>
              <a:rPr lang="en-US" dirty="0">
                <a:solidFill>
                  <a:srgbClr val="000000"/>
                </a:solidFill>
                <a:latin typeface="Lucida Sans" panose="020B0602030504020204" pitchFamily="34" charset="0"/>
              </a:rPr>
              <a:t>As stated before, a period of 20ms and a duty cycle between 1ms and 2ms is needed.</a:t>
            </a:r>
          </a:p>
          <a:p>
            <a:pPr marL="0" lvl="0" indent="0">
              <a:buNone/>
            </a:pPr>
            <a:r>
              <a:rPr lang="en-US" dirty="0">
                <a:solidFill>
                  <a:srgbClr val="000000"/>
                </a:solidFill>
                <a:latin typeface="Lucida Sans" panose="020B0602030504020204" pitchFamily="34" charset="0"/>
              </a:rPr>
              <a:t>First thing to do is to determine what 20ms is in Hz. This is calculated by the formula:</a:t>
            </a:r>
          </a:p>
          <a:p>
            <a:pPr marL="0" lvl="0" indent="0">
              <a:buNone/>
            </a:pPr>
            <a:endParaRPr lang="en-US" dirty="0">
              <a:solidFill>
                <a:srgbClr val="000000"/>
              </a:solidFill>
              <a:latin typeface="Lucida Sans" panose="020B0602030504020204" pitchFamily="34" charset="0"/>
            </a:endParaRPr>
          </a:p>
          <a:p>
            <a:pPr marL="0" lvl="0" indent="0">
              <a:buNone/>
            </a:pPr>
            <a:endParaRPr lang="en-US" dirty="0">
              <a:solidFill>
                <a:srgbClr val="000000"/>
              </a:solidFill>
              <a:latin typeface="Lucida Sans" panose="020B0602030504020204" pitchFamily="34" charset="0"/>
            </a:endParaRPr>
          </a:p>
          <a:p>
            <a:pPr marL="0" lvl="0" indent="0">
              <a:buNone/>
            </a:pPr>
            <a:endParaRPr lang="en-US" dirty="0">
              <a:solidFill>
                <a:srgbClr val="000000"/>
              </a:solidFill>
              <a:latin typeface="Lucida Sans" panose="020B0602030504020204" pitchFamily="34" charset="0"/>
            </a:endParaRPr>
          </a:p>
          <a:p>
            <a:pPr marL="0" lvl="0" indent="0">
              <a:buNone/>
            </a:pPr>
            <a:endParaRPr lang="en-US" dirty="0">
              <a:solidFill>
                <a:srgbClr val="000000"/>
              </a:solidFill>
              <a:latin typeface="Lucida Sans" panose="020B0602030504020204" pitchFamily="34" charset="0"/>
            </a:endParaRPr>
          </a:p>
          <a:p>
            <a:pPr marL="0" lvl="0" indent="0">
              <a:buNone/>
            </a:pPr>
            <a:r>
              <a:rPr lang="en-US" dirty="0">
                <a:solidFill>
                  <a:srgbClr val="000000"/>
                </a:solidFill>
                <a:latin typeface="Lucida Sans" panose="020B0602030504020204" pitchFamily="34" charset="0"/>
              </a:rPr>
              <a:t>To be able to adjust the duty cycle more fine grained we are going to use us instead of </a:t>
            </a:r>
            <a:r>
              <a:rPr lang="en-US" dirty="0" err="1">
                <a:solidFill>
                  <a:srgbClr val="000000"/>
                </a:solidFill>
                <a:latin typeface="Lucida Sans" panose="020B0602030504020204" pitchFamily="34" charset="0"/>
              </a:rPr>
              <a:t>ms.</a:t>
            </a:r>
            <a:r>
              <a:rPr lang="en-US" dirty="0">
                <a:solidFill>
                  <a:srgbClr val="000000"/>
                </a:solidFill>
                <a:latin typeface="Lucida Sans" panose="020B0602030504020204" pitchFamily="34" charset="0"/>
              </a:rPr>
              <a:t> So 20ms become 20000us, 1ms is 1000us and 2ms is then 2000ms.</a:t>
            </a:r>
          </a:p>
          <a:p>
            <a:pPr marL="0" lvl="0" indent="0">
              <a:buNone/>
            </a:pPr>
            <a:r>
              <a:rPr lang="en-US" dirty="0">
                <a:solidFill>
                  <a:srgbClr val="000000"/>
                </a:solidFill>
                <a:latin typeface="Lucida Sans" panose="020B0602030504020204" pitchFamily="34" charset="0"/>
              </a:rPr>
              <a:t>First we </a:t>
            </a:r>
            <a:r>
              <a:rPr lang="en-US" dirty="0" err="1">
                <a:solidFill>
                  <a:srgbClr val="000000"/>
                </a:solidFill>
                <a:latin typeface="Lucida Sans" panose="020B0602030504020204" pitchFamily="34" charset="0"/>
              </a:rPr>
              <a:t>prescale</a:t>
            </a:r>
            <a:r>
              <a:rPr lang="en-US" dirty="0">
                <a:solidFill>
                  <a:srgbClr val="000000"/>
                </a:solidFill>
                <a:latin typeface="Lucida Sans" panose="020B0602030504020204" pitchFamily="34" charset="0"/>
              </a:rPr>
              <a:t> the 72Mhz frequency by 72:</a:t>
            </a:r>
          </a:p>
          <a:p>
            <a:pPr marL="0" lvl="0" indent="0">
              <a:buNone/>
            </a:pPr>
            <a:endParaRPr lang="en-US" dirty="0">
              <a:solidFill>
                <a:srgbClr val="000000"/>
              </a:solidFill>
              <a:latin typeface="Lucida Sans" panose="020B0602030504020204" pitchFamily="34" charset="0"/>
            </a:endParaRPr>
          </a:p>
          <a:p>
            <a:pPr marL="0" lvl="0" indent="0">
              <a:buNone/>
            </a:pPr>
            <a:endParaRPr lang="en-US" dirty="0">
              <a:solidFill>
                <a:srgbClr val="000000"/>
              </a:solidFill>
              <a:latin typeface="Lucida Sans" panose="020B0602030504020204" pitchFamily="34" charset="0"/>
            </a:endParaRPr>
          </a:p>
          <a:p>
            <a:pPr marL="0" lvl="0" indent="0">
              <a:buNone/>
            </a:pPr>
            <a:endParaRPr lang="en-US" dirty="0">
              <a:solidFill>
                <a:srgbClr val="000000"/>
              </a:solidFill>
              <a:latin typeface="Lucida Sans" panose="020B0602030504020204" pitchFamily="34" charset="0"/>
            </a:endParaRPr>
          </a:p>
          <a:p>
            <a:pPr marL="0" lvl="0" indent="0">
              <a:buNone/>
            </a:pPr>
            <a:r>
              <a:rPr lang="en-US" dirty="0">
                <a:solidFill>
                  <a:srgbClr val="000000"/>
                </a:solidFill>
                <a:latin typeface="Lucida Sans" panose="020B0602030504020204" pitchFamily="34" charset="0"/>
              </a:rPr>
              <a:t>This increases out count register CNT by 1 000 000 each second. To calculate what is the correct value for the ARR register (which defines the period), we divide the result of the </a:t>
            </a:r>
            <a:r>
              <a:rPr lang="en-US" dirty="0" err="1">
                <a:solidFill>
                  <a:srgbClr val="000000"/>
                </a:solidFill>
                <a:latin typeface="Lucida Sans" panose="020B0602030504020204" pitchFamily="34" charset="0"/>
              </a:rPr>
              <a:t>prescaled</a:t>
            </a:r>
            <a:r>
              <a:rPr lang="en-US" dirty="0">
                <a:solidFill>
                  <a:srgbClr val="000000"/>
                </a:solidFill>
                <a:latin typeface="Lucida Sans" panose="020B0602030504020204" pitchFamily="34" charset="0"/>
              </a:rPr>
              <a:t> frequency by the intended frequency for our period:</a:t>
            </a:r>
          </a:p>
          <a:p>
            <a:pPr marL="0" lvl="0" indent="0">
              <a:buNone/>
            </a:pPr>
            <a:endParaRPr lang="en-US" dirty="0">
              <a:solidFill>
                <a:srgbClr val="000000"/>
              </a:solidFill>
              <a:latin typeface="Lucida Sans" panose="020B0602030504020204" pitchFamily="34" charset="0"/>
            </a:endParaRPr>
          </a:p>
        </p:txBody>
      </p:sp>
      <p:sp>
        <p:nvSpPr>
          <p:cNvPr id="6" name="Rectangle 5"/>
          <p:cNvSpPr/>
          <p:nvPr/>
        </p:nvSpPr>
        <p:spPr>
          <a:xfrm>
            <a:off x="840059" y="1633653"/>
            <a:ext cx="5912933" cy="964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1000 </a:t>
            </a:r>
            <a:r>
              <a:rPr lang="en-US"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ms</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 / p1 </a:t>
            </a:r>
            <a:r>
              <a:rPr lang="en-US"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ms</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 = p2 Hz</a:t>
            </a:r>
          </a:p>
          <a:p>
            <a:pPr lvl="0"/>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For our 20ms period, it is:</a:t>
            </a:r>
          </a:p>
          <a:p>
            <a:pPr lvl="0"/>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1000 </a:t>
            </a:r>
            <a:r>
              <a:rPr lang="en-US"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ms</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 20 </a:t>
            </a:r>
            <a:r>
              <a:rPr lang="en-US"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ms</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 = 50 Hz</a:t>
            </a:r>
          </a:p>
        </p:txBody>
      </p:sp>
      <p:sp>
        <p:nvSpPr>
          <p:cNvPr id="7" name="Rectangle 6"/>
          <p:cNvSpPr/>
          <p:nvPr/>
        </p:nvSpPr>
        <p:spPr>
          <a:xfrm>
            <a:off x="497157" y="4010293"/>
            <a:ext cx="6110868" cy="681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72 000 000 Hz / 72 = 1 000 000 Hz (or 1 </a:t>
            </a:r>
            <a:r>
              <a:rPr lang="en-US"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Mhz</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a:t>
            </a:r>
          </a:p>
        </p:txBody>
      </p:sp>
      <p:sp>
        <p:nvSpPr>
          <p:cNvPr id="8" name="Rectangle 7"/>
          <p:cNvSpPr/>
          <p:nvPr/>
        </p:nvSpPr>
        <p:spPr>
          <a:xfrm>
            <a:off x="658850" y="5778478"/>
            <a:ext cx="4204010" cy="77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Lucida Sans" panose="020B0602030504020204" pitchFamily="34" charset="0"/>
              </a:rPr>
              <a:t>1 000 000 Hz / 50 Hz = 20 000</a:t>
            </a:r>
          </a:p>
        </p:txBody>
      </p:sp>
      <p:sp>
        <p:nvSpPr>
          <p:cNvPr id="9" name="Rectangle 8"/>
          <p:cNvSpPr/>
          <p:nvPr/>
        </p:nvSpPr>
        <p:spPr>
          <a:xfrm>
            <a:off x="5060330" y="5603639"/>
            <a:ext cx="6096000" cy="1200329"/>
          </a:xfrm>
          <a:prstGeom prst="rect">
            <a:avLst/>
          </a:prstGeom>
        </p:spPr>
        <p:txBody>
          <a:bodyPr>
            <a:spAutoFit/>
          </a:bodyPr>
          <a:lstStyle/>
          <a:p>
            <a:pPr lvl="0"/>
            <a:r>
              <a:rPr lang="en-US" dirty="0">
                <a:solidFill>
                  <a:srgbClr val="000000"/>
                </a:solidFill>
                <a:latin typeface="Lucida Sans" panose="020B0602030504020204" pitchFamily="34" charset="0"/>
              </a:rPr>
              <a:t>Now every time the CNT register is increased by one, this is the equivalent to 1us. The duty cycle now could by set easily. E.g. for a 1.5ms duty cycle we set the </a:t>
            </a:r>
            <a:r>
              <a:rPr lang="en-US" dirty="0" err="1">
                <a:solidFill>
                  <a:srgbClr val="000000"/>
                </a:solidFill>
                <a:latin typeface="Lucida Sans" panose="020B0602030504020204" pitchFamily="34" charset="0"/>
              </a:rPr>
              <a:t>CCRx</a:t>
            </a:r>
            <a:r>
              <a:rPr lang="en-US" dirty="0">
                <a:solidFill>
                  <a:srgbClr val="000000"/>
                </a:solidFill>
                <a:latin typeface="Lucida Sans" panose="020B0602030504020204" pitchFamily="34" charset="0"/>
              </a:rPr>
              <a:t> register to 1500.</a:t>
            </a:r>
          </a:p>
        </p:txBody>
      </p:sp>
    </p:spTree>
    <p:extLst>
      <p:ext uri="{BB962C8B-B14F-4D97-AF65-F5344CB8AC3E}">
        <p14:creationId xmlns:p14="http://schemas.microsoft.com/office/powerpoint/2010/main" val="148363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7" presetClass="emph" presetSubtype="0" fill="remove" grpId="0" nodeType="clickEffect">
                                  <p:stCondLst>
                                    <p:cond delay="0"/>
                                  </p:stCondLst>
                                  <p:childTnLst>
                                    <p:animClr clrSpc="rgb" dir="cw">
                                      <p:cBhvr override="childStyle">
                                        <p:cTn id="38" dur="250" autoRev="1" fill="remove"/>
                                        <p:tgtEl>
                                          <p:spTgt spid="9"/>
                                        </p:tgtEl>
                                        <p:attrNameLst>
                                          <p:attrName>style.color</p:attrName>
                                        </p:attrNameLst>
                                      </p:cBhvr>
                                      <p:to>
                                        <a:schemeClr val="bg1"/>
                                      </p:to>
                                    </p:animClr>
                                    <p:animClr clrSpc="rgb" dir="cw">
                                      <p:cBhvr>
                                        <p:cTn id="39" dur="250" autoRev="1" fill="remove"/>
                                        <p:tgtEl>
                                          <p:spTgt spid="9"/>
                                        </p:tgtEl>
                                        <p:attrNameLst>
                                          <p:attrName>fillcolor</p:attrName>
                                        </p:attrNameLst>
                                      </p:cBhvr>
                                      <p:to>
                                        <a:schemeClr val="bg1"/>
                                      </p:to>
                                    </p:animClr>
                                    <p:set>
                                      <p:cBhvr>
                                        <p:cTn id="40" dur="250" autoRev="1" fill="remove"/>
                                        <p:tgtEl>
                                          <p:spTgt spid="9"/>
                                        </p:tgtEl>
                                        <p:attrNameLst>
                                          <p:attrName>fill.type</p:attrName>
                                        </p:attrNameLst>
                                      </p:cBhvr>
                                      <p:to>
                                        <p:strVal val="solid"/>
                                      </p:to>
                                    </p:set>
                                    <p:set>
                                      <p:cBhvr>
                                        <p:cTn id="41" dur="250" autoRev="1" fill="remove"/>
                                        <p:tgtEl>
                                          <p:spTgt spid="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7" presetClass="emph" presetSubtype="0" fill="remove" grpId="1" nodeType="clickEffect">
                                  <p:stCondLst>
                                    <p:cond delay="0"/>
                                  </p:stCondLst>
                                  <p:childTnLst>
                                    <p:animClr clrSpc="rgb" dir="cw">
                                      <p:cBhvr override="childStyle">
                                        <p:cTn id="49" dur="250" autoRev="1" fill="remove"/>
                                        <p:tgtEl>
                                          <p:spTgt spid="6"/>
                                        </p:tgtEl>
                                        <p:attrNameLst>
                                          <p:attrName>style.color</p:attrName>
                                        </p:attrNameLst>
                                      </p:cBhvr>
                                      <p:to>
                                        <a:schemeClr val="bg1"/>
                                      </p:to>
                                    </p:animClr>
                                    <p:animClr clrSpc="rgb" dir="cw">
                                      <p:cBhvr>
                                        <p:cTn id="50" dur="250" autoRev="1" fill="remove"/>
                                        <p:tgtEl>
                                          <p:spTgt spid="6"/>
                                        </p:tgtEl>
                                        <p:attrNameLst>
                                          <p:attrName>fillcolor</p:attrName>
                                        </p:attrNameLst>
                                      </p:cBhvr>
                                      <p:to>
                                        <a:schemeClr val="bg1"/>
                                      </p:to>
                                    </p:animClr>
                                    <p:set>
                                      <p:cBhvr>
                                        <p:cTn id="51" dur="250" autoRev="1" fill="remove"/>
                                        <p:tgtEl>
                                          <p:spTgt spid="6"/>
                                        </p:tgtEl>
                                        <p:attrNameLst>
                                          <p:attrName>fill.type</p:attrName>
                                        </p:attrNameLst>
                                      </p:cBhvr>
                                      <p:to>
                                        <p:strVal val="solid"/>
                                      </p:to>
                                    </p:set>
                                    <p:set>
                                      <p:cBhvr>
                                        <p:cTn id="52" dur="250" autoRev="1" fill="remove"/>
                                        <p:tgtEl>
                                          <p:spTgt spid="6"/>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1" nodeType="clickEffect">
                                  <p:stCondLst>
                                    <p:cond delay="0"/>
                                  </p:stCondLst>
                                  <p:childTnLst>
                                    <p:animEffect transition="out" filter="fade">
                                      <p:cBhvr>
                                        <p:cTn id="56" dur="500" tmFilter="0, 0; .2, .5; .8, .5; 1, 0"/>
                                        <p:tgtEl>
                                          <p:spTgt spid="7"/>
                                        </p:tgtEl>
                                      </p:cBhvr>
                                    </p:animEffect>
                                    <p:animScale>
                                      <p:cBhvr>
                                        <p:cTn id="57" dur="250" autoRev="1" fill="hold"/>
                                        <p:tgtEl>
                                          <p:spTgt spid="7"/>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32" presetClass="emph" presetSubtype="0" fill="hold" grpId="1" nodeType="clickEffect">
                                  <p:stCondLst>
                                    <p:cond delay="0"/>
                                  </p:stCondLst>
                                  <p:childTnLst>
                                    <p:animRot by="120000">
                                      <p:cBhvr>
                                        <p:cTn id="61" dur="100" fill="hold">
                                          <p:stCondLst>
                                            <p:cond delay="0"/>
                                          </p:stCondLst>
                                        </p:cTn>
                                        <p:tgtEl>
                                          <p:spTgt spid="8"/>
                                        </p:tgtEl>
                                        <p:attrNameLst>
                                          <p:attrName>r</p:attrName>
                                        </p:attrNameLst>
                                      </p:cBhvr>
                                    </p:animRot>
                                    <p:animRot by="-240000">
                                      <p:cBhvr>
                                        <p:cTn id="62" dur="200" fill="hold">
                                          <p:stCondLst>
                                            <p:cond delay="200"/>
                                          </p:stCondLst>
                                        </p:cTn>
                                        <p:tgtEl>
                                          <p:spTgt spid="8"/>
                                        </p:tgtEl>
                                        <p:attrNameLst>
                                          <p:attrName>r</p:attrName>
                                        </p:attrNameLst>
                                      </p:cBhvr>
                                    </p:animRot>
                                    <p:animRot by="240000">
                                      <p:cBhvr>
                                        <p:cTn id="63" dur="200" fill="hold">
                                          <p:stCondLst>
                                            <p:cond delay="400"/>
                                          </p:stCondLst>
                                        </p:cTn>
                                        <p:tgtEl>
                                          <p:spTgt spid="8"/>
                                        </p:tgtEl>
                                        <p:attrNameLst>
                                          <p:attrName>r</p:attrName>
                                        </p:attrNameLst>
                                      </p:cBhvr>
                                    </p:animRot>
                                    <p:animRot by="-240000">
                                      <p:cBhvr>
                                        <p:cTn id="64" dur="200" fill="hold">
                                          <p:stCondLst>
                                            <p:cond delay="600"/>
                                          </p:stCondLst>
                                        </p:cTn>
                                        <p:tgtEl>
                                          <p:spTgt spid="8"/>
                                        </p:tgtEl>
                                        <p:attrNameLst>
                                          <p:attrName>r</p:attrName>
                                        </p:attrNameLst>
                                      </p:cBhvr>
                                    </p:animRot>
                                    <p:animRot by="120000">
                                      <p:cBhvr>
                                        <p:cTn id="65"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6" grpId="1" animBg="1"/>
      <p:bldP spid="7" grpId="0" animBg="1"/>
      <p:bldP spid="7" grpId="1" animBg="1"/>
      <p:bldP spid="8" grpId="0" animBg="1"/>
      <p:bldP spid="8" grpId="1"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9" y="97971"/>
            <a:ext cx="11146971" cy="752841"/>
          </a:xfrm>
        </p:spPr>
        <p:txBody>
          <a:bodyPr>
            <a:normAutofit fontScale="90000"/>
          </a:bodyPr>
          <a:lstStyle/>
          <a:p>
            <a:br>
              <a:rPr lang="en-US" b="1" dirty="0"/>
            </a:br>
            <a:r>
              <a:rPr lang="en-US" b="1" dirty="0"/>
              <a:t>Setting a ‘Counter’ Interrupt</a:t>
            </a:r>
            <a:br>
              <a:rPr lang="en-US" dirty="0"/>
            </a:br>
            <a:endParaRPr lang="en-US" dirty="0"/>
          </a:p>
        </p:txBody>
      </p:sp>
      <p:sp>
        <p:nvSpPr>
          <p:cNvPr id="5" name="Rectangle 4"/>
          <p:cNvSpPr/>
          <p:nvPr/>
        </p:nvSpPr>
        <p:spPr>
          <a:xfrm>
            <a:off x="838198" y="1796781"/>
            <a:ext cx="9481456" cy="51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CR1: ‘Control Register 1’ – this register is used to enable and disable the peripheral.</a:t>
            </a:r>
          </a:p>
        </p:txBody>
      </p:sp>
      <p:sp>
        <p:nvSpPr>
          <p:cNvPr id="6" name="Rectangle 5"/>
          <p:cNvSpPr/>
          <p:nvPr/>
        </p:nvSpPr>
        <p:spPr>
          <a:xfrm>
            <a:off x="838197" y="2324241"/>
            <a:ext cx="9481457"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CNT</a:t>
            </a:r>
            <a:r>
              <a:rPr lang="en-US"/>
              <a:t>: ‘Control Register 2’ </a:t>
            </a:r>
            <a:r>
              <a:rPr lang="en-US" dirty="0"/>
              <a:t>– this register hold’s the timer’s current counter value. It counts up from 0 once the timer is started.</a:t>
            </a:r>
          </a:p>
          <a:p>
            <a:endParaRPr lang="en-US" dirty="0"/>
          </a:p>
        </p:txBody>
      </p:sp>
      <p:sp>
        <p:nvSpPr>
          <p:cNvPr id="7" name="Rectangle 6"/>
          <p:cNvSpPr/>
          <p:nvPr/>
        </p:nvSpPr>
        <p:spPr>
          <a:xfrm>
            <a:off x="838197" y="2990800"/>
            <a:ext cx="9481457"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PSC: ‘</a:t>
            </a:r>
            <a:r>
              <a:rPr lang="en-US" dirty="0" err="1"/>
              <a:t>Prescaler</a:t>
            </a:r>
            <a:r>
              <a:rPr lang="en-US" dirty="0"/>
              <a:t> Register’ – this register will hold the timer’s </a:t>
            </a:r>
            <a:r>
              <a:rPr lang="en-US" dirty="0" err="1"/>
              <a:t>prescaler</a:t>
            </a:r>
            <a:r>
              <a:rPr lang="en-US" dirty="0"/>
              <a:t>. A </a:t>
            </a:r>
            <a:r>
              <a:rPr lang="en-US" dirty="0" err="1"/>
              <a:t>prescaler</a:t>
            </a:r>
            <a:r>
              <a:rPr lang="en-US" dirty="0"/>
              <a:t> value of N will tick the timer’s counter register up by one every N+1 clock cycles.</a:t>
            </a:r>
          </a:p>
          <a:p>
            <a:endParaRPr lang="en-US" dirty="0"/>
          </a:p>
        </p:txBody>
      </p:sp>
      <p:sp>
        <p:nvSpPr>
          <p:cNvPr id="8" name="Rectangle 7"/>
          <p:cNvSpPr/>
          <p:nvPr/>
        </p:nvSpPr>
        <p:spPr>
          <a:xfrm>
            <a:off x="838197" y="3645840"/>
            <a:ext cx="9481457"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ARR: ‘</a:t>
            </a:r>
            <a:r>
              <a:rPr lang="en-US" dirty="0" err="1"/>
              <a:t>Autoreload</a:t>
            </a:r>
            <a:r>
              <a:rPr lang="en-US" dirty="0"/>
              <a:t> Register’ – the </a:t>
            </a:r>
            <a:r>
              <a:rPr lang="en-US" dirty="0" err="1"/>
              <a:t>autoreload</a:t>
            </a:r>
            <a:r>
              <a:rPr lang="en-US" dirty="0"/>
              <a:t> value is the ‘period’ of the timer. An </a:t>
            </a:r>
            <a:r>
              <a:rPr lang="en-US" dirty="0" err="1"/>
              <a:t>autoreload</a:t>
            </a:r>
            <a:r>
              <a:rPr lang="en-US" dirty="0"/>
              <a:t> value of N will cause the timer to trigger an update event every time the CNT register counts up to N.</a:t>
            </a:r>
          </a:p>
          <a:p>
            <a:endParaRPr lang="en-US" dirty="0"/>
          </a:p>
        </p:txBody>
      </p:sp>
      <p:sp>
        <p:nvSpPr>
          <p:cNvPr id="9" name="Rectangle 8"/>
          <p:cNvSpPr/>
          <p:nvPr/>
        </p:nvSpPr>
        <p:spPr>
          <a:xfrm>
            <a:off x="838196" y="4306993"/>
            <a:ext cx="9481457"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EGR: ‘Event Generation Register’ – Setting the UG bit in this registers resets all of the timer’s counters and tells it to use the currently-set </a:t>
            </a:r>
            <a:r>
              <a:rPr lang="en-US" dirty="0" err="1"/>
              <a:t>prescaler</a:t>
            </a:r>
            <a:r>
              <a:rPr lang="en-US" dirty="0"/>
              <a:t>/</a:t>
            </a:r>
            <a:r>
              <a:rPr lang="en-US" dirty="0" err="1"/>
              <a:t>autoreload</a:t>
            </a:r>
            <a:r>
              <a:rPr lang="en-US" dirty="0"/>
              <a:t> values.</a:t>
            </a:r>
          </a:p>
          <a:p>
            <a:endParaRPr lang="en-US" dirty="0"/>
          </a:p>
        </p:txBody>
      </p:sp>
      <p:sp>
        <p:nvSpPr>
          <p:cNvPr id="10" name="Rectangle 9"/>
          <p:cNvSpPr/>
          <p:nvPr/>
        </p:nvSpPr>
        <p:spPr>
          <a:xfrm>
            <a:off x="838196" y="4970317"/>
            <a:ext cx="9481457" cy="1063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DIER: ‘DMA/Interrupt Enable Register’ – Setting the UIE bit in this register sets the timer to trigger a hardware interrupt when an update event occurs. Usually, that happens when the ‘Counter’ register matches the ‘</a:t>
            </a:r>
            <a:r>
              <a:rPr lang="en-US" dirty="0" err="1"/>
              <a:t>Autoreload</a:t>
            </a:r>
            <a:r>
              <a:rPr lang="en-US" dirty="0"/>
              <a:t>’ value.</a:t>
            </a:r>
          </a:p>
          <a:p>
            <a:endParaRPr lang="en-US" dirty="0"/>
          </a:p>
        </p:txBody>
      </p:sp>
      <p:sp>
        <p:nvSpPr>
          <p:cNvPr id="11" name="Rectangle 10"/>
          <p:cNvSpPr/>
          <p:nvPr/>
        </p:nvSpPr>
        <p:spPr>
          <a:xfrm>
            <a:off x="838195" y="6065667"/>
            <a:ext cx="9481457"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SR: ‘Status Register’ – The UIF flag is set in this register when a timer’s hardware interrupt triggers, and must be cleared before another one can occur.</a:t>
            </a:r>
          </a:p>
          <a:p>
            <a:endParaRPr lang="en-US" dirty="0"/>
          </a:p>
        </p:txBody>
      </p:sp>
      <p:sp>
        <p:nvSpPr>
          <p:cNvPr id="12" name="Rectangle 11"/>
          <p:cNvSpPr/>
          <p:nvPr/>
        </p:nvSpPr>
        <p:spPr>
          <a:xfrm>
            <a:off x="772881" y="930116"/>
            <a:ext cx="11038114" cy="646331"/>
          </a:xfrm>
          <a:prstGeom prst="rect">
            <a:avLst/>
          </a:prstGeom>
        </p:spPr>
        <p:txBody>
          <a:bodyPr wrap="square">
            <a:spAutoFit/>
          </a:bodyPr>
          <a:lstStyle/>
          <a:p>
            <a:r>
              <a:rPr lang="en-US" dirty="0"/>
              <a:t>With the peripherals enabled and the NVIC hardware interrupt enabled, it is fairly simple to set a timer interrupt to trigger every N milliseconds using the timer’s counter. You’ll only need to use 6 timer registers:</a:t>
            </a:r>
          </a:p>
        </p:txBody>
      </p:sp>
    </p:spTree>
    <p:extLst>
      <p:ext uri="{BB962C8B-B14F-4D97-AF65-F5344CB8AC3E}">
        <p14:creationId xmlns:p14="http://schemas.microsoft.com/office/powerpoint/2010/main" val="394376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3" y="119743"/>
            <a:ext cx="10515600" cy="955449"/>
          </a:xfrm>
        </p:spPr>
        <p:txBody>
          <a:bodyPr/>
          <a:lstStyle/>
          <a:p>
            <a:r>
              <a:rPr lang="en-US" dirty="0"/>
              <a:t>Setup Timer </a:t>
            </a:r>
            <a:r>
              <a:rPr lang="en-US" dirty="0" err="1"/>
              <a:t>Cont</a:t>
            </a:r>
            <a:r>
              <a:rPr lang="en-US" dirty="0"/>
              <a:t>’</a:t>
            </a:r>
          </a:p>
        </p:txBody>
      </p:sp>
      <p:sp>
        <p:nvSpPr>
          <p:cNvPr id="3" name="Content Placeholder 2"/>
          <p:cNvSpPr>
            <a:spLocks noGrp="1"/>
          </p:cNvSpPr>
          <p:nvPr>
            <p:ph idx="1"/>
          </p:nvPr>
        </p:nvSpPr>
        <p:spPr>
          <a:xfrm>
            <a:off x="261258" y="1183368"/>
            <a:ext cx="10515600" cy="4351338"/>
          </a:xfrm>
        </p:spPr>
        <p:txBody>
          <a:bodyPr>
            <a:normAutofit/>
          </a:bodyPr>
          <a:lstStyle/>
          <a:p>
            <a:r>
              <a:rPr lang="en-US" sz="1600" dirty="0"/>
              <a:t>We’ll set the ‘</a:t>
            </a:r>
            <a:r>
              <a:rPr lang="en-US" sz="1600" dirty="0" err="1"/>
              <a:t>Prescaler</a:t>
            </a:r>
            <a:r>
              <a:rPr lang="en-US" sz="1600" dirty="0"/>
              <a:t>’ so that the timer counts up every millisecond, and then set the ‘</a:t>
            </a:r>
            <a:r>
              <a:rPr lang="en-US" sz="1600" dirty="0" err="1"/>
              <a:t>Autoreload</a:t>
            </a:r>
            <a:r>
              <a:rPr lang="en-US" sz="1600" dirty="0"/>
              <a:t>’ value to however many milliseconds the timer should measure. Then we’ll set the EGR_UG bit to apply those settings, the DIER_UIE bit to enable an interrupt, and start the timer:</a:t>
            </a:r>
          </a:p>
        </p:txBody>
      </p:sp>
      <p:graphicFrame>
        <p:nvGraphicFramePr>
          <p:cNvPr id="6" name="Diagram 5"/>
          <p:cNvGraphicFramePr/>
          <p:nvPr>
            <p:extLst>
              <p:ext uri="{D42A27DB-BD31-4B8C-83A1-F6EECF244321}">
                <p14:modId xmlns:p14="http://schemas.microsoft.com/office/powerpoint/2010/main" val="2448327867"/>
              </p:ext>
            </p:extLst>
          </p:nvPr>
        </p:nvGraphicFramePr>
        <p:xfrm>
          <a:off x="729342" y="1948542"/>
          <a:ext cx="7819570" cy="4539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32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7713"/>
            <a:ext cx="10809514" cy="968830"/>
          </a:xfrm>
        </p:spPr>
        <p:txBody>
          <a:bodyPr>
            <a:normAutofit fontScale="90000"/>
          </a:bodyPr>
          <a:lstStyle/>
          <a:p>
            <a:br>
              <a:rPr lang="en-US" dirty="0"/>
            </a:br>
            <a:r>
              <a:rPr lang="en-US" dirty="0"/>
              <a:t>Stop Timer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34546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158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Configuration</a:t>
            </a:r>
          </a:p>
        </p:txBody>
      </p:sp>
      <p:pic>
        <p:nvPicPr>
          <p:cNvPr id="1026" name="Picture 2" descr="https://www.digikey.com/eewiki/download/attachments/47644832/RCC_CR.PNG?version=1&amp;modificationDate=1437418917473&amp;api=v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575" y="2386806"/>
            <a:ext cx="75628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598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Configuration </a:t>
            </a:r>
            <a:r>
              <a:rPr lang="en-US" dirty="0" err="1"/>
              <a:t>Cont</a:t>
            </a:r>
            <a:r>
              <a:rPr lang="en-US" dirty="0"/>
              <a:t>’</a:t>
            </a:r>
          </a:p>
        </p:txBody>
      </p:sp>
      <p:pic>
        <p:nvPicPr>
          <p:cNvPr id="2050" name="Picture 2" descr="https://www.digikey.com/eewiki/download/attachments/47644832/RCC_CFGR.PNG?version=1&amp;modificationDate=1437419088943&amp;api=v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6487" y="2386806"/>
            <a:ext cx="74390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75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882935" y="914400"/>
            <a:ext cx="6349929" cy="4968819"/>
          </a:xfrm>
          <a:prstGeom prst="rect">
            <a:avLst/>
          </a:prstGeom>
        </p:spPr>
      </p:pic>
    </p:spTree>
    <p:extLst>
      <p:ext uri="{BB962C8B-B14F-4D97-AF65-F5344CB8AC3E}">
        <p14:creationId xmlns:p14="http://schemas.microsoft.com/office/powerpoint/2010/main" val="864898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Flash</a:t>
            </a:r>
          </a:p>
        </p:txBody>
      </p:sp>
      <p:sp>
        <p:nvSpPr>
          <p:cNvPr id="3" name="Content Placeholder 2"/>
          <p:cNvSpPr>
            <a:spLocks noGrp="1"/>
          </p:cNvSpPr>
          <p:nvPr>
            <p:ph idx="1"/>
          </p:nvPr>
        </p:nvSpPr>
        <p:spPr/>
        <p:txBody>
          <a:bodyPr/>
          <a:lstStyle/>
          <a:p>
            <a:r>
              <a:rPr lang="en-US" dirty="0"/>
              <a:t>chip can reliably read data from it at a maximum speed of about 24MHz. What that means is that if our chip will be running faster than 24MHz, we need to tell it to slow down for one or more ‘wait states’ when it needs to retrieve data from memory.</a:t>
            </a:r>
          </a:p>
        </p:txBody>
      </p:sp>
      <p:pic>
        <p:nvPicPr>
          <p:cNvPr id="3074" name="Picture 2" descr="https://www.digikey.com/eewiki/download/attachments/47644832/FLASH_ACR.PNG?version=1&amp;modificationDate=1437424891067&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604" y="3780290"/>
            <a:ext cx="75057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026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Frequency Multiplication and Division</a:t>
            </a:r>
            <a:endParaRPr lang="en-US" dirty="0"/>
          </a:p>
        </p:txBody>
      </p:sp>
      <p:sp>
        <p:nvSpPr>
          <p:cNvPr id="3" name="Content Placeholder 2"/>
          <p:cNvSpPr>
            <a:spLocks noGrp="1"/>
          </p:cNvSpPr>
          <p:nvPr>
            <p:ph idx="1"/>
          </p:nvPr>
        </p:nvSpPr>
        <p:spPr/>
        <p:txBody>
          <a:bodyPr>
            <a:normAutofit lnSpcReduction="10000"/>
          </a:bodyPr>
          <a:lstStyle/>
          <a:p>
            <a:pPr marL="0" indent="0">
              <a:buNone/>
            </a:pPr>
            <a:br>
              <a:rPr lang="en-US" b="1" dirty="0"/>
            </a:br>
            <a:r>
              <a:rPr lang="en-US" dirty="0"/>
              <a:t>To get a specific frequency out of the Phase-Locked Loop peripheral, we need to tell it a few things about the signal that we want to generate:</a:t>
            </a:r>
          </a:p>
          <a:p>
            <a:pPr marL="0" indent="0">
              <a:buNone/>
            </a:pPr>
            <a:br>
              <a:rPr lang="en-US" dirty="0"/>
            </a:br>
            <a:r>
              <a:rPr lang="en-US" dirty="0"/>
              <a:t>1) What clock source should the PLL use for its base signal?</a:t>
            </a:r>
            <a:br>
              <a:rPr lang="en-US" dirty="0"/>
            </a:br>
            <a:br>
              <a:rPr lang="en-US" dirty="0"/>
            </a:br>
            <a:r>
              <a:rPr lang="en-US" dirty="0"/>
              <a:t>2) How much should the PLL multiply that signal’s frequency by?</a:t>
            </a:r>
            <a:br>
              <a:rPr lang="en-US" dirty="0"/>
            </a:br>
            <a:br>
              <a:rPr lang="en-US" dirty="0"/>
            </a:br>
            <a:r>
              <a:rPr lang="en-US" dirty="0"/>
              <a:t>3) (Sometimes optional) How much should the PLL divide that signal’s frequency by?</a:t>
            </a:r>
            <a:br>
              <a:rPr lang="en-US" dirty="0"/>
            </a:br>
            <a:endParaRPr lang="en-US" dirty="0"/>
          </a:p>
        </p:txBody>
      </p:sp>
    </p:spTree>
    <p:extLst>
      <p:ext uri="{BB962C8B-B14F-4D97-AF65-F5344CB8AC3E}">
        <p14:creationId xmlns:p14="http://schemas.microsoft.com/office/powerpoint/2010/main" val="3541401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clock source?</a:t>
            </a:r>
          </a:p>
        </p:txBody>
      </p:sp>
      <p:sp>
        <p:nvSpPr>
          <p:cNvPr id="3" name="Content Placeholder 2"/>
          <p:cNvSpPr>
            <a:spLocks noGrp="1"/>
          </p:cNvSpPr>
          <p:nvPr>
            <p:ph idx="1"/>
          </p:nvPr>
        </p:nvSpPr>
        <p:spPr/>
        <p:txBody>
          <a:bodyPr>
            <a:normAutofit lnSpcReduction="10000"/>
          </a:bodyPr>
          <a:lstStyle/>
          <a:p>
            <a:r>
              <a:rPr lang="en-US" dirty="0"/>
              <a:t>HSI / 2: The PLL’s core clock source is set to the HSI oscillator divided by 2, which is 4MHz. With this option selected, you don’t need to select a specific division factor.</a:t>
            </a:r>
          </a:p>
          <a:p>
            <a:r>
              <a:rPr lang="en-US" dirty="0"/>
              <a:t>HSI / PREDIV: Similar to the HSI / 2 option, but the HSI signal is divided by the value in the PREDIV bits of RCC_CFGR</a:t>
            </a:r>
          </a:p>
          <a:p>
            <a:r>
              <a:rPr lang="en-US" dirty="0"/>
              <a:t>HSE / PREDIV: The “HSE” (High-Speed External) oscillator is used as the PLL’s base signal, after being divided by the PREDIV bits of RCC_CFGR</a:t>
            </a:r>
          </a:p>
          <a:p>
            <a:r>
              <a:rPr lang="en-US" dirty="0"/>
              <a:t>HSI/ PREDIV: Some of the more advanced STM32F103 chips have a 8MHz HSI oscillator built in, and that can be selected as a core source for the PLL..</a:t>
            </a:r>
          </a:p>
        </p:txBody>
      </p:sp>
    </p:spTree>
    <p:extLst>
      <p:ext uri="{BB962C8B-B14F-4D97-AF65-F5344CB8AC3E}">
        <p14:creationId xmlns:p14="http://schemas.microsoft.com/office/powerpoint/2010/main" val="274529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952237" y="1398267"/>
            <a:ext cx="10337975" cy="4057655"/>
          </a:xfrm>
          <a:prstGeom prst="rect">
            <a:avLst/>
          </a:prstGeom>
        </p:spPr>
      </p:pic>
    </p:spTree>
    <p:extLst>
      <p:ext uri="{BB962C8B-B14F-4D97-AF65-F5344CB8AC3E}">
        <p14:creationId xmlns:p14="http://schemas.microsoft.com/office/powerpoint/2010/main" val="163384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314" y="167598"/>
            <a:ext cx="10178144" cy="6472191"/>
          </a:xfrm>
          <a:prstGeom prst="rect">
            <a:avLst/>
          </a:prstGeom>
        </p:spPr>
      </p:pic>
    </p:spTree>
    <p:extLst>
      <p:ext uri="{BB962C8B-B14F-4D97-AF65-F5344CB8AC3E}">
        <p14:creationId xmlns:p14="http://schemas.microsoft.com/office/powerpoint/2010/main" val="160889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914" y="262504"/>
            <a:ext cx="11277600" cy="6287974"/>
          </a:xfrm>
          <a:prstGeom prst="rect">
            <a:avLst/>
          </a:prstGeom>
        </p:spPr>
      </p:pic>
    </p:spTree>
    <p:extLst>
      <p:ext uri="{BB962C8B-B14F-4D97-AF65-F5344CB8AC3E}">
        <p14:creationId xmlns:p14="http://schemas.microsoft.com/office/powerpoint/2010/main" val="408414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447" y="216353"/>
            <a:ext cx="10658475" cy="5924550"/>
          </a:xfrm>
          <a:prstGeom prst="rect">
            <a:avLst/>
          </a:prstGeom>
        </p:spPr>
      </p:pic>
    </p:spTree>
    <p:extLst>
      <p:ext uri="{BB962C8B-B14F-4D97-AF65-F5344CB8AC3E}">
        <p14:creationId xmlns:p14="http://schemas.microsoft.com/office/powerpoint/2010/main" val="192745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8" y="0"/>
            <a:ext cx="8862332" cy="3562625"/>
          </a:xfrm>
          <a:prstGeom prst="rect">
            <a:avLst/>
          </a:prstGeom>
        </p:spPr>
      </p:pic>
      <p:pic>
        <p:nvPicPr>
          <p:cNvPr id="3" name="Picture 2"/>
          <p:cNvPicPr>
            <a:picLocks noChangeAspect="1"/>
          </p:cNvPicPr>
          <p:nvPr/>
        </p:nvPicPr>
        <p:blipFill>
          <a:blip r:embed="rId3"/>
          <a:stretch>
            <a:fillRect/>
          </a:stretch>
        </p:blipFill>
        <p:spPr>
          <a:xfrm>
            <a:off x="152398" y="3263997"/>
            <a:ext cx="9459687" cy="3594003"/>
          </a:xfrm>
          <a:prstGeom prst="rect">
            <a:avLst/>
          </a:prstGeom>
        </p:spPr>
      </p:pic>
    </p:spTree>
    <p:extLst>
      <p:ext uri="{BB962C8B-B14F-4D97-AF65-F5344CB8AC3E}">
        <p14:creationId xmlns:p14="http://schemas.microsoft.com/office/powerpoint/2010/main" val="133261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662" y="108176"/>
            <a:ext cx="10582275" cy="5553075"/>
          </a:xfrm>
          <a:prstGeom prst="rect">
            <a:avLst/>
          </a:prstGeom>
        </p:spPr>
      </p:pic>
    </p:spTree>
    <p:extLst>
      <p:ext uri="{BB962C8B-B14F-4D97-AF65-F5344CB8AC3E}">
        <p14:creationId xmlns:p14="http://schemas.microsoft.com/office/powerpoint/2010/main" val="1691796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1478</Words>
  <Application>Microsoft Office PowerPoint</Application>
  <PresentationFormat>Widescreen</PresentationFormat>
  <Paragraphs>78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Droid Sans</vt:lpstr>
      <vt:lpstr>inherit</vt:lpstr>
      <vt:lpstr>Lucida Sans</vt:lpstr>
      <vt:lpstr>Office Theme</vt:lpstr>
      <vt:lpstr>TIMERS in STM32</vt:lpstr>
      <vt:lpstr>TIMERS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PWM</vt:lpstr>
      <vt:lpstr>PowerPoint Presentation</vt:lpstr>
      <vt:lpstr>Configure PWM</vt:lpstr>
      <vt:lpstr>PowerPoint Presentation</vt:lpstr>
      <vt:lpstr>PowerPoint Presentation</vt:lpstr>
      <vt:lpstr>PWM Registers </vt:lpstr>
      <vt:lpstr>PWM in Advanced Timers</vt:lpstr>
      <vt:lpstr>Alternate Function Enable</vt:lpstr>
      <vt:lpstr>AFIO Cont’</vt:lpstr>
      <vt:lpstr>Calculating the Timer</vt:lpstr>
      <vt:lpstr> Setting a ‘Counter’ Interrupt </vt:lpstr>
      <vt:lpstr>Setup Timer Cont’</vt:lpstr>
      <vt:lpstr> Stop Timer</vt:lpstr>
      <vt:lpstr>Clock Configuration</vt:lpstr>
      <vt:lpstr>Clock Configuration Cont’</vt:lpstr>
      <vt:lpstr>Access Flash</vt:lpstr>
      <vt:lpstr>Frequency Multiplication and Division</vt:lpstr>
      <vt:lpstr>Which clock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TIMERS in STM32</dc:title>
  <dc:creator>Mohamed</dc:creator>
  <cp:lastModifiedBy>Mohamed, Mohamed (DXC Luxoft)</cp:lastModifiedBy>
  <cp:revision>90</cp:revision>
  <dcterms:created xsi:type="dcterms:W3CDTF">2019-04-27T12:30:12Z</dcterms:created>
  <dcterms:modified xsi:type="dcterms:W3CDTF">2022-05-16T08:39:32Z</dcterms:modified>
</cp:coreProperties>
</file>