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355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9" r:id="rId23"/>
    <p:sldId id="370" r:id="rId24"/>
    <p:sldId id="371" r:id="rId25"/>
    <p:sldId id="372" r:id="rId26"/>
    <p:sldId id="368" r:id="rId27"/>
    <p:sldId id="373" r:id="rId28"/>
    <p:sldId id="374" r:id="rId29"/>
    <p:sldId id="375" r:id="rId30"/>
    <p:sldId id="376" r:id="rId31"/>
    <p:sldId id="377" r:id="rId32"/>
    <p:sldId id="3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0C10D-ABE3-4337-9B54-F4773495047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36B7E-5D50-4B06-9DA4-97EB721F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09C883DF-D3A0-4061-BA19-6244452D8840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9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B14A-E98E-4FA6-B155-A812876D70A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BD8B-F41E-496C-A665-066DCBBB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Real Time Operating System</a:t>
            </a:r>
            <a:br>
              <a:rPr lang="en-US" dirty="0" smtClean="0"/>
            </a:br>
            <a:r>
              <a:rPr lang="en-US" dirty="0" smtClean="0"/>
              <a:t>Introduction &amp;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FreeRTOS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E1D20AA-9602-49F0-B972-FF5BF0A3E4D0}" type="slidenum">
              <a:rPr lang="en-US" altLang="en-US">
                <a:solidFill>
                  <a:schemeClr val="tx2"/>
                </a:solidFill>
              </a:rPr>
              <a:pPr/>
              <a:t>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1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5121"/>
            <a:ext cx="8229600" cy="667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Soft/Hard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7329"/>
            <a:ext cx="9144000" cy="576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 real-time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  <a:r>
              <a:rPr lang="en-US" sz="2400" dirty="0" smtClean="0"/>
              <a:t>: </a:t>
            </a:r>
            <a:r>
              <a:rPr lang="en-US" sz="2400" dirty="0"/>
              <a:t>state a time deadline—but breaching the </a:t>
            </a:r>
            <a:r>
              <a:rPr lang="en-US" sz="2400" dirty="0" smtClean="0"/>
              <a:t>deadline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would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</a:t>
            </a:r>
            <a:r>
              <a:rPr lang="en-US" sz="2400" dirty="0"/>
              <a:t>render the system useless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Hard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real-time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requirements:</a:t>
            </a:r>
            <a:r>
              <a:rPr lang="en-US" sz="2400" dirty="0" smtClean="0"/>
              <a:t> </a:t>
            </a:r>
            <a:r>
              <a:rPr lang="en-US" sz="2400" dirty="0"/>
              <a:t>state a time deadline—and breaching the </a:t>
            </a:r>
            <a:r>
              <a:rPr lang="en-US" sz="2400" dirty="0" smtClean="0"/>
              <a:t>deadline would </a:t>
            </a:r>
            <a:r>
              <a:rPr lang="en-US" sz="2400" dirty="0"/>
              <a:t>result in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absolute failure </a:t>
            </a:r>
            <a:r>
              <a:rPr lang="en-US" sz="2400" dirty="0"/>
              <a:t>of the </a:t>
            </a:r>
            <a:r>
              <a:rPr lang="en-US" sz="2400" dirty="0" smtClean="0"/>
              <a:t>system.</a:t>
            </a:r>
          </a:p>
          <a:p>
            <a:endParaRPr lang="en-US" sz="2400" dirty="0"/>
          </a:p>
          <a:p>
            <a:r>
              <a:rPr lang="en-US" sz="2400" dirty="0" smtClean="0"/>
              <a:t>Cortex-M4 has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only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core</a:t>
            </a:r>
            <a:r>
              <a:rPr lang="en-US" sz="2400" dirty="0" smtClean="0"/>
              <a:t> executing a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single Thread</a:t>
            </a:r>
            <a:r>
              <a:rPr lang="en-US" sz="2400" dirty="0" smtClean="0"/>
              <a:t> at a </a:t>
            </a:r>
            <a:r>
              <a:rPr lang="en-US" sz="2400" dirty="0"/>
              <a:t>time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 </a:t>
            </a:r>
            <a:r>
              <a:rPr lang="en-US" sz="2400" dirty="0"/>
              <a:t>decides which thread should </a:t>
            </a:r>
            <a:r>
              <a:rPr lang="en-US" sz="2400" dirty="0" smtClean="0"/>
              <a:t>be executing </a:t>
            </a:r>
            <a:r>
              <a:rPr lang="en-US" sz="2400" dirty="0"/>
              <a:t>by examining the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priority</a:t>
            </a:r>
            <a:r>
              <a:rPr lang="en-US" sz="2400" dirty="0"/>
              <a:t> assigned to each thread by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application designer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Application designer could assign higher priorities to hard-real-time-threads and lower priorities to soft real-time</a:t>
            </a:r>
          </a:p>
        </p:txBody>
      </p:sp>
    </p:spTree>
    <p:extLst>
      <p:ext uri="{BB962C8B-B14F-4D97-AF65-F5344CB8AC3E}">
        <p14:creationId xmlns:p14="http://schemas.microsoft.com/office/powerpoint/2010/main" val="19452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04" y="0"/>
            <a:ext cx="8229600" cy="1143000"/>
          </a:xfrm>
        </p:spPr>
        <p:txBody>
          <a:bodyPr/>
          <a:lstStyle/>
          <a:p>
            <a:r>
              <a:rPr lang="en-US" b="1" dirty="0"/>
              <a:t>Why Use a Real-time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06" y="1143000"/>
            <a:ext cx="8711596" cy="54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Abstracting </a:t>
            </a:r>
            <a:r>
              <a:rPr lang="en-US" sz="2400" dirty="0"/>
              <a:t>away timing information</a:t>
            </a:r>
          </a:p>
          <a:p>
            <a:r>
              <a:rPr lang="en-US" sz="2400" dirty="0" smtClean="0"/>
              <a:t>Maintainability/Reusability/Extensibility</a:t>
            </a:r>
            <a:endParaRPr lang="en-US" sz="2400" dirty="0"/>
          </a:p>
          <a:p>
            <a:r>
              <a:rPr lang="en-US" sz="2400" dirty="0" smtClean="0"/>
              <a:t>Modularity</a:t>
            </a:r>
            <a:endParaRPr lang="en-US" sz="2400" dirty="0"/>
          </a:p>
          <a:p>
            <a:r>
              <a:rPr lang="en-US" sz="2400" dirty="0" smtClean="0"/>
              <a:t>Team </a:t>
            </a:r>
            <a:r>
              <a:rPr lang="en-US" sz="2400" dirty="0"/>
              <a:t>development</a:t>
            </a:r>
          </a:p>
          <a:p>
            <a:r>
              <a:rPr lang="en-US" sz="2400" dirty="0" smtClean="0"/>
              <a:t>Improved efficiency (No Polling)</a:t>
            </a:r>
            <a:endParaRPr lang="en-US" sz="2400" dirty="0"/>
          </a:p>
          <a:p>
            <a:r>
              <a:rPr lang="en-US" sz="2400" dirty="0" smtClean="0"/>
              <a:t>Idle time:</a:t>
            </a:r>
          </a:p>
          <a:p>
            <a:pPr marL="400050" lvl="1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Idle task is created automatically when the kernel is started. It executes </a:t>
            </a:r>
            <a:r>
              <a:rPr lang="en-US" sz="2000" dirty="0" smtClean="0"/>
              <a:t>whenever there </a:t>
            </a:r>
            <a:r>
              <a:rPr lang="en-US" sz="2000" dirty="0"/>
              <a:t>are no application tasks wishing to execute. The idle task can be used to </a:t>
            </a:r>
            <a:r>
              <a:rPr lang="en-US" sz="2000" dirty="0" smtClean="0"/>
              <a:t>measure spare </a:t>
            </a:r>
            <a:r>
              <a:rPr lang="en-US" sz="2000" dirty="0"/>
              <a:t>processing capacity, to perform background checks, or simply to place the </a:t>
            </a:r>
            <a:r>
              <a:rPr lang="en-US" sz="2000" dirty="0" smtClean="0"/>
              <a:t>processor into </a:t>
            </a:r>
            <a:r>
              <a:rPr lang="en-US" sz="2000" dirty="0"/>
              <a:t>a low-power mode.</a:t>
            </a:r>
          </a:p>
          <a:p>
            <a:r>
              <a:rPr lang="en-US" sz="2400" dirty="0" smtClean="0"/>
              <a:t>Flexible </a:t>
            </a:r>
            <a:r>
              <a:rPr lang="en-US" sz="2400" dirty="0"/>
              <a:t>interrupt </a:t>
            </a:r>
            <a:r>
              <a:rPr lang="en-US" sz="2400" dirty="0" smtClean="0"/>
              <a:t>handling:</a:t>
            </a:r>
          </a:p>
          <a:p>
            <a:pPr marL="400050" lvl="1" indent="0">
              <a:buNone/>
            </a:pPr>
            <a:r>
              <a:rPr lang="en-US" sz="2000" dirty="0" smtClean="0"/>
              <a:t>Interrupt </a:t>
            </a:r>
            <a:r>
              <a:rPr lang="en-US" sz="2000" dirty="0"/>
              <a:t>handlers can be kept very short by deferring most of the required processing </a:t>
            </a:r>
            <a:r>
              <a:rPr lang="en-US" sz="2000" dirty="0" smtClean="0"/>
              <a:t>to handler RTOS </a:t>
            </a:r>
            <a:r>
              <a:rPr lang="en-US" sz="2000" dirty="0"/>
              <a:t>tasks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17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58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Task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Arbitrary naming: Must </a:t>
            </a:r>
            <a:r>
              <a:rPr lang="en-US" sz="2400" dirty="0"/>
              <a:t>return </a:t>
            </a:r>
            <a:r>
              <a:rPr lang="en-US" sz="2400" dirty="0" smtClean="0"/>
              <a:t>void: Must take </a:t>
            </a:r>
            <a:r>
              <a:rPr lang="en-US" sz="2400" dirty="0"/>
              <a:t>a void pointer </a:t>
            </a:r>
            <a:r>
              <a:rPr lang="en-US" sz="2400" dirty="0" smtClean="0"/>
              <a:t>parameter: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Normally </a:t>
            </a:r>
            <a:r>
              <a:rPr lang="en-US" sz="2400" dirty="0"/>
              <a:t>run forever within an infinite loop, and will not exit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/>
              <a:t>FreeRTOS</a:t>
            </a:r>
            <a:r>
              <a:rPr lang="en-US" sz="2400" dirty="0"/>
              <a:t> tasks must not be allowed to return from their implementing function in any </a:t>
            </a:r>
            <a:r>
              <a:rPr lang="en-US" sz="2400" dirty="0" smtClean="0"/>
              <a:t>way—they </a:t>
            </a:r>
            <a:r>
              <a:rPr lang="en-US" sz="2400" dirty="0"/>
              <a:t>must not contain a ‘return’ statement and must not be allowed to execute past the end </a:t>
            </a:r>
            <a:r>
              <a:rPr lang="en-US" sz="2400" dirty="0" smtClean="0"/>
              <a:t>of the function.</a:t>
            </a:r>
          </a:p>
          <a:p>
            <a:endParaRPr lang="en-US" sz="2400" dirty="0" smtClean="0"/>
          </a:p>
          <a:p>
            <a:r>
              <a:rPr lang="en-US" sz="2400" dirty="0"/>
              <a:t>A single task function definition can be used to create any number of tasks—each created </a:t>
            </a:r>
            <a:r>
              <a:rPr lang="en-US" sz="2400" dirty="0" smtClean="0"/>
              <a:t>task being </a:t>
            </a:r>
            <a:r>
              <a:rPr lang="en-US" sz="2400" dirty="0"/>
              <a:t>a separate execution instance with its own stack and its own copy of any </a:t>
            </a:r>
            <a:r>
              <a:rPr lang="en-US" sz="2400" dirty="0" smtClean="0"/>
              <a:t>automatic (stack</a:t>
            </a:r>
            <a:r>
              <a:rPr lang="en-US" sz="2400" dirty="0"/>
              <a:t>) variables defined within the task itself.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00808"/>
            <a:ext cx="5040560" cy="5760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23728" y="1052736"/>
            <a:ext cx="1368152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99792" y="1124744"/>
            <a:ext cx="1584176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08104" y="1124744"/>
            <a:ext cx="1187624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2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8680"/>
            <a:ext cx="9143999" cy="63093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Task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1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 Level Task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17192"/>
            <a:ext cx="8229600" cy="3744416"/>
          </a:xfrm>
        </p:spPr>
        <p:txBody>
          <a:bodyPr>
            <a:normAutofit/>
          </a:bodyPr>
          <a:lstStyle/>
          <a:p>
            <a:r>
              <a:rPr lang="en-US" sz="2400" dirty="0"/>
              <a:t>When a task is in the Running state, the processor is executing its </a:t>
            </a:r>
            <a:r>
              <a:rPr lang="en-US" sz="2400" dirty="0" smtClean="0"/>
              <a:t>code.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a task is in </a:t>
            </a:r>
            <a:r>
              <a:rPr lang="en-US" sz="2400" dirty="0" smtClean="0"/>
              <a:t>the Not </a:t>
            </a:r>
            <a:r>
              <a:rPr lang="en-US" sz="2400" dirty="0"/>
              <a:t>Running state, the task is dormant, its status having been saved ready for it to </a:t>
            </a:r>
            <a:r>
              <a:rPr lang="en-US" sz="2400" dirty="0" smtClean="0"/>
              <a:t>resume execution </a:t>
            </a:r>
            <a:r>
              <a:rPr lang="en-US" sz="2400" dirty="0"/>
              <a:t>the next time the scheduler decides it should enter the Running </a:t>
            </a:r>
            <a:r>
              <a:rPr lang="en-US" sz="2400" dirty="0" smtClean="0"/>
              <a:t>state.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a </a:t>
            </a:r>
            <a:r>
              <a:rPr lang="en-US" sz="2400" dirty="0" smtClean="0"/>
              <a:t>task resumes </a:t>
            </a:r>
            <a:r>
              <a:rPr lang="en-US" sz="2400" dirty="0"/>
              <a:t>execution, it does so from the instruction it was about to execute before it last left </a:t>
            </a:r>
            <a:r>
              <a:rPr lang="en-US" sz="2400" dirty="0" smtClean="0"/>
              <a:t>the Running </a:t>
            </a:r>
            <a:r>
              <a:rPr lang="en-US" sz="2400" dirty="0"/>
              <a:t>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4077763"/>
            <a:ext cx="5330741" cy="2746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5561649"/>
            <a:ext cx="2756030" cy="281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124" y="6453336"/>
            <a:ext cx="3009874" cy="2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1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5"/>
            <a:ext cx="8229600" cy="634082"/>
          </a:xfrm>
        </p:spPr>
        <p:txBody>
          <a:bodyPr>
            <a:noAutofit/>
          </a:bodyPr>
          <a:lstStyle/>
          <a:p>
            <a:r>
              <a:rPr lang="en-US" sz="2400" b="1" dirty="0"/>
              <a:t>Creating Tasks</a:t>
            </a:r>
            <a:br>
              <a:rPr lang="en-US" sz="2400" b="1" dirty="0"/>
            </a:br>
            <a:r>
              <a:rPr lang="en-US" sz="2400" b="1" dirty="0"/>
              <a:t>The </a:t>
            </a:r>
            <a:r>
              <a:rPr lang="en-US" sz="2400" b="1" dirty="0" err="1"/>
              <a:t>xTaskCreate</a:t>
            </a:r>
            <a:r>
              <a:rPr lang="en-US" sz="2400" b="1" dirty="0"/>
              <a:t>() API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" y="656466"/>
            <a:ext cx="9029623" cy="62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6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1: Task Functions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8559"/>
            <a:ext cx="9144000" cy="277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7881"/>
            <a:ext cx="9144000" cy="34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35091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Run Example 1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7635"/>
            <a:ext cx="9144000" cy="287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9734"/>
            <a:ext cx="9144000" cy="35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6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Task Creation After Schedule Started</a:t>
            </a:r>
            <a:br>
              <a:rPr lang="en-US" sz="2400" b="1" dirty="0" smtClean="0"/>
            </a:br>
            <a:r>
              <a:rPr lang="en-US" sz="2400" b="1" dirty="0" smtClean="0"/>
              <a:t>(From Within Another Task)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19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Example 2: Single Task Function</a:t>
            </a:r>
            <a:br>
              <a:rPr lang="en-US" sz="2400" b="1" dirty="0" smtClean="0"/>
            </a:br>
            <a:r>
              <a:rPr lang="en-US" sz="2400" b="1" dirty="0" smtClean="0"/>
              <a:t>“Instantiated Twice” (Two Task Instants)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59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8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RTOS </a:t>
            </a:r>
            <a:r>
              <a:rPr lang="en-US" dirty="0" smtClean="0"/>
              <a:t>Basics</a:t>
            </a:r>
          </a:p>
          <a:p>
            <a:r>
              <a:rPr lang="en-US" dirty="0"/>
              <a:t>RTOS sample State Machine</a:t>
            </a:r>
          </a:p>
          <a:p>
            <a:r>
              <a:rPr lang="en-US" dirty="0" smtClean="0"/>
              <a:t>RTOS scheduling criteria</a:t>
            </a:r>
          </a:p>
          <a:p>
            <a:r>
              <a:rPr lang="en-US" dirty="0" smtClean="0"/>
              <a:t>RTOS optimization criteria</a:t>
            </a:r>
          </a:p>
          <a:p>
            <a:r>
              <a:rPr lang="en-US" dirty="0" smtClean="0"/>
              <a:t>Soft/Hard </a:t>
            </a:r>
            <a:r>
              <a:rPr lang="en-US" dirty="0"/>
              <a:t>Real </a:t>
            </a:r>
            <a:r>
              <a:rPr lang="en-US" dirty="0" smtClean="0"/>
              <a:t>Time requirements</a:t>
            </a:r>
          </a:p>
          <a:p>
            <a:r>
              <a:rPr lang="en-US" dirty="0" smtClean="0"/>
              <a:t>Tasks scheduling</a:t>
            </a:r>
          </a:p>
          <a:p>
            <a:r>
              <a:rPr lang="en-US" dirty="0" smtClean="0"/>
              <a:t>Tasks priorities</a:t>
            </a:r>
          </a:p>
          <a:p>
            <a:r>
              <a:rPr lang="en-US" dirty="0" smtClean="0"/>
              <a:t>Task State Machine</a:t>
            </a:r>
          </a:p>
          <a:p>
            <a:r>
              <a:rPr lang="en-US" dirty="0" smtClean="0"/>
              <a:t>Periodic tasks</a:t>
            </a:r>
          </a:p>
          <a:p>
            <a:r>
              <a:rPr lang="en-US" dirty="0" smtClean="0"/>
              <a:t>Tasks Blocking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9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prstClr val="black"/>
                </a:solidFill>
              </a:rPr>
              <a:t>Example 2: Single Task Function</a:t>
            </a:r>
            <a:br>
              <a:rPr lang="en-US" sz="2200" b="1" dirty="0">
                <a:solidFill>
                  <a:prstClr val="black"/>
                </a:solidFill>
              </a:rPr>
            </a:br>
            <a:r>
              <a:rPr lang="en-US" sz="2200" b="1" dirty="0">
                <a:solidFill>
                  <a:prstClr val="black"/>
                </a:solidFill>
              </a:rPr>
              <a:t>“Instantiated Twice” (Two Task Instants)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06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1"/>
            <a:ext cx="8229600" cy="45155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Task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/>
          </a:bodyPr>
          <a:lstStyle/>
          <a:p>
            <a:r>
              <a:rPr lang="en-US" sz="2400" dirty="0"/>
              <a:t>The priority can be changed after </a:t>
            </a:r>
            <a:r>
              <a:rPr lang="en-US" sz="2400" dirty="0" smtClean="0"/>
              <a:t>the scheduler </a:t>
            </a:r>
            <a:r>
              <a:rPr lang="en-US" sz="2400" dirty="0"/>
              <a:t>has been started by using </a:t>
            </a: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vTaskPrioritySet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400" dirty="0"/>
              <a:t>API function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maximum number of priorities available is set by the </a:t>
            </a:r>
            <a:r>
              <a:rPr lang="en-US" sz="2400" dirty="0" smtClean="0"/>
              <a:t>application-defined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configMAX_PRIORITIES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compile time configuration constant within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FreeRTOSConfig.h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higher </a:t>
            </a: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configMAX_PRIORITIES</a:t>
            </a:r>
            <a:r>
              <a:rPr lang="en-US" sz="2400" dirty="0" smtClean="0"/>
              <a:t> </a:t>
            </a:r>
            <a:r>
              <a:rPr lang="en-US" sz="2400" dirty="0"/>
              <a:t>value the more RAM the kernel will consume, </a:t>
            </a:r>
            <a:r>
              <a:rPr lang="en-US" sz="2400" dirty="0" smtClean="0"/>
              <a:t>“keep it minimum”.</a:t>
            </a:r>
          </a:p>
          <a:p>
            <a:r>
              <a:rPr lang="en-US" sz="2400" dirty="0"/>
              <a:t>Low numeric priority values denote low-priority tasks, with priority 0 being the lowest priority possible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Where more than one task of the same priority is able </a:t>
            </a:r>
            <a:r>
              <a:rPr lang="en-US" sz="2400" dirty="0" smtClean="0"/>
              <a:t>to run</a:t>
            </a:r>
            <a:r>
              <a:rPr lang="en-US" sz="2400" dirty="0"/>
              <a:t>, the scheduler will transition each task into and out of the Running state, in turn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Each such task executes for a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‘time slice‘; </a:t>
            </a:r>
            <a:r>
              <a:rPr lang="en-US" sz="2400" dirty="0"/>
              <a:t>it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enters</a:t>
            </a:r>
            <a:r>
              <a:rPr lang="en-US" sz="2400" dirty="0"/>
              <a:t> the Running state at the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2400" dirty="0"/>
              <a:t> of the time slice and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exits</a:t>
            </a:r>
            <a:r>
              <a:rPr lang="en-US" sz="2400" dirty="0"/>
              <a:t> the Running state at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end </a:t>
            </a:r>
            <a:r>
              <a:rPr lang="en-US" sz="2400" dirty="0"/>
              <a:t>of the time slice.</a:t>
            </a:r>
          </a:p>
        </p:txBody>
      </p:sp>
    </p:spTree>
    <p:extLst>
      <p:ext uri="{BB962C8B-B14F-4D97-AF65-F5344CB8AC3E}">
        <p14:creationId xmlns:p14="http://schemas.microsoft.com/office/powerpoint/2010/main" val="173867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1"/>
            <a:ext cx="8229600" cy="45155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Task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3"/>
            <a:ext cx="9144000" cy="2664296"/>
          </a:xfrm>
        </p:spPr>
        <p:txBody>
          <a:bodyPr>
            <a:normAutofit/>
          </a:bodyPr>
          <a:lstStyle/>
          <a:p>
            <a:r>
              <a:rPr lang="en-US" sz="2400" dirty="0"/>
              <a:t>To be able to select the next task to run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the scheduler itself must execute at the end of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each time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slice.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periodic interrupt, called the tick interrupt</a:t>
            </a:r>
            <a:r>
              <a:rPr lang="en-US" sz="2400" dirty="0"/>
              <a:t>, is used for this purpose.</a:t>
            </a:r>
          </a:p>
          <a:p>
            <a:r>
              <a:rPr lang="en-US" sz="2400" dirty="0"/>
              <a:t>The length of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time slice </a:t>
            </a:r>
            <a:r>
              <a:rPr lang="en-US" sz="2400" dirty="0"/>
              <a:t>is effectively set by the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tick interrupt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frequency</a:t>
            </a:r>
            <a:r>
              <a:rPr lang="en-US" sz="2400" dirty="0"/>
              <a:t>, which is configured by </a:t>
            </a: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configTICK_RATE_HZ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compile time configuration constant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FreeRTOSConfig.h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08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1"/>
            <a:ext cx="8229600" cy="45155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Task </a:t>
            </a:r>
            <a:r>
              <a:rPr lang="en-US" sz="2000" b="1" dirty="0" smtClean="0">
                <a:solidFill>
                  <a:prstClr val="black"/>
                </a:solidFill>
              </a:rPr>
              <a:t>Priorities; Example 3: “Starvation”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6672"/>
            <a:ext cx="9144000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8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1"/>
            <a:ext cx="8229600" cy="40414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Task Priorities; Example 3: “Starvation”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07" y="381108"/>
            <a:ext cx="9144000" cy="3119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9143999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1"/>
            <a:ext cx="8229600" cy="45155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Task </a:t>
            </a:r>
            <a:r>
              <a:rPr lang="en-US" sz="2400" b="1" dirty="0" smtClean="0">
                <a:solidFill>
                  <a:prstClr val="black"/>
                </a:solidFill>
              </a:rPr>
              <a:t>Priorities; Example 3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0688"/>
            <a:ext cx="9144000" cy="623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91680" y="4077072"/>
            <a:ext cx="187220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80" y="3284984"/>
            <a:ext cx="187220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45160" y="4077072"/>
            <a:ext cx="2495191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5568" y="3284984"/>
            <a:ext cx="24847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4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17" y="11266"/>
            <a:ext cx="8229600" cy="465406"/>
          </a:xfrm>
        </p:spPr>
        <p:txBody>
          <a:bodyPr/>
          <a:lstStyle/>
          <a:p>
            <a:r>
              <a:rPr lang="en-US" sz="2400" b="1" dirty="0">
                <a:solidFill>
                  <a:prstClr val="black"/>
                </a:solidFill>
              </a:rPr>
              <a:t>Task </a:t>
            </a:r>
            <a:r>
              <a:rPr lang="en-US" sz="2400" b="1" dirty="0" smtClean="0">
                <a:solidFill>
                  <a:prstClr val="black"/>
                </a:solidFill>
              </a:rPr>
              <a:t>Priorities: </a:t>
            </a:r>
            <a:r>
              <a:rPr lang="en-US" sz="2400" b="1" dirty="0">
                <a:solidFill>
                  <a:prstClr val="black"/>
                </a:solidFill>
              </a:rPr>
              <a:t>Example </a:t>
            </a:r>
            <a:r>
              <a:rPr lang="en-US" sz="2400" b="1" dirty="0" smtClean="0">
                <a:solidFill>
                  <a:prstClr val="black"/>
                </a:solidFill>
              </a:rPr>
              <a:t>3; Starvation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9" y="444949"/>
            <a:ext cx="3541649" cy="2873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856" y="1143097"/>
            <a:ext cx="58681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Both Tasks are made periodic by the “dummy”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Both Tasks only needs CPU for short execution time!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Task 2 (High Priority) takes CPU all the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Task 1 suffers starvation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Wastes power and cycles!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Is there another smarter way?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06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39" y="2785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Expanding the ‘Not Running’ State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68961"/>
            <a:ext cx="9144000" cy="378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The Blocked State</a:t>
            </a:r>
          </a:p>
          <a:p>
            <a:r>
              <a:rPr lang="en-US" sz="2000" dirty="0">
                <a:latin typeface="Arial" panose="020B0604020202020204" pitchFamily="34" charset="0"/>
              </a:rPr>
              <a:t>A task that is waiting for an event is said to be in the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‘Blocked’ </a:t>
            </a:r>
            <a:r>
              <a:rPr lang="en-US" sz="2000" dirty="0">
                <a:latin typeface="Arial" panose="020B0604020202020204" pitchFamily="34" charset="0"/>
              </a:rPr>
              <a:t>state, which is a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sub-state of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the Not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Running state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</a:rPr>
              <a:t>Tasks can enter the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Blocked state </a:t>
            </a:r>
            <a:r>
              <a:rPr lang="en-US" sz="2000" dirty="0">
                <a:latin typeface="Arial" panose="020B0604020202020204" pitchFamily="34" charset="0"/>
              </a:rPr>
              <a:t>to wait for two different types of event: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Temporal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(time-related) events</a:t>
            </a:r>
            <a:r>
              <a:rPr lang="en-US" sz="1800" dirty="0">
                <a:latin typeface="Arial" panose="020B0604020202020204" pitchFamily="34" charset="0"/>
              </a:rPr>
              <a:t>—the event being either a delay period expiring, or </a:t>
            </a:r>
            <a:r>
              <a:rPr lang="en-US" sz="1800" dirty="0" smtClean="0">
                <a:latin typeface="Arial" panose="020B0604020202020204" pitchFamily="34" charset="0"/>
              </a:rPr>
              <a:t>an absolute </a:t>
            </a:r>
            <a:r>
              <a:rPr lang="en-US" sz="1800" dirty="0">
                <a:latin typeface="Arial" panose="020B0604020202020204" pitchFamily="34" charset="0"/>
              </a:rPr>
              <a:t>time being reached. For example, a task may enter the Blocked state to </a:t>
            </a:r>
            <a:r>
              <a:rPr lang="en-US" sz="1800" dirty="0" smtClean="0">
                <a:latin typeface="Arial" panose="020B0604020202020204" pitchFamily="34" charset="0"/>
              </a:rPr>
              <a:t>wait for </a:t>
            </a:r>
            <a:r>
              <a:rPr lang="en-US" sz="1800" dirty="0">
                <a:latin typeface="Arial" panose="020B0604020202020204" pitchFamily="34" charset="0"/>
              </a:rPr>
              <a:t>10 milliseconds to </a:t>
            </a:r>
            <a:r>
              <a:rPr lang="en-US" sz="1800" dirty="0" smtClean="0">
                <a:latin typeface="Arial" panose="020B0604020202020204" pitchFamily="34" charset="0"/>
              </a:rPr>
              <a:t>pass.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Synchronization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events</a:t>
            </a:r>
            <a:r>
              <a:rPr lang="en-US" sz="1800" dirty="0">
                <a:latin typeface="Arial" panose="020B0604020202020204" pitchFamily="34" charset="0"/>
              </a:rPr>
              <a:t>—where the events originate from another task or interrupt. </a:t>
            </a:r>
            <a:r>
              <a:rPr lang="en-US" sz="1800" dirty="0" smtClean="0">
                <a:latin typeface="Arial" panose="020B0604020202020204" pitchFamily="34" charset="0"/>
              </a:rPr>
              <a:t>For example</a:t>
            </a:r>
            <a:r>
              <a:rPr lang="en-US" sz="1800" dirty="0">
                <a:latin typeface="Arial" panose="020B0604020202020204" pitchFamily="34" charset="0"/>
              </a:rPr>
              <a:t>, a task may enter the Blocked state to wait for data to arrive on a </a:t>
            </a:r>
            <a:r>
              <a:rPr lang="en-US" sz="1800" dirty="0" smtClean="0">
                <a:latin typeface="Arial" panose="020B0604020202020204" pitchFamily="34" charset="0"/>
              </a:rPr>
              <a:t>queue. Synchronization </a:t>
            </a:r>
            <a:r>
              <a:rPr lang="en-US" sz="1800" dirty="0">
                <a:latin typeface="Arial" panose="020B0604020202020204" pitchFamily="34" charset="0"/>
              </a:rPr>
              <a:t>events cover a broad range of event types.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620689"/>
            <a:ext cx="53307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62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0313" cy="5913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</a:rPr>
              <a:t>The Suspended State</a:t>
            </a:r>
          </a:p>
          <a:p>
            <a:r>
              <a:rPr lang="en-US" sz="2200" dirty="0">
                <a:latin typeface="Arial" panose="020B0604020202020204" pitchFamily="34" charset="0"/>
              </a:rPr>
              <a:t>‘Suspended’ is also a sub-state of Not </a:t>
            </a:r>
            <a:r>
              <a:rPr lang="en-US" sz="2200" dirty="0" smtClean="0">
                <a:latin typeface="Arial" panose="020B0604020202020204" pitchFamily="34" charset="0"/>
              </a:rPr>
              <a:t>Running.</a:t>
            </a:r>
          </a:p>
          <a:p>
            <a:r>
              <a:rPr lang="en-US" sz="2200" dirty="0" smtClean="0">
                <a:latin typeface="Arial" panose="020B0604020202020204" pitchFamily="34" charset="0"/>
              </a:rPr>
              <a:t>Tasks </a:t>
            </a:r>
            <a:r>
              <a:rPr lang="en-US" sz="2200" dirty="0">
                <a:latin typeface="Arial" panose="020B0604020202020204" pitchFamily="34" charset="0"/>
              </a:rPr>
              <a:t>in </a:t>
            </a:r>
            <a:r>
              <a:rPr lang="en-US" sz="2200" dirty="0" smtClean="0">
                <a:latin typeface="Arial" panose="020B0604020202020204" pitchFamily="34" charset="0"/>
              </a:rPr>
              <a:t>the Suspended </a:t>
            </a:r>
            <a:r>
              <a:rPr lang="en-US" sz="2200" dirty="0">
                <a:latin typeface="Arial" panose="020B0604020202020204" pitchFamily="34" charset="0"/>
              </a:rPr>
              <a:t>state are </a:t>
            </a:r>
            <a:r>
              <a:rPr lang="en-US" sz="2200" dirty="0" smtClean="0">
                <a:latin typeface="Arial" panose="020B0604020202020204" pitchFamily="34" charset="0"/>
              </a:rPr>
              <a:t>not available </a:t>
            </a:r>
            <a:r>
              <a:rPr lang="en-US" sz="2200" dirty="0">
                <a:latin typeface="Arial" panose="020B0604020202020204" pitchFamily="34" charset="0"/>
              </a:rPr>
              <a:t>to the </a:t>
            </a:r>
            <a:r>
              <a:rPr lang="en-US" sz="2200" dirty="0" smtClean="0">
                <a:latin typeface="Arial" panose="020B0604020202020204" pitchFamily="34" charset="0"/>
              </a:rPr>
              <a:t>scheduler.</a:t>
            </a:r>
          </a:p>
          <a:p>
            <a:r>
              <a:rPr lang="en-US" sz="2200" dirty="0" smtClean="0">
                <a:latin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</a:rPr>
              <a:t>only way into the Suspended state is through a call to </a:t>
            </a:r>
            <a:r>
              <a:rPr lang="en-US" sz="2200" dirty="0" smtClean="0">
                <a:latin typeface="Arial" panose="020B0604020202020204" pitchFamily="34" charset="0"/>
              </a:rPr>
              <a:t>the </a:t>
            </a:r>
            <a:r>
              <a:rPr lang="en-US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vTaskSuspend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() API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function</a:t>
            </a:r>
          </a:p>
          <a:p>
            <a:r>
              <a:rPr lang="en-US" sz="2200" dirty="0" smtClean="0">
                <a:latin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</a:rPr>
              <a:t>only way out being through a call to the </a:t>
            </a:r>
            <a:r>
              <a:rPr lang="en-U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vTaskResume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()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or </a:t>
            </a:r>
            <a:r>
              <a:rPr lang="en-US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xTaskResumeFromISR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() API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functions.</a:t>
            </a:r>
          </a:p>
          <a:p>
            <a:r>
              <a:rPr lang="en-US" sz="2200" dirty="0" smtClean="0">
                <a:latin typeface="Arial" panose="020B0604020202020204" pitchFamily="34" charset="0"/>
              </a:rPr>
              <a:t>Most </a:t>
            </a:r>
            <a:r>
              <a:rPr lang="en-US" sz="2200" dirty="0">
                <a:latin typeface="Arial" panose="020B0604020202020204" pitchFamily="34" charset="0"/>
              </a:rPr>
              <a:t>applications do not use the Suspended state</a:t>
            </a:r>
            <a:r>
              <a:rPr lang="en-US" sz="2200" dirty="0" smtClean="0">
                <a:latin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</a:rPr>
              <a:t>The Ready State</a:t>
            </a:r>
          </a:p>
          <a:p>
            <a:r>
              <a:rPr lang="en-US" sz="2200" dirty="0">
                <a:latin typeface="Arial" panose="020B0604020202020204" pitchFamily="34" charset="0"/>
              </a:rPr>
              <a:t>Tasks that are in the Not Running state but are not Blocked or Suspended are said to be in the Ready </a:t>
            </a:r>
            <a:r>
              <a:rPr lang="en-US" sz="2200" dirty="0" smtClean="0">
                <a:latin typeface="Arial" panose="020B0604020202020204" pitchFamily="34" charset="0"/>
              </a:rPr>
              <a:t>state.</a:t>
            </a:r>
          </a:p>
          <a:p>
            <a:r>
              <a:rPr lang="en-US" sz="2200" dirty="0" smtClean="0">
                <a:latin typeface="Arial" panose="020B0604020202020204" pitchFamily="34" charset="0"/>
              </a:rPr>
              <a:t>They </a:t>
            </a:r>
            <a:r>
              <a:rPr lang="en-US" sz="2200" dirty="0">
                <a:latin typeface="Arial" panose="020B0604020202020204" pitchFamily="34" charset="0"/>
              </a:rPr>
              <a:t>are able to run, and therefore ‘ready’ to run, but </a:t>
            </a:r>
            <a:r>
              <a:rPr lang="en-US" sz="2200" dirty="0" smtClean="0">
                <a:latin typeface="Arial" panose="020B0604020202020204" pitchFamily="34" charset="0"/>
              </a:rPr>
              <a:t>their priorities are not qualifying to be in </a:t>
            </a:r>
            <a:r>
              <a:rPr lang="en-US" sz="2200" dirty="0">
                <a:latin typeface="Arial" panose="020B0604020202020204" pitchFamily="34" charset="0"/>
              </a:rPr>
              <a:t>the Running state.</a:t>
            </a:r>
          </a:p>
        </p:txBody>
      </p:sp>
    </p:spTree>
    <p:extLst>
      <p:ext uri="{BB962C8B-B14F-4D97-AF65-F5344CB8AC3E}">
        <p14:creationId xmlns:p14="http://schemas.microsoft.com/office/powerpoint/2010/main" val="1362036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6632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FreeRTOS</a:t>
            </a:r>
            <a:r>
              <a:rPr lang="en-US" sz="2400" b="1" dirty="0" smtClean="0"/>
              <a:t> Task SM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6698"/>
            <a:ext cx="9143999" cy="62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883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68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Using the Blocked state to create a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1"/>
            <a:ext cx="9143999" cy="2232247"/>
          </a:xfrm>
        </p:spPr>
        <p:txBody>
          <a:bodyPr>
            <a:normAutofit/>
          </a:bodyPr>
          <a:lstStyle/>
          <a:p>
            <a:r>
              <a:rPr lang="en-US" sz="2000" dirty="0" err="1"/>
              <a:t>vTaskDelay</a:t>
            </a:r>
            <a:r>
              <a:rPr lang="en-US" sz="2000" dirty="0"/>
              <a:t>() places the calling task into the Blocked state for a </a:t>
            </a:r>
            <a:r>
              <a:rPr lang="en-US" sz="2000" dirty="0" smtClean="0"/>
              <a:t>fixed number </a:t>
            </a:r>
            <a:r>
              <a:rPr lang="en-US" sz="2000" dirty="0"/>
              <a:t>of tick interrupts.</a:t>
            </a:r>
          </a:p>
          <a:p>
            <a:r>
              <a:rPr lang="en-US" sz="2000" dirty="0"/>
              <a:t>While in the Blocked state the task does not use any processing </a:t>
            </a:r>
            <a:r>
              <a:rPr lang="en-US" sz="2000" dirty="0" smtClean="0"/>
              <a:t>time</a:t>
            </a:r>
          </a:p>
          <a:p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vTaskDelay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API function </a:t>
            </a:r>
            <a:r>
              <a:rPr lang="en-US" sz="2000" dirty="0"/>
              <a:t>is available only </a:t>
            </a:r>
            <a:r>
              <a:rPr lang="en-US" sz="2000" dirty="0" smtClean="0"/>
              <a:t>when.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INCLUDE_vTaskDelay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is set to 1 in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FreeRTOSConfig.h</a:t>
            </a:r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The constant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portTICK_RATE_MS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can be used to convert milliseconds into ticks.</a:t>
            </a:r>
          </a:p>
          <a:p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912"/>
            <a:ext cx="9143999" cy="402611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3968" y="6021288"/>
            <a:ext cx="612068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777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Task </a:t>
            </a:r>
            <a:r>
              <a:rPr lang="en-US" sz="2400" b="1" dirty="0" smtClean="0">
                <a:solidFill>
                  <a:prstClr val="black"/>
                </a:solidFill>
              </a:rPr>
              <a:t>Blocking: </a:t>
            </a:r>
            <a:r>
              <a:rPr lang="en-US" sz="2400" b="1" dirty="0">
                <a:solidFill>
                  <a:prstClr val="black"/>
                </a:solidFill>
              </a:rPr>
              <a:t>Example </a:t>
            </a:r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771"/>
            <a:ext cx="4032448" cy="249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20"/>
            <a:ext cx="9144000" cy="4134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1852" y="559425"/>
            <a:ext cx="5111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time the tasks leave the Blocked state they execute for </a:t>
            </a:r>
            <a:r>
              <a:rPr lang="en-US" dirty="0" smtClean="0"/>
              <a:t>a fraction </a:t>
            </a:r>
            <a:r>
              <a:rPr lang="en-US" dirty="0"/>
              <a:t>of a tick period before re-entering the Blocked </a:t>
            </a:r>
            <a:r>
              <a:rPr lang="en-US" dirty="0" smtClean="0"/>
              <a:t>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of the time there are </a:t>
            </a:r>
            <a:r>
              <a:rPr lang="en-US" dirty="0" smtClean="0"/>
              <a:t>no application </a:t>
            </a:r>
            <a:r>
              <a:rPr lang="en-US" dirty="0"/>
              <a:t>tasks that are able to </a:t>
            </a:r>
            <a:r>
              <a:rPr lang="en-US" dirty="0" smtClean="0"/>
              <a:t>run; The </a:t>
            </a:r>
            <a:r>
              <a:rPr lang="en-US" dirty="0"/>
              <a:t>idle task will </a:t>
            </a:r>
            <a:r>
              <a:rPr lang="en-US" dirty="0" smtClean="0"/>
              <a:t>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dle </a:t>
            </a:r>
            <a:r>
              <a:rPr lang="en-US" dirty="0"/>
              <a:t>task </a:t>
            </a:r>
            <a:r>
              <a:rPr lang="en-US" dirty="0" smtClean="0"/>
              <a:t>time </a:t>
            </a:r>
            <a:r>
              <a:rPr lang="en-US" dirty="0"/>
              <a:t>is a measure of </a:t>
            </a:r>
            <a:r>
              <a:rPr lang="en-US" dirty="0" smtClean="0"/>
              <a:t>the spare </a:t>
            </a:r>
            <a:r>
              <a:rPr lang="en-US" dirty="0"/>
              <a:t>processing capacity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920633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266"/>
            <a:ext cx="8229600" cy="70609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Task </a:t>
            </a:r>
            <a:r>
              <a:rPr lang="en-US" sz="2400" b="1" dirty="0" smtClean="0">
                <a:solidFill>
                  <a:prstClr val="black"/>
                </a:solidFill>
              </a:rPr>
              <a:t>Blocking: </a:t>
            </a:r>
            <a:r>
              <a:rPr lang="en-US" sz="2400" b="1" dirty="0">
                <a:solidFill>
                  <a:prstClr val="black"/>
                </a:solidFill>
              </a:rPr>
              <a:t>Example </a:t>
            </a:r>
            <a:r>
              <a:rPr lang="en-US" sz="2400" b="1" dirty="0" smtClean="0">
                <a:solidFill>
                  <a:prstClr val="black"/>
                </a:solidFill>
              </a:rPr>
              <a:t>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550"/>
            <a:ext cx="92773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3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965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921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164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9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7" y="0"/>
            <a:ext cx="93245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735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CPU Scheduling Criteria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CPU Utilization: CPU should be kept as busy as possible. (40 to 90 percent)</a:t>
            </a:r>
          </a:p>
          <a:p>
            <a:r>
              <a:rPr lang="en-GB" altLang="en-US" sz="2400" dirty="0" smtClean="0"/>
              <a:t>Throughput: Work is being done. No. Of processes per unit time</a:t>
            </a:r>
          </a:p>
          <a:p>
            <a:r>
              <a:rPr lang="en-GB" altLang="en-US" sz="2400" dirty="0" smtClean="0"/>
              <a:t>Turnaround time: For a particular process how long it takes to execute. (Interval between time of submission to time of completion)</a:t>
            </a:r>
          </a:p>
          <a:p>
            <a:r>
              <a:rPr lang="en-GB" altLang="en-US" sz="2400" dirty="0" smtClean="0"/>
              <a:t>Waiting time: Total time process spends in ready queue. 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2400" dirty="0" smtClean="0"/>
          </a:p>
          <a:p>
            <a:r>
              <a:rPr lang="en-GB" altLang="en-US" sz="2400" dirty="0" smtClean="0"/>
              <a:t>Response: First response of process after submission</a:t>
            </a:r>
          </a:p>
          <a:p>
            <a:endParaRPr lang="en-GB" altLang="en-US" sz="2400" dirty="0" smtClean="0"/>
          </a:p>
          <a:p>
            <a:endParaRPr lang="en-GB" altLang="en-US" sz="2400" dirty="0" smtClean="0"/>
          </a:p>
          <a:p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346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Optimization criteria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3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It is desirable to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Maximize CPU utilization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Maximize throughput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Minimize turnaround time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Minimize start time 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Minimize waiting time </a:t>
            </a:r>
          </a:p>
          <a:p>
            <a:pPr lvl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Minimize response time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In most cases, we strive to optimize the </a:t>
            </a:r>
            <a:r>
              <a:rPr lang="en-GB" altLang="en-US" sz="2400" u="sng" smtClean="0"/>
              <a:t>average</a:t>
            </a:r>
            <a:r>
              <a:rPr lang="en-GB" altLang="en-US" sz="2400" smtClean="0"/>
              <a:t> measure of each metric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In other cases, it is more important to </a:t>
            </a:r>
            <a:r>
              <a:rPr lang="en-GB" altLang="en-US" sz="2400" u="sng" smtClean="0"/>
              <a:t>optimize</a:t>
            </a:r>
            <a:r>
              <a:rPr lang="en-GB" altLang="en-US" sz="2400" smtClean="0"/>
              <a:t> the </a:t>
            </a:r>
            <a:r>
              <a:rPr lang="en-GB" altLang="en-US" sz="2400" u="sng" smtClean="0"/>
              <a:t>minimum</a:t>
            </a:r>
            <a:r>
              <a:rPr lang="en-GB" altLang="en-US" sz="2400" smtClean="0"/>
              <a:t> or </a:t>
            </a:r>
            <a:r>
              <a:rPr lang="en-GB" altLang="en-US" sz="2400" u="sng" smtClean="0"/>
              <a:t>maximum</a:t>
            </a:r>
            <a:r>
              <a:rPr lang="en-GB" altLang="en-US" sz="2400" smtClean="0"/>
              <a:t> values rather than the average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92662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1260</Words>
  <Application>Microsoft Office PowerPoint</Application>
  <PresentationFormat>On-screen Show (4:3)</PresentationFormat>
  <Paragraphs>120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Wingdings 3</vt:lpstr>
      <vt:lpstr>Office Theme</vt:lpstr>
      <vt:lpstr>Real Time Operating System Introduction &amp; “FreeRTOS”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CPU Scheduling Criteria</vt:lpstr>
      <vt:lpstr>Optimization criteria</vt:lpstr>
      <vt:lpstr>Soft/Hard Real Time</vt:lpstr>
      <vt:lpstr>Why Use a Real-time Kernel?</vt:lpstr>
      <vt:lpstr>Task Functions</vt:lpstr>
      <vt:lpstr>Task Functions</vt:lpstr>
      <vt:lpstr>Top Level Task States</vt:lpstr>
      <vt:lpstr>Creating Tasks The xTaskCreate() API Function</vt:lpstr>
      <vt:lpstr>Example 1: Task Functions</vt:lpstr>
      <vt:lpstr>Run Example 1</vt:lpstr>
      <vt:lpstr>Task Creation After Schedule Started (From Within Another Task)</vt:lpstr>
      <vt:lpstr>Example 2: Single Task Function “Instantiated Twice” (Two Task Instants)</vt:lpstr>
      <vt:lpstr>Example 2: Single Task Function “Instantiated Twice” (Two Task Instants)</vt:lpstr>
      <vt:lpstr>Task Priorities</vt:lpstr>
      <vt:lpstr>Task Priorities</vt:lpstr>
      <vt:lpstr>Task Priorities; Example 3: “Starvation”</vt:lpstr>
      <vt:lpstr>Task Priorities; Example 3: “Starvation”</vt:lpstr>
      <vt:lpstr>Task Priorities; Example 3</vt:lpstr>
      <vt:lpstr>Task Priorities: Example 3; Starvation</vt:lpstr>
      <vt:lpstr>Expanding the ‘Not Running’ State</vt:lpstr>
      <vt:lpstr>PowerPoint Presentation</vt:lpstr>
      <vt:lpstr>FreeRTOS Task SM</vt:lpstr>
      <vt:lpstr>Using the Blocked state to create a delay</vt:lpstr>
      <vt:lpstr>Task Blocking: Example 4</vt:lpstr>
      <vt:lpstr>Task Blocking: Example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Hammad</dc:creator>
  <cp:lastModifiedBy>Device 45</cp:lastModifiedBy>
  <cp:revision>67</cp:revision>
  <dcterms:created xsi:type="dcterms:W3CDTF">2015-11-28T09:25:48Z</dcterms:created>
  <dcterms:modified xsi:type="dcterms:W3CDTF">2019-03-07T18:01:16Z</dcterms:modified>
</cp:coreProperties>
</file>