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77" r:id="rId6"/>
    <p:sldId id="258" r:id="rId7"/>
    <p:sldId id="259" r:id="rId8"/>
    <p:sldId id="261" r:id="rId9"/>
    <p:sldId id="260" r:id="rId10"/>
    <p:sldId id="262" r:id="rId11"/>
    <p:sldId id="263" r:id="rId12"/>
    <p:sldId id="264" r:id="rId13"/>
    <p:sldId id="271" r:id="rId14"/>
    <p:sldId id="265" r:id="rId15"/>
    <p:sldId id="278" r:id="rId16"/>
    <p:sldId id="270" r:id="rId17"/>
    <p:sldId id="268" r:id="rId18"/>
    <p:sldId id="269" r:id="rId19"/>
    <p:sldId id="267"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01" autoAdjust="0"/>
  </p:normalViewPr>
  <p:slideViewPr>
    <p:cSldViewPr snapToGrid="0">
      <p:cViewPr>
        <p:scale>
          <a:sx n="86" d="100"/>
          <a:sy n="86" d="100"/>
        </p:scale>
        <p:origin x="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CFA8F7-A50B-4332-9AC9-5F9E85F974FD}"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227367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FA8F7-A50B-4332-9AC9-5F9E85F974FD}"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289059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FA8F7-A50B-4332-9AC9-5F9E85F974FD}"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418126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FA8F7-A50B-4332-9AC9-5F9E85F974FD}"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122626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CFA8F7-A50B-4332-9AC9-5F9E85F974FD}"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18270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CFA8F7-A50B-4332-9AC9-5F9E85F974FD}"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97382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CFA8F7-A50B-4332-9AC9-5F9E85F974FD}" type="datetimeFigureOut">
              <a:rPr lang="en-US" smtClean="0"/>
              <a:t>5/18/2019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120565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CFA8F7-A50B-4332-9AC9-5F9E85F974FD}" type="datetimeFigureOut">
              <a:rPr lang="en-US" smtClean="0"/>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311112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FA8F7-A50B-4332-9AC9-5F9E85F974FD}" type="datetimeFigureOut">
              <a:rPr lang="en-US" smtClean="0"/>
              <a:t>5/18/2019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112621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CFA8F7-A50B-4332-9AC9-5F9E85F974FD}"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3508810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CFA8F7-A50B-4332-9AC9-5F9E85F974FD}"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FAC0B-FAB7-4E75-81F0-BA4D319BEC00}" type="slidenum">
              <a:rPr lang="en-US" smtClean="0"/>
              <a:t>‹#›</a:t>
            </a:fld>
            <a:endParaRPr lang="en-US"/>
          </a:p>
        </p:txBody>
      </p:sp>
    </p:spTree>
    <p:extLst>
      <p:ext uri="{BB962C8B-B14F-4D97-AF65-F5344CB8AC3E}">
        <p14:creationId xmlns:p14="http://schemas.microsoft.com/office/powerpoint/2010/main" val="13439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FA8F7-A50B-4332-9AC9-5F9E85F974FD}" type="datetimeFigureOut">
              <a:rPr lang="en-US" smtClean="0"/>
              <a:t>5/18/2019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FAC0B-FAB7-4E75-81F0-BA4D319BEC00}" type="slidenum">
              <a:rPr lang="en-US" smtClean="0"/>
              <a:t>‹#›</a:t>
            </a:fld>
            <a:endParaRPr lang="en-US"/>
          </a:p>
        </p:txBody>
      </p:sp>
    </p:spTree>
    <p:extLst>
      <p:ext uri="{BB962C8B-B14F-4D97-AF65-F5344CB8AC3E}">
        <p14:creationId xmlns:p14="http://schemas.microsoft.com/office/powerpoint/2010/main" val="1783275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Analog to Digital Converter</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spTree>
    <p:extLst>
      <p:ext uri="{BB962C8B-B14F-4D97-AF65-F5344CB8AC3E}">
        <p14:creationId xmlns:p14="http://schemas.microsoft.com/office/powerpoint/2010/main" val="81688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ADC Clock</a:t>
            </a:r>
            <a:br>
              <a:rPr lang="en-US" b="1" dirty="0" smtClean="0"/>
            </a:br>
            <a:endParaRPr lang="en-US" dirty="0"/>
          </a:p>
        </p:txBody>
      </p:sp>
      <p:sp>
        <p:nvSpPr>
          <p:cNvPr id="3" name="Content Placeholder 2"/>
          <p:cNvSpPr>
            <a:spLocks noGrp="1"/>
          </p:cNvSpPr>
          <p:nvPr>
            <p:ph idx="1"/>
          </p:nvPr>
        </p:nvSpPr>
        <p:spPr>
          <a:xfrm>
            <a:off x="504825" y="1177925"/>
            <a:ext cx="10515600" cy="4351338"/>
          </a:xfrm>
        </p:spPr>
        <p:txBody>
          <a:bodyPr>
            <a:normAutofit fontScale="92500" lnSpcReduction="10000"/>
          </a:bodyPr>
          <a:lstStyle/>
          <a:p>
            <a:pPr fontAlgn="base"/>
            <a:r>
              <a:rPr lang="en-US" dirty="0" smtClean="0"/>
              <a:t>Shown </a:t>
            </a:r>
            <a:r>
              <a:rPr lang="en-US" dirty="0"/>
              <a:t>below is the STM32F10x clock tree. Notice some areas are highlighted. Check them out because these are related to the ADC block.</a:t>
            </a:r>
          </a:p>
          <a:p>
            <a:r>
              <a:rPr lang="en-US" dirty="0"/>
              <a:t>We can clearly see that the ADC peripheral is connected to the APB2 peripheral bus. </a:t>
            </a:r>
            <a:r>
              <a:rPr lang="en-US" dirty="0" smtClean="0"/>
              <a:t>APB2 </a:t>
            </a:r>
            <a:r>
              <a:rPr lang="en-US" dirty="0"/>
              <a:t>can run at 72MHz speed which is by the way the maximum operating speed for STM32F10x series MCUs. ST recommends that the ADC be feed with no more than a 14MHz clock. Thus we should make sure that ADC clock is in the range of 600 kHz to 14MHz. Since it takes about 14 cycles to process ADC data the maximum possible number of conversions per second is one million. I </a:t>
            </a:r>
            <a:r>
              <a:rPr lang="en-US" dirty="0" smtClean="0"/>
              <a:t>Pay </a:t>
            </a:r>
            <a:r>
              <a:rPr lang="en-US" dirty="0"/>
              <a:t>attention particularly to APB1, APB2 and PCLK2 clocks when setting clock for the ADC block</a:t>
            </a:r>
            <a:r>
              <a:rPr lang="en-US" dirty="0" smtClean="0"/>
              <a:t>.</a:t>
            </a:r>
          </a:p>
          <a:p>
            <a:r>
              <a:rPr lang="en-US" dirty="0" smtClean="0"/>
              <a:t> </a:t>
            </a:r>
            <a:r>
              <a:rPr lang="en-US" dirty="0"/>
              <a:t>Wrong settings will lead to unpredictable/erratic </a:t>
            </a:r>
            <a:r>
              <a:rPr lang="en-US" dirty="0" err="1"/>
              <a:t>behaviours</a:t>
            </a:r>
            <a:r>
              <a:rPr lang="en-US" dirty="0"/>
              <a:t>. </a:t>
            </a:r>
            <a:r>
              <a:rPr lang="en-US" dirty="0" smtClean="0"/>
              <a:t/>
            </a:r>
            <a:br>
              <a:rPr lang="en-US" dirty="0" smtClean="0"/>
            </a:br>
            <a:endParaRPr lang="en-US" dirty="0"/>
          </a:p>
        </p:txBody>
      </p:sp>
    </p:spTree>
    <p:extLst>
      <p:ext uri="{BB962C8B-B14F-4D97-AF65-F5344CB8AC3E}">
        <p14:creationId xmlns:p14="http://schemas.microsoft.com/office/powerpoint/2010/main" val="2932082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TM32 Clock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35741"/>
            <a:ext cx="6153150" cy="599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231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Register Map</a:t>
            </a:r>
            <a:endParaRPr lang="en-US" dirty="0"/>
          </a:p>
        </p:txBody>
      </p:sp>
      <p:pic>
        <p:nvPicPr>
          <p:cNvPr id="6146" name="Picture 2" descr="ADC Regist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426" y="1941857"/>
            <a:ext cx="7520388" cy="377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686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9320" y="171525"/>
            <a:ext cx="7861548" cy="6203742"/>
          </a:xfrm>
          <a:prstGeom prst="rect">
            <a:avLst/>
          </a:prstGeom>
        </p:spPr>
      </p:pic>
    </p:spTree>
    <p:extLst>
      <p:ext uri="{BB962C8B-B14F-4D97-AF65-F5344CB8AC3E}">
        <p14:creationId xmlns:p14="http://schemas.microsoft.com/office/powerpoint/2010/main" val="3513478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Registers</a:t>
            </a:r>
            <a:endParaRPr lang="en-US" dirty="0"/>
          </a:p>
        </p:txBody>
      </p:sp>
      <p:sp>
        <p:nvSpPr>
          <p:cNvPr id="3" name="Content Placeholder 2"/>
          <p:cNvSpPr>
            <a:spLocks noGrp="1"/>
          </p:cNvSpPr>
          <p:nvPr>
            <p:ph idx="1"/>
          </p:nvPr>
        </p:nvSpPr>
        <p:spPr/>
        <p:txBody>
          <a:bodyPr/>
          <a:lstStyle/>
          <a:p>
            <a:r>
              <a:rPr lang="en-US" dirty="0" smtClean="0"/>
              <a:t>There </a:t>
            </a:r>
            <a:r>
              <a:rPr lang="en-US" dirty="0"/>
              <a:t>are several registers associated with each ADC unit. At first you may feel like getting lost in an ocean of 32-bit registers. However things aren’t so. Of these there are two ADC control registers called </a:t>
            </a:r>
            <a:r>
              <a:rPr lang="en-US" b="1" i="1" dirty="0"/>
              <a:t>ADC_CR1 </a:t>
            </a:r>
            <a:r>
              <a:rPr lang="en-US" dirty="0"/>
              <a:t>and </a:t>
            </a:r>
            <a:r>
              <a:rPr lang="en-US" b="1" i="1" dirty="0"/>
              <a:t>ADC_CR2</a:t>
            </a:r>
            <a:r>
              <a:rPr lang="en-US" dirty="0"/>
              <a:t> that set ADC properties and mode of operation. There’s a status register, </a:t>
            </a:r>
            <a:r>
              <a:rPr lang="en-US" b="1" i="1" dirty="0"/>
              <a:t>ADC_SR</a:t>
            </a:r>
            <a:r>
              <a:rPr lang="en-US" dirty="0"/>
              <a:t> which flags important ADC events like end of a conversion, etc. These are the most important ones. </a:t>
            </a:r>
          </a:p>
        </p:txBody>
      </p:sp>
    </p:spTree>
    <p:extLst>
      <p:ext uri="{BB962C8B-B14F-4D97-AF65-F5344CB8AC3E}">
        <p14:creationId xmlns:p14="http://schemas.microsoft.com/office/powerpoint/2010/main" val="3732714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pic>
        <p:nvPicPr>
          <p:cNvPr id="4" name="Content Placeholder 3"/>
          <p:cNvPicPr>
            <a:picLocks noGrp="1" noChangeAspect="1"/>
          </p:cNvPicPr>
          <p:nvPr>
            <p:ph idx="1"/>
          </p:nvPr>
        </p:nvPicPr>
        <p:blipFill>
          <a:blip r:embed="rId2"/>
          <a:stretch>
            <a:fillRect/>
          </a:stretch>
        </p:blipFill>
        <p:spPr>
          <a:xfrm>
            <a:off x="4990641" y="487737"/>
            <a:ext cx="5878689" cy="5711259"/>
          </a:xfrm>
          <a:prstGeom prst="rect">
            <a:avLst/>
          </a:prstGeom>
        </p:spPr>
      </p:pic>
    </p:spTree>
    <p:extLst>
      <p:ext uri="{BB962C8B-B14F-4D97-AF65-F5344CB8AC3E}">
        <p14:creationId xmlns:p14="http://schemas.microsoft.com/office/powerpoint/2010/main" val="1566082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2203" y="257998"/>
            <a:ext cx="11534195" cy="3955485"/>
          </a:xfrm>
          <a:prstGeom prst="rect">
            <a:avLst/>
          </a:prstGeom>
        </p:spPr>
      </p:pic>
    </p:spTree>
    <p:extLst>
      <p:ext uri="{BB962C8B-B14F-4D97-AF65-F5344CB8AC3E}">
        <p14:creationId xmlns:p14="http://schemas.microsoft.com/office/powerpoint/2010/main" val="3752664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Diagram</a:t>
            </a:r>
            <a:endParaRPr lang="en-US" dirty="0"/>
          </a:p>
        </p:txBody>
      </p:sp>
      <p:pic>
        <p:nvPicPr>
          <p:cNvPr id="4" name="Content Placeholder 3"/>
          <p:cNvPicPr>
            <a:picLocks noGrp="1" noChangeAspect="1"/>
          </p:cNvPicPr>
          <p:nvPr>
            <p:ph idx="1"/>
          </p:nvPr>
        </p:nvPicPr>
        <p:blipFill>
          <a:blip r:embed="rId2"/>
          <a:stretch>
            <a:fillRect/>
          </a:stretch>
        </p:blipFill>
        <p:spPr>
          <a:xfrm>
            <a:off x="2286284" y="1825625"/>
            <a:ext cx="7619431" cy="4351338"/>
          </a:xfrm>
          <a:prstGeom prst="rect">
            <a:avLst/>
          </a:prstGeom>
        </p:spPr>
      </p:pic>
    </p:spTree>
    <p:extLst>
      <p:ext uri="{BB962C8B-B14F-4D97-AF65-F5344CB8AC3E}">
        <p14:creationId xmlns:p14="http://schemas.microsoft.com/office/powerpoint/2010/main" val="3469127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Alignment</a:t>
            </a:r>
            <a:endParaRPr lang="en-US" dirty="0"/>
          </a:p>
        </p:txBody>
      </p:sp>
      <p:pic>
        <p:nvPicPr>
          <p:cNvPr id="4" name="Content Placeholder 3"/>
          <p:cNvPicPr>
            <a:picLocks noGrp="1" noChangeAspect="1"/>
          </p:cNvPicPr>
          <p:nvPr>
            <p:ph idx="1"/>
          </p:nvPr>
        </p:nvPicPr>
        <p:blipFill>
          <a:blip r:embed="rId2"/>
          <a:stretch>
            <a:fillRect/>
          </a:stretch>
        </p:blipFill>
        <p:spPr>
          <a:xfrm>
            <a:off x="762000" y="1547184"/>
            <a:ext cx="8262937" cy="4678198"/>
          </a:xfrm>
          <a:prstGeom prst="rect">
            <a:avLst/>
          </a:prstGeom>
        </p:spPr>
      </p:pic>
    </p:spTree>
    <p:extLst>
      <p:ext uri="{BB962C8B-B14F-4D97-AF65-F5344CB8AC3E}">
        <p14:creationId xmlns:p14="http://schemas.microsoft.com/office/powerpoint/2010/main" val="1224904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Procedure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Enable Clock for ADC 1 &amp; Alternate</a:t>
            </a:r>
          </a:p>
          <a:p>
            <a:pPr lvl="0"/>
            <a:r>
              <a:rPr lang="en-US" dirty="0" smtClean="0"/>
              <a:t>MODE:CFG Input=00 : Analog=00</a:t>
            </a:r>
            <a:endParaRPr lang="en-US" dirty="0" smtClean="0"/>
          </a:p>
          <a:p>
            <a:r>
              <a:rPr lang="en-US" dirty="0" smtClean="0"/>
              <a:t>Select the required Channel ADC12_IN0</a:t>
            </a:r>
          </a:p>
          <a:p>
            <a:r>
              <a:rPr lang="en-US" dirty="0" smtClean="0"/>
              <a:t>Sampling Time Selection ADC12_IN0 = PA0 @ 1.5 cycles</a:t>
            </a:r>
          </a:p>
          <a:p>
            <a:r>
              <a:rPr lang="en-US" dirty="0" smtClean="0"/>
              <a:t>select SWSTART as trigger</a:t>
            </a:r>
          </a:p>
          <a:p>
            <a:r>
              <a:rPr lang="en-US" dirty="0" smtClean="0"/>
              <a:t>enable external trigger</a:t>
            </a:r>
          </a:p>
          <a:p>
            <a:r>
              <a:rPr lang="en-US" dirty="0" smtClean="0"/>
              <a:t>Right Alignment</a:t>
            </a:r>
          </a:p>
          <a:p>
            <a:r>
              <a:rPr lang="en-US" dirty="0" smtClean="0"/>
              <a:t>ADC on[ Enable]</a:t>
            </a:r>
          </a:p>
          <a:p>
            <a:r>
              <a:rPr lang="en-US" dirty="0" smtClean="0"/>
              <a:t>Reset calibration</a:t>
            </a:r>
          </a:p>
          <a:p>
            <a:r>
              <a:rPr lang="en-US" dirty="0" smtClean="0"/>
              <a:t>wait until reset finished</a:t>
            </a:r>
          </a:p>
          <a:p>
            <a:r>
              <a:rPr lang="en-US" dirty="0" smtClean="0"/>
              <a:t>start calibration</a:t>
            </a:r>
          </a:p>
          <a:p>
            <a:r>
              <a:rPr lang="en-US" dirty="0" smtClean="0"/>
              <a:t>wait until calibration finished</a:t>
            </a:r>
          </a:p>
          <a:p>
            <a:endParaRPr lang="en-US" dirty="0"/>
          </a:p>
        </p:txBody>
      </p:sp>
    </p:spTree>
    <p:extLst>
      <p:ext uri="{BB962C8B-B14F-4D97-AF65-F5344CB8AC3E}">
        <p14:creationId xmlns:p14="http://schemas.microsoft.com/office/powerpoint/2010/main" val="2461999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ADC Hardware Block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3" y="185056"/>
            <a:ext cx="8860970" cy="645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041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ADC</a:t>
            </a:r>
            <a:endParaRPr lang="en-US" dirty="0"/>
          </a:p>
        </p:txBody>
      </p:sp>
      <p:sp>
        <p:nvSpPr>
          <p:cNvPr id="3" name="Content Placeholder 2"/>
          <p:cNvSpPr>
            <a:spLocks noGrp="1"/>
          </p:cNvSpPr>
          <p:nvPr>
            <p:ph idx="1"/>
          </p:nvPr>
        </p:nvSpPr>
        <p:spPr/>
        <p:txBody>
          <a:bodyPr/>
          <a:lstStyle/>
          <a:p>
            <a:r>
              <a:rPr lang="en-US" dirty="0" smtClean="0"/>
              <a:t>start SW conversion</a:t>
            </a:r>
          </a:p>
          <a:p>
            <a:r>
              <a:rPr lang="en-US" dirty="0" smtClean="0"/>
              <a:t>Wait until End Of Conversion [EOC] flag to be set</a:t>
            </a:r>
          </a:p>
          <a:p>
            <a:r>
              <a:rPr lang="en-US" dirty="0" smtClean="0"/>
              <a:t>Read Data register</a:t>
            </a:r>
          </a:p>
          <a:p>
            <a:r>
              <a:rPr lang="en-US" dirty="0" smtClean="0"/>
              <a:t>Reset EOC Flag</a:t>
            </a:r>
            <a:endParaRPr lang="en-US" dirty="0"/>
          </a:p>
        </p:txBody>
      </p:sp>
    </p:spTree>
    <p:extLst>
      <p:ext uri="{BB962C8B-B14F-4D97-AF65-F5344CB8AC3E}">
        <p14:creationId xmlns:p14="http://schemas.microsoft.com/office/powerpoint/2010/main" val="3782364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Pins</a:t>
            </a:r>
            <a:endParaRPr lang="en-US" dirty="0"/>
          </a:p>
        </p:txBody>
      </p:sp>
      <p:pic>
        <p:nvPicPr>
          <p:cNvPr id="5" name="Picture 4"/>
          <p:cNvPicPr>
            <a:picLocks noChangeAspect="1"/>
          </p:cNvPicPr>
          <p:nvPr/>
        </p:nvPicPr>
        <p:blipFill>
          <a:blip r:embed="rId2"/>
          <a:stretch>
            <a:fillRect/>
          </a:stretch>
        </p:blipFill>
        <p:spPr>
          <a:xfrm>
            <a:off x="7528020" y="2044031"/>
            <a:ext cx="2600325" cy="4752975"/>
          </a:xfrm>
          <a:prstGeom prst="rect">
            <a:avLst/>
          </a:prstGeom>
        </p:spPr>
      </p:pic>
      <p:sp>
        <p:nvSpPr>
          <p:cNvPr id="6" name="Content Placeholder 5"/>
          <p:cNvSpPr>
            <a:spLocks noGrp="1"/>
          </p:cNvSpPr>
          <p:nvPr>
            <p:ph idx="1"/>
          </p:nvPr>
        </p:nvSpPr>
        <p:spPr/>
        <p:txBody>
          <a:bodyPr/>
          <a:lstStyle/>
          <a:p>
            <a:r>
              <a:rPr lang="en-US" dirty="0" smtClean="0"/>
              <a:t>Use PA0 in the example then try on PC4</a:t>
            </a:r>
            <a:endParaRPr lang="en-US" dirty="0"/>
          </a:p>
        </p:txBody>
      </p:sp>
    </p:spTree>
    <p:extLst>
      <p:ext uri="{BB962C8B-B14F-4D97-AF65-F5344CB8AC3E}">
        <p14:creationId xmlns:p14="http://schemas.microsoft.com/office/powerpoint/2010/main" val="1779943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Function</a:t>
            </a:r>
            <a:endParaRPr lang="en-US" dirty="0"/>
          </a:p>
        </p:txBody>
      </p:sp>
      <p:pic>
        <p:nvPicPr>
          <p:cNvPr id="4" name="Content Placeholder 3"/>
          <p:cNvPicPr>
            <a:picLocks noGrp="1" noChangeAspect="1"/>
          </p:cNvPicPr>
          <p:nvPr>
            <p:ph idx="1"/>
          </p:nvPr>
        </p:nvPicPr>
        <p:blipFill>
          <a:blip r:embed="rId2"/>
          <a:stretch>
            <a:fillRect/>
          </a:stretch>
        </p:blipFill>
        <p:spPr>
          <a:xfrm>
            <a:off x="1564396" y="1792748"/>
            <a:ext cx="7492330" cy="4397918"/>
          </a:xfrm>
          <a:prstGeom prst="rect">
            <a:avLst/>
          </a:prstGeom>
        </p:spPr>
      </p:pic>
    </p:spTree>
    <p:extLst>
      <p:ext uri="{BB962C8B-B14F-4D97-AF65-F5344CB8AC3E}">
        <p14:creationId xmlns:p14="http://schemas.microsoft.com/office/powerpoint/2010/main" val="676728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pic>
        <p:nvPicPr>
          <p:cNvPr id="4" name="Content Placeholder 3"/>
          <p:cNvPicPr>
            <a:picLocks noGrp="1" noChangeAspect="1"/>
          </p:cNvPicPr>
          <p:nvPr>
            <p:ph idx="1"/>
          </p:nvPr>
        </p:nvPicPr>
        <p:blipFill>
          <a:blip r:embed="rId2"/>
          <a:stretch>
            <a:fillRect/>
          </a:stretch>
        </p:blipFill>
        <p:spPr>
          <a:xfrm>
            <a:off x="1380402" y="2034946"/>
            <a:ext cx="5883765" cy="4351338"/>
          </a:xfrm>
          <a:prstGeom prst="rect">
            <a:avLst/>
          </a:prstGeom>
        </p:spPr>
      </p:pic>
    </p:spTree>
    <p:extLst>
      <p:ext uri="{BB962C8B-B14F-4D97-AF65-F5344CB8AC3E}">
        <p14:creationId xmlns:p14="http://schemas.microsoft.com/office/powerpoint/2010/main" val="4037076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Configuration</a:t>
            </a:r>
            <a:endParaRPr lang="en-US" dirty="0"/>
          </a:p>
        </p:txBody>
      </p:sp>
      <p:pic>
        <p:nvPicPr>
          <p:cNvPr id="4" name="Picture 3"/>
          <p:cNvPicPr>
            <a:picLocks noChangeAspect="1"/>
          </p:cNvPicPr>
          <p:nvPr/>
        </p:nvPicPr>
        <p:blipFill>
          <a:blip r:embed="rId2"/>
          <a:stretch>
            <a:fillRect/>
          </a:stretch>
        </p:blipFill>
        <p:spPr>
          <a:xfrm>
            <a:off x="838200" y="1690688"/>
            <a:ext cx="8498136" cy="5208948"/>
          </a:xfrm>
          <a:prstGeom prst="rect">
            <a:avLst/>
          </a:prstGeom>
        </p:spPr>
      </p:pic>
    </p:spTree>
    <p:extLst>
      <p:ext uri="{BB962C8B-B14F-4D97-AF65-F5344CB8AC3E}">
        <p14:creationId xmlns:p14="http://schemas.microsoft.com/office/powerpoint/2010/main" val="476039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Modes</a:t>
            </a:r>
            <a:endParaRPr lang="en-US" dirty="0"/>
          </a:p>
        </p:txBody>
      </p:sp>
      <p:sp>
        <p:nvSpPr>
          <p:cNvPr id="3" name="Content Placeholder 2"/>
          <p:cNvSpPr>
            <a:spLocks noGrp="1"/>
          </p:cNvSpPr>
          <p:nvPr>
            <p:ph idx="1"/>
          </p:nvPr>
        </p:nvSpPr>
        <p:spPr/>
        <p:txBody>
          <a:bodyPr/>
          <a:lstStyle/>
          <a:p>
            <a:pPr fontAlgn="base"/>
            <a:r>
              <a:rPr lang="en-US" b="1" i="1" dirty="0"/>
              <a:t>Independent mode</a:t>
            </a:r>
            <a:r>
              <a:rPr lang="en-US" i="1" dirty="0"/>
              <a:t>.</a:t>
            </a:r>
            <a:r>
              <a:rPr lang="en-US" dirty="0"/>
              <a:t> It is just as the typical ADC use. Each ADC unit is operating on its own and without any mutual dependency.</a:t>
            </a:r>
          </a:p>
          <a:p>
            <a:pPr fontAlgn="base"/>
            <a:r>
              <a:rPr lang="en-US" b="1" i="1" dirty="0"/>
              <a:t>Dual mode.</a:t>
            </a:r>
            <a:r>
              <a:rPr lang="en-US" dirty="0"/>
              <a:t> In this mode two ADCs are converted simultaneously or with some (literally negligible) delay. Two ADC units mutually working together as if they are a single unit.</a:t>
            </a:r>
          </a:p>
          <a:p>
            <a:endParaRPr lang="en-US" dirty="0"/>
          </a:p>
        </p:txBody>
      </p:sp>
    </p:spTree>
    <p:extLst>
      <p:ext uri="{BB962C8B-B14F-4D97-AF65-F5344CB8AC3E}">
        <p14:creationId xmlns:p14="http://schemas.microsoft.com/office/powerpoint/2010/main" val="1489936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Triggers</a:t>
            </a:r>
            <a:endParaRPr lang="en-US" dirty="0"/>
          </a:p>
        </p:txBody>
      </p:sp>
      <p:sp>
        <p:nvSpPr>
          <p:cNvPr id="3" name="Content Placeholder 2"/>
          <p:cNvSpPr>
            <a:spLocks noGrp="1"/>
          </p:cNvSpPr>
          <p:nvPr>
            <p:ph idx="1"/>
          </p:nvPr>
        </p:nvSpPr>
        <p:spPr/>
        <p:txBody>
          <a:bodyPr/>
          <a:lstStyle/>
          <a:p>
            <a:pPr fontAlgn="base"/>
            <a:r>
              <a:rPr lang="en-US" dirty="0"/>
              <a:t>To start A/D conversion, an ADC unit needs to be stimulated with a trigger signal:</a:t>
            </a:r>
          </a:p>
          <a:p>
            <a:pPr fontAlgn="base"/>
            <a:r>
              <a:rPr lang="en-US" b="1" i="1" dirty="0"/>
              <a:t>Software Trigger. </a:t>
            </a:r>
            <a:r>
              <a:rPr lang="en-US" dirty="0"/>
              <a:t>A/D conversion as per demand from coded program.</a:t>
            </a:r>
          </a:p>
          <a:p>
            <a:pPr fontAlgn="base"/>
            <a:r>
              <a:rPr lang="en-US" b="1" i="1" dirty="0"/>
              <a:t>Hardware Trigger.  </a:t>
            </a:r>
            <a:r>
              <a:rPr lang="en-US" dirty="0"/>
              <a:t>A/D conversion as per hardware events like external interrupts or timer events.</a:t>
            </a:r>
          </a:p>
          <a:p>
            <a:endParaRPr lang="en-US" dirty="0"/>
          </a:p>
        </p:txBody>
      </p:sp>
    </p:spTree>
    <p:extLst>
      <p:ext uri="{BB962C8B-B14F-4D97-AF65-F5344CB8AC3E}">
        <p14:creationId xmlns:p14="http://schemas.microsoft.com/office/powerpoint/2010/main" val="3501578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98425"/>
            <a:ext cx="10515600" cy="1325563"/>
          </a:xfrm>
        </p:spPr>
        <p:txBody>
          <a:bodyPr/>
          <a:lstStyle/>
          <a:p>
            <a:r>
              <a:rPr lang="en-US" dirty="0" smtClean="0"/>
              <a:t>Regular Group</a:t>
            </a:r>
            <a:endParaRPr lang="en-US" dirty="0"/>
          </a:p>
        </p:txBody>
      </p:sp>
      <p:sp>
        <p:nvSpPr>
          <p:cNvPr id="3" name="Content Placeholder 2"/>
          <p:cNvSpPr>
            <a:spLocks noGrp="1"/>
          </p:cNvSpPr>
          <p:nvPr>
            <p:ph idx="1"/>
          </p:nvPr>
        </p:nvSpPr>
        <p:spPr>
          <a:xfrm>
            <a:off x="419100" y="1349375"/>
            <a:ext cx="10515600" cy="4351338"/>
          </a:xfrm>
        </p:spPr>
        <p:txBody>
          <a:bodyPr>
            <a:normAutofit/>
          </a:bodyPr>
          <a:lstStyle/>
          <a:p>
            <a:pPr fontAlgn="base"/>
            <a:r>
              <a:rPr lang="en-US" sz="2400" b="0" i="0" dirty="0" smtClean="0">
                <a:solidFill>
                  <a:srgbClr val="111111"/>
                </a:solidFill>
                <a:effectLst/>
                <a:latin typeface="Droid Sans"/>
              </a:rPr>
              <a:t>A/D conversions are done in groups. Group members are ADC channels and need not to be multiple channels. A group may consist of only one channel. Within these groups ADC channels are converted on a scheduled round-robin basis. The good stuff is the fact that unlike most micros we can program which channels belong in a group and with which sequence the A/D conversion is commenced. We can also set the sampling time for each channel separately. ADC groups can be categorized as follows:</a:t>
            </a:r>
          </a:p>
          <a:p>
            <a:pPr fontAlgn="base"/>
            <a:r>
              <a:rPr lang="en-US" sz="2400" b="1" i="1" dirty="0" smtClean="0">
                <a:solidFill>
                  <a:srgbClr val="00CCFF"/>
                </a:solidFill>
                <a:effectLst/>
                <a:latin typeface="inherit"/>
              </a:rPr>
              <a:t>Regular Group.</a:t>
            </a:r>
            <a:r>
              <a:rPr lang="en-US" sz="2400" b="1" i="1" dirty="0" smtClean="0">
                <a:solidFill>
                  <a:srgbClr val="111111"/>
                </a:solidFill>
                <a:effectLst/>
                <a:latin typeface="inherit"/>
              </a:rPr>
              <a:t> </a:t>
            </a:r>
            <a:r>
              <a:rPr lang="en-US" sz="2400" b="0" i="0" dirty="0" smtClean="0">
                <a:solidFill>
                  <a:srgbClr val="111111"/>
                </a:solidFill>
                <a:effectLst/>
                <a:latin typeface="Droid Sans"/>
              </a:rPr>
              <a:t>A given fixed group of ADC channels are regularly converted. Up to 16 channels can be present </a:t>
            </a:r>
            <a:r>
              <a:rPr lang="en-US" b="0" i="0" dirty="0" smtClean="0">
                <a:solidFill>
                  <a:srgbClr val="111111"/>
                </a:solidFill>
                <a:effectLst/>
                <a:latin typeface="Droid Sans"/>
              </a:rPr>
              <a:t>in a regular group. A regular group is similar to a code </a:t>
            </a:r>
          </a:p>
          <a:p>
            <a:endParaRPr lang="en-US" dirty="0"/>
          </a:p>
        </p:txBody>
      </p:sp>
      <p:pic>
        <p:nvPicPr>
          <p:cNvPr id="4098" name="Picture 2" descr="http://embedded-lab.com/blog/wp-content/uploads/2015/03/Regular-Group-Conver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728" y="4962524"/>
            <a:ext cx="5119547"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718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Injected Group</a:t>
            </a:r>
            <a:endParaRPr lang="en-US" dirty="0"/>
          </a:p>
        </p:txBody>
      </p:sp>
      <p:sp>
        <p:nvSpPr>
          <p:cNvPr id="3" name="Content Placeholder 2"/>
          <p:cNvSpPr>
            <a:spLocks noGrp="1"/>
          </p:cNvSpPr>
          <p:nvPr>
            <p:ph idx="1"/>
          </p:nvPr>
        </p:nvSpPr>
        <p:spPr/>
        <p:txBody>
          <a:bodyPr>
            <a:normAutofit/>
          </a:bodyPr>
          <a:lstStyle/>
          <a:p>
            <a:r>
              <a:rPr lang="en-US" sz="2400" dirty="0" smtClean="0"/>
              <a:t>This </a:t>
            </a:r>
            <a:r>
              <a:rPr lang="en-US" sz="2400" dirty="0"/>
              <a:t>group can interrupt a regular group conversion as it has a higher priority over the former. Up to 4 channels can be present in an injected group. When an injected group is present or injected over a regular group, all regular group conversions are halted temporarily. The injected group is processed first and then the regular groups are resumed. An injected group is analogous to having an interrupt over a running code. Alone without a regular group present, an injected group will behave like a regular group. </a:t>
            </a:r>
          </a:p>
        </p:txBody>
      </p:sp>
      <p:pic>
        <p:nvPicPr>
          <p:cNvPr id="3074" name="Picture 2" descr="http://embedded-lab.com/blog/wp-content/uploads/2015/03/Injected-Group-Conver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225" y="4311649"/>
            <a:ext cx="669607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18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515</Words>
  <Application>Microsoft Office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Droid Sans</vt:lpstr>
      <vt:lpstr>inherit</vt:lpstr>
      <vt:lpstr>Office Theme</vt:lpstr>
      <vt:lpstr>Analog to Digital Converter</vt:lpstr>
      <vt:lpstr>PowerPoint Presentation</vt:lpstr>
      <vt:lpstr>Alternate Function</vt:lpstr>
      <vt:lpstr>Configuration</vt:lpstr>
      <vt:lpstr>Pin Configuration</vt:lpstr>
      <vt:lpstr>ADC Modes</vt:lpstr>
      <vt:lpstr>ADC Triggers</vt:lpstr>
      <vt:lpstr>Regular Group</vt:lpstr>
      <vt:lpstr>Injected Group</vt:lpstr>
      <vt:lpstr>ADC Clock </vt:lpstr>
      <vt:lpstr>PowerPoint Presentation</vt:lpstr>
      <vt:lpstr>ADC Register Map</vt:lpstr>
      <vt:lpstr>PowerPoint Presentation</vt:lpstr>
      <vt:lpstr>ADC Registers</vt:lpstr>
      <vt:lpstr>Registers</vt:lpstr>
      <vt:lpstr>PowerPoint Presentation</vt:lpstr>
      <vt:lpstr>Timing Diagram</vt:lpstr>
      <vt:lpstr>Data Alignment</vt:lpstr>
      <vt:lpstr>Initialize Procedure</vt:lpstr>
      <vt:lpstr>Read ADC</vt:lpstr>
      <vt:lpstr>ADC Pins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to Digital Converter</dc:title>
  <dc:creator>Mohamed</dc:creator>
  <cp:lastModifiedBy>Mohamed</cp:lastModifiedBy>
  <cp:revision>84</cp:revision>
  <dcterms:created xsi:type="dcterms:W3CDTF">2019-05-18T08:51:14Z</dcterms:created>
  <dcterms:modified xsi:type="dcterms:W3CDTF">2019-05-18T13:58:11Z</dcterms:modified>
</cp:coreProperties>
</file>