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3" r:id="rId2"/>
    <p:sldId id="257" r:id="rId3"/>
    <p:sldId id="258" r:id="rId4"/>
    <p:sldId id="259" r:id="rId5"/>
    <p:sldId id="277" r:id="rId6"/>
    <p:sldId id="278" r:id="rId7"/>
    <p:sldId id="273" r:id="rId8"/>
    <p:sldId id="274" r:id="rId9"/>
    <p:sldId id="275" r:id="rId10"/>
    <p:sldId id="276" r:id="rId11"/>
    <p:sldId id="260" r:id="rId12"/>
    <p:sldId id="261" r:id="rId13"/>
    <p:sldId id="271" r:id="rId14"/>
    <p:sldId id="281" r:id="rId15"/>
    <p:sldId id="272" r:id="rId16"/>
    <p:sldId id="263" r:id="rId17"/>
    <p:sldId id="282" r:id="rId18"/>
    <p:sldId id="269" r:id="rId19"/>
    <p:sldId id="280" r:id="rId20"/>
    <p:sldId id="279" r:id="rId21"/>
    <p:sldId id="264" r:id="rId22"/>
    <p:sldId id="270" r:id="rId23"/>
    <p:sldId id="265" r:id="rId24"/>
    <p:sldId id="268" r:id="rId25"/>
    <p:sldId id="267"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00" autoAdjust="0"/>
    <p:restoredTop sz="94660"/>
  </p:normalViewPr>
  <p:slideViewPr>
    <p:cSldViewPr snapToGrid="0">
      <p:cViewPr varScale="1">
        <p:scale>
          <a:sx n="80" d="100"/>
          <a:sy n="80" d="100"/>
        </p:scale>
        <p:origin x="62"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40DC618-2584-4501-811D-0D8EF6935AC8}"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5CD28F94-D301-4341-8D1B-E52012C68B38}">
      <dgm:prSet/>
      <dgm:spPr/>
      <dgm:t>
        <a:bodyPr/>
        <a:lstStyle/>
        <a:p>
          <a:r>
            <a:rPr lang="en-US"/>
            <a:t>GPIO stands for General Purpose Input Output</a:t>
          </a:r>
        </a:p>
      </dgm:t>
    </dgm:pt>
    <dgm:pt modelId="{71369DA3-1A3C-412B-8A33-C3B2E562196B}" type="parTrans" cxnId="{FCFF0AF9-1C47-4BAE-B41A-81FB2728D168}">
      <dgm:prSet/>
      <dgm:spPr/>
      <dgm:t>
        <a:bodyPr/>
        <a:lstStyle/>
        <a:p>
          <a:endParaRPr lang="en-US"/>
        </a:p>
      </dgm:t>
    </dgm:pt>
    <dgm:pt modelId="{E76A8101-3008-4A6C-9244-1F0C42A18828}" type="sibTrans" cxnId="{FCFF0AF9-1C47-4BAE-B41A-81FB2728D168}">
      <dgm:prSet/>
      <dgm:spPr/>
      <dgm:t>
        <a:bodyPr/>
        <a:lstStyle/>
        <a:p>
          <a:endParaRPr lang="en-US"/>
        </a:p>
      </dgm:t>
    </dgm:pt>
    <dgm:pt modelId="{11713B09-FBD3-4161-9BDC-E9D9C0B4F5D6}">
      <dgm:prSet/>
      <dgm:spPr/>
      <dgm:t>
        <a:bodyPr/>
        <a:lstStyle/>
        <a:p>
          <a:r>
            <a:rPr lang="en-US"/>
            <a:t>Input could be Analog Input or Digital input</a:t>
          </a:r>
        </a:p>
      </dgm:t>
    </dgm:pt>
    <dgm:pt modelId="{02706BE7-64EB-4DF2-81AD-5E4738596227}" type="parTrans" cxnId="{72F9E2A7-6055-44BE-9D47-6C680B3546BE}">
      <dgm:prSet/>
      <dgm:spPr/>
      <dgm:t>
        <a:bodyPr/>
        <a:lstStyle/>
        <a:p>
          <a:endParaRPr lang="en-US"/>
        </a:p>
      </dgm:t>
    </dgm:pt>
    <dgm:pt modelId="{14E3C3D8-6944-49EE-909B-22354FC3313B}" type="sibTrans" cxnId="{72F9E2A7-6055-44BE-9D47-6C680B3546BE}">
      <dgm:prSet/>
      <dgm:spPr/>
      <dgm:t>
        <a:bodyPr/>
        <a:lstStyle/>
        <a:p>
          <a:endParaRPr lang="en-US"/>
        </a:p>
      </dgm:t>
    </dgm:pt>
    <dgm:pt modelId="{45D6F2AE-49F9-43EE-AE6D-14F5A02F36E6}">
      <dgm:prSet/>
      <dgm:spPr/>
      <dgm:t>
        <a:bodyPr/>
        <a:lstStyle/>
        <a:p>
          <a:r>
            <a:rPr lang="en-US"/>
            <a:t>Output could be Analog or Digital </a:t>
          </a:r>
        </a:p>
      </dgm:t>
    </dgm:pt>
    <dgm:pt modelId="{FDCAD827-88E7-4BDE-9BB4-A3FCFE661009}" type="parTrans" cxnId="{910D4B34-CC77-43EB-BFE7-EFAAAE16C6A8}">
      <dgm:prSet/>
      <dgm:spPr/>
      <dgm:t>
        <a:bodyPr/>
        <a:lstStyle/>
        <a:p>
          <a:endParaRPr lang="en-US"/>
        </a:p>
      </dgm:t>
    </dgm:pt>
    <dgm:pt modelId="{387F1889-5173-49DB-83F8-599B2DC17472}" type="sibTrans" cxnId="{910D4B34-CC77-43EB-BFE7-EFAAAE16C6A8}">
      <dgm:prSet/>
      <dgm:spPr/>
      <dgm:t>
        <a:bodyPr/>
        <a:lstStyle/>
        <a:p>
          <a:endParaRPr lang="en-US"/>
        </a:p>
      </dgm:t>
    </dgm:pt>
    <dgm:pt modelId="{CDBDCB47-DE0A-4839-BD7E-65B84EE04783}" type="pres">
      <dgm:prSet presAssocID="{940DC618-2584-4501-811D-0D8EF6935AC8}" presName="root" presStyleCnt="0">
        <dgm:presLayoutVars>
          <dgm:dir/>
          <dgm:resizeHandles val="exact"/>
        </dgm:presLayoutVars>
      </dgm:prSet>
      <dgm:spPr/>
    </dgm:pt>
    <dgm:pt modelId="{D21BCD3C-D39B-4C4C-B9BD-DCDF6A898FDC}" type="pres">
      <dgm:prSet presAssocID="{5CD28F94-D301-4341-8D1B-E52012C68B38}" presName="compNode" presStyleCnt="0"/>
      <dgm:spPr/>
    </dgm:pt>
    <dgm:pt modelId="{22F8BFC8-2162-4B0A-857C-AFDC3FE8B0BC}" type="pres">
      <dgm:prSet presAssocID="{5CD28F94-D301-4341-8D1B-E52012C68B38}" presName="bgRect" presStyleLbl="bgShp" presStyleIdx="0" presStyleCnt="3"/>
      <dgm:spPr/>
    </dgm:pt>
    <dgm:pt modelId="{917904D6-4A88-48FC-8A03-41A80BCE72D6}" type="pres">
      <dgm:prSet presAssocID="{5CD28F94-D301-4341-8D1B-E52012C68B3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E4003E3D-A013-4D42-8341-C983A57B5BB1}" type="pres">
      <dgm:prSet presAssocID="{5CD28F94-D301-4341-8D1B-E52012C68B38}" presName="spaceRect" presStyleCnt="0"/>
      <dgm:spPr/>
    </dgm:pt>
    <dgm:pt modelId="{ADB9D695-3CA0-4502-840D-DC379C800397}" type="pres">
      <dgm:prSet presAssocID="{5CD28F94-D301-4341-8D1B-E52012C68B38}" presName="parTx" presStyleLbl="revTx" presStyleIdx="0" presStyleCnt="3">
        <dgm:presLayoutVars>
          <dgm:chMax val="0"/>
          <dgm:chPref val="0"/>
        </dgm:presLayoutVars>
      </dgm:prSet>
      <dgm:spPr/>
    </dgm:pt>
    <dgm:pt modelId="{890A2C7F-A81A-4530-BBC5-AB9A8E315161}" type="pres">
      <dgm:prSet presAssocID="{E76A8101-3008-4A6C-9244-1F0C42A18828}" presName="sibTrans" presStyleCnt="0"/>
      <dgm:spPr/>
    </dgm:pt>
    <dgm:pt modelId="{96761F00-600E-459C-9F56-7FA152086F3A}" type="pres">
      <dgm:prSet presAssocID="{11713B09-FBD3-4161-9BDC-E9D9C0B4F5D6}" presName="compNode" presStyleCnt="0"/>
      <dgm:spPr/>
    </dgm:pt>
    <dgm:pt modelId="{53EB2595-C4BD-433F-8C57-DD545B768C78}" type="pres">
      <dgm:prSet presAssocID="{11713B09-FBD3-4161-9BDC-E9D9C0B4F5D6}" presName="bgRect" presStyleLbl="bgShp" presStyleIdx="1" presStyleCnt="3"/>
      <dgm:spPr/>
    </dgm:pt>
    <dgm:pt modelId="{9ED5377F-95BC-4E3A-87ED-B7C55D1D1354}" type="pres">
      <dgm:prSet presAssocID="{11713B09-FBD3-4161-9BDC-E9D9C0B4F5D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mputer"/>
        </a:ext>
      </dgm:extLst>
    </dgm:pt>
    <dgm:pt modelId="{3BFBCA49-F989-4F17-9D66-6043F177D330}" type="pres">
      <dgm:prSet presAssocID="{11713B09-FBD3-4161-9BDC-E9D9C0B4F5D6}" presName="spaceRect" presStyleCnt="0"/>
      <dgm:spPr/>
    </dgm:pt>
    <dgm:pt modelId="{2812B8B3-DDE4-4234-A917-BC287EFFFF35}" type="pres">
      <dgm:prSet presAssocID="{11713B09-FBD3-4161-9BDC-E9D9C0B4F5D6}" presName="parTx" presStyleLbl="revTx" presStyleIdx="1" presStyleCnt="3">
        <dgm:presLayoutVars>
          <dgm:chMax val="0"/>
          <dgm:chPref val="0"/>
        </dgm:presLayoutVars>
      </dgm:prSet>
      <dgm:spPr/>
    </dgm:pt>
    <dgm:pt modelId="{4F9C0934-D8E0-41D1-84B4-970E720C85EE}" type="pres">
      <dgm:prSet presAssocID="{14E3C3D8-6944-49EE-909B-22354FC3313B}" presName="sibTrans" presStyleCnt="0"/>
      <dgm:spPr/>
    </dgm:pt>
    <dgm:pt modelId="{4E48117A-AC6E-4907-886A-F33A57A0612C}" type="pres">
      <dgm:prSet presAssocID="{45D6F2AE-49F9-43EE-AE6D-14F5A02F36E6}" presName="compNode" presStyleCnt="0"/>
      <dgm:spPr/>
    </dgm:pt>
    <dgm:pt modelId="{E922C0CD-F202-4629-B9DC-84A5587C25F3}" type="pres">
      <dgm:prSet presAssocID="{45D6F2AE-49F9-43EE-AE6D-14F5A02F36E6}" presName="bgRect" presStyleLbl="bgShp" presStyleIdx="2" presStyleCnt="3"/>
      <dgm:spPr/>
    </dgm:pt>
    <dgm:pt modelId="{3AC426E5-1553-478E-88B8-DC8224D8A13C}" type="pres">
      <dgm:prSet presAssocID="{45D6F2AE-49F9-43EE-AE6D-14F5A02F36E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aptop"/>
        </a:ext>
      </dgm:extLst>
    </dgm:pt>
    <dgm:pt modelId="{149B705D-7645-4A41-864D-90D38A8CFD1F}" type="pres">
      <dgm:prSet presAssocID="{45D6F2AE-49F9-43EE-AE6D-14F5A02F36E6}" presName="spaceRect" presStyleCnt="0"/>
      <dgm:spPr/>
    </dgm:pt>
    <dgm:pt modelId="{289BE7B9-B24F-492A-AB44-3E8B7F673A77}" type="pres">
      <dgm:prSet presAssocID="{45D6F2AE-49F9-43EE-AE6D-14F5A02F36E6}" presName="parTx" presStyleLbl="revTx" presStyleIdx="2" presStyleCnt="3">
        <dgm:presLayoutVars>
          <dgm:chMax val="0"/>
          <dgm:chPref val="0"/>
        </dgm:presLayoutVars>
      </dgm:prSet>
      <dgm:spPr/>
    </dgm:pt>
  </dgm:ptLst>
  <dgm:cxnLst>
    <dgm:cxn modelId="{39DD8E06-2D12-470E-B7CB-853B8187CF34}" type="presOf" srcId="{45D6F2AE-49F9-43EE-AE6D-14F5A02F36E6}" destId="{289BE7B9-B24F-492A-AB44-3E8B7F673A77}" srcOrd="0" destOrd="0" presId="urn:microsoft.com/office/officeart/2018/2/layout/IconVerticalSolidList"/>
    <dgm:cxn modelId="{00789B0A-2D80-46AE-8ACF-D9FB2FCB1D92}" type="presOf" srcId="{11713B09-FBD3-4161-9BDC-E9D9C0B4F5D6}" destId="{2812B8B3-DDE4-4234-A917-BC287EFFFF35}" srcOrd="0" destOrd="0" presId="urn:microsoft.com/office/officeart/2018/2/layout/IconVerticalSolidList"/>
    <dgm:cxn modelId="{1AB8D529-2B4B-4E93-8955-4B9A55D4F7B8}" type="presOf" srcId="{5CD28F94-D301-4341-8D1B-E52012C68B38}" destId="{ADB9D695-3CA0-4502-840D-DC379C800397}" srcOrd="0" destOrd="0" presId="urn:microsoft.com/office/officeart/2018/2/layout/IconVerticalSolidList"/>
    <dgm:cxn modelId="{910D4B34-CC77-43EB-BFE7-EFAAAE16C6A8}" srcId="{940DC618-2584-4501-811D-0D8EF6935AC8}" destId="{45D6F2AE-49F9-43EE-AE6D-14F5A02F36E6}" srcOrd="2" destOrd="0" parTransId="{FDCAD827-88E7-4BDE-9BB4-A3FCFE661009}" sibTransId="{387F1889-5173-49DB-83F8-599B2DC17472}"/>
    <dgm:cxn modelId="{72F9E2A7-6055-44BE-9D47-6C680B3546BE}" srcId="{940DC618-2584-4501-811D-0D8EF6935AC8}" destId="{11713B09-FBD3-4161-9BDC-E9D9C0B4F5D6}" srcOrd="1" destOrd="0" parTransId="{02706BE7-64EB-4DF2-81AD-5E4738596227}" sibTransId="{14E3C3D8-6944-49EE-909B-22354FC3313B}"/>
    <dgm:cxn modelId="{8AFA1DB7-C995-4C62-BF5B-8D903B861C55}" type="presOf" srcId="{940DC618-2584-4501-811D-0D8EF6935AC8}" destId="{CDBDCB47-DE0A-4839-BD7E-65B84EE04783}" srcOrd="0" destOrd="0" presId="urn:microsoft.com/office/officeart/2018/2/layout/IconVerticalSolidList"/>
    <dgm:cxn modelId="{FCFF0AF9-1C47-4BAE-B41A-81FB2728D168}" srcId="{940DC618-2584-4501-811D-0D8EF6935AC8}" destId="{5CD28F94-D301-4341-8D1B-E52012C68B38}" srcOrd="0" destOrd="0" parTransId="{71369DA3-1A3C-412B-8A33-C3B2E562196B}" sibTransId="{E76A8101-3008-4A6C-9244-1F0C42A18828}"/>
    <dgm:cxn modelId="{A55C5CF7-FE93-4613-8897-2B57B907B4BA}" type="presParOf" srcId="{CDBDCB47-DE0A-4839-BD7E-65B84EE04783}" destId="{D21BCD3C-D39B-4C4C-B9BD-DCDF6A898FDC}" srcOrd="0" destOrd="0" presId="urn:microsoft.com/office/officeart/2018/2/layout/IconVerticalSolidList"/>
    <dgm:cxn modelId="{C8D23D49-5601-4916-9971-883EEB69A098}" type="presParOf" srcId="{D21BCD3C-D39B-4C4C-B9BD-DCDF6A898FDC}" destId="{22F8BFC8-2162-4B0A-857C-AFDC3FE8B0BC}" srcOrd="0" destOrd="0" presId="urn:microsoft.com/office/officeart/2018/2/layout/IconVerticalSolidList"/>
    <dgm:cxn modelId="{32AD8FD3-A1D2-496D-A2DB-9632982BDA91}" type="presParOf" srcId="{D21BCD3C-D39B-4C4C-B9BD-DCDF6A898FDC}" destId="{917904D6-4A88-48FC-8A03-41A80BCE72D6}" srcOrd="1" destOrd="0" presId="urn:microsoft.com/office/officeart/2018/2/layout/IconVerticalSolidList"/>
    <dgm:cxn modelId="{35861B0B-50F4-4653-BB9F-C861D988B72E}" type="presParOf" srcId="{D21BCD3C-D39B-4C4C-B9BD-DCDF6A898FDC}" destId="{E4003E3D-A013-4D42-8341-C983A57B5BB1}" srcOrd="2" destOrd="0" presId="urn:microsoft.com/office/officeart/2018/2/layout/IconVerticalSolidList"/>
    <dgm:cxn modelId="{BEADEF23-918D-49A6-A001-379DFFB1FF73}" type="presParOf" srcId="{D21BCD3C-D39B-4C4C-B9BD-DCDF6A898FDC}" destId="{ADB9D695-3CA0-4502-840D-DC379C800397}" srcOrd="3" destOrd="0" presId="urn:microsoft.com/office/officeart/2018/2/layout/IconVerticalSolidList"/>
    <dgm:cxn modelId="{14265781-E6AF-4312-8440-F51543A589D5}" type="presParOf" srcId="{CDBDCB47-DE0A-4839-BD7E-65B84EE04783}" destId="{890A2C7F-A81A-4530-BBC5-AB9A8E315161}" srcOrd="1" destOrd="0" presId="urn:microsoft.com/office/officeart/2018/2/layout/IconVerticalSolidList"/>
    <dgm:cxn modelId="{47DA7BB3-3B3D-41AD-89C3-8962A171F078}" type="presParOf" srcId="{CDBDCB47-DE0A-4839-BD7E-65B84EE04783}" destId="{96761F00-600E-459C-9F56-7FA152086F3A}" srcOrd="2" destOrd="0" presId="urn:microsoft.com/office/officeart/2018/2/layout/IconVerticalSolidList"/>
    <dgm:cxn modelId="{047F73C3-B524-4D66-B0B6-0605BBC0A1C1}" type="presParOf" srcId="{96761F00-600E-459C-9F56-7FA152086F3A}" destId="{53EB2595-C4BD-433F-8C57-DD545B768C78}" srcOrd="0" destOrd="0" presId="urn:microsoft.com/office/officeart/2018/2/layout/IconVerticalSolidList"/>
    <dgm:cxn modelId="{1A4A735D-1D91-421E-B709-BB8DAC3BBA49}" type="presParOf" srcId="{96761F00-600E-459C-9F56-7FA152086F3A}" destId="{9ED5377F-95BC-4E3A-87ED-B7C55D1D1354}" srcOrd="1" destOrd="0" presId="urn:microsoft.com/office/officeart/2018/2/layout/IconVerticalSolidList"/>
    <dgm:cxn modelId="{3E388367-7FC9-48E4-A1DA-89C7E9AC7B84}" type="presParOf" srcId="{96761F00-600E-459C-9F56-7FA152086F3A}" destId="{3BFBCA49-F989-4F17-9D66-6043F177D330}" srcOrd="2" destOrd="0" presId="urn:microsoft.com/office/officeart/2018/2/layout/IconVerticalSolidList"/>
    <dgm:cxn modelId="{950195CA-4BE2-43FA-A2D1-1F43EBAAA0A9}" type="presParOf" srcId="{96761F00-600E-459C-9F56-7FA152086F3A}" destId="{2812B8B3-DDE4-4234-A917-BC287EFFFF35}" srcOrd="3" destOrd="0" presId="urn:microsoft.com/office/officeart/2018/2/layout/IconVerticalSolidList"/>
    <dgm:cxn modelId="{662B2E54-9C88-4B3A-B146-EB324C454485}" type="presParOf" srcId="{CDBDCB47-DE0A-4839-BD7E-65B84EE04783}" destId="{4F9C0934-D8E0-41D1-84B4-970E720C85EE}" srcOrd="3" destOrd="0" presId="urn:microsoft.com/office/officeart/2018/2/layout/IconVerticalSolidList"/>
    <dgm:cxn modelId="{8E067C7D-BE24-44A1-81B8-10FA5DD90E6E}" type="presParOf" srcId="{CDBDCB47-DE0A-4839-BD7E-65B84EE04783}" destId="{4E48117A-AC6E-4907-886A-F33A57A0612C}" srcOrd="4" destOrd="0" presId="urn:microsoft.com/office/officeart/2018/2/layout/IconVerticalSolidList"/>
    <dgm:cxn modelId="{D481FAE6-078E-4FDE-8462-CF2E10E3FAAC}" type="presParOf" srcId="{4E48117A-AC6E-4907-886A-F33A57A0612C}" destId="{E922C0CD-F202-4629-B9DC-84A5587C25F3}" srcOrd="0" destOrd="0" presId="urn:microsoft.com/office/officeart/2018/2/layout/IconVerticalSolidList"/>
    <dgm:cxn modelId="{3F1C85EB-D339-47EB-828E-A471FAD351A9}" type="presParOf" srcId="{4E48117A-AC6E-4907-886A-F33A57A0612C}" destId="{3AC426E5-1553-478E-88B8-DC8224D8A13C}" srcOrd="1" destOrd="0" presId="urn:microsoft.com/office/officeart/2018/2/layout/IconVerticalSolidList"/>
    <dgm:cxn modelId="{0E640D0D-04B1-4FEB-BCDC-5B9200910523}" type="presParOf" srcId="{4E48117A-AC6E-4907-886A-F33A57A0612C}" destId="{149B705D-7645-4A41-864D-90D38A8CFD1F}" srcOrd="2" destOrd="0" presId="urn:microsoft.com/office/officeart/2018/2/layout/IconVerticalSolidList"/>
    <dgm:cxn modelId="{83219FB0-E7EC-4371-8BD3-A66314BCEF3E}" type="presParOf" srcId="{4E48117A-AC6E-4907-886A-F33A57A0612C}" destId="{289BE7B9-B24F-492A-AB44-3E8B7F673A7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F8BFC8-2162-4B0A-857C-AFDC3FE8B0BC}">
      <dsp:nvSpPr>
        <dsp:cNvPr id="0" name=""/>
        <dsp:cNvSpPr/>
      </dsp:nvSpPr>
      <dsp:spPr>
        <a:xfrm>
          <a:off x="0" y="695"/>
          <a:ext cx="6117335" cy="162723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17904D6-4A88-48FC-8A03-41A80BCE72D6}">
      <dsp:nvSpPr>
        <dsp:cNvPr id="0" name=""/>
        <dsp:cNvSpPr/>
      </dsp:nvSpPr>
      <dsp:spPr>
        <a:xfrm>
          <a:off x="492238" y="366823"/>
          <a:ext cx="894979" cy="89497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DB9D695-3CA0-4502-840D-DC379C800397}">
      <dsp:nvSpPr>
        <dsp:cNvPr id="0" name=""/>
        <dsp:cNvSpPr/>
      </dsp:nvSpPr>
      <dsp:spPr>
        <a:xfrm>
          <a:off x="1879455" y="695"/>
          <a:ext cx="4237880" cy="1627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2216" tIns="172216" rIns="172216" bIns="172216" numCol="1" spcCol="1270" anchor="ctr" anchorCtr="0">
          <a:noAutofit/>
        </a:bodyPr>
        <a:lstStyle/>
        <a:p>
          <a:pPr marL="0" lvl="0" indent="0" algn="l" defTabSz="1111250">
            <a:lnSpc>
              <a:spcPct val="90000"/>
            </a:lnSpc>
            <a:spcBef>
              <a:spcPct val="0"/>
            </a:spcBef>
            <a:spcAft>
              <a:spcPct val="35000"/>
            </a:spcAft>
            <a:buNone/>
          </a:pPr>
          <a:r>
            <a:rPr lang="en-US" sz="2500" kern="1200"/>
            <a:t>GPIO stands for General Purpose Input Output</a:t>
          </a:r>
        </a:p>
      </dsp:txBody>
      <dsp:txXfrm>
        <a:off x="1879455" y="695"/>
        <a:ext cx="4237880" cy="1627234"/>
      </dsp:txXfrm>
    </dsp:sp>
    <dsp:sp modelId="{53EB2595-C4BD-433F-8C57-DD545B768C78}">
      <dsp:nvSpPr>
        <dsp:cNvPr id="0" name=""/>
        <dsp:cNvSpPr/>
      </dsp:nvSpPr>
      <dsp:spPr>
        <a:xfrm>
          <a:off x="0" y="2034738"/>
          <a:ext cx="6117335" cy="162723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ED5377F-95BC-4E3A-87ED-B7C55D1D1354}">
      <dsp:nvSpPr>
        <dsp:cNvPr id="0" name=""/>
        <dsp:cNvSpPr/>
      </dsp:nvSpPr>
      <dsp:spPr>
        <a:xfrm>
          <a:off x="492238" y="2400866"/>
          <a:ext cx="894979" cy="89497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812B8B3-DDE4-4234-A917-BC287EFFFF35}">
      <dsp:nvSpPr>
        <dsp:cNvPr id="0" name=""/>
        <dsp:cNvSpPr/>
      </dsp:nvSpPr>
      <dsp:spPr>
        <a:xfrm>
          <a:off x="1879455" y="2034738"/>
          <a:ext cx="4237880" cy="1627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2216" tIns="172216" rIns="172216" bIns="172216" numCol="1" spcCol="1270" anchor="ctr" anchorCtr="0">
          <a:noAutofit/>
        </a:bodyPr>
        <a:lstStyle/>
        <a:p>
          <a:pPr marL="0" lvl="0" indent="0" algn="l" defTabSz="1111250">
            <a:lnSpc>
              <a:spcPct val="90000"/>
            </a:lnSpc>
            <a:spcBef>
              <a:spcPct val="0"/>
            </a:spcBef>
            <a:spcAft>
              <a:spcPct val="35000"/>
            </a:spcAft>
            <a:buNone/>
          </a:pPr>
          <a:r>
            <a:rPr lang="en-US" sz="2500" kern="1200"/>
            <a:t>Input could be Analog Input or Digital input</a:t>
          </a:r>
        </a:p>
      </dsp:txBody>
      <dsp:txXfrm>
        <a:off x="1879455" y="2034738"/>
        <a:ext cx="4237880" cy="1627234"/>
      </dsp:txXfrm>
    </dsp:sp>
    <dsp:sp modelId="{E922C0CD-F202-4629-B9DC-84A5587C25F3}">
      <dsp:nvSpPr>
        <dsp:cNvPr id="0" name=""/>
        <dsp:cNvSpPr/>
      </dsp:nvSpPr>
      <dsp:spPr>
        <a:xfrm>
          <a:off x="0" y="4068781"/>
          <a:ext cx="6117335" cy="162723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AC426E5-1553-478E-88B8-DC8224D8A13C}">
      <dsp:nvSpPr>
        <dsp:cNvPr id="0" name=""/>
        <dsp:cNvSpPr/>
      </dsp:nvSpPr>
      <dsp:spPr>
        <a:xfrm>
          <a:off x="492238" y="4434909"/>
          <a:ext cx="894979" cy="89497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89BE7B9-B24F-492A-AB44-3E8B7F673A77}">
      <dsp:nvSpPr>
        <dsp:cNvPr id="0" name=""/>
        <dsp:cNvSpPr/>
      </dsp:nvSpPr>
      <dsp:spPr>
        <a:xfrm>
          <a:off x="1879455" y="4068781"/>
          <a:ext cx="4237880" cy="1627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2216" tIns="172216" rIns="172216" bIns="172216" numCol="1" spcCol="1270" anchor="ctr" anchorCtr="0">
          <a:noAutofit/>
        </a:bodyPr>
        <a:lstStyle/>
        <a:p>
          <a:pPr marL="0" lvl="0" indent="0" algn="l" defTabSz="1111250">
            <a:lnSpc>
              <a:spcPct val="90000"/>
            </a:lnSpc>
            <a:spcBef>
              <a:spcPct val="0"/>
            </a:spcBef>
            <a:spcAft>
              <a:spcPct val="35000"/>
            </a:spcAft>
            <a:buNone/>
          </a:pPr>
          <a:r>
            <a:rPr lang="en-US" sz="2500" kern="1200"/>
            <a:t>Output could be Analog or Digital </a:t>
          </a:r>
        </a:p>
      </dsp:txBody>
      <dsp:txXfrm>
        <a:off x="1879455" y="4068781"/>
        <a:ext cx="4237880" cy="162723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2465499-807D-4BB6-A0BF-A11C8F93000C}" type="datetimeFigureOut">
              <a:rPr lang="en-US" smtClean="0"/>
              <a:t>8/13/2022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06A81C-283C-4AB9-B715-8C5D77BC58E0}" type="slidenum">
              <a:rPr lang="en-US" smtClean="0"/>
              <a:t>‹#›</a:t>
            </a:fld>
            <a:endParaRPr lang="en-US"/>
          </a:p>
        </p:txBody>
      </p:sp>
    </p:spTree>
    <p:extLst>
      <p:ext uri="{BB962C8B-B14F-4D97-AF65-F5344CB8AC3E}">
        <p14:creationId xmlns:p14="http://schemas.microsoft.com/office/powerpoint/2010/main" val="167612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2465499-807D-4BB6-A0BF-A11C8F93000C}" type="datetimeFigureOut">
              <a:rPr lang="en-US" smtClean="0"/>
              <a:t>8/13/2022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06A81C-283C-4AB9-B715-8C5D77BC58E0}" type="slidenum">
              <a:rPr lang="en-US" smtClean="0"/>
              <a:t>‹#›</a:t>
            </a:fld>
            <a:endParaRPr lang="en-US"/>
          </a:p>
        </p:txBody>
      </p:sp>
    </p:spTree>
    <p:extLst>
      <p:ext uri="{BB962C8B-B14F-4D97-AF65-F5344CB8AC3E}">
        <p14:creationId xmlns:p14="http://schemas.microsoft.com/office/powerpoint/2010/main" val="22594261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2465499-807D-4BB6-A0BF-A11C8F93000C}" type="datetimeFigureOut">
              <a:rPr lang="en-US" smtClean="0"/>
              <a:t>8/13/2022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06A81C-283C-4AB9-B715-8C5D77BC58E0}" type="slidenum">
              <a:rPr lang="en-US" smtClean="0"/>
              <a:t>‹#›</a:t>
            </a:fld>
            <a:endParaRPr lang="en-US"/>
          </a:p>
        </p:txBody>
      </p:sp>
    </p:spTree>
    <p:extLst>
      <p:ext uri="{BB962C8B-B14F-4D97-AF65-F5344CB8AC3E}">
        <p14:creationId xmlns:p14="http://schemas.microsoft.com/office/powerpoint/2010/main" val="37324491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2465499-807D-4BB6-A0BF-A11C8F93000C}" type="datetimeFigureOut">
              <a:rPr lang="en-US" smtClean="0"/>
              <a:t>8/13/2022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06A81C-283C-4AB9-B715-8C5D77BC58E0}" type="slidenum">
              <a:rPr lang="en-US" smtClean="0"/>
              <a:t>‹#›</a:t>
            </a:fld>
            <a:endParaRPr lang="en-US"/>
          </a:p>
        </p:txBody>
      </p:sp>
    </p:spTree>
    <p:extLst>
      <p:ext uri="{BB962C8B-B14F-4D97-AF65-F5344CB8AC3E}">
        <p14:creationId xmlns:p14="http://schemas.microsoft.com/office/powerpoint/2010/main" val="2973902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465499-807D-4BB6-A0BF-A11C8F93000C}" type="datetimeFigureOut">
              <a:rPr lang="en-US" smtClean="0"/>
              <a:t>8/13/2022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06A81C-283C-4AB9-B715-8C5D77BC58E0}" type="slidenum">
              <a:rPr lang="en-US" smtClean="0"/>
              <a:t>‹#›</a:t>
            </a:fld>
            <a:endParaRPr lang="en-US"/>
          </a:p>
        </p:txBody>
      </p:sp>
    </p:spTree>
    <p:extLst>
      <p:ext uri="{BB962C8B-B14F-4D97-AF65-F5344CB8AC3E}">
        <p14:creationId xmlns:p14="http://schemas.microsoft.com/office/powerpoint/2010/main" val="30151950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2465499-807D-4BB6-A0BF-A11C8F93000C}" type="datetimeFigureOut">
              <a:rPr lang="en-US" smtClean="0"/>
              <a:t>8/13/2022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06A81C-283C-4AB9-B715-8C5D77BC58E0}" type="slidenum">
              <a:rPr lang="en-US" smtClean="0"/>
              <a:t>‹#›</a:t>
            </a:fld>
            <a:endParaRPr lang="en-US"/>
          </a:p>
        </p:txBody>
      </p:sp>
    </p:spTree>
    <p:extLst>
      <p:ext uri="{BB962C8B-B14F-4D97-AF65-F5344CB8AC3E}">
        <p14:creationId xmlns:p14="http://schemas.microsoft.com/office/powerpoint/2010/main" val="12920564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2465499-807D-4BB6-A0BF-A11C8F93000C}" type="datetimeFigureOut">
              <a:rPr lang="en-US" smtClean="0"/>
              <a:t>8/13/2022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106A81C-283C-4AB9-B715-8C5D77BC58E0}" type="slidenum">
              <a:rPr lang="en-US" smtClean="0"/>
              <a:t>‹#›</a:t>
            </a:fld>
            <a:endParaRPr lang="en-US"/>
          </a:p>
        </p:txBody>
      </p:sp>
    </p:spTree>
    <p:extLst>
      <p:ext uri="{BB962C8B-B14F-4D97-AF65-F5344CB8AC3E}">
        <p14:creationId xmlns:p14="http://schemas.microsoft.com/office/powerpoint/2010/main" val="23344157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2465499-807D-4BB6-A0BF-A11C8F93000C}" type="datetimeFigureOut">
              <a:rPr lang="en-US" smtClean="0"/>
              <a:t>8/13/2022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106A81C-283C-4AB9-B715-8C5D77BC58E0}" type="slidenum">
              <a:rPr lang="en-US" smtClean="0"/>
              <a:t>‹#›</a:t>
            </a:fld>
            <a:endParaRPr lang="en-US"/>
          </a:p>
        </p:txBody>
      </p:sp>
    </p:spTree>
    <p:extLst>
      <p:ext uri="{BB962C8B-B14F-4D97-AF65-F5344CB8AC3E}">
        <p14:creationId xmlns:p14="http://schemas.microsoft.com/office/powerpoint/2010/main" val="22830426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465499-807D-4BB6-A0BF-A11C8F93000C}" type="datetimeFigureOut">
              <a:rPr lang="en-US" smtClean="0"/>
              <a:t>8/13/2022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106A81C-283C-4AB9-B715-8C5D77BC58E0}" type="slidenum">
              <a:rPr lang="en-US" smtClean="0"/>
              <a:t>‹#›</a:t>
            </a:fld>
            <a:endParaRPr lang="en-US"/>
          </a:p>
        </p:txBody>
      </p:sp>
    </p:spTree>
    <p:extLst>
      <p:ext uri="{BB962C8B-B14F-4D97-AF65-F5344CB8AC3E}">
        <p14:creationId xmlns:p14="http://schemas.microsoft.com/office/powerpoint/2010/main" val="11977437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2465499-807D-4BB6-A0BF-A11C8F93000C}" type="datetimeFigureOut">
              <a:rPr lang="en-US" smtClean="0"/>
              <a:t>8/13/2022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06A81C-283C-4AB9-B715-8C5D77BC58E0}" type="slidenum">
              <a:rPr lang="en-US" smtClean="0"/>
              <a:t>‹#›</a:t>
            </a:fld>
            <a:endParaRPr lang="en-US"/>
          </a:p>
        </p:txBody>
      </p:sp>
    </p:spTree>
    <p:extLst>
      <p:ext uri="{BB962C8B-B14F-4D97-AF65-F5344CB8AC3E}">
        <p14:creationId xmlns:p14="http://schemas.microsoft.com/office/powerpoint/2010/main" val="2237983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2465499-807D-4BB6-A0BF-A11C8F93000C}" type="datetimeFigureOut">
              <a:rPr lang="en-US" smtClean="0"/>
              <a:t>8/13/2022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06A81C-283C-4AB9-B715-8C5D77BC58E0}" type="slidenum">
              <a:rPr lang="en-US" smtClean="0"/>
              <a:t>‹#›</a:t>
            </a:fld>
            <a:endParaRPr lang="en-US"/>
          </a:p>
        </p:txBody>
      </p:sp>
    </p:spTree>
    <p:extLst>
      <p:ext uri="{BB962C8B-B14F-4D97-AF65-F5344CB8AC3E}">
        <p14:creationId xmlns:p14="http://schemas.microsoft.com/office/powerpoint/2010/main" val="730614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465499-807D-4BB6-A0BF-A11C8F93000C}" type="datetimeFigureOut">
              <a:rPr lang="en-US" smtClean="0"/>
              <a:t>8/13/2022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06A81C-283C-4AB9-B715-8C5D77BC58E0}" type="slidenum">
              <a:rPr lang="en-US" smtClean="0"/>
              <a:t>‹#›</a:t>
            </a:fld>
            <a:endParaRPr lang="en-US"/>
          </a:p>
        </p:txBody>
      </p:sp>
    </p:spTree>
    <p:extLst>
      <p:ext uri="{BB962C8B-B14F-4D97-AF65-F5344CB8AC3E}">
        <p14:creationId xmlns:p14="http://schemas.microsoft.com/office/powerpoint/2010/main" val="22312273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4426AB7-D619-4515-962A-BC83909EC0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2449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E47DF98-723F-4AAC-ABCF-CACBC438F7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3840" y="256540"/>
            <a:ext cx="11704320" cy="6365239"/>
          </a:xfrm>
          <a:prstGeom prst="rect">
            <a:avLst/>
          </a:prstGeom>
          <a:solidFill>
            <a:srgbClr val="FFFFFF"/>
          </a:solidFill>
          <a:ln w="12700">
            <a:noFill/>
          </a:ln>
        </p:spPr>
        <p:style>
          <a:lnRef idx="2">
            <a:schemeClr val="accent1">
              <a:shade val="50000"/>
            </a:schemeClr>
          </a:lnRef>
          <a:fillRef idx="1">
            <a:schemeClr val="accent1"/>
          </a:fillRef>
          <a:effectRef idx="0">
            <a:schemeClr val="accent1"/>
          </a:effectRef>
          <a:fontRef idx="minor">
            <a:schemeClr val="lt1"/>
          </a:fontRef>
        </p:style>
      </p:sp>
      <p:cxnSp>
        <p:nvCxnSpPr>
          <p:cNvPr id="18" name="Straight Connector 17">
            <a:extLst>
              <a:ext uri="{FF2B5EF4-FFF2-40B4-BE49-F238E27FC236}">
                <a16:creationId xmlns:a16="http://schemas.microsoft.com/office/drawing/2014/main" id="{EA29FC7C-9308-4FDE-8DCA-405668055B0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895600" y="5768204"/>
            <a:ext cx="6400800" cy="0"/>
          </a:xfrm>
          <a:prstGeom prst="line">
            <a:avLst/>
          </a:prstGeom>
          <a:ln>
            <a:solidFill>
              <a:srgbClr val="24496F"/>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BCEE619-89E6-A88D-6D4F-A8AF1FFD2AF6}"/>
              </a:ext>
            </a:extLst>
          </p:cNvPr>
          <p:cNvSpPr>
            <a:spLocks noGrp="1"/>
          </p:cNvSpPr>
          <p:nvPr>
            <p:ph type="ctrTitle"/>
          </p:nvPr>
        </p:nvSpPr>
        <p:spPr>
          <a:xfrm>
            <a:off x="1109980" y="4277356"/>
            <a:ext cx="9966960" cy="1560320"/>
          </a:xfrm>
        </p:spPr>
        <p:txBody>
          <a:bodyPr>
            <a:normAutofit/>
          </a:bodyPr>
          <a:lstStyle/>
          <a:p>
            <a:r>
              <a:rPr lang="en-US" sz="5800" dirty="0">
                <a:solidFill>
                  <a:srgbClr val="24496F"/>
                </a:solidFill>
              </a:rPr>
              <a:t>GPIO</a:t>
            </a:r>
          </a:p>
        </p:txBody>
      </p:sp>
      <p:sp>
        <p:nvSpPr>
          <p:cNvPr id="3" name="Subtitle 2">
            <a:extLst>
              <a:ext uri="{FF2B5EF4-FFF2-40B4-BE49-F238E27FC236}">
                <a16:creationId xmlns:a16="http://schemas.microsoft.com/office/drawing/2014/main" id="{CF164B6F-96B0-007D-ACED-85790F6C10C9}"/>
              </a:ext>
            </a:extLst>
          </p:cNvPr>
          <p:cNvSpPr>
            <a:spLocks noGrp="1"/>
          </p:cNvSpPr>
          <p:nvPr>
            <p:ph type="subTitle" idx="1"/>
          </p:nvPr>
        </p:nvSpPr>
        <p:spPr>
          <a:xfrm>
            <a:off x="1709530" y="5799489"/>
            <a:ext cx="8767860" cy="440822"/>
          </a:xfrm>
        </p:spPr>
        <p:txBody>
          <a:bodyPr>
            <a:normAutofit/>
          </a:bodyPr>
          <a:lstStyle/>
          <a:p>
            <a:r>
              <a:rPr lang="en-US" sz="2000" dirty="0">
                <a:solidFill>
                  <a:srgbClr val="24496F"/>
                </a:solidFill>
              </a:rPr>
              <a:t>Mohamed Said</a:t>
            </a:r>
          </a:p>
        </p:txBody>
      </p:sp>
      <p:pic>
        <p:nvPicPr>
          <p:cNvPr id="9" name="Picture 8" descr="No description available.">
            <a:extLst>
              <a:ext uri="{FF2B5EF4-FFF2-40B4-BE49-F238E27FC236}">
                <a16:creationId xmlns:a16="http://schemas.microsoft.com/office/drawing/2014/main" id="{0EB1F74E-65FC-6C00-7796-963325CD659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2485" r="1" b="2"/>
          <a:stretch/>
        </p:blipFill>
        <p:spPr bwMode="auto">
          <a:xfrm>
            <a:off x="243840" y="256540"/>
            <a:ext cx="11704320" cy="37642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8582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1" dur="indefinite" nodeType="mainSeq"/>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54239"/>
            <a:ext cx="10515600" cy="1325563"/>
          </a:xfrm>
        </p:spPr>
        <p:txBody>
          <a:bodyPr/>
          <a:lstStyle/>
          <a:p>
            <a:r>
              <a:rPr lang="en-US" dirty="0"/>
              <a:t>Reed Switch</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292928535"/>
              </p:ext>
            </p:extLst>
          </p:nvPr>
        </p:nvGraphicFramePr>
        <p:xfrm>
          <a:off x="838200" y="1866900"/>
          <a:ext cx="9448800" cy="4100354"/>
        </p:xfrm>
        <a:graphic>
          <a:graphicData uri="http://schemas.openxmlformats.org/drawingml/2006/table">
            <a:tbl>
              <a:tblPr/>
              <a:tblGrid>
                <a:gridCol w="4724400">
                  <a:extLst>
                    <a:ext uri="{9D8B030D-6E8A-4147-A177-3AD203B41FA5}">
                      <a16:colId xmlns:a16="http://schemas.microsoft.com/office/drawing/2014/main" val="20000"/>
                    </a:ext>
                  </a:extLst>
                </a:gridCol>
                <a:gridCol w="4724400">
                  <a:extLst>
                    <a:ext uri="{9D8B030D-6E8A-4147-A177-3AD203B41FA5}">
                      <a16:colId xmlns:a16="http://schemas.microsoft.com/office/drawing/2014/main" val="20001"/>
                    </a:ext>
                  </a:extLst>
                </a:gridCol>
              </a:tblGrid>
              <a:tr h="4100354">
                <a:tc>
                  <a:txBody>
                    <a:bodyPr/>
                    <a:lstStyle/>
                    <a:p>
                      <a:pPr algn="just" fontAlgn="t"/>
                      <a:r>
                        <a:rPr lang="en-US" dirty="0">
                          <a:solidFill>
                            <a:srgbClr val="2A2A2A"/>
                          </a:solidFill>
                          <a:effectLst/>
                        </a:rPr>
                        <a:t>Reed switch has two open leads. Leads are </a:t>
                      </a:r>
                      <a:r>
                        <a:rPr lang="en-US" dirty="0" err="1">
                          <a:solidFill>
                            <a:srgbClr val="2A2A2A"/>
                          </a:solidFill>
                          <a:effectLst/>
                        </a:rPr>
                        <a:t>magnetizable</a:t>
                      </a:r>
                      <a:r>
                        <a:rPr lang="en-US" dirty="0">
                          <a:solidFill>
                            <a:srgbClr val="2A2A2A"/>
                          </a:solidFill>
                          <a:effectLst/>
                        </a:rPr>
                        <a:t> and responds to external magnetic field when ever exposed to. Leads become charged and adopt the characteristics of magnet in present of magnetic field. One lead becomes north pole and the other becomes south pole. Leads attracts or repel each other when magnetic field is applied to them, depending on the configuration of the switch. Contact switch comes in two different polarities </a:t>
                      </a:r>
                      <a:r>
                        <a:rPr lang="en-US" b="1" dirty="0">
                          <a:solidFill>
                            <a:srgbClr val="2A2A2A"/>
                          </a:solidFill>
                          <a:effectLst/>
                        </a:rPr>
                        <a:t>Normally open(NO)</a:t>
                      </a:r>
                      <a:r>
                        <a:rPr lang="en-US" dirty="0">
                          <a:solidFill>
                            <a:srgbClr val="2A2A2A"/>
                          </a:solidFill>
                          <a:effectLst/>
                        </a:rPr>
                        <a:t> and Normally closed(NC).       </a:t>
                      </a:r>
                    </a:p>
                  </a:txBody>
                  <a:tcPr marL="142875" marR="142875">
                    <a:lnL>
                      <a:noFill/>
                    </a:lnL>
                    <a:lnR>
                      <a:noFill/>
                    </a:lnR>
                    <a:lnT>
                      <a:noFill/>
                    </a:lnT>
                    <a:lnB>
                      <a:noFill/>
                    </a:lnB>
                  </a:tcPr>
                </a:tc>
                <a:tc>
                  <a:txBody>
                    <a:bodyPr/>
                    <a:lstStyle/>
                    <a:p>
                      <a:r>
                        <a:rPr lang="en-US" sz="1800" b="1" i="0" kern="1200" dirty="0">
                          <a:solidFill>
                            <a:schemeClr val="tx1"/>
                          </a:solidFill>
                          <a:effectLst/>
                          <a:latin typeface="+mn-lt"/>
                          <a:ea typeface="+mn-ea"/>
                          <a:cs typeface="+mn-cs"/>
                        </a:rPr>
                        <a:t>Normally closed contact switch</a:t>
                      </a:r>
                    </a:p>
                    <a:p>
                      <a:r>
                        <a:rPr lang="en-US" sz="1800" b="0" i="0" kern="1200" dirty="0">
                          <a:solidFill>
                            <a:schemeClr val="tx1"/>
                          </a:solidFill>
                          <a:effectLst/>
                          <a:latin typeface="+mn-lt"/>
                          <a:ea typeface="+mn-ea"/>
                          <a:cs typeface="+mn-cs"/>
                        </a:rPr>
                        <a:t>In normally closed configuration the leads are initially connected and circuit is closed. As soon we bring the magnet close to the switch the leads repel each other and circuit opens.</a:t>
                      </a:r>
                    </a:p>
                    <a:p>
                      <a:r>
                        <a:rPr lang="en-US" sz="1800" b="1" i="0" kern="1200" dirty="0">
                          <a:solidFill>
                            <a:schemeClr val="tx1"/>
                          </a:solidFill>
                          <a:effectLst/>
                          <a:latin typeface="+mn-lt"/>
                          <a:ea typeface="+mn-ea"/>
                          <a:cs typeface="+mn-cs"/>
                        </a:rPr>
                        <a:t>Normally open contact switch</a:t>
                      </a:r>
                    </a:p>
                    <a:p>
                      <a:r>
                        <a:rPr lang="en-US" sz="1800" b="0" i="0" kern="1200" dirty="0">
                          <a:solidFill>
                            <a:schemeClr val="tx1"/>
                          </a:solidFill>
                          <a:effectLst/>
                          <a:latin typeface="+mn-lt"/>
                          <a:ea typeface="+mn-ea"/>
                          <a:cs typeface="+mn-cs"/>
                        </a:rPr>
                        <a:t>A normally open contact switch is one in which the leads are open (Same like open circuit) in normal state. When a magnet is brought near the switch the leads make contact and circuit is closed.</a:t>
                      </a:r>
                    </a:p>
                    <a:p>
                      <a:endParaRPr lang="en-US" sz="1800" b="0" i="0" kern="1200" dirty="0">
                        <a:solidFill>
                          <a:schemeClr val="tx1"/>
                        </a:solidFill>
                        <a:effectLst/>
                        <a:latin typeface="+mn-lt"/>
                        <a:ea typeface="+mn-ea"/>
                        <a:cs typeface="+mn-cs"/>
                      </a:endParaRPr>
                    </a:p>
                    <a:p>
                      <a:endParaRPr lang="en-US" sz="1800" b="0" i="0" kern="1200" dirty="0">
                        <a:solidFill>
                          <a:schemeClr val="tx1"/>
                        </a:solidFill>
                        <a:effectLst/>
                        <a:latin typeface="+mn-lt"/>
                        <a:ea typeface="+mn-ea"/>
                        <a:cs typeface="+mn-cs"/>
                      </a:endParaRPr>
                    </a:p>
                  </a:txBody>
                  <a:tcPr marL="142875" marR="142875">
                    <a:lnL>
                      <a:noFill/>
                    </a:lnL>
                    <a:lnR>
                      <a:noFill/>
                    </a:lnR>
                    <a:lnT>
                      <a:noFill/>
                    </a:lnT>
                    <a:lnB>
                      <a:noFill/>
                    </a:lnB>
                  </a:tcPr>
                </a:tc>
                <a:extLst>
                  <a:ext uri="{0D108BD9-81ED-4DB2-BD59-A6C34878D82A}">
                    <a16:rowId xmlns:a16="http://schemas.microsoft.com/office/drawing/2014/main" val="10000"/>
                  </a:ext>
                </a:extLst>
              </a:tr>
            </a:tbl>
          </a:graphicData>
        </a:graphic>
      </p:graphicFrame>
      <p:pic>
        <p:nvPicPr>
          <p:cNvPr id="9219" name="Picture 3" descr="Typical reed switc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04192" y="4676774"/>
            <a:ext cx="2771775" cy="2076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16743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8" name="Rectangle 76">
            <a:extLst>
              <a:ext uri="{FF2B5EF4-FFF2-40B4-BE49-F238E27FC236}">
                <a16:creationId xmlns:a16="http://schemas.microsoft.com/office/drawing/2014/main" id="{149FB5C3-7336-4FE0-A30C-CC0A3646D4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59" name="Group 78">
            <a:extLst>
              <a:ext uri="{FF2B5EF4-FFF2-40B4-BE49-F238E27FC236}">
                <a16:creationId xmlns:a16="http://schemas.microsoft.com/office/drawing/2014/main" id="{19A6B5CE-CB1D-48EE-8B43-E952235C83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80" name="Rectangle 79">
              <a:extLst>
                <a:ext uri="{FF2B5EF4-FFF2-40B4-BE49-F238E27FC236}">
                  <a16:creationId xmlns:a16="http://schemas.microsoft.com/office/drawing/2014/main" id="{E3F3EAA5-4E15-400B-BBA3-82B3F49A21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72BA2E40-BE9B-4C54-9CDD-40EE804CCE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3" name="Rectangle 82">
            <a:extLst>
              <a:ext uri="{FF2B5EF4-FFF2-40B4-BE49-F238E27FC236}">
                <a16:creationId xmlns:a16="http://schemas.microsoft.com/office/drawing/2014/main" id="{0DA909B4-15FF-46A6-8A7F-7AEF977FE9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517897"/>
            <a:ext cx="11111729" cy="585796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57025" y="922644"/>
            <a:ext cx="5040285" cy="1169585"/>
          </a:xfrm>
        </p:spPr>
        <p:txBody>
          <a:bodyPr vert="horz" lIns="91440" tIns="45720" rIns="91440" bIns="45720" rtlCol="0" anchor="b">
            <a:normAutofit/>
          </a:bodyPr>
          <a:lstStyle/>
          <a:p>
            <a:r>
              <a:rPr lang="en-US" sz="4000"/>
              <a:t>LCD</a:t>
            </a:r>
          </a:p>
        </p:txBody>
      </p:sp>
      <p:sp>
        <p:nvSpPr>
          <p:cNvPr id="85" name="Rectangle 84">
            <a:extLst>
              <a:ext uri="{FF2B5EF4-FFF2-40B4-BE49-F238E27FC236}">
                <a16:creationId xmlns:a16="http://schemas.microsoft.com/office/drawing/2014/main" id="{1382A32C-5B0C-4B1C-A074-76C6DBCC9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55714" y="2263365"/>
            <a:ext cx="49377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p:cNvSpPr>
            <a:spLocks noGrp="1"/>
          </p:cNvSpPr>
          <p:nvPr>
            <p:ph sz="half" idx="2"/>
          </p:nvPr>
        </p:nvSpPr>
        <p:spPr>
          <a:xfrm>
            <a:off x="1055715" y="2508105"/>
            <a:ext cx="5040285" cy="3632493"/>
          </a:xfrm>
        </p:spPr>
        <p:txBody>
          <a:bodyPr vert="horz" lIns="91440" tIns="45720" rIns="91440" bIns="45720" rtlCol="0" anchor="ctr">
            <a:normAutofit/>
          </a:bodyPr>
          <a:lstStyle/>
          <a:p>
            <a:r>
              <a:rPr lang="en-US" sz="2000"/>
              <a:t>2 Lines 16 Characters LCD</a:t>
            </a:r>
          </a:p>
          <a:p>
            <a:endParaRPr lang="en-US" sz="2000"/>
          </a:p>
          <a:p>
            <a:r>
              <a:rPr lang="en-US" sz="2000"/>
              <a:t>8 bits mode or 4 bits mode</a:t>
            </a:r>
          </a:p>
          <a:p>
            <a:endParaRPr lang="en-US" sz="2000"/>
          </a:p>
          <a:p>
            <a:endParaRPr lang="en-US" sz="2000"/>
          </a:p>
        </p:txBody>
      </p:sp>
      <p:pic>
        <p:nvPicPr>
          <p:cNvPr id="2050" name="Picture 2" descr="https://circuitdigest.com/sites/default/files/inlineimages/16x2-LCD-Module-Pinouts.png"/>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6946667" y="901755"/>
            <a:ext cx="4389120" cy="2326233"/>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LCD address"/>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946667" y="4289588"/>
            <a:ext cx="4389120" cy="1152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75669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LCD Hardware</a:t>
            </a:r>
          </a:p>
        </p:txBody>
      </p:sp>
      <p:pic>
        <p:nvPicPr>
          <p:cNvPr id="3074" name="Picture 2" descr="http://tutorial.cytron.com.my/wp-content/uploads/2012/08/SK40C_4x4-keypad_LCD_Schematic.png"/>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385464" y="961812"/>
            <a:ext cx="6494470" cy="49309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7496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9">
            <a:extLst>
              <a:ext uri="{FF2B5EF4-FFF2-40B4-BE49-F238E27FC236}">
                <a16:creationId xmlns:a16="http://schemas.microsoft.com/office/drawing/2014/main" id="{A8908DB7-C3A6-4FCB-9820-CEE02B398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30936" y="640823"/>
            <a:ext cx="3419856" cy="5583148"/>
          </a:xfrm>
        </p:spPr>
        <p:txBody>
          <a:bodyPr vert="horz" lIns="91440" tIns="45720" rIns="91440" bIns="45720" rtlCol="0" anchor="ctr">
            <a:normAutofit/>
          </a:bodyPr>
          <a:lstStyle/>
          <a:p>
            <a:r>
              <a:rPr lang="en-US" sz="5400" kern="1200">
                <a:solidFill>
                  <a:schemeClr val="tx1"/>
                </a:solidFill>
                <a:latin typeface="+mj-lt"/>
                <a:ea typeface="+mj-ea"/>
                <a:cs typeface="+mj-cs"/>
              </a:rPr>
              <a:t>Pinout LCD</a:t>
            </a:r>
          </a:p>
        </p:txBody>
      </p:sp>
      <p:sp>
        <p:nvSpPr>
          <p:cNvPr id="19" name="sketch line">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267200" y="630936"/>
            <a:ext cx="18288" cy="5590381"/>
          </a:xfrm>
          <a:custGeom>
            <a:avLst/>
            <a:gdLst>
              <a:gd name="connsiteX0" fmla="*/ 0 w 18288"/>
              <a:gd name="connsiteY0" fmla="*/ 0 h 5590381"/>
              <a:gd name="connsiteX1" fmla="*/ 18288 w 18288"/>
              <a:gd name="connsiteY1" fmla="*/ 0 h 5590381"/>
              <a:gd name="connsiteX2" fmla="*/ 18288 w 18288"/>
              <a:gd name="connsiteY2" fmla="*/ 754701 h 5590381"/>
              <a:gd name="connsiteX3" fmla="*/ 18288 w 18288"/>
              <a:gd name="connsiteY3" fmla="*/ 1565307 h 5590381"/>
              <a:gd name="connsiteX4" fmla="*/ 18288 w 18288"/>
              <a:gd name="connsiteY4" fmla="*/ 2152297 h 5590381"/>
              <a:gd name="connsiteX5" fmla="*/ 18288 w 18288"/>
              <a:gd name="connsiteY5" fmla="*/ 2906998 h 5590381"/>
              <a:gd name="connsiteX6" fmla="*/ 18288 w 18288"/>
              <a:gd name="connsiteY6" fmla="*/ 3549892 h 5590381"/>
              <a:gd name="connsiteX7" fmla="*/ 18288 w 18288"/>
              <a:gd name="connsiteY7" fmla="*/ 4080978 h 5590381"/>
              <a:gd name="connsiteX8" fmla="*/ 18288 w 18288"/>
              <a:gd name="connsiteY8" fmla="*/ 4835680 h 5590381"/>
              <a:gd name="connsiteX9" fmla="*/ 18288 w 18288"/>
              <a:gd name="connsiteY9" fmla="*/ 5590381 h 5590381"/>
              <a:gd name="connsiteX10" fmla="*/ 0 w 18288"/>
              <a:gd name="connsiteY10" fmla="*/ 5590381 h 5590381"/>
              <a:gd name="connsiteX11" fmla="*/ 0 w 18288"/>
              <a:gd name="connsiteY11" fmla="*/ 4835680 h 5590381"/>
              <a:gd name="connsiteX12" fmla="*/ 0 w 18288"/>
              <a:gd name="connsiteY12" fmla="*/ 4304593 h 5590381"/>
              <a:gd name="connsiteX13" fmla="*/ 0 w 18288"/>
              <a:gd name="connsiteY13" fmla="*/ 3773507 h 5590381"/>
              <a:gd name="connsiteX14" fmla="*/ 0 w 18288"/>
              <a:gd name="connsiteY14" fmla="*/ 3186517 h 5590381"/>
              <a:gd name="connsiteX15" fmla="*/ 0 w 18288"/>
              <a:gd name="connsiteY15" fmla="*/ 2487720 h 5590381"/>
              <a:gd name="connsiteX16" fmla="*/ 0 w 18288"/>
              <a:gd name="connsiteY16" fmla="*/ 1956633 h 5590381"/>
              <a:gd name="connsiteX17" fmla="*/ 0 w 18288"/>
              <a:gd name="connsiteY17" fmla="*/ 1425547 h 5590381"/>
              <a:gd name="connsiteX18" fmla="*/ 0 w 18288"/>
              <a:gd name="connsiteY18" fmla="*/ 614942 h 5590381"/>
              <a:gd name="connsiteX19" fmla="*/ 0 w 18288"/>
              <a:gd name="connsiteY19" fmla="*/ 0 h 5590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288" h="5590381" fill="none" extrusionOk="0">
                <a:moveTo>
                  <a:pt x="0" y="0"/>
                </a:moveTo>
                <a:cubicBezTo>
                  <a:pt x="7726" y="-435"/>
                  <a:pt x="14198" y="437"/>
                  <a:pt x="18288" y="0"/>
                </a:cubicBezTo>
                <a:cubicBezTo>
                  <a:pt x="-5226" y="225076"/>
                  <a:pt x="46275" y="562283"/>
                  <a:pt x="18288" y="754701"/>
                </a:cubicBezTo>
                <a:cubicBezTo>
                  <a:pt x="-9699" y="947119"/>
                  <a:pt x="30081" y="1239251"/>
                  <a:pt x="18288" y="1565307"/>
                </a:cubicBezTo>
                <a:cubicBezTo>
                  <a:pt x="6495" y="1891363"/>
                  <a:pt x="7160" y="1999140"/>
                  <a:pt x="18288" y="2152297"/>
                </a:cubicBezTo>
                <a:cubicBezTo>
                  <a:pt x="29417" y="2305454"/>
                  <a:pt x="28705" y="2598333"/>
                  <a:pt x="18288" y="2906998"/>
                </a:cubicBezTo>
                <a:cubicBezTo>
                  <a:pt x="7871" y="3215663"/>
                  <a:pt x="35263" y="3327412"/>
                  <a:pt x="18288" y="3549892"/>
                </a:cubicBezTo>
                <a:cubicBezTo>
                  <a:pt x="1313" y="3772372"/>
                  <a:pt x="38561" y="3843836"/>
                  <a:pt x="18288" y="4080978"/>
                </a:cubicBezTo>
                <a:cubicBezTo>
                  <a:pt x="-1985" y="4318120"/>
                  <a:pt x="-3806" y="4511166"/>
                  <a:pt x="18288" y="4835680"/>
                </a:cubicBezTo>
                <a:cubicBezTo>
                  <a:pt x="40382" y="5160194"/>
                  <a:pt x="-13070" y="5401748"/>
                  <a:pt x="18288" y="5590381"/>
                </a:cubicBezTo>
                <a:cubicBezTo>
                  <a:pt x="12010" y="5589863"/>
                  <a:pt x="6799" y="5589982"/>
                  <a:pt x="0" y="5590381"/>
                </a:cubicBezTo>
                <a:cubicBezTo>
                  <a:pt x="-6480" y="5250523"/>
                  <a:pt x="-32148" y="5052531"/>
                  <a:pt x="0" y="4835680"/>
                </a:cubicBezTo>
                <a:cubicBezTo>
                  <a:pt x="32148" y="4618829"/>
                  <a:pt x="5352" y="4496374"/>
                  <a:pt x="0" y="4304593"/>
                </a:cubicBezTo>
                <a:cubicBezTo>
                  <a:pt x="-5352" y="4112812"/>
                  <a:pt x="9645" y="3919423"/>
                  <a:pt x="0" y="3773507"/>
                </a:cubicBezTo>
                <a:cubicBezTo>
                  <a:pt x="-9645" y="3627591"/>
                  <a:pt x="-10654" y="3330687"/>
                  <a:pt x="0" y="3186517"/>
                </a:cubicBezTo>
                <a:cubicBezTo>
                  <a:pt x="10654" y="3042347"/>
                  <a:pt x="18181" y="2635923"/>
                  <a:pt x="0" y="2487720"/>
                </a:cubicBezTo>
                <a:cubicBezTo>
                  <a:pt x="-18181" y="2339517"/>
                  <a:pt x="-7947" y="2113537"/>
                  <a:pt x="0" y="1956633"/>
                </a:cubicBezTo>
                <a:cubicBezTo>
                  <a:pt x="7947" y="1799729"/>
                  <a:pt x="-15145" y="1657735"/>
                  <a:pt x="0" y="1425547"/>
                </a:cubicBezTo>
                <a:cubicBezTo>
                  <a:pt x="15145" y="1193359"/>
                  <a:pt x="-23832" y="948054"/>
                  <a:pt x="0" y="614942"/>
                </a:cubicBezTo>
                <a:cubicBezTo>
                  <a:pt x="23832" y="281831"/>
                  <a:pt x="2816" y="129878"/>
                  <a:pt x="0" y="0"/>
                </a:cubicBezTo>
                <a:close/>
              </a:path>
              <a:path w="18288" h="5590381" stroke="0" extrusionOk="0">
                <a:moveTo>
                  <a:pt x="0" y="0"/>
                </a:moveTo>
                <a:cubicBezTo>
                  <a:pt x="5871" y="848"/>
                  <a:pt x="11713" y="-200"/>
                  <a:pt x="18288" y="0"/>
                </a:cubicBezTo>
                <a:cubicBezTo>
                  <a:pt x="41141" y="165299"/>
                  <a:pt x="3613" y="427555"/>
                  <a:pt x="18288" y="698798"/>
                </a:cubicBezTo>
                <a:cubicBezTo>
                  <a:pt x="32963" y="970041"/>
                  <a:pt x="19680" y="1226199"/>
                  <a:pt x="18288" y="1397595"/>
                </a:cubicBezTo>
                <a:cubicBezTo>
                  <a:pt x="16896" y="1568991"/>
                  <a:pt x="38798" y="1794517"/>
                  <a:pt x="18288" y="2152297"/>
                </a:cubicBezTo>
                <a:cubicBezTo>
                  <a:pt x="-2222" y="2510077"/>
                  <a:pt x="40846" y="2594424"/>
                  <a:pt x="18288" y="2739287"/>
                </a:cubicBezTo>
                <a:cubicBezTo>
                  <a:pt x="-4270" y="2884150"/>
                  <a:pt x="27117" y="3129706"/>
                  <a:pt x="18288" y="3493988"/>
                </a:cubicBezTo>
                <a:cubicBezTo>
                  <a:pt x="9459" y="3858270"/>
                  <a:pt x="54201" y="4041447"/>
                  <a:pt x="18288" y="4304593"/>
                </a:cubicBezTo>
                <a:cubicBezTo>
                  <a:pt x="-17625" y="4567740"/>
                  <a:pt x="49627" y="5149125"/>
                  <a:pt x="18288" y="5590381"/>
                </a:cubicBezTo>
                <a:cubicBezTo>
                  <a:pt x="10860" y="5590744"/>
                  <a:pt x="7568" y="5590157"/>
                  <a:pt x="0" y="5590381"/>
                </a:cubicBezTo>
                <a:cubicBezTo>
                  <a:pt x="36767" y="5266821"/>
                  <a:pt x="-16223" y="5116146"/>
                  <a:pt x="0" y="4835680"/>
                </a:cubicBezTo>
                <a:cubicBezTo>
                  <a:pt x="16223" y="4555214"/>
                  <a:pt x="-16316" y="4356490"/>
                  <a:pt x="0" y="4136882"/>
                </a:cubicBezTo>
                <a:cubicBezTo>
                  <a:pt x="16316" y="3917274"/>
                  <a:pt x="8005" y="3773465"/>
                  <a:pt x="0" y="3549892"/>
                </a:cubicBezTo>
                <a:cubicBezTo>
                  <a:pt x="-8005" y="3326319"/>
                  <a:pt x="27623" y="3052456"/>
                  <a:pt x="0" y="2851094"/>
                </a:cubicBezTo>
                <a:cubicBezTo>
                  <a:pt x="-27623" y="2649732"/>
                  <a:pt x="5614" y="2455815"/>
                  <a:pt x="0" y="2264104"/>
                </a:cubicBezTo>
                <a:cubicBezTo>
                  <a:pt x="-5614" y="2072393"/>
                  <a:pt x="22598" y="1990723"/>
                  <a:pt x="0" y="1733018"/>
                </a:cubicBezTo>
                <a:cubicBezTo>
                  <a:pt x="-22598" y="1475313"/>
                  <a:pt x="-6965" y="1369123"/>
                  <a:pt x="0" y="1090124"/>
                </a:cubicBezTo>
                <a:cubicBezTo>
                  <a:pt x="6965" y="811125"/>
                  <a:pt x="-19273" y="50704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3114097614">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1"/>
          <p:cNvSpPr>
            <a:spLocks noChangeArrowheads="1"/>
          </p:cNvSpPr>
          <p:nvPr/>
        </p:nvSpPr>
        <p:spPr bwMode="auto">
          <a:xfrm>
            <a:off x="4654296" y="4798577"/>
            <a:ext cx="6894576" cy="1428487"/>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t"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28600" eaLnBrk="1" fontAlgn="base" hangingPunct="1">
              <a:lnSpc>
                <a:spcPct val="90000"/>
              </a:lnSpc>
              <a:spcBef>
                <a:spcPct val="0"/>
              </a:spcBef>
              <a:spcAft>
                <a:spcPts val="600"/>
              </a:spcAft>
              <a:buClrTx/>
              <a:buSzTx/>
              <a:buFont typeface="Arial" panose="020B0604020202020204" pitchFamily="34" charset="0"/>
              <a:buChar char="•"/>
              <a:tabLst/>
            </a:pPr>
            <a:r>
              <a:rPr kumimoji="0" lang="en-US" sz="2200" b="1" i="0" u="none" strike="noStrike" cap="none" normalizeH="0" baseline="0">
                <a:ln>
                  <a:noFill/>
                </a:ln>
                <a:effectLst/>
                <a:latin typeface="+mn-lt"/>
              </a:rPr>
              <a:t>Pin Description: </a:t>
            </a:r>
          </a:p>
          <a:p>
            <a:pPr marL="0" marR="0" lvl="0" indent="-228600" eaLnBrk="1" fontAlgn="base" hangingPunct="1">
              <a:lnSpc>
                <a:spcPct val="90000"/>
              </a:lnSpc>
              <a:spcBef>
                <a:spcPct val="0"/>
              </a:spcBef>
              <a:spcAft>
                <a:spcPts val="600"/>
              </a:spcAft>
              <a:buClrTx/>
              <a:buSzTx/>
              <a:buFont typeface="Arial" panose="020B0604020202020204" pitchFamily="34" charset="0"/>
              <a:buChar char="•"/>
              <a:tabLst/>
            </a:pPr>
            <a:r>
              <a:rPr kumimoji="0" lang="en-US" sz="2200" b="0" i="0" u="none" strike="noStrike" cap="none" normalizeH="0" baseline="0">
                <a:ln>
                  <a:noFill/>
                </a:ln>
                <a:effectLst/>
                <a:latin typeface="+mn-lt"/>
              </a:rPr>
              <a:t> </a:t>
            </a:r>
          </a:p>
          <a:p>
            <a:pPr marL="0" marR="0" lvl="0" indent="-228600" eaLnBrk="1" fontAlgn="base" hangingPunct="1">
              <a:lnSpc>
                <a:spcPct val="90000"/>
              </a:lnSpc>
              <a:spcBef>
                <a:spcPct val="0"/>
              </a:spcBef>
              <a:spcAft>
                <a:spcPts val="600"/>
              </a:spcAft>
              <a:buClrTx/>
              <a:buSzTx/>
              <a:buFont typeface="Arial" panose="020B0604020202020204" pitchFamily="34" charset="0"/>
              <a:buChar char="•"/>
              <a:tabLst/>
            </a:pPr>
            <a:r>
              <a:rPr kumimoji="0" lang="en-US" sz="2200" b="0" i="0" u="none" strike="noStrike" cap="none" normalizeH="0" baseline="0">
                <a:ln>
                  <a:noFill/>
                </a:ln>
                <a:effectLst/>
                <a:latin typeface="+mn-lt"/>
              </a:rPr>
              <a:t> </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158862983"/>
              </p:ext>
            </p:extLst>
          </p:nvPr>
        </p:nvGraphicFramePr>
        <p:xfrm>
          <a:off x="4654296" y="780767"/>
          <a:ext cx="6894577" cy="3613978"/>
        </p:xfrm>
        <a:graphic>
          <a:graphicData uri="http://schemas.openxmlformats.org/drawingml/2006/table">
            <a:tbl>
              <a:tblPr firstRow="1" bandRow="1"/>
              <a:tblGrid>
                <a:gridCol w="570482">
                  <a:extLst>
                    <a:ext uri="{9D8B030D-6E8A-4147-A177-3AD203B41FA5}">
                      <a16:colId xmlns:a16="http://schemas.microsoft.com/office/drawing/2014/main" val="20000"/>
                    </a:ext>
                  </a:extLst>
                </a:gridCol>
                <a:gridCol w="5048696">
                  <a:extLst>
                    <a:ext uri="{9D8B030D-6E8A-4147-A177-3AD203B41FA5}">
                      <a16:colId xmlns:a16="http://schemas.microsoft.com/office/drawing/2014/main" val="20001"/>
                    </a:ext>
                  </a:extLst>
                </a:gridCol>
                <a:gridCol w="1275399">
                  <a:extLst>
                    <a:ext uri="{9D8B030D-6E8A-4147-A177-3AD203B41FA5}">
                      <a16:colId xmlns:a16="http://schemas.microsoft.com/office/drawing/2014/main" val="20002"/>
                    </a:ext>
                  </a:extLst>
                </a:gridCol>
              </a:tblGrid>
              <a:tr h="376746">
                <a:tc>
                  <a:txBody>
                    <a:bodyPr/>
                    <a:lstStyle/>
                    <a:p>
                      <a:pPr algn="ctr" fontAlgn="ctr">
                        <a:spcAft>
                          <a:spcPts val="0"/>
                        </a:spcAft>
                      </a:pPr>
                      <a:r>
                        <a:rPr lang="en-US" sz="1100">
                          <a:effectLst/>
                          <a:latin typeface="Arial" panose="020B0604020202020204" pitchFamily="34" charset="0"/>
                        </a:rPr>
                        <a:t> </a:t>
                      </a:r>
                      <a:r>
                        <a:rPr lang="en-US" sz="1100" b="1">
                          <a:effectLst/>
                          <a:latin typeface="Arial" panose="020B0604020202020204" pitchFamily="34" charset="0"/>
                        </a:rPr>
                        <a:t>Pin No</a:t>
                      </a:r>
                      <a:endParaRPr lang="en-US" sz="1100">
                        <a:effectLst/>
                      </a:endParaRPr>
                    </a:p>
                  </a:txBody>
                  <a:tcPr marL="44916" marR="4491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00660" marR="0" algn="l" fontAlgn="ctr">
                        <a:spcBef>
                          <a:spcPts val="0"/>
                        </a:spcBef>
                        <a:spcAft>
                          <a:spcPts val="0"/>
                        </a:spcAft>
                      </a:pPr>
                      <a:r>
                        <a:rPr lang="en-US" sz="1100">
                          <a:effectLst/>
                          <a:latin typeface="Arial" panose="020B0604020202020204" pitchFamily="34" charset="0"/>
                        </a:rPr>
                        <a:t> </a:t>
                      </a:r>
                      <a:r>
                        <a:rPr lang="en-US" sz="1100" b="1">
                          <a:effectLst/>
                          <a:latin typeface="Arial" panose="020B0604020202020204" pitchFamily="34" charset="0"/>
                        </a:rPr>
                        <a:t>Function</a:t>
                      </a:r>
                      <a:endParaRPr lang="en-US" sz="1100">
                        <a:effectLst/>
                      </a:endParaRPr>
                    </a:p>
                  </a:txBody>
                  <a:tcPr marL="44916" marR="44916" marT="0" marB="0" anchor="ctr">
                    <a:lnL w="12700" cap="flat" cmpd="sng" algn="ctr">
                      <a:solidFill>
                        <a:srgbClr val="000000"/>
                      </a:solidFill>
                      <a:prstDash val="solid"/>
                      <a:round/>
                      <a:headEnd type="none" w="med" len="med"/>
                      <a:tailEnd type="none" w="med" len="med"/>
                    </a:lnL>
                    <a:lnR w="12700" cap="flat" cmpd="sng" algn="ctr">
                      <a:solidFill>
                        <a:srgbClr val="50BA90"/>
                      </a:solidFill>
                      <a:prstDash val="solid"/>
                      <a:round/>
                      <a:headEnd type="none" w="med" len="med"/>
                      <a:tailEnd type="none" w="med" len="med"/>
                    </a:lnR>
                    <a:lnT w="12700" cap="flat" cmpd="sng" algn="ctr">
                      <a:solidFill>
                        <a:srgbClr val="50BA90"/>
                      </a:solidFill>
                      <a:prstDash val="solid"/>
                      <a:round/>
                      <a:headEnd type="none" w="med" len="med"/>
                      <a:tailEnd type="none" w="med" len="med"/>
                    </a:lnT>
                    <a:lnB w="12700" cap="flat" cmpd="sng" algn="ctr">
                      <a:solidFill>
                        <a:srgbClr val="50BA90"/>
                      </a:solidFill>
                      <a:prstDash val="solid"/>
                      <a:round/>
                      <a:headEnd type="none" w="med" len="med"/>
                      <a:tailEnd type="none" w="med" len="med"/>
                    </a:lnB>
                  </a:tcPr>
                </a:tc>
                <a:tc>
                  <a:txBody>
                    <a:bodyPr/>
                    <a:lstStyle/>
                    <a:p>
                      <a:pPr marL="148590" marR="0" algn="l" fontAlgn="ctr">
                        <a:spcBef>
                          <a:spcPts val="0"/>
                        </a:spcBef>
                        <a:spcAft>
                          <a:spcPts val="0"/>
                        </a:spcAft>
                      </a:pPr>
                      <a:r>
                        <a:rPr lang="en-US" sz="1100">
                          <a:effectLst/>
                          <a:latin typeface="Arial" panose="020B0604020202020204" pitchFamily="34" charset="0"/>
                        </a:rPr>
                        <a:t> </a:t>
                      </a:r>
                      <a:r>
                        <a:rPr lang="en-US" sz="1100" b="1">
                          <a:effectLst/>
                          <a:latin typeface="Arial" panose="020B0604020202020204" pitchFamily="34" charset="0"/>
                        </a:rPr>
                        <a:t>Name</a:t>
                      </a:r>
                      <a:endParaRPr lang="en-US" sz="1100">
                        <a:effectLst/>
                      </a:endParaRPr>
                    </a:p>
                  </a:txBody>
                  <a:tcPr marL="44916" marR="44916" marT="0" marB="0" anchor="ctr">
                    <a:lnL w="12700" cap="flat" cmpd="sng" algn="ctr">
                      <a:solidFill>
                        <a:srgbClr val="50BA90"/>
                      </a:solidFill>
                      <a:prstDash val="solid"/>
                      <a:round/>
                      <a:headEnd type="none" w="med" len="med"/>
                      <a:tailEnd type="none" w="med" len="med"/>
                    </a:lnL>
                    <a:lnR w="12700" cap="flat" cmpd="sng" algn="ctr">
                      <a:solidFill>
                        <a:srgbClr val="30BB90"/>
                      </a:solidFill>
                      <a:prstDash val="solid"/>
                      <a:round/>
                      <a:headEnd type="none" w="med" len="med"/>
                      <a:tailEnd type="none" w="med" len="med"/>
                    </a:lnR>
                    <a:lnT w="12700" cap="flat" cmpd="sng" algn="ctr">
                      <a:solidFill>
                        <a:srgbClr val="30BB90"/>
                      </a:solidFill>
                      <a:prstDash val="solid"/>
                      <a:round/>
                      <a:headEnd type="none" w="med" len="med"/>
                      <a:tailEnd type="none" w="med" len="med"/>
                    </a:lnT>
                    <a:lnB w="12700" cap="flat" cmpd="sng" algn="ctr">
                      <a:solidFill>
                        <a:srgbClr val="30BB90"/>
                      </a:solidFill>
                      <a:prstDash val="solid"/>
                      <a:round/>
                      <a:headEnd type="none" w="med" len="med"/>
                      <a:tailEnd type="none" w="med" len="med"/>
                    </a:lnB>
                  </a:tcPr>
                </a:tc>
                <a:extLst>
                  <a:ext uri="{0D108BD9-81ED-4DB2-BD59-A6C34878D82A}">
                    <a16:rowId xmlns:a16="http://schemas.microsoft.com/office/drawing/2014/main" val="10000"/>
                  </a:ext>
                </a:extLst>
              </a:tr>
              <a:tr h="202327">
                <a:tc>
                  <a:txBody>
                    <a:bodyPr/>
                    <a:lstStyle/>
                    <a:p>
                      <a:pPr algn="ctr" fontAlgn="ctr">
                        <a:spcAft>
                          <a:spcPts val="0"/>
                        </a:spcAft>
                      </a:pPr>
                      <a:r>
                        <a:rPr lang="en-US" sz="1100">
                          <a:effectLst/>
                          <a:latin typeface="Arial" panose="020B0604020202020204" pitchFamily="34" charset="0"/>
                        </a:rPr>
                        <a:t>1</a:t>
                      </a:r>
                      <a:endParaRPr lang="en-US" sz="1100">
                        <a:effectLst/>
                      </a:endParaRPr>
                    </a:p>
                  </a:txBody>
                  <a:tcPr marL="44916" marR="44916" marT="0" marB="0" anchor="ctr">
                    <a:lnL w="12700" cap="flat" cmpd="sng" algn="ctr">
                      <a:solidFill>
                        <a:srgbClr val="30B990"/>
                      </a:solidFill>
                      <a:prstDash val="solid"/>
                      <a:round/>
                      <a:headEnd type="none" w="med" len="med"/>
                      <a:tailEnd type="none" w="med" len="med"/>
                    </a:lnL>
                    <a:lnR w="12700" cap="flat" cmpd="sng" algn="ctr">
                      <a:solidFill>
                        <a:srgbClr val="30B99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30B990"/>
                      </a:solidFill>
                      <a:prstDash val="solid"/>
                      <a:round/>
                      <a:headEnd type="none" w="med" len="med"/>
                      <a:tailEnd type="none" w="med" len="med"/>
                    </a:lnB>
                  </a:tcPr>
                </a:tc>
                <a:tc>
                  <a:txBody>
                    <a:bodyPr/>
                    <a:lstStyle/>
                    <a:p>
                      <a:pPr marL="215265" marR="0" algn="l" fontAlgn="ctr">
                        <a:spcBef>
                          <a:spcPts val="0"/>
                        </a:spcBef>
                        <a:spcAft>
                          <a:spcPts val="0"/>
                        </a:spcAft>
                      </a:pPr>
                      <a:r>
                        <a:rPr lang="en-US" sz="1100">
                          <a:effectLst/>
                          <a:latin typeface="Arial" panose="020B0604020202020204" pitchFamily="34" charset="0"/>
                        </a:rPr>
                        <a:t>Ground (0V)</a:t>
                      </a:r>
                      <a:endParaRPr lang="en-US" sz="1100">
                        <a:effectLst/>
                      </a:endParaRPr>
                    </a:p>
                  </a:txBody>
                  <a:tcPr marL="44916" marR="44916" marT="0" marB="0" anchor="ctr">
                    <a:lnL w="12700" cap="flat" cmpd="sng" algn="ctr">
                      <a:solidFill>
                        <a:srgbClr val="30B990"/>
                      </a:solidFill>
                      <a:prstDash val="solid"/>
                      <a:round/>
                      <a:headEnd type="none" w="med" len="med"/>
                      <a:tailEnd type="none" w="med" len="med"/>
                    </a:lnL>
                    <a:lnR w="12700" cap="flat" cmpd="sng" algn="ctr">
                      <a:solidFill>
                        <a:srgbClr val="30B990"/>
                      </a:solidFill>
                      <a:prstDash val="solid"/>
                      <a:round/>
                      <a:headEnd type="none" w="med" len="med"/>
                      <a:tailEnd type="none" w="med" len="med"/>
                    </a:lnR>
                    <a:lnT w="12700" cap="flat" cmpd="sng" algn="ctr">
                      <a:solidFill>
                        <a:srgbClr val="50BA90"/>
                      </a:solidFill>
                      <a:prstDash val="solid"/>
                      <a:round/>
                      <a:headEnd type="none" w="med" len="med"/>
                      <a:tailEnd type="none" w="med" len="med"/>
                    </a:lnT>
                    <a:lnB w="12700" cap="flat" cmpd="sng" algn="ctr">
                      <a:solidFill>
                        <a:srgbClr val="30B990"/>
                      </a:solidFill>
                      <a:prstDash val="solid"/>
                      <a:round/>
                      <a:headEnd type="none" w="med" len="med"/>
                      <a:tailEnd type="none" w="med" len="med"/>
                    </a:lnB>
                  </a:tcPr>
                </a:tc>
                <a:tc>
                  <a:txBody>
                    <a:bodyPr/>
                    <a:lstStyle/>
                    <a:p>
                      <a:pPr marL="148590" marR="0" algn="l" fontAlgn="ctr">
                        <a:spcBef>
                          <a:spcPts val="0"/>
                        </a:spcBef>
                        <a:spcAft>
                          <a:spcPts val="0"/>
                        </a:spcAft>
                      </a:pPr>
                      <a:r>
                        <a:rPr lang="en-US" sz="1100">
                          <a:effectLst/>
                          <a:latin typeface="Arial" panose="020B0604020202020204" pitchFamily="34" charset="0"/>
                        </a:rPr>
                        <a:t>Ground</a:t>
                      </a:r>
                      <a:endParaRPr lang="en-US" sz="1100">
                        <a:effectLst/>
                      </a:endParaRPr>
                    </a:p>
                  </a:txBody>
                  <a:tcPr marL="44916" marR="44916" marT="0" marB="0" anchor="ctr">
                    <a:lnL w="12700" cap="flat" cmpd="sng" algn="ctr">
                      <a:solidFill>
                        <a:srgbClr val="30B990"/>
                      </a:solidFill>
                      <a:prstDash val="solid"/>
                      <a:round/>
                      <a:headEnd type="none" w="med" len="med"/>
                      <a:tailEnd type="none" w="med" len="med"/>
                    </a:lnL>
                    <a:lnR w="12700" cap="flat" cmpd="sng" algn="ctr">
                      <a:solidFill>
                        <a:srgbClr val="30BB90"/>
                      </a:solidFill>
                      <a:prstDash val="solid"/>
                      <a:round/>
                      <a:headEnd type="none" w="med" len="med"/>
                      <a:tailEnd type="none" w="med" len="med"/>
                    </a:lnR>
                    <a:lnT w="12700" cap="flat" cmpd="sng" algn="ctr">
                      <a:solidFill>
                        <a:srgbClr val="30BB90"/>
                      </a:solidFill>
                      <a:prstDash val="solid"/>
                      <a:round/>
                      <a:headEnd type="none" w="med" len="med"/>
                      <a:tailEnd type="none" w="med" len="med"/>
                    </a:lnT>
                    <a:lnB w="12700" cap="flat" cmpd="sng" algn="ctr">
                      <a:solidFill>
                        <a:srgbClr val="30BB90"/>
                      </a:solidFill>
                      <a:prstDash val="solid"/>
                      <a:round/>
                      <a:headEnd type="none" w="med" len="med"/>
                      <a:tailEnd type="none" w="med" len="med"/>
                    </a:lnB>
                  </a:tcPr>
                </a:tc>
                <a:extLst>
                  <a:ext uri="{0D108BD9-81ED-4DB2-BD59-A6C34878D82A}">
                    <a16:rowId xmlns:a16="http://schemas.microsoft.com/office/drawing/2014/main" val="10001"/>
                  </a:ext>
                </a:extLst>
              </a:tr>
              <a:tr h="202327">
                <a:tc>
                  <a:txBody>
                    <a:bodyPr/>
                    <a:lstStyle/>
                    <a:p>
                      <a:pPr algn="ctr" fontAlgn="ctr">
                        <a:spcAft>
                          <a:spcPts val="0"/>
                        </a:spcAft>
                      </a:pPr>
                      <a:r>
                        <a:rPr lang="en-US" sz="1100">
                          <a:effectLst/>
                          <a:latin typeface="Arial" panose="020B0604020202020204" pitchFamily="34" charset="0"/>
                        </a:rPr>
                        <a:t>2</a:t>
                      </a:r>
                      <a:endParaRPr lang="en-US" sz="1100">
                        <a:effectLst/>
                      </a:endParaRPr>
                    </a:p>
                  </a:txBody>
                  <a:tcPr marL="44916" marR="44916" marT="0" marB="0" anchor="ctr">
                    <a:lnL w="12700" cap="flat" cmpd="sng" algn="ctr">
                      <a:solidFill>
                        <a:srgbClr val="B0BA90"/>
                      </a:solidFill>
                      <a:prstDash val="solid"/>
                      <a:round/>
                      <a:headEnd type="none" w="med" len="med"/>
                      <a:tailEnd type="none" w="med" len="med"/>
                    </a:lnL>
                    <a:lnR w="12700" cap="flat" cmpd="sng" algn="ctr">
                      <a:solidFill>
                        <a:srgbClr val="B0BA90"/>
                      </a:solidFill>
                      <a:prstDash val="solid"/>
                      <a:round/>
                      <a:headEnd type="none" w="med" len="med"/>
                      <a:tailEnd type="none" w="med" len="med"/>
                    </a:lnR>
                    <a:lnT w="12700" cap="flat" cmpd="sng" algn="ctr">
                      <a:solidFill>
                        <a:srgbClr val="30B990"/>
                      </a:solidFill>
                      <a:prstDash val="solid"/>
                      <a:round/>
                      <a:headEnd type="none" w="med" len="med"/>
                      <a:tailEnd type="none" w="med" len="med"/>
                    </a:lnT>
                    <a:lnB w="12700" cap="flat" cmpd="sng" algn="ctr">
                      <a:solidFill>
                        <a:srgbClr val="B0BA90"/>
                      </a:solidFill>
                      <a:prstDash val="solid"/>
                      <a:round/>
                      <a:headEnd type="none" w="med" len="med"/>
                      <a:tailEnd type="none" w="med" len="med"/>
                    </a:lnB>
                  </a:tcPr>
                </a:tc>
                <a:tc>
                  <a:txBody>
                    <a:bodyPr/>
                    <a:lstStyle/>
                    <a:p>
                      <a:pPr marL="215265" marR="0" algn="l" fontAlgn="ctr">
                        <a:spcBef>
                          <a:spcPts val="0"/>
                        </a:spcBef>
                        <a:spcAft>
                          <a:spcPts val="0"/>
                        </a:spcAft>
                      </a:pPr>
                      <a:r>
                        <a:rPr lang="en-US" sz="1100">
                          <a:effectLst/>
                          <a:latin typeface="Arial" panose="020B0604020202020204" pitchFamily="34" charset="0"/>
                        </a:rPr>
                        <a:t>Supply voltage; 5V (4.7V – 5.3V)</a:t>
                      </a:r>
                      <a:endParaRPr lang="en-US" sz="1100">
                        <a:effectLst/>
                      </a:endParaRPr>
                    </a:p>
                  </a:txBody>
                  <a:tcPr marL="44916" marR="44916" marT="0" marB="0" anchor="ctr">
                    <a:lnL w="12700" cap="flat" cmpd="sng" algn="ctr">
                      <a:solidFill>
                        <a:srgbClr val="B0BA90"/>
                      </a:solidFill>
                      <a:prstDash val="solid"/>
                      <a:round/>
                      <a:headEnd type="none" w="med" len="med"/>
                      <a:tailEnd type="none" w="med" len="med"/>
                    </a:lnL>
                    <a:lnR w="12700" cap="flat" cmpd="sng" algn="ctr">
                      <a:solidFill>
                        <a:srgbClr val="D0B690"/>
                      </a:solidFill>
                      <a:prstDash val="solid"/>
                      <a:round/>
                      <a:headEnd type="none" w="med" len="med"/>
                      <a:tailEnd type="none" w="med" len="med"/>
                    </a:lnR>
                    <a:lnT w="12700" cap="flat" cmpd="sng" algn="ctr">
                      <a:solidFill>
                        <a:srgbClr val="30B990"/>
                      </a:solidFill>
                      <a:prstDash val="solid"/>
                      <a:round/>
                      <a:headEnd type="none" w="med" len="med"/>
                      <a:tailEnd type="none" w="med" len="med"/>
                    </a:lnT>
                    <a:lnB w="12700" cap="flat" cmpd="sng" algn="ctr">
                      <a:solidFill>
                        <a:srgbClr val="D0B690"/>
                      </a:solidFill>
                      <a:prstDash val="solid"/>
                      <a:round/>
                      <a:headEnd type="none" w="med" len="med"/>
                      <a:tailEnd type="none" w="med" len="med"/>
                    </a:lnB>
                  </a:tcPr>
                </a:tc>
                <a:tc>
                  <a:txBody>
                    <a:bodyPr/>
                    <a:lstStyle/>
                    <a:p>
                      <a:pPr marL="148590" marR="0" algn="l" fontAlgn="ctr">
                        <a:spcBef>
                          <a:spcPts val="0"/>
                        </a:spcBef>
                        <a:spcAft>
                          <a:spcPts val="0"/>
                        </a:spcAft>
                      </a:pPr>
                      <a:r>
                        <a:rPr lang="en-US" sz="1100">
                          <a:effectLst/>
                          <a:latin typeface="Arial" panose="020B0604020202020204" pitchFamily="34" charset="0"/>
                        </a:rPr>
                        <a:t> Vcc</a:t>
                      </a:r>
                      <a:endParaRPr lang="en-US" sz="1100">
                        <a:effectLst/>
                      </a:endParaRPr>
                    </a:p>
                  </a:txBody>
                  <a:tcPr marL="44916" marR="44916" marT="0" marB="0" anchor="ctr">
                    <a:lnL w="12700" cap="flat" cmpd="sng" algn="ctr">
                      <a:solidFill>
                        <a:srgbClr val="D0B690"/>
                      </a:solidFill>
                      <a:prstDash val="solid"/>
                      <a:round/>
                      <a:headEnd type="none" w="med" len="med"/>
                      <a:tailEnd type="none" w="med" len="med"/>
                    </a:lnL>
                    <a:lnR w="12700" cap="flat" cmpd="sng" algn="ctr">
                      <a:solidFill>
                        <a:srgbClr val="D0B690"/>
                      </a:solidFill>
                      <a:prstDash val="solid"/>
                      <a:round/>
                      <a:headEnd type="none" w="med" len="med"/>
                      <a:tailEnd type="none" w="med" len="med"/>
                    </a:lnR>
                    <a:lnT w="12700" cap="flat" cmpd="sng" algn="ctr">
                      <a:solidFill>
                        <a:srgbClr val="30BB90"/>
                      </a:solidFill>
                      <a:prstDash val="solid"/>
                      <a:round/>
                      <a:headEnd type="none" w="med" len="med"/>
                      <a:tailEnd type="none" w="med" len="med"/>
                    </a:lnT>
                    <a:lnB w="12700" cap="flat" cmpd="sng" algn="ctr">
                      <a:solidFill>
                        <a:srgbClr val="D0B690"/>
                      </a:solidFill>
                      <a:prstDash val="solid"/>
                      <a:round/>
                      <a:headEnd type="none" w="med" len="med"/>
                      <a:tailEnd type="none" w="med" len="med"/>
                    </a:lnB>
                  </a:tcPr>
                </a:tc>
                <a:extLst>
                  <a:ext uri="{0D108BD9-81ED-4DB2-BD59-A6C34878D82A}">
                    <a16:rowId xmlns:a16="http://schemas.microsoft.com/office/drawing/2014/main" val="10002"/>
                  </a:ext>
                </a:extLst>
              </a:tr>
              <a:tr h="202327">
                <a:tc>
                  <a:txBody>
                    <a:bodyPr/>
                    <a:lstStyle/>
                    <a:p>
                      <a:pPr algn="ctr" fontAlgn="ctr">
                        <a:spcAft>
                          <a:spcPts val="0"/>
                        </a:spcAft>
                      </a:pPr>
                      <a:r>
                        <a:rPr lang="en-US" sz="1100">
                          <a:effectLst/>
                          <a:latin typeface="Arial" panose="020B0604020202020204" pitchFamily="34" charset="0"/>
                        </a:rPr>
                        <a:t>3</a:t>
                      </a:r>
                      <a:endParaRPr lang="en-US" sz="1100">
                        <a:effectLst/>
                      </a:endParaRPr>
                    </a:p>
                  </a:txBody>
                  <a:tcPr marL="44916" marR="44916" marT="0" marB="0" anchor="ctr">
                    <a:lnL w="12700" cap="flat" cmpd="sng" algn="ctr">
                      <a:solidFill>
                        <a:srgbClr val="70BD90"/>
                      </a:solidFill>
                      <a:prstDash val="solid"/>
                      <a:round/>
                      <a:headEnd type="none" w="med" len="med"/>
                      <a:tailEnd type="none" w="med" len="med"/>
                    </a:lnL>
                    <a:lnR w="12700" cap="flat" cmpd="sng" algn="ctr">
                      <a:solidFill>
                        <a:srgbClr val="70BD90"/>
                      </a:solidFill>
                      <a:prstDash val="solid"/>
                      <a:round/>
                      <a:headEnd type="none" w="med" len="med"/>
                      <a:tailEnd type="none" w="med" len="med"/>
                    </a:lnR>
                    <a:lnT w="12700" cap="flat" cmpd="sng" algn="ctr">
                      <a:solidFill>
                        <a:srgbClr val="B0BA90"/>
                      </a:solidFill>
                      <a:prstDash val="solid"/>
                      <a:round/>
                      <a:headEnd type="none" w="med" len="med"/>
                      <a:tailEnd type="none" w="med" len="med"/>
                    </a:lnT>
                    <a:lnB w="12700" cap="flat" cmpd="sng" algn="ctr">
                      <a:solidFill>
                        <a:srgbClr val="70BD90"/>
                      </a:solidFill>
                      <a:prstDash val="solid"/>
                      <a:round/>
                      <a:headEnd type="none" w="med" len="med"/>
                      <a:tailEnd type="none" w="med" len="med"/>
                    </a:lnB>
                  </a:tcPr>
                </a:tc>
                <a:tc>
                  <a:txBody>
                    <a:bodyPr/>
                    <a:lstStyle/>
                    <a:p>
                      <a:pPr marL="215265" marR="0" algn="l" fontAlgn="ctr">
                        <a:spcBef>
                          <a:spcPts val="0"/>
                        </a:spcBef>
                        <a:spcAft>
                          <a:spcPts val="0"/>
                        </a:spcAft>
                      </a:pPr>
                      <a:r>
                        <a:rPr lang="en-US" sz="1100">
                          <a:effectLst/>
                          <a:latin typeface="Arial" panose="020B0604020202020204" pitchFamily="34" charset="0"/>
                        </a:rPr>
                        <a:t>Contrast adjustment; through a variable resistor</a:t>
                      </a:r>
                      <a:endParaRPr lang="en-US" sz="1100">
                        <a:effectLst/>
                      </a:endParaRPr>
                    </a:p>
                  </a:txBody>
                  <a:tcPr marL="44916" marR="44916" marT="0" marB="0" anchor="ctr">
                    <a:lnL w="12700" cap="flat" cmpd="sng" algn="ctr">
                      <a:solidFill>
                        <a:srgbClr val="70BD90"/>
                      </a:solidFill>
                      <a:prstDash val="solid"/>
                      <a:round/>
                      <a:headEnd type="none" w="med" len="med"/>
                      <a:tailEnd type="none" w="med" len="med"/>
                    </a:lnL>
                    <a:lnR w="12700" cap="flat" cmpd="sng" algn="ctr">
                      <a:solidFill>
                        <a:srgbClr val="30B990"/>
                      </a:solidFill>
                      <a:prstDash val="solid"/>
                      <a:round/>
                      <a:headEnd type="none" w="med" len="med"/>
                      <a:tailEnd type="none" w="med" len="med"/>
                    </a:lnR>
                    <a:lnT w="12700" cap="flat" cmpd="sng" algn="ctr">
                      <a:solidFill>
                        <a:srgbClr val="D0B690"/>
                      </a:solidFill>
                      <a:prstDash val="solid"/>
                      <a:round/>
                      <a:headEnd type="none" w="med" len="med"/>
                      <a:tailEnd type="none" w="med" len="med"/>
                    </a:lnT>
                    <a:lnB w="12700" cap="flat" cmpd="sng" algn="ctr">
                      <a:solidFill>
                        <a:srgbClr val="30B990"/>
                      </a:solidFill>
                      <a:prstDash val="solid"/>
                      <a:round/>
                      <a:headEnd type="none" w="med" len="med"/>
                      <a:tailEnd type="none" w="med" len="med"/>
                    </a:lnB>
                  </a:tcPr>
                </a:tc>
                <a:tc>
                  <a:txBody>
                    <a:bodyPr/>
                    <a:lstStyle/>
                    <a:p>
                      <a:pPr marL="148590" marR="0" algn="l" fontAlgn="ctr">
                        <a:spcBef>
                          <a:spcPts val="0"/>
                        </a:spcBef>
                        <a:spcAft>
                          <a:spcPts val="0"/>
                        </a:spcAft>
                      </a:pPr>
                      <a:r>
                        <a:rPr lang="en-US" sz="1100">
                          <a:effectLst/>
                          <a:latin typeface="Arial" panose="020B0604020202020204" pitchFamily="34" charset="0"/>
                        </a:rPr>
                        <a:t> V</a:t>
                      </a:r>
                      <a:r>
                        <a:rPr lang="en-US" sz="1100" baseline="-25000">
                          <a:effectLst/>
                          <a:latin typeface="Arial" panose="020B0604020202020204" pitchFamily="34" charset="0"/>
                        </a:rPr>
                        <a:t>EE</a:t>
                      </a:r>
                      <a:endParaRPr lang="en-US" sz="1100">
                        <a:effectLst/>
                      </a:endParaRPr>
                    </a:p>
                  </a:txBody>
                  <a:tcPr marL="44916" marR="44916" marT="0" marB="0" anchor="ctr">
                    <a:lnL w="12700" cap="flat" cmpd="sng" algn="ctr">
                      <a:solidFill>
                        <a:srgbClr val="30B990"/>
                      </a:solidFill>
                      <a:prstDash val="solid"/>
                      <a:round/>
                      <a:headEnd type="none" w="med" len="med"/>
                      <a:tailEnd type="none" w="med" len="med"/>
                    </a:lnL>
                    <a:lnR w="12700" cap="flat" cmpd="sng" algn="ctr">
                      <a:solidFill>
                        <a:srgbClr val="30B890"/>
                      </a:solidFill>
                      <a:prstDash val="solid"/>
                      <a:round/>
                      <a:headEnd type="none" w="med" len="med"/>
                      <a:tailEnd type="none" w="med" len="med"/>
                    </a:lnR>
                    <a:lnT w="12700" cap="flat" cmpd="sng" algn="ctr">
                      <a:solidFill>
                        <a:srgbClr val="D0B690"/>
                      </a:solidFill>
                      <a:prstDash val="solid"/>
                      <a:round/>
                      <a:headEnd type="none" w="med" len="med"/>
                      <a:tailEnd type="none" w="med" len="med"/>
                    </a:lnT>
                    <a:lnB w="12700" cap="flat" cmpd="sng" algn="ctr">
                      <a:solidFill>
                        <a:srgbClr val="30B890"/>
                      </a:solidFill>
                      <a:prstDash val="solid"/>
                      <a:round/>
                      <a:headEnd type="none" w="med" len="med"/>
                      <a:tailEnd type="none" w="med" len="med"/>
                    </a:lnB>
                  </a:tcPr>
                </a:tc>
                <a:extLst>
                  <a:ext uri="{0D108BD9-81ED-4DB2-BD59-A6C34878D82A}">
                    <a16:rowId xmlns:a16="http://schemas.microsoft.com/office/drawing/2014/main" val="10003"/>
                  </a:ext>
                </a:extLst>
              </a:tr>
              <a:tr h="202327">
                <a:tc>
                  <a:txBody>
                    <a:bodyPr/>
                    <a:lstStyle/>
                    <a:p>
                      <a:pPr algn="ctr" fontAlgn="ctr">
                        <a:spcAft>
                          <a:spcPts val="0"/>
                        </a:spcAft>
                      </a:pPr>
                      <a:r>
                        <a:rPr lang="en-US" sz="1100">
                          <a:effectLst/>
                          <a:latin typeface="Arial" panose="020B0604020202020204" pitchFamily="34" charset="0"/>
                        </a:rPr>
                        <a:t>4</a:t>
                      </a:r>
                      <a:endParaRPr lang="en-US" sz="1100">
                        <a:effectLst/>
                      </a:endParaRPr>
                    </a:p>
                  </a:txBody>
                  <a:tcPr marL="44916" marR="44916" marT="0" marB="0" anchor="ctr">
                    <a:lnL w="12700" cap="flat" cmpd="sng" algn="ctr">
                      <a:solidFill>
                        <a:srgbClr val="30B990"/>
                      </a:solidFill>
                      <a:prstDash val="solid"/>
                      <a:round/>
                      <a:headEnd type="none" w="med" len="med"/>
                      <a:tailEnd type="none" w="med" len="med"/>
                    </a:lnL>
                    <a:lnR w="12700" cap="flat" cmpd="sng" algn="ctr">
                      <a:solidFill>
                        <a:srgbClr val="30B990"/>
                      </a:solidFill>
                      <a:prstDash val="solid"/>
                      <a:round/>
                      <a:headEnd type="none" w="med" len="med"/>
                      <a:tailEnd type="none" w="med" len="med"/>
                    </a:lnR>
                    <a:lnT w="12700" cap="flat" cmpd="sng" algn="ctr">
                      <a:solidFill>
                        <a:srgbClr val="70BD90"/>
                      </a:solidFill>
                      <a:prstDash val="solid"/>
                      <a:round/>
                      <a:headEnd type="none" w="med" len="med"/>
                      <a:tailEnd type="none" w="med" len="med"/>
                    </a:lnT>
                    <a:lnB w="12700" cap="flat" cmpd="sng" algn="ctr">
                      <a:solidFill>
                        <a:srgbClr val="30B990"/>
                      </a:solidFill>
                      <a:prstDash val="solid"/>
                      <a:round/>
                      <a:headEnd type="none" w="med" len="med"/>
                      <a:tailEnd type="none" w="med" len="med"/>
                    </a:lnB>
                  </a:tcPr>
                </a:tc>
                <a:tc>
                  <a:txBody>
                    <a:bodyPr/>
                    <a:lstStyle/>
                    <a:p>
                      <a:pPr marL="215265" marR="0" algn="l" fontAlgn="ctr">
                        <a:spcBef>
                          <a:spcPts val="0"/>
                        </a:spcBef>
                        <a:spcAft>
                          <a:spcPts val="0"/>
                        </a:spcAft>
                      </a:pPr>
                      <a:r>
                        <a:rPr lang="en-US" sz="1100">
                          <a:effectLst/>
                          <a:latin typeface="Arial" panose="020B0604020202020204" pitchFamily="34" charset="0"/>
                        </a:rPr>
                        <a:t>Selects command register when low; and data register when high</a:t>
                      </a:r>
                      <a:endParaRPr lang="en-US" sz="1100">
                        <a:effectLst/>
                      </a:endParaRPr>
                    </a:p>
                  </a:txBody>
                  <a:tcPr marL="44916" marR="44916" marT="0" marB="0" anchor="ctr">
                    <a:lnL w="12700" cap="flat" cmpd="sng" algn="ctr">
                      <a:solidFill>
                        <a:srgbClr val="30B990"/>
                      </a:solidFill>
                      <a:prstDash val="solid"/>
                      <a:round/>
                      <a:headEnd type="none" w="med" len="med"/>
                      <a:tailEnd type="none" w="med" len="med"/>
                    </a:lnL>
                    <a:lnR w="12700" cap="flat" cmpd="sng" algn="ctr">
                      <a:solidFill>
                        <a:srgbClr val="B0BA90"/>
                      </a:solidFill>
                      <a:prstDash val="solid"/>
                      <a:round/>
                      <a:headEnd type="none" w="med" len="med"/>
                      <a:tailEnd type="none" w="med" len="med"/>
                    </a:lnR>
                    <a:lnT w="12700" cap="flat" cmpd="sng" algn="ctr">
                      <a:solidFill>
                        <a:srgbClr val="30B990"/>
                      </a:solidFill>
                      <a:prstDash val="solid"/>
                      <a:round/>
                      <a:headEnd type="none" w="med" len="med"/>
                      <a:tailEnd type="none" w="med" len="med"/>
                    </a:lnT>
                    <a:lnB w="12700" cap="flat" cmpd="sng" algn="ctr">
                      <a:solidFill>
                        <a:srgbClr val="B0BA90"/>
                      </a:solidFill>
                      <a:prstDash val="solid"/>
                      <a:round/>
                      <a:headEnd type="none" w="med" len="med"/>
                      <a:tailEnd type="none" w="med" len="med"/>
                    </a:lnB>
                  </a:tcPr>
                </a:tc>
                <a:tc>
                  <a:txBody>
                    <a:bodyPr/>
                    <a:lstStyle/>
                    <a:p>
                      <a:pPr marL="148590" marR="0" algn="l" fontAlgn="ctr">
                        <a:spcBef>
                          <a:spcPts val="0"/>
                        </a:spcBef>
                        <a:spcAft>
                          <a:spcPts val="0"/>
                        </a:spcAft>
                      </a:pPr>
                      <a:r>
                        <a:rPr lang="en-US" sz="1100">
                          <a:effectLst/>
                          <a:latin typeface="Arial" panose="020B0604020202020204" pitchFamily="34" charset="0"/>
                        </a:rPr>
                        <a:t>Register Select</a:t>
                      </a:r>
                      <a:endParaRPr lang="en-US" sz="1100">
                        <a:effectLst/>
                      </a:endParaRPr>
                    </a:p>
                  </a:txBody>
                  <a:tcPr marL="44916" marR="44916" marT="0" marB="0" anchor="ctr">
                    <a:lnL w="12700" cap="flat" cmpd="sng" algn="ctr">
                      <a:solidFill>
                        <a:srgbClr val="B0BA90"/>
                      </a:solidFill>
                      <a:prstDash val="solid"/>
                      <a:round/>
                      <a:headEnd type="none" w="med" len="med"/>
                      <a:tailEnd type="none" w="med" len="med"/>
                    </a:lnL>
                    <a:lnR w="12700" cap="flat" cmpd="sng" algn="ctr">
                      <a:solidFill>
                        <a:srgbClr val="F0B690"/>
                      </a:solidFill>
                      <a:prstDash val="solid"/>
                      <a:round/>
                      <a:headEnd type="none" w="med" len="med"/>
                      <a:tailEnd type="none" w="med" len="med"/>
                    </a:lnR>
                    <a:lnT w="12700" cap="flat" cmpd="sng" algn="ctr">
                      <a:solidFill>
                        <a:srgbClr val="30B890"/>
                      </a:solidFill>
                      <a:prstDash val="solid"/>
                      <a:round/>
                      <a:headEnd type="none" w="med" len="med"/>
                      <a:tailEnd type="none" w="med" len="med"/>
                    </a:lnT>
                    <a:lnB w="12700" cap="flat" cmpd="sng" algn="ctr">
                      <a:solidFill>
                        <a:srgbClr val="F0B690"/>
                      </a:solidFill>
                      <a:prstDash val="solid"/>
                      <a:round/>
                      <a:headEnd type="none" w="med" len="med"/>
                      <a:tailEnd type="none" w="med" len="med"/>
                    </a:lnB>
                  </a:tcPr>
                </a:tc>
                <a:extLst>
                  <a:ext uri="{0D108BD9-81ED-4DB2-BD59-A6C34878D82A}">
                    <a16:rowId xmlns:a16="http://schemas.microsoft.com/office/drawing/2014/main" val="10004"/>
                  </a:ext>
                </a:extLst>
              </a:tr>
              <a:tr h="202327">
                <a:tc>
                  <a:txBody>
                    <a:bodyPr/>
                    <a:lstStyle/>
                    <a:p>
                      <a:pPr algn="ctr" fontAlgn="ctr">
                        <a:spcAft>
                          <a:spcPts val="0"/>
                        </a:spcAft>
                      </a:pPr>
                      <a:r>
                        <a:rPr lang="en-US" sz="1100">
                          <a:effectLst/>
                          <a:latin typeface="Arial" panose="020B0604020202020204" pitchFamily="34" charset="0"/>
                        </a:rPr>
                        <a:t>5</a:t>
                      </a:r>
                      <a:endParaRPr lang="en-US" sz="1100">
                        <a:effectLst/>
                      </a:endParaRPr>
                    </a:p>
                  </a:txBody>
                  <a:tcPr marL="44916" marR="44916" marT="0" marB="0" anchor="ctr">
                    <a:lnL w="12700" cap="flat" cmpd="sng" algn="ctr">
                      <a:solidFill>
                        <a:srgbClr val="F0B690"/>
                      </a:solidFill>
                      <a:prstDash val="solid"/>
                      <a:round/>
                      <a:headEnd type="none" w="med" len="med"/>
                      <a:tailEnd type="none" w="med" len="med"/>
                    </a:lnL>
                    <a:lnR w="12700" cap="flat" cmpd="sng" algn="ctr">
                      <a:solidFill>
                        <a:srgbClr val="F0B690"/>
                      </a:solidFill>
                      <a:prstDash val="solid"/>
                      <a:round/>
                      <a:headEnd type="none" w="med" len="med"/>
                      <a:tailEnd type="none" w="med" len="med"/>
                    </a:lnR>
                    <a:lnT w="12700" cap="flat" cmpd="sng" algn="ctr">
                      <a:solidFill>
                        <a:srgbClr val="30B990"/>
                      </a:solidFill>
                      <a:prstDash val="solid"/>
                      <a:round/>
                      <a:headEnd type="none" w="med" len="med"/>
                      <a:tailEnd type="none" w="med" len="med"/>
                    </a:lnT>
                    <a:lnB w="12700" cap="flat" cmpd="sng" algn="ctr">
                      <a:solidFill>
                        <a:srgbClr val="F0B690"/>
                      </a:solidFill>
                      <a:prstDash val="solid"/>
                      <a:round/>
                      <a:headEnd type="none" w="med" len="med"/>
                      <a:tailEnd type="none" w="med" len="med"/>
                    </a:lnB>
                  </a:tcPr>
                </a:tc>
                <a:tc>
                  <a:txBody>
                    <a:bodyPr/>
                    <a:lstStyle/>
                    <a:p>
                      <a:pPr marL="215265" marR="0" algn="l" fontAlgn="ctr">
                        <a:spcBef>
                          <a:spcPts val="0"/>
                        </a:spcBef>
                        <a:spcAft>
                          <a:spcPts val="0"/>
                        </a:spcAft>
                      </a:pPr>
                      <a:r>
                        <a:rPr lang="en-US" sz="1100">
                          <a:effectLst/>
                          <a:latin typeface="Arial" panose="020B0604020202020204" pitchFamily="34" charset="0"/>
                        </a:rPr>
                        <a:t>Low to write to the register; High to read from the register</a:t>
                      </a:r>
                      <a:endParaRPr lang="en-US" sz="1100">
                        <a:effectLst/>
                      </a:endParaRPr>
                    </a:p>
                  </a:txBody>
                  <a:tcPr marL="44916" marR="44916" marT="0" marB="0" anchor="ctr">
                    <a:lnL w="12700" cap="flat" cmpd="sng" algn="ctr">
                      <a:solidFill>
                        <a:srgbClr val="F0B690"/>
                      </a:solidFill>
                      <a:prstDash val="solid"/>
                      <a:round/>
                      <a:headEnd type="none" w="med" len="med"/>
                      <a:tailEnd type="none" w="med" len="med"/>
                    </a:lnL>
                    <a:lnR w="12700" cap="flat" cmpd="sng" algn="ctr">
                      <a:solidFill>
                        <a:srgbClr val="B0BA90"/>
                      </a:solidFill>
                      <a:prstDash val="solid"/>
                      <a:round/>
                      <a:headEnd type="none" w="med" len="med"/>
                      <a:tailEnd type="none" w="med" len="med"/>
                    </a:lnR>
                    <a:lnT w="12700" cap="flat" cmpd="sng" algn="ctr">
                      <a:solidFill>
                        <a:srgbClr val="B0BA90"/>
                      </a:solidFill>
                      <a:prstDash val="solid"/>
                      <a:round/>
                      <a:headEnd type="none" w="med" len="med"/>
                      <a:tailEnd type="none" w="med" len="med"/>
                    </a:lnT>
                    <a:lnB w="12700" cap="flat" cmpd="sng" algn="ctr">
                      <a:solidFill>
                        <a:srgbClr val="B0BA90"/>
                      </a:solidFill>
                      <a:prstDash val="solid"/>
                      <a:round/>
                      <a:headEnd type="none" w="med" len="med"/>
                      <a:tailEnd type="none" w="med" len="med"/>
                    </a:lnB>
                  </a:tcPr>
                </a:tc>
                <a:tc>
                  <a:txBody>
                    <a:bodyPr/>
                    <a:lstStyle/>
                    <a:p>
                      <a:pPr marL="148590" marR="0" algn="l" fontAlgn="ctr">
                        <a:spcBef>
                          <a:spcPts val="0"/>
                        </a:spcBef>
                        <a:spcAft>
                          <a:spcPts val="0"/>
                        </a:spcAft>
                      </a:pPr>
                      <a:r>
                        <a:rPr lang="en-US" sz="1100">
                          <a:effectLst/>
                          <a:latin typeface="Arial" panose="020B0604020202020204" pitchFamily="34" charset="0"/>
                        </a:rPr>
                        <a:t>Read/write</a:t>
                      </a:r>
                      <a:endParaRPr lang="en-US" sz="1100">
                        <a:effectLst/>
                      </a:endParaRPr>
                    </a:p>
                  </a:txBody>
                  <a:tcPr marL="44916" marR="44916" marT="0" marB="0" anchor="ctr">
                    <a:lnL w="12700" cap="flat" cmpd="sng" algn="ctr">
                      <a:solidFill>
                        <a:srgbClr val="B0BA90"/>
                      </a:solidFill>
                      <a:prstDash val="solid"/>
                      <a:round/>
                      <a:headEnd type="none" w="med" len="med"/>
                      <a:tailEnd type="none" w="med" len="med"/>
                    </a:lnL>
                    <a:lnR w="12700" cap="flat" cmpd="sng" algn="ctr">
                      <a:solidFill>
                        <a:srgbClr val="30BD90"/>
                      </a:solidFill>
                      <a:prstDash val="solid"/>
                      <a:round/>
                      <a:headEnd type="none" w="med" len="med"/>
                      <a:tailEnd type="none" w="med" len="med"/>
                    </a:lnR>
                    <a:lnT w="12700" cap="flat" cmpd="sng" algn="ctr">
                      <a:solidFill>
                        <a:srgbClr val="F0B690"/>
                      </a:solidFill>
                      <a:prstDash val="solid"/>
                      <a:round/>
                      <a:headEnd type="none" w="med" len="med"/>
                      <a:tailEnd type="none" w="med" len="med"/>
                    </a:lnT>
                    <a:lnB w="12700" cap="flat" cmpd="sng" algn="ctr">
                      <a:solidFill>
                        <a:srgbClr val="30BD90"/>
                      </a:solidFill>
                      <a:prstDash val="solid"/>
                      <a:round/>
                      <a:headEnd type="none" w="med" len="med"/>
                      <a:tailEnd type="none" w="med" len="med"/>
                    </a:lnB>
                  </a:tcPr>
                </a:tc>
                <a:extLst>
                  <a:ext uri="{0D108BD9-81ED-4DB2-BD59-A6C34878D82A}">
                    <a16:rowId xmlns:a16="http://schemas.microsoft.com/office/drawing/2014/main" val="10005"/>
                  </a:ext>
                </a:extLst>
              </a:tr>
              <a:tr h="202327">
                <a:tc>
                  <a:txBody>
                    <a:bodyPr/>
                    <a:lstStyle/>
                    <a:p>
                      <a:pPr algn="ctr" fontAlgn="ctr">
                        <a:spcAft>
                          <a:spcPts val="0"/>
                        </a:spcAft>
                      </a:pPr>
                      <a:r>
                        <a:rPr lang="en-US" sz="1100">
                          <a:effectLst/>
                          <a:latin typeface="Arial" panose="020B0604020202020204" pitchFamily="34" charset="0"/>
                        </a:rPr>
                        <a:t>6</a:t>
                      </a:r>
                      <a:endParaRPr lang="en-US" sz="1100">
                        <a:effectLst/>
                      </a:endParaRPr>
                    </a:p>
                  </a:txBody>
                  <a:tcPr marL="44916" marR="44916" marT="0" marB="0" anchor="ctr">
                    <a:lnL w="12700" cap="flat" cmpd="sng" algn="ctr">
                      <a:solidFill>
                        <a:srgbClr val="D0BB90"/>
                      </a:solidFill>
                      <a:prstDash val="solid"/>
                      <a:round/>
                      <a:headEnd type="none" w="med" len="med"/>
                      <a:tailEnd type="none" w="med" len="med"/>
                    </a:lnL>
                    <a:lnR w="12700" cap="flat" cmpd="sng" algn="ctr">
                      <a:solidFill>
                        <a:srgbClr val="D0BB90"/>
                      </a:solidFill>
                      <a:prstDash val="solid"/>
                      <a:round/>
                      <a:headEnd type="none" w="med" len="med"/>
                      <a:tailEnd type="none" w="med" len="med"/>
                    </a:lnR>
                    <a:lnT w="12700" cap="flat" cmpd="sng" algn="ctr">
                      <a:solidFill>
                        <a:srgbClr val="F0B690"/>
                      </a:solidFill>
                      <a:prstDash val="solid"/>
                      <a:round/>
                      <a:headEnd type="none" w="med" len="med"/>
                      <a:tailEnd type="none" w="med" len="med"/>
                    </a:lnT>
                    <a:lnB w="12700" cap="flat" cmpd="sng" algn="ctr">
                      <a:solidFill>
                        <a:srgbClr val="D0BB90"/>
                      </a:solidFill>
                      <a:prstDash val="solid"/>
                      <a:round/>
                      <a:headEnd type="none" w="med" len="med"/>
                      <a:tailEnd type="none" w="med" len="med"/>
                    </a:lnB>
                  </a:tcPr>
                </a:tc>
                <a:tc>
                  <a:txBody>
                    <a:bodyPr/>
                    <a:lstStyle/>
                    <a:p>
                      <a:pPr marL="215265" marR="0" algn="l" fontAlgn="ctr">
                        <a:spcBef>
                          <a:spcPts val="0"/>
                        </a:spcBef>
                        <a:spcAft>
                          <a:spcPts val="0"/>
                        </a:spcAft>
                      </a:pPr>
                      <a:r>
                        <a:rPr lang="en-US" sz="1100">
                          <a:effectLst/>
                          <a:latin typeface="Arial" panose="020B0604020202020204" pitchFamily="34" charset="0"/>
                        </a:rPr>
                        <a:t>Sends data to data pins when a high to low pulse is given</a:t>
                      </a:r>
                      <a:endParaRPr lang="en-US" sz="1100">
                        <a:effectLst/>
                      </a:endParaRPr>
                    </a:p>
                  </a:txBody>
                  <a:tcPr marL="44916" marR="44916" marT="0" marB="0" anchor="ctr">
                    <a:lnL w="12700" cap="flat" cmpd="sng" algn="ctr">
                      <a:solidFill>
                        <a:srgbClr val="D0BB90"/>
                      </a:solidFill>
                      <a:prstDash val="solid"/>
                      <a:round/>
                      <a:headEnd type="none" w="med" len="med"/>
                      <a:tailEnd type="none" w="med" len="med"/>
                    </a:lnL>
                    <a:lnR w="12700" cap="flat" cmpd="sng" algn="ctr">
                      <a:solidFill>
                        <a:srgbClr val="D0BB90"/>
                      </a:solidFill>
                      <a:prstDash val="solid"/>
                      <a:round/>
                      <a:headEnd type="none" w="med" len="med"/>
                      <a:tailEnd type="none" w="med" len="med"/>
                    </a:lnR>
                    <a:lnT w="12700" cap="flat" cmpd="sng" algn="ctr">
                      <a:solidFill>
                        <a:srgbClr val="B0BA90"/>
                      </a:solidFill>
                      <a:prstDash val="solid"/>
                      <a:round/>
                      <a:headEnd type="none" w="med" len="med"/>
                      <a:tailEnd type="none" w="med" len="med"/>
                    </a:lnT>
                    <a:lnB w="12700" cap="flat" cmpd="sng" algn="ctr">
                      <a:solidFill>
                        <a:srgbClr val="D0BB90"/>
                      </a:solidFill>
                      <a:prstDash val="solid"/>
                      <a:round/>
                      <a:headEnd type="none" w="med" len="med"/>
                      <a:tailEnd type="none" w="med" len="med"/>
                    </a:lnB>
                  </a:tcPr>
                </a:tc>
                <a:tc>
                  <a:txBody>
                    <a:bodyPr/>
                    <a:lstStyle/>
                    <a:p>
                      <a:pPr marL="148590" marR="0" algn="l" fontAlgn="ctr">
                        <a:spcBef>
                          <a:spcPts val="0"/>
                        </a:spcBef>
                        <a:spcAft>
                          <a:spcPts val="0"/>
                        </a:spcAft>
                      </a:pPr>
                      <a:r>
                        <a:rPr lang="en-US" sz="1100">
                          <a:effectLst/>
                          <a:latin typeface="Arial" panose="020B0604020202020204" pitchFamily="34" charset="0"/>
                        </a:rPr>
                        <a:t>Enable</a:t>
                      </a:r>
                      <a:endParaRPr lang="en-US" sz="1100">
                        <a:effectLst/>
                      </a:endParaRPr>
                    </a:p>
                  </a:txBody>
                  <a:tcPr marL="44916" marR="44916" marT="0" marB="0" anchor="ctr">
                    <a:lnL w="12700" cap="flat" cmpd="sng" algn="ctr">
                      <a:solidFill>
                        <a:srgbClr val="D0BB90"/>
                      </a:solidFill>
                      <a:prstDash val="solid"/>
                      <a:round/>
                      <a:headEnd type="none" w="med" len="med"/>
                      <a:tailEnd type="none" w="med" len="med"/>
                    </a:lnL>
                    <a:lnR w="12700" cap="flat" cmpd="sng" algn="ctr">
                      <a:solidFill>
                        <a:srgbClr val="C0CA02"/>
                      </a:solidFill>
                      <a:prstDash val="solid"/>
                      <a:round/>
                      <a:headEnd type="none" w="med" len="med"/>
                      <a:tailEnd type="none" w="med" len="med"/>
                    </a:lnR>
                    <a:lnT w="12700" cap="flat" cmpd="sng" algn="ctr">
                      <a:solidFill>
                        <a:srgbClr val="30BD90"/>
                      </a:solidFill>
                      <a:prstDash val="solid"/>
                      <a:round/>
                      <a:headEnd type="none" w="med" len="med"/>
                      <a:tailEnd type="none" w="med" len="med"/>
                    </a:lnT>
                    <a:lnB w="12700" cap="flat" cmpd="sng" algn="ctr">
                      <a:solidFill>
                        <a:srgbClr val="C0CA02"/>
                      </a:solidFill>
                      <a:prstDash val="solid"/>
                      <a:round/>
                      <a:headEnd type="none" w="med" len="med"/>
                      <a:tailEnd type="none" w="med" len="med"/>
                    </a:lnB>
                  </a:tcPr>
                </a:tc>
                <a:extLst>
                  <a:ext uri="{0D108BD9-81ED-4DB2-BD59-A6C34878D82A}">
                    <a16:rowId xmlns:a16="http://schemas.microsoft.com/office/drawing/2014/main" val="10006"/>
                  </a:ext>
                </a:extLst>
              </a:tr>
              <a:tr h="202327">
                <a:tc>
                  <a:txBody>
                    <a:bodyPr/>
                    <a:lstStyle/>
                    <a:p>
                      <a:pPr algn="ctr" fontAlgn="ctr">
                        <a:spcAft>
                          <a:spcPts val="0"/>
                        </a:spcAft>
                      </a:pPr>
                      <a:r>
                        <a:rPr lang="en-US" sz="1100">
                          <a:effectLst/>
                          <a:latin typeface="Arial" panose="020B0604020202020204" pitchFamily="34" charset="0"/>
                        </a:rPr>
                        <a:t>7</a:t>
                      </a:r>
                      <a:endParaRPr lang="en-US" sz="1100">
                        <a:effectLst/>
                      </a:endParaRPr>
                    </a:p>
                  </a:txBody>
                  <a:tcPr marL="44916" marR="44916" marT="0" marB="0" anchor="ctr">
                    <a:lnL w="12700" cap="flat" cmpd="sng" algn="ctr">
                      <a:solidFill>
                        <a:srgbClr val="30B890"/>
                      </a:solidFill>
                      <a:prstDash val="solid"/>
                      <a:round/>
                      <a:headEnd type="none" w="med" len="med"/>
                      <a:tailEnd type="none" w="med" len="med"/>
                    </a:lnL>
                    <a:lnR w="12700" cap="flat" cmpd="sng" algn="ctr">
                      <a:solidFill>
                        <a:srgbClr val="30B890"/>
                      </a:solidFill>
                      <a:prstDash val="solid"/>
                      <a:round/>
                      <a:headEnd type="none" w="med" len="med"/>
                      <a:tailEnd type="none" w="med" len="med"/>
                    </a:lnR>
                    <a:lnT w="12700" cap="flat" cmpd="sng" algn="ctr">
                      <a:solidFill>
                        <a:srgbClr val="D0BB90"/>
                      </a:solidFill>
                      <a:prstDash val="solid"/>
                      <a:round/>
                      <a:headEnd type="none" w="med" len="med"/>
                      <a:tailEnd type="none" w="med" len="med"/>
                    </a:lnT>
                    <a:lnB w="12700" cap="flat" cmpd="sng" algn="ctr">
                      <a:solidFill>
                        <a:srgbClr val="30B890"/>
                      </a:solidFill>
                      <a:prstDash val="solid"/>
                      <a:round/>
                      <a:headEnd type="none" w="med" len="med"/>
                      <a:tailEnd type="none" w="med" len="med"/>
                    </a:lnB>
                  </a:tcPr>
                </a:tc>
                <a:tc rowSpan="8">
                  <a:txBody>
                    <a:bodyPr/>
                    <a:lstStyle/>
                    <a:p>
                      <a:pPr marL="215265" marR="0" algn="l" fontAlgn="ctr">
                        <a:spcBef>
                          <a:spcPts val="0"/>
                        </a:spcBef>
                        <a:spcAft>
                          <a:spcPts val="0"/>
                        </a:spcAft>
                      </a:pPr>
                      <a:r>
                        <a:rPr lang="en-US" sz="1100">
                          <a:effectLst/>
                          <a:latin typeface="Arial" panose="020B0604020202020204" pitchFamily="34" charset="0"/>
                        </a:rPr>
                        <a:t>8-bit data pins</a:t>
                      </a:r>
                      <a:endParaRPr lang="en-US" sz="1100">
                        <a:effectLst/>
                      </a:endParaRPr>
                    </a:p>
                  </a:txBody>
                  <a:tcPr marL="44916" marR="44916" marT="0" marB="0" anchor="ctr">
                    <a:lnL w="12700" cap="flat" cmpd="sng" algn="ctr">
                      <a:solidFill>
                        <a:srgbClr val="30B890"/>
                      </a:solidFill>
                      <a:prstDash val="solid"/>
                      <a:round/>
                      <a:headEnd type="none" w="med" len="med"/>
                      <a:tailEnd type="none" w="med" len="med"/>
                    </a:lnL>
                    <a:lnR w="12700" cap="flat" cmpd="sng" algn="ctr">
                      <a:solidFill>
                        <a:srgbClr val="B04B0C"/>
                      </a:solidFill>
                      <a:prstDash val="solid"/>
                      <a:round/>
                      <a:headEnd type="none" w="med" len="med"/>
                      <a:tailEnd type="none" w="med" len="med"/>
                    </a:lnR>
                    <a:lnT w="12700" cap="flat" cmpd="sng" algn="ctr">
                      <a:solidFill>
                        <a:srgbClr val="D0BB90"/>
                      </a:solidFill>
                      <a:prstDash val="solid"/>
                      <a:round/>
                      <a:headEnd type="none" w="med" len="med"/>
                      <a:tailEnd type="none" w="med" len="med"/>
                    </a:lnT>
                    <a:lnB w="12700" cap="flat" cmpd="sng" algn="ctr">
                      <a:solidFill>
                        <a:srgbClr val="B04B0C"/>
                      </a:solidFill>
                      <a:prstDash val="solid"/>
                      <a:round/>
                      <a:headEnd type="none" w="med" len="med"/>
                      <a:tailEnd type="none" w="med" len="med"/>
                    </a:lnB>
                  </a:tcPr>
                </a:tc>
                <a:tc>
                  <a:txBody>
                    <a:bodyPr/>
                    <a:lstStyle/>
                    <a:p>
                      <a:pPr marL="148590" marR="0" algn="l" fontAlgn="ctr">
                        <a:spcBef>
                          <a:spcPts val="0"/>
                        </a:spcBef>
                        <a:spcAft>
                          <a:spcPts val="0"/>
                        </a:spcAft>
                      </a:pPr>
                      <a:r>
                        <a:rPr lang="en-US" sz="1100">
                          <a:effectLst/>
                          <a:latin typeface="Arial" panose="020B0604020202020204" pitchFamily="34" charset="0"/>
                        </a:rPr>
                        <a:t>DB0</a:t>
                      </a:r>
                      <a:endParaRPr lang="en-US" sz="1100">
                        <a:effectLst/>
                      </a:endParaRPr>
                    </a:p>
                  </a:txBody>
                  <a:tcPr marL="44916" marR="44916" marT="0" marB="0" anchor="ctr">
                    <a:lnL w="12700" cap="flat" cmpd="sng" algn="ctr">
                      <a:solidFill>
                        <a:srgbClr val="B04B0C"/>
                      </a:solidFill>
                      <a:prstDash val="solid"/>
                      <a:round/>
                      <a:headEnd type="none" w="med" len="med"/>
                      <a:tailEnd type="none" w="med" len="med"/>
                    </a:lnL>
                    <a:lnR w="12700" cap="flat" cmpd="sng" algn="ctr">
                      <a:solidFill>
                        <a:srgbClr val="C0B102"/>
                      </a:solidFill>
                      <a:prstDash val="solid"/>
                      <a:round/>
                      <a:headEnd type="none" w="med" len="med"/>
                      <a:tailEnd type="none" w="med" len="med"/>
                    </a:lnR>
                    <a:lnT w="12700" cap="flat" cmpd="sng" algn="ctr">
                      <a:solidFill>
                        <a:srgbClr val="C0CA02"/>
                      </a:solidFill>
                      <a:prstDash val="solid"/>
                      <a:round/>
                      <a:headEnd type="none" w="med" len="med"/>
                      <a:tailEnd type="none" w="med" len="med"/>
                    </a:lnT>
                    <a:lnB w="12700" cap="flat" cmpd="sng" algn="ctr">
                      <a:solidFill>
                        <a:srgbClr val="C0B102"/>
                      </a:solidFill>
                      <a:prstDash val="solid"/>
                      <a:round/>
                      <a:headEnd type="none" w="med" len="med"/>
                      <a:tailEnd type="none" w="med" len="med"/>
                    </a:lnB>
                  </a:tcPr>
                </a:tc>
                <a:extLst>
                  <a:ext uri="{0D108BD9-81ED-4DB2-BD59-A6C34878D82A}">
                    <a16:rowId xmlns:a16="http://schemas.microsoft.com/office/drawing/2014/main" val="10007"/>
                  </a:ext>
                </a:extLst>
              </a:tr>
              <a:tr h="202327">
                <a:tc>
                  <a:txBody>
                    <a:bodyPr/>
                    <a:lstStyle/>
                    <a:p>
                      <a:pPr algn="ctr" fontAlgn="ctr">
                        <a:spcAft>
                          <a:spcPts val="0"/>
                        </a:spcAft>
                      </a:pPr>
                      <a:r>
                        <a:rPr lang="en-US" sz="1100">
                          <a:effectLst/>
                          <a:latin typeface="Arial" panose="020B0604020202020204" pitchFamily="34" charset="0"/>
                        </a:rPr>
                        <a:t>8</a:t>
                      </a:r>
                      <a:endParaRPr lang="en-US" sz="1100">
                        <a:effectLst/>
                      </a:endParaRPr>
                    </a:p>
                  </a:txBody>
                  <a:tcPr marL="44916" marR="44916" marT="0" marB="0" anchor="ctr">
                    <a:lnL w="12700" cap="flat" cmpd="sng" algn="ctr">
                      <a:solidFill>
                        <a:srgbClr val="D0BC90"/>
                      </a:solidFill>
                      <a:prstDash val="solid"/>
                      <a:round/>
                      <a:headEnd type="none" w="med" len="med"/>
                      <a:tailEnd type="none" w="med" len="med"/>
                    </a:lnL>
                    <a:lnR w="12700" cap="flat" cmpd="sng" algn="ctr">
                      <a:solidFill>
                        <a:srgbClr val="D0BC90"/>
                      </a:solidFill>
                      <a:prstDash val="solid"/>
                      <a:round/>
                      <a:headEnd type="none" w="med" len="med"/>
                      <a:tailEnd type="none" w="med" len="med"/>
                    </a:lnR>
                    <a:lnT w="12700" cap="flat" cmpd="sng" algn="ctr">
                      <a:solidFill>
                        <a:srgbClr val="30B890"/>
                      </a:solidFill>
                      <a:prstDash val="solid"/>
                      <a:round/>
                      <a:headEnd type="none" w="med" len="med"/>
                      <a:tailEnd type="none" w="med" len="med"/>
                    </a:lnT>
                    <a:lnB w="12700" cap="flat" cmpd="sng" algn="ctr">
                      <a:solidFill>
                        <a:srgbClr val="D0BC90"/>
                      </a:solidFill>
                      <a:prstDash val="solid"/>
                      <a:round/>
                      <a:headEnd type="none" w="med" len="med"/>
                      <a:tailEnd type="none" w="med" len="med"/>
                    </a:lnB>
                  </a:tcPr>
                </a:tc>
                <a:tc vMerge="1">
                  <a:txBody>
                    <a:bodyPr/>
                    <a:lstStyle/>
                    <a:p>
                      <a:endParaRPr lang="en-US"/>
                    </a:p>
                  </a:txBody>
                  <a:tcPr/>
                </a:tc>
                <a:tc>
                  <a:txBody>
                    <a:bodyPr/>
                    <a:lstStyle/>
                    <a:p>
                      <a:pPr marL="148590" marR="0" algn="l" fontAlgn="ctr">
                        <a:spcBef>
                          <a:spcPts val="0"/>
                        </a:spcBef>
                        <a:spcAft>
                          <a:spcPts val="0"/>
                        </a:spcAft>
                      </a:pPr>
                      <a:r>
                        <a:rPr lang="en-US" sz="1100">
                          <a:effectLst/>
                          <a:latin typeface="Arial" panose="020B0604020202020204" pitchFamily="34" charset="0"/>
                        </a:rPr>
                        <a:t>DB1</a:t>
                      </a:r>
                      <a:endParaRPr lang="en-US" sz="1100">
                        <a:effectLst/>
                      </a:endParaRPr>
                    </a:p>
                  </a:txBody>
                  <a:tcPr marL="44916" marR="44916" marT="0" marB="0" anchor="ctr">
                    <a:lnL w="12700" cap="flat" cmpd="sng" algn="ctr">
                      <a:solidFill>
                        <a:srgbClr val="B04B0C"/>
                      </a:solidFill>
                      <a:prstDash val="solid"/>
                      <a:round/>
                      <a:headEnd type="none" w="med" len="med"/>
                      <a:tailEnd type="none" w="med" len="med"/>
                    </a:lnL>
                    <a:lnR w="12700" cap="flat" cmpd="sng" algn="ctr">
                      <a:solidFill>
                        <a:srgbClr val="D0BC90"/>
                      </a:solidFill>
                      <a:prstDash val="solid"/>
                      <a:round/>
                      <a:headEnd type="none" w="med" len="med"/>
                      <a:tailEnd type="none" w="med" len="med"/>
                    </a:lnR>
                    <a:lnT w="12700" cap="flat" cmpd="sng" algn="ctr">
                      <a:solidFill>
                        <a:srgbClr val="C0B102"/>
                      </a:solidFill>
                      <a:prstDash val="solid"/>
                      <a:round/>
                      <a:headEnd type="none" w="med" len="med"/>
                      <a:tailEnd type="none" w="med" len="med"/>
                    </a:lnT>
                    <a:lnB w="12700" cap="flat" cmpd="sng" algn="ctr">
                      <a:solidFill>
                        <a:srgbClr val="D0BC90"/>
                      </a:solidFill>
                      <a:prstDash val="solid"/>
                      <a:round/>
                      <a:headEnd type="none" w="med" len="med"/>
                      <a:tailEnd type="none" w="med" len="med"/>
                    </a:lnB>
                  </a:tcPr>
                </a:tc>
                <a:extLst>
                  <a:ext uri="{0D108BD9-81ED-4DB2-BD59-A6C34878D82A}">
                    <a16:rowId xmlns:a16="http://schemas.microsoft.com/office/drawing/2014/main" val="10008"/>
                  </a:ext>
                </a:extLst>
              </a:tr>
              <a:tr h="202327">
                <a:tc>
                  <a:txBody>
                    <a:bodyPr/>
                    <a:lstStyle/>
                    <a:p>
                      <a:pPr algn="ctr" fontAlgn="ctr">
                        <a:spcAft>
                          <a:spcPts val="0"/>
                        </a:spcAft>
                      </a:pPr>
                      <a:r>
                        <a:rPr lang="en-US" sz="1100">
                          <a:effectLst/>
                          <a:latin typeface="Arial" panose="020B0604020202020204" pitchFamily="34" charset="0"/>
                        </a:rPr>
                        <a:t>9</a:t>
                      </a:r>
                      <a:endParaRPr lang="en-US" sz="1100">
                        <a:effectLst/>
                      </a:endParaRPr>
                    </a:p>
                  </a:txBody>
                  <a:tcPr marL="44916" marR="44916" marT="0" marB="0" anchor="ctr">
                    <a:lnL w="12700" cap="flat" cmpd="sng" algn="ctr">
                      <a:solidFill>
                        <a:srgbClr val="60B102"/>
                      </a:solidFill>
                      <a:prstDash val="solid"/>
                      <a:round/>
                      <a:headEnd type="none" w="med" len="med"/>
                      <a:tailEnd type="none" w="med" len="med"/>
                    </a:lnL>
                    <a:lnR w="12700" cap="flat" cmpd="sng" algn="ctr">
                      <a:solidFill>
                        <a:srgbClr val="60B102"/>
                      </a:solidFill>
                      <a:prstDash val="solid"/>
                      <a:round/>
                      <a:headEnd type="none" w="med" len="med"/>
                      <a:tailEnd type="none" w="med" len="med"/>
                    </a:lnR>
                    <a:lnT w="12700" cap="flat" cmpd="sng" algn="ctr">
                      <a:solidFill>
                        <a:srgbClr val="D0BC90"/>
                      </a:solidFill>
                      <a:prstDash val="solid"/>
                      <a:round/>
                      <a:headEnd type="none" w="med" len="med"/>
                      <a:tailEnd type="none" w="med" len="med"/>
                    </a:lnT>
                    <a:lnB w="12700" cap="flat" cmpd="sng" algn="ctr">
                      <a:solidFill>
                        <a:srgbClr val="60B102"/>
                      </a:solidFill>
                      <a:prstDash val="solid"/>
                      <a:round/>
                      <a:headEnd type="none" w="med" len="med"/>
                      <a:tailEnd type="none" w="med" len="med"/>
                    </a:lnB>
                  </a:tcPr>
                </a:tc>
                <a:tc vMerge="1">
                  <a:txBody>
                    <a:bodyPr/>
                    <a:lstStyle/>
                    <a:p>
                      <a:endParaRPr lang="en-US"/>
                    </a:p>
                  </a:txBody>
                  <a:tcPr/>
                </a:tc>
                <a:tc>
                  <a:txBody>
                    <a:bodyPr/>
                    <a:lstStyle/>
                    <a:p>
                      <a:pPr marL="148590" marR="0" algn="l" fontAlgn="ctr">
                        <a:spcBef>
                          <a:spcPts val="0"/>
                        </a:spcBef>
                        <a:spcAft>
                          <a:spcPts val="0"/>
                        </a:spcAft>
                      </a:pPr>
                      <a:r>
                        <a:rPr lang="en-US" sz="1100">
                          <a:effectLst/>
                          <a:latin typeface="Arial" panose="020B0604020202020204" pitchFamily="34" charset="0"/>
                        </a:rPr>
                        <a:t>DB2</a:t>
                      </a:r>
                      <a:endParaRPr lang="en-US" sz="1100">
                        <a:effectLst/>
                      </a:endParaRPr>
                    </a:p>
                  </a:txBody>
                  <a:tcPr marL="44916" marR="44916" marT="0" marB="0" anchor="ctr">
                    <a:lnL w="12700" cap="flat" cmpd="sng" algn="ctr">
                      <a:solidFill>
                        <a:srgbClr val="B04B0C"/>
                      </a:solidFill>
                      <a:prstDash val="solid"/>
                      <a:round/>
                      <a:headEnd type="none" w="med" len="med"/>
                      <a:tailEnd type="none" w="med" len="med"/>
                    </a:lnL>
                    <a:lnR w="12700" cap="flat" cmpd="sng" algn="ctr">
                      <a:solidFill>
                        <a:srgbClr val="F0CC90"/>
                      </a:solidFill>
                      <a:prstDash val="solid"/>
                      <a:round/>
                      <a:headEnd type="none" w="med" len="med"/>
                      <a:tailEnd type="none" w="med" len="med"/>
                    </a:lnR>
                    <a:lnT w="12700" cap="flat" cmpd="sng" algn="ctr">
                      <a:solidFill>
                        <a:srgbClr val="D0BC90"/>
                      </a:solidFill>
                      <a:prstDash val="solid"/>
                      <a:round/>
                      <a:headEnd type="none" w="med" len="med"/>
                      <a:tailEnd type="none" w="med" len="med"/>
                    </a:lnT>
                    <a:lnB w="12700" cap="flat" cmpd="sng" algn="ctr">
                      <a:solidFill>
                        <a:srgbClr val="F0CC90"/>
                      </a:solidFill>
                      <a:prstDash val="solid"/>
                      <a:round/>
                      <a:headEnd type="none" w="med" len="med"/>
                      <a:tailEnd type="none" w="med" len="med"/>
                    </a:lnB>
                  </a:tcPr>
                </a:tc>
                <a:extLst>
                  <a:ext uri="{0D108BD9-81ED-4DB2-BD59-A6C34878D82A}">
                    <a16:rowId xmlns:a16="http://schemas.microsoft.com/office/drawing/2014/main" val="10009"/>
                  </a:ext>
                </a:extLst>
              </a:tr>
              <a:tr h="202327">
                <a:tc>
                  <a:txBody>
                    <a:bodyPr/>
                    <a:lstStyle/>
                    <a:p>
                      <a:pPr algn="ctr" fontAlgn="ctr">
                        <a:spcAft>
                          <a:spcPts val="0"/>
                        </a:spcAft>
                      </a:pPr>
                      <a:r>
                        <a:rPr lang="en-US" sz="1100">
                          <a:effectLst/>
                          <a:latin typeface="Arial" panose="020B0604020202020204" pitchFamily="34" charset="0"/>
                        </a:rPr>
                        <a:t>10</a:t>
                      </a:r>
                      <a:endParaRPr lang="en-US" sz="1100">
                        <a:effectLst/>
                      </a:endParaRPr>
                    </a:p>
                  </a:txBody>
                  <a:tcPr marL="44916" marR="44916" marT="0" marB="0" anchor="ctr">
                    <a:lnL w="12700" cap="flat" cmpd="sng" algn="ctr">
                      <a:solidFill>
                        <a:srgbClr val="80AD02"/>
                      </a:solidFill>
                      <a:prstDash val="solid"/>
                      <a:round/>
                      <a:headEnd type="none" w="med" len="med"/>
                      <a:tailEnd type="none" w="med" len="med"/>
                    </a:lnL>
                    <a:lnR w="12700" cap="flat" cmpd="sng" algn="ctr">
                      <a:solidFill>
                        <a:srgbClr val="80AD02"/>
                      </a:solidFill>
                      <a:prstDash val="solid"/>
                      <a:round/>
                      <a:headEnd type="none" w="med" len="med"/>
                      <a:tailEnd type="none" w="med" len="med"/>
                    </a:lnR>
                    <a:lnT w="12700" cap="flat" cmpd="sng" algn="ctr">
                      <a:solidFill>
                        <a:srgbClr val="60B102"/>
                      </a:solidFill>
                      <a:prstDash val="solid"/>
                      <a:round/>
                      <a:headEnd type="none" w="med" len="med"/>
                      <a:tailEnd type="none" w="med" len="med"/>
                    </a:lnT>
                    <a:lnB w="12700" cap="flat" cmpd="sng" algn="ctr">
                      <a:solidFill>
                        <a:srgbClr val="80AD02"/>
                      </a:solidFill>
                      <a:prstDash val="solid"/>
                      <a:round/>
                      <a:headEnd type="none" w="med" len="med"/>
                      <a:tailEnd type="none" w="med" len="med"/>
                    </a:lnB>
                  </a:tcPr>
                </a:tc>
                <a:tc vMerge="1">
                  <a:txBody>
                    <a:bodyPr/>
                    <a:lstStyle/>
                    <a:p>
                      <a:endParaRPr lang="en-US"/>
                    </a:p>
                  </a:txBody>
                  <a:tcPr/>
                </a:tc>
                <a:tc>
                  <a:txBody>
                    <a:bodyPr/>
                    <a:lstStyle/>
                    <a:p>
                      <a:pPr marL="148590" marR="0" algn="l" fontAlgn="ctr">
                        <a:spcBef>
                          <a:spcPts val="0"/>
                        </a:spcBef>
                        <a:spcAft>
                          <a:spcPts val="0"/>
                        </a:spcAft>
                      </a:pPr>
                      <a:r>
                        <a:rPr lang="en-US" sz="1100">
                          <a:effectLst/>
                          <a:latin typeface="Arial" panose="020B0604020202020204" pitchFamily="34" charset="0"/>
                        </a:rPr>
                        <a:t>DB3</a:t>
                      </a:r>
                      <a:endParaRPr lang="en-US" sz="1100">
                        <a:effectLst/>
                      </a:endParaRPr>
                    </a:p>
                  </a:txBody>
                  <a:tcPr marL="44916" marR="44916" marT="0" marB="0" anchor="ctr">
                    <a:lnL w="12700" cap="flat" cmpd="sng" algn="ctr">
                      <a:solidFill>
                        <a:srgbClr val="B04B0C"/>
                      </a:solidFill>
                      <a:prstDash val="solid"/>
                      <a:round/>
                      <a:headEnd type="none" w="med" len="med"/>
                      <a:tailEnd type="none" w="med" len="med"/>
                    </a:lnL>
                    <a:lnR w="12700" cap="flat" cmpd="sng" algn="ctr">
                      <a:solidFill>
                        <a:srgbClr val="80AD02"/>
                      </a:solidFill>
                      <a:prstDash val="solid"/>
                      <a:round/>
                      <a:headEnd type="none" w="med" len="med"/>
                      <a:tailEnd type="none" w="med" len="med"/>
                    </a:lnR>
                    <a:lnT w="12700" cap="flat" cmpd="sng" algn="ctr">
                      <a:solidFill>
                        <a:srgbClr val="F0CC90"/>
                      </a:solidFill>
                      <a:prstDash val="solid"/>
                      <a:round/>
                      <a:headEnd type="none" w="med" len="med"/>
                      <a:tailEnd type="none" w="med" len="med"/>
                    </a:lnT>
                    <a:lnB w="12700" cap="flat" cmpd="sng" algn="ctr">
                      <a:solidFill>
                        <a:srgbClr val="80AD02"/>
                      </a:solidFill>
                      <a:prstDash val="solid"/>
                      <a:round/>
                      <a:headEnd type="none" w="med" len="med"/>
                      <a:tailEnd type="none" w="med" len="med"/>
                    </a:lnB>
                  </a:tcPr>
                </a:tc>
                <a:extLst>
                  <a:ext uri="{0D108BD9-81ED-4DB2-BD59-A6C34878D82A}">
                    <a16:rowId xmlns:a16="http://schemas.microsoft.com/office/drawing/2014/main" val="10010"/>
                  </a:ext>
                </a:extLst>
              </a:tr>
              <a:tr h="202327">
                <a:tc>
                  <a:txBody>
                    <a:bodyPr/>
                    <a:lstStyle/>
                    <a:p>
                      <a:pPr algn="ctr" fontAlgn="ctr">
                        <a:spcAft>
                          <a:spcPts val="0"/>
                        </a:spcAft>
                      </a:pPr>
                      <a:r>
                        <a:rPr lang="en-US" sz="1100">
                          <a:effectLst/>
                          <a:latin typeface="Arial" panose="020B0604020202020204" pitchFamily="34" charset="0"/>
                        </a:rPr>
                        <a:t>11</a:t>
                      </a:r>
                      <a:endParaRPr lang="en-US" sz="1100">
                        <a:effectLst/>
                      </a:endParaRPr>
                    </a:p>
                  </a:txBody>
                  <a:tcPr marL="44916" marR="44916" marT="0" marB="0" anchor="ctr">
                    <a:lnL w="12700" cap="flat" cmpd="sng" algn="ctr">
                      <a:solidFill>
                        <a:srgbClr val="10C690"/>
                      </a:solidFill>
                      <a:prstDash val="solid"/>
                      <a:round/>
                      <a:headEnd type="none" w="med" len="med"/>
                      <a:tailEnd type="none" w="med" len="med"/>
                    </a:lnL>
                    <a:lnR w="12700" cap="flat" cmpd="sng" algn="ctr">
                      <a:solidFill>
                        <a:srgbClr val="10C690"/>
                      </a:solidFill>
                      <a:prstDash val="solid"/>
                      <a:round/>
                      <a:headEnd type="none" w="med" len="med"/>
                      <a:tailEnd type="none" w="med" len="med"/>
                    </a:lnR>
                    <a:lnT w="12700" cap="flat" cmpd="sng" algn="ctr">
                      <a:solidFill>
                        <a:srgbClr val="80AD02"/>
                      </a:solidFill>
                      <a:prstDash val="solid"/>
                      <a:round/>
                      <a:headEnd type="none" w="med" len="med"/>
                      <a:tailEnd type="none" w="med" len="med"/>
                    </a:lnT>
                    <a:lnB w="12700" cap="flat" cmpd="sng" algn="ctr">
                      <a:solidFill>
                        <a:srgbClr val="10C690"/>
                      </a:solidFill>
                      <a:prstDash val="solid"/>
                      <a:round/>
                      <a:headEnd type="none" w="med" len="med"/>
                      <a:tailEnd type="none" w="med" len="med"/>
                    </a:lnB>
                  </a:tcPr>
                </a:tc>
                <a:tc vMerge="1">
                  <a:txBody>
                    <a:bodyPr/>
                    <a:lstStyle/>
                    <a:p>
                      <a:endParaRPr lang="en-US"/>
                    </a:p>
                  </a:txBody>
                  <a:tcPr/>
                </a:tc>
                <a:tc>
                  <a:txBody>
                    <a:bodyPr/>
                    <a:lstStyle/>
                    <a:p>
                      <a:pPr marL="148590" marR="0" algn="l" fontAlgn="ctr">
                        <a:spcBef>
                          <a:spcPts val="0"/>
                        </a:spcBef>
                        <a:spcAft>
                          <a:spcPts val="0"/>
                        </a:spcAft>
                      </a:pPr>
                      <a:r>
                        <a:rPr lang="en-US" sz="1100">
                          <a:effectLst/>
                          <a:latin typeface="Arial" panose="020B0604020202020204" pitchFamily="34" charset="0"/>
                        </a:rPr>
                        <a:t>DB4</a:t>
                      </a:r>
                      <a:endParaRPr lang="en-US" sz="1100">
                        <a:effectLst/>
                      </a:endParaRPr>
                    </a:p>
                  </a:txBody>
                  <a:tcPr marL="44916" marR="44916" marT="0" marB="0" anchor="ctr">
                    <a:lnL w="12700" cap="flat" cmpd="sng" algn="ctr">
                      <a:solidFill>
                        <a:srgbClr val="B04B0C"/>
                      </a:solidFill>
                      <a:prstDash val="solid"/>
                      <a:round/>
                      <a:headEnd type="none" w="med" len="med"/>
                      <a:tailEnd type="none" w="med" len="med"/>
                    </a:lnL>
                    <a:lnR w="12700" cap="flat" cmpd="sng" algn="ctr">
                      <a:solidFill>
                        <a:srgbClr val="50CC90"/>
                      </a:solidFill>
                      <a:prstDash val="solid"/>
                      <a:round/>
                      <a:headEnd type="none" w="med" len="med"/>
                      <a:tailEnd type="none" w="med" len="med"/>
                    </a:lnR>
                    <a:lnT w="12700" cap="flat" cmpd="sng" algn="ctr">
                      <a:solidFill>
                        <a:srgbClr val="80AD02"/>
                      </a:solidFill>
                      <a:prstDash val="solid"/>
                      <a:round/>
                      <a:headEnd type="none" w="med" len="med"/>
                      <a:tailEnd type="none" w="med" len="med"/>
                    </a:lnT>
                    <a:lnB w="12700" cap="flat" cmpd="sng" algn="ctr">
                      <a:solidFill>
                        <a:srgbClr val="50CC90"/>
                      </a:solidFill>
                      <a:prstDash val="solid"/>
                      <a:round/>
                      <a:headEnd type="none" w="med" len="med"/>
                      <a:tailEnd type="none" w="med" len="med"/>
                    </a:lnB>
                  </a:tcPr>
                </a:tc>
                <a:extLst>
                  <a:ext uri="{0D108BD9-81ED-4DB2-BD59-A6C34878D82A}">
                    <a16:rowId xmlns:a16="http://schemas.microsoft.com/office/drawing/2014/main" val="10011"/>
                  </a:ext>
                </a:extLst>
              </a:tr>
              <a:tr h="202327">
                <a:tc>
                  <a:txBody>
                    <a:bodyPr/>
                    <a:lstStyle/>
                    <a:p>
                      <a:pPr algn="ctr" fontAlgn="ctr">
                        <a:spcAft>
                          <a:spcPts val="0"/>
                        </a:spcAft>
                      </a:pPr>
                      <a:r>
                        <a:rPr lang="en-US" sz="1100">
                          <a:effectLst/>
                          <a:latin typeface="Arial" panose="020B0604020202020204" pitchFamily="34" charset="0"/>
                        </a:rPr>
                        <a:t>12</a:t>
                      </a:r>
                      <a:endParaRPr lang="en-US" sz="1100">
                        <a:effectLst/>
                      </a:endParaRPr>
                    </a:p>
                  </a:txBody>
                  <a:tcPr marL="44916" marR="44916" marT="0" marB="0" anchor="ctr">
                    <a:lnL w="12700" cap="flat" cmpd="sng" algn="ctr">
                      <a:solidFill>
                        <a:srgbClr val="60B102"/>
                      </a:solidFill>
                      <a:prstDash val="solid"/>
                      <a:round/>
                      <a:headEnd type="none" w="med" len="med"/>
                      <a:tailEnd type="none" w="med" len="med"/>
                    </a:lnL>
                    <a:lnR w="12700" cap="flat" cmpd="sng" algn="ctr">
                      <a:solidFill>
                        <a:srgbClr val="60B102"/>
                      </a:solidFill>
                      <a:prstDash val="solid"/>
                      <a:round/>
                      <a:headEnd type="none" w="med" len="med"/>
                      <a:tailEnd type="none" w="med" len="med"/>
                    </a:lnR>
                    <a:lnT w="12700" cap="flat" cmpd="sng" algn="ctr">
                      <a:solidFill>
                        <a:srgbClr val="10C690"/>
                      </a:solidFill>
                      <a:prstDash val="solid"/>
                      <a:round/>
                      <a:headEnd type="none" w="med" len="med"/>
                      <a:tailEnd type="none" w="med" len="med"/>
                    </a:lnT>
                    <a:lnB w="12700" cap="flat" cmpd="sng" algn="ctr">
                      <a:solidFill>
                        <a:srgbClr val="60B102"/>
                      </a:solidFill>
                      <a:prstDash val="solid"/>
                      <a:round/>
                      <a:headEnd type="none" w="med" len="med"/>
                      <a:tailEnd type="none" w="med" len="med"/>
                    </a:lnB>
                  </a:tcPr>
                </a:tc>
                <a:tc vMerge="1">
                  <a:txBody>
                    <a:bodyPr/>
                    <a:lstStyle/>
                    <a:p>
                      <a:endParaRPr lang="en-US"/>
                    </a:p>
                  </a:txBody>
                  <a:tcPr/>
                </a:tc>
                <a:tc>
                  <a:txBody>
                    <a:bodyPr/>
                    <a:lstStyle/>
                    <a:p>
                      <a:pPr marL="148590" marR="0" algn="l" fontAlgn="ctr">
                        <a:spcBef>
                          <a:spcPts val="0"/>
                        </a:spcBef>
                        <a:spcAft>
                          <a:spcPts val="0"/>
                        </a:spcAft>
                      </a:pPr>
                      <a:r>
                        <a:rPr lang="en-US" sz="1100">
                          <a:effectLst/>
                          <a:latin typeface="Arial" panose="020B0604020202020204" pitchFamily="34" charset="0"/>
                        </a:rPr>
                        <a:t>DB5</a:t>
                      </a:r>
                      <a:endParaRPr lang="en-US" sz="1100">
                        <a:effectLst/>
                      </a:endParaRPr>
                    </a:p>
                  </a:txBody>
                  <a:tcPr marL="44916" marR="44916" marT="0" marB="0" anchor="ctr">
                    <a:lnL w="12700" cap="flat" cmpd="sng" algn="ctr">
                      <a:solidFill>
                        <a:srgbClr val="B04B0C"/>
                      </a:solidFill>
                      <a:prstDash val="solid"/>
                      <a:round/>
                      <a:headEnd type="none" w="med" len="med"/>
                      <a:tailEnd type="none" w="med" len="med"/>
                    </a:lnL>
                    <a:lnR w="12700" cap="flat" cmpd="sng" algn="ctr">
                      <a:solidFill>
                        <a:srgbClr val="506288"/>
                      </a:solidFill>
                      <a:prstDash val="solid"/>
                      <a:round/>
                      <a:headEnd type="none" w="med" len="med"/>
                      <a:tailEnd type="none" w="med" len="med"/>
                    </a:lnR>
                    <a:lnT w="12700" cap="flat" cmpd="sng" algn="ctr">
                      <a:solidFill>
                        <a:srgbClr val="50CC90"/>
                      </a:solidFill>
                      <a:prstDash val="solid"/>
                      <a:round/>
                      <a:headEnd type="none" w="med" len="med"/>
                      <a:tailEnd type="none" w="med" len="med"/>
                    </a:lnT>
                    <a:lnB w="12700" cap="flat" cmpd="sng" algn="ctr">
                      <a:solidFill>
                        <a:srgbClr val="506288"/>
                      </a:solidFill>
                      <a:prstDash val="solid"/>
                      <a:round/>
                      <a:headEnd type="none" w="med" len="med"/>
                      <a:tailEnd type="none" w="med" len="med"/>
                    </a:lnB>
                  </a:tcPr>
                </a:tc>
                <a:extLst>
                  <a:ext uri="{0D108BD9-81ED-4DB2-BD59-A6C34878D82A}">
                    <a16:rowId xmlns:a16="http://schemas.microsoft.com/office/drawing/2014/main" val="10012"/>
                  </a:ext>
                </a:extLst>
              </a:tr>
              <a:tr h="202327">
                <a:tc>
                  <a:txBody>
                    <a:bodyPr/>
                    <a:lstStyle/>
                    <a:p>
                      <a:pPr algn="ctr" fontAlgn="ctr">
                        <a:spcAft>
                          <a:spcPts val="0"/>
                        </a:spcAft>
                      </a:pPr>
                      <a:r>
                        <a:rPr lang="en-US" sz="1100">
                          <a:effectLst/>
                          <a:latin typeface="Arial" panose="020B0604020202020204" pitchFamily="34" charset="0"/>
                        </a:rPr>
                        <a:t>13</a:t>
                      </a:r>
                      <a:endParaRPr lang="en-US" sz="1100">
                        <a:effectLst/>
                      </a:endParaRPr>
                    </a:p>
                  </a:txBody>
                  <a:tcPr marL="44916" marR="44916" marT="0" marB="0" anchor="ctr">
                    <a:lnL w="12700" cap="flat" cmpd="sng" algn="ctr">
                      <a:solidFill>
                        <a:srgbClr val="D05D88"/>
                      </a:solidFill>
                      <a:prstDash val="solid"/>
                      <a:round/>
                      <a:headEnd type="none" w="med" len="med"/>
                      <a:tailEnd type="none" w="med" len="med"/>
                    </a:lnL>
                    <a:lnR w="12700" cap="flat" cmpd="sng" algn="ctr">
                      <a:solidFill>
                        <a:srgbClr val="D05D88"/>
                      </a:solidFill>
                      <a:prstDash val="solid"/>
                      <a:round/>
                      <a:headEnd type="none" w="med" len="med"/>
                      <a:tailEnd type="none" w="med" len="med"/>
                    </a:lnR>
                    <a:lnT w="12700" cap="flat" cmpd="sng" algn="ctr">
                      <a:solidFill>
                        <a:srgbClr val="60B102"/>
                      </a:solidFill>
                      <a:prstDash val="solid"/>
                      <a:round/>
                      <a:headEnd type="none" w="med" len="med"/>
                      <a:tailEnd type="none" w="med" len="med"/>
                    </a:lnT>
                    <a:lnB w="12700" cap="flat" cmpd="sng" algn="ctr">
                      <a:solidFill>
                        <a:srgbClr val="D05D88"/>
                      </a:solidFill>
                      <a:prstDash val="solid"/>
                      <a:round/>
                      <a:headEnd type="none" w="med" len="med"/>
                      <a:tailEnd type="none" w="med" len="med"/>
                    </a:lnB>
                  </a:tcPr>
                </a:tc>
                <a:tc vMerge="1">
                  <a:txBody>
                    <a:bodyPr/>
                    <a:lstStyle/>
                    <a:p>
                      <a:endParaRPr lang="en-US"/>
                    </a:p>
                  </a:txBody>
                  <a:tcPr/>
                </a:tc>
                <a:tc>
                  <a:txBody>
                    <a:bodyPr/>
                    <a:lstStyle/>
                    <a:p>
                      <a:pPr marL="148590" marR="0" algn="l" fontAlgn="ctr">
                        <a:spcBef>
                          <a:spcPts val="0"/>
                        </a:spcBef>
                        <a:spcAft>
                          <a:spcPts val="0"/>
                        </a:spcAft>
                      </a:pPr>
                      <a:r>
                        <a:rPr lang="en-US" sz="1100">
                          <a:effectLst/>
                          <a:latin typeface="Arial" panose="020B0604020202020204" pitchFamily="34" charset="0"/>
                        </a:rPr>
                        <a:t>DB6</a:t>
                      </a:r>
                      <a:endParaRPr lang="en-US" sz="1100">
                        <a:effectLst/>
                      </a:endParaRPr>
                    </a:p>
                  </a:txBody>
                  <a:tcPr marL="44916" marR="44916" marT="0" marB="0" anchor="ctr">
                    <a:lnL w="12700" cap="flat" cmpd="sng" algn="ctr">
                      <a:solidFill>
                        <a:srgbClr val="B04B0C"/>
                      </a:solidFill>
                      <a:prstDash val="solid"/>
                      <a:round/>
                      <a:headEnd type="none" w="med" len="med"/>
                      <a:tailEnd type="none" w="med" len="med"/>
                    </a:lnL>
                    <a:lnR w="12700" cap="flat" cmpd="sng" algn="ctr">
                      <a:solidFill>
                        <a:srgbClr val="106088"/>
                      </a:solidFill>
                      <a:prstDash val="solid"/>
                      <a:round/>
                      <a:headEnd type="none" w="med" len="med"/>
                      <a:tailEnd type="none" w="med" len="med"/>
                    </a:lnR>
                    <a:lnT w="12700" cap="flat" cmpd="sng" algn="ctr">
                      <a:solidFill>
                        <a:srgbClr val="506288"/>
                      </a:solidFill>
                      <a:prstDash val="solid"/>
                      <a:round/>
                      <a:headEnd type="none" w="med" len="med"/>
                      <a:tailEnd type="none" w="med" len="med"/>
                    </a:lnT>
                    <a:lnB w="12700" cap="flat" cmpd="sng" algn="ctr">
                      <a:solidFill>
                        <a:srgbClr val="106088"/>
                      </a:solidFill>
                      <a:prstDash val="solid"/>
                      <a:round/>
                      <a:headEnd type="none" w="med" len="med"/>
                      <a:tailEnd type="none" w="med" len="med"/>
                    </a:lnB>
                  </a:tcPr>
                </a:tc>
                <a:extLst>
                  <a:ext uri="{0D108BD9-81ED-4DB2-BD59-A6C34878D82A}">
                    <a16:rowId xmlns:a16="http://schemas.microsoft.com/office/drawing/2014/main" val="10013"/>
                  </a:ext>
                </a:extLst>
              </a:tr>
              <a:tr h="202327">
                <a:tc>
                  <a:txBody>
                    <a:bodyPr/>
                    <a:lstStyle/>
                    <a:p>
                      <a:pPr algn="ctr" fontAlgn="ctr">
                        <a:spcAft>
                          <a:spcPts val="0"/>
                        </a:spcAft>
                      </a:pPr>
                      <a:r>
                        <a:rPr lang="en-US" sz="1100">
                          <a:effectLst/>
                          <a:latin typeface="Arial" panose="020B0604020202020204" pitchFamily="34" charset="0"/>
                        </a:rPr>
                        <a:t>14</a:t>
                      </a:r>
                      <a:endParaRPr lang="en-US" sz="1100">
                        <a:effectLst/>
                      </a:endParaRPr>
                    </a:p>
                  </a:txBody>
                  <a:tcPr marL="44916" marR="44916" marT="0" marB="0" anchor="ctr">
                    <a:lnL w="12700" cap="flat" cmpd="sng" algn="ctr">
                      <a:solidFill>
                        <a:srgbClr val="306188"/>
                      </a:solidFill>
                      <a:prstDash val="solid"/>
                      <a:round/>
                      <a:headEnd type="none" w="med" len="med"/>
                      <a:tailEnd type="none" w="med" len="med"/>
                    </a:lnL>
                    <a:lnR w="12700" cap="flat" cmpd="sng" algn="ctr">
                      <a:solidFill>
                        <a:srgbClr val="306188"/>
                      </a:solidFill>
                      <a:prstDash val="solid"/>
                      <a:round/>
                      <a:headEnd type="none" w="med" len="med"/>
                      <a:tailEnd type="none" w="med" len="med"/>
                    </a:lnR>
                    <a:lnT w="12700" cap="flat" cmpd="sng" algn="ctr">
                      <a:solidFill>
                        <a:srgbClr val="D05D88"/>
                      </a:solidFill>
                      <a:prstDash val="solid"/>
                      <a:round/>
                      <a:headEnd type="none" w="med" len="med"/>
                      <a:tailEnd type="none" w="med" len="med"/>
                    </a:lnT>
                    <a:lnB w="12700" cap="flat" cmpd="sng" algn="ctr">
                      <a:solidFill>
                        <a:srgbClr val="306188"/>
                      </a:solidFill>
                      <a:prstDash val="solid"/>
                      <a:round/>
                      <a:headEnd type="none" w="med" len="med"/>
                      <a:tailEnd type="none" w="med" len="med"/>
                    </a:lnB>
                  </a:tcPr>
                </a:tc>
                <a:tc vMerge="1">
                  <a:txBody>
                    <a:bodyPr/>
                    <a:lstStyle/>
                    <a:p>
                      <a:endParaRPr lang="en-US"/>
                    </a:p>
                  </a:txBody>
                  <a:tcPr/>
                </a:tc>
                <a:tc>
                  <a:txBody>
                    <a:bodyPr/>
                    <a:lstStyle/>
                    <a:p>
                      <a:pPr marL="148590" marR="0" algn="l" fontAlgn="ctr">
                        <a:spcBef>
                          <a:spcPts val="0"/>
                        </a:spcBef>
                        <a:spcAft>
                          <a:spcPts val="0"/>
                        </a:spcAft>
                      </a:pPr>
                      <a:r>
                        <a:rPr lang="en-US" sz="1100">
                          <a:effectLst/>
                          <a:latin typeface="Arial" panose="020B0604020202020204" pitchFamily="34" charset="0"/>
                        </a:rPr>
                        <a:t>DB7</a:t>
                      </a:r>
                      <a:endParaRPr lang="en-US" sz="1100">
                        <a:effectLst/>
                      </a:endParaRPr>
                    </a:p>
                  </a:txBody>
                  <a:tcPr marL="44916" marR="44916" marT="0" marB="0" anchor="ctr">
                    <a:lnL w="12700" cap="flat" cmpd="sng" algn="ctr">
                      <a:solidFill>
                        <a:srgbClr val="B04B0C"/>
                      </a:solidFill>
                      <a:prstDash val="solid"/>
                      <a:round/>
                      <a:headEnd type="none" w="med" len="med"/>
                      <a:tailEnd type="none" w="med" len="med"/>
                    </a:lnL>
                    <a:lnR w="12700" cap="flat" cmpd="sng" algn="ctr">
                      <a:solidFill>
                        <a:srgbClr val="905F88"/>
                      </a:solidFill>
                      <a:prstDash val="solid"/>
                      <a:round/>
                      <a:headEnd type="none" w="med" len="med"/>
                      <a:tailEnd type="none" w="med" len="med"/>
                    </a:lnR>
                    <a:lnT w="12700" cap="flat" cmpd="sng" algn="ctr">
                      <a:solidFill>
                        <a:srgbClr val="106088"/>
                      </a:solidFill>
                      <a:prstDash val="solid"/>
                      <a:round/>
                      <a:headEnd type="none" w="med" len="med"/>
                      <a:tailEnd type="none" w="med" len="med"/>
                    </a:lnT>
                    <a:lnB w="12700" cap="flat" cmpd="sng" algn="ctr">
                      <a:solidFill>
                        <a:srgbClr val="905F88"/>
                      </a:solidFill>
                      <a:prstDash val="solid"/>
                      <a:round/>
                      <a:headEnd type="none" w="med" len="med"/>
                      <a:tailEnd type="none" w="med" len="med"/>
                    </a:lnB>
                  </a:tcPr>
                </a:tc>
                <a:extLst>
                  <a:ext uri="{0D108BD9-81ED-4DB2-BD59-A6C34878D82A}">
                    <a16:rowId xmlns:a16="http://schemas.microsoft.com/office/drawing/2014/main" val="10014"/>
                  </a:ext>
                </a:extLst>
              </a:tr>
              <a:tr h="202327">
                <a:tc>
                  <a:txBody>
                    <a:bodyPr/>
                    <a:lstStyle/>
                    <a:p>
                      <a:pPr algn="ctr" fontAlgn="ctr">
                        <a:spcAft>
                          <a:spcPts val="0"/>
                        </a:spcAft>
                      </a:pPr>
                      <a:r>
                        <a:rPr lang="en-US" sz="1100">
                          <a:effectLst/>
                          <a:latin typeface="Arial" panose="020B0604020202020204" pitchFamily="34" charset="0"/>
                        </a:rPr>
                        <a:t>15</a:t>
                      </a:r>
                      <a:endParaRPr lang="en-US" sz="1100">
                        <a:effectLst/>
                      </a:endParaRPr>
                    </a:p>
                  </a:txBody>
                  <a:tcPr marL="44916" marR="44916" marT="0" marB="0" anchor="ctr">
                    <a:lnL w="12700" cap="flat" cmpd="sng" algn="ctr">
                      <a:solidFill>
                        <a:srgbClr val="D06288"/>
                      </a:solidFill>
                      <a:prstDash val="solid"/>
                      <a:round/>
                      <a:headEnd type="none" w="med" len="med"/>
                      <a:tailEnd type="none" w="med" len="med"/>
                    </a:lnL>
                    <a:lnR w="12700" cap="flat" cmpd="sng" algn="ctr">
                      <a:solidFill>
                        <a:srgbClr val="D06288"/>
                      </a:solidFill>
                      <a:prstDash val="solid"/>
                      <a:round/>
                      <a:headEnd type="none" w="med" len="med"/>
                      <a:tailEnd type="none" w="med" len="med"/>
                    </a:lnR>
                    <a:lnT w="12700" cap="flat" cmpd="sng" algn="ctr">
                      <a:solidFill>
                        <a:srgbClr val="306188"/>
                      </a:solidFill>
                      <a:prstDash val="solid"/>
                      <a:round/>
                      <a:headEnd type="none" w="med" len="med"/>
                      <a:tailEnd type="none" w="med" len="med"/>
                    </a:lnT>
                    <a:lnB w="12700" cap="flat" cmpd="sng" algn="ctr">
                      <a:solidFill>
                        <a:srgbClr val="D06288"/>
                      </a:solidFill>
                      <a:prstDash val="solid"/>
                      <a:round/>
                      <a:headEnd type="none" w="med" len="med"/>
                      <a:tailEnd type="none" w="med" len="med"/>
                    </a:lnB>
                  </a:tcPr>
                </a:tc>
                <a:tc>
                  <a:txBody>
                    <a:bodyPr/>
                    <a:lstStyle/>
                    <a:p>
                      <a:pPr marL="215265" marR="0" algn="l" fontAlgn="ctr">
                        <a:spcBef>
                          <a:spcPts val="0"/>
                        </a:spcBef>
                        <a:spcAft>
                          <a:spcPts val="0"/>
                        </a:spcAft>
                      </a:pPr>
                      <a:r>
                        <a:rPr lang="en-US" sz="1100">
                          <a:effectLst/>
                          <a:latin typeface="Arial" panose="020B0604020202020204" pitchFamily="34" charset="0"/>
                        </a:rPr>
                        <a:t>Backlight V</a:t>
                      </a:r>
                      <a:r>
                        <a:rPr lang="en-US" sz="1100" baseline="-25000">
                          <a:effectLst/>
                          <a:latin typeface="Arial" panose="020B0604020202020204" pitchFamily="34" charset="0"/>
                        </a:rPr>
                        <a:t>CC</a:t>
                      </a:r>
                      <a:r>
                        <a:rPr lang="en-US" sz="1100">
                          <a:effectLst/>
                          <a:latin typeface="Arial" panose="020B0604020202020204" pitchFamily="34" charset="0"/>
                        </a:rPr>
                        <a:t> (5V)</a:t>
                      </a:r>
                      <a:endParaRPr lang="en-US" sz="1100">
                        <a:effectLst/>
                      </a:endParaRPr>
                    </a:p>
                  </a:txBody>
                  <a:tcPr marL="44916" marR="44916" marT="0" marB="0" anchor="ctr">
                    <a:lnL w="12700" cap="flat" cmpd="sng" algn="ctr">
                      <a:solidFill>
                        <a:srgbClr val="D06288"/>
                      </a:solidFill>
                      <a:prstDash val="solid"/>
                      <a:round/>
                      <a:headEnd type="none" w="med" len="med"/>
                      <a:tailEnd type="none" w="med" len="med"/>
                    </a:lnL>
                    <a:lnR w="12700" cap="flat" cmpd="sng" algn="ctr">
                      <a:solidFill>
                        <a:srgbClr val="905F88"/>
                      </a:solidFill>
                      <a:prstDash val="solid"/>
                      <a:round/>
                      <a:headEnd type="none" w="med" len="med"/>
                      <a:tailEnd type="none" w="med" len="med"/>
                    </a:lnR>
                    <a:lnT w="12700" cap="flat" cmpd="sng" algn="ctr">
                      <a:solidFill>
                        <a:srgbClr val="B04B0C"/>
                      </a:solidFill>
                      <a:prstDash val="solid"/>
                      <a:round/>
                      <a:headEnd type="none" w="med" len="med"/>
                      <a:tailEnd type="none" w="med" len="med"/>
                    </a:lnT>
                    <a:lnB w="12700" cap="flat" cmpd="sng" algn="ctr">
                      <a:solidFill>
                        <a:srgbClr val="905F88"/>
                      </a:solidFill>
                      <a:prstDash val="solid"/>
                      <a:round/>
                      <a:headEnd type="none" w="med" len="med"/>
                      <a:tailEnd type="none" w="med" len="med"/>
                    </a:lnB>
                  </a:tcPr>
                </a:tc>
                <a:tc>
                  <a:txBody>
                    <a:bodyPr/>
                    <a:lstStyle/>
                    <a:p>
                      <a:pPr marL="158750" marR="0" algn="l" fontAlgn="ctr">
                        <a:spcBef>
                          <a:spcPts val="0"/>
                        </a:spcBef>
                        <a:spcAft>
                          <a:spcPts val="0"/>
                        </a:spcAft>
                      </a:pPr>
                      <a:r>
                        <a:rPr lang="en-US" sz="1100">
                          <a:effectLst/>
                          <a:latin typeface="Arial" panose="020B0604020202020204" pitchFamily="34" charset="0"/>
                        </a:rPr>
                        <a:t>Led+</a:t>
                      </a:r>
                      <a:endParaRPr lang="en-US" sz="1100">
                        <a:effectLst/>
                      </a:endParaRPr>
                    </a:p>
                  </a:txBody>
                  <a:tcPr marL="44916" marR="44916" marT="0" marB="0" anchor="ctr">
                    <a:lnL w="12700" cap="flat" cmpd="sng" algn="ctr">
                      <a:solidFill>
                        <a:srgbClr val="905F88"/>
                      </a:solidFill>
                      <a:prstDash val="solid"/>
                      <a:round/>
                      <a:headEnd type="none" w="med" len="med"/>
                      <a:tailEnd type="none" w="med" len="med"/>
                    </a:lnL>
                    <a:lnR w="12700" cap="flat" cmpd="sng" algn="ctr">
                      <a:solidFill>
                        <a:srgbClr val="F05E88"/>
                      </a:solidFill>
                      <a:prstDash val="solid"/>
                      <a:round/>
                      <a:headEnd type="none" w="med" len="med"/>
                      <a:tailEnd type="none" w="med" len="med"/>
                    </a:lnR>
                    <a:lnT w="12700" cap="flat" cmpd="sng" algn="ctr">
                      <a:solidFill>
                        <a:srgbClr val="905F88"/>
                      </a:solidFill>
                      <a:prstDash val="solid"/>
                      <a:round/>
                      <a:headEnd type="none" w="med" len="med"/>
                      <a:tailEnd type="none" w="med" len="med"/>
                    </a:lnT>
                    <a:lnB w="12700" cap="flat" cmpd="sng" algn="ctr">
                      <a:solidFill>
                        <a:srgbClr val="F05E88"/>
                      </a:solidFill>
                      <a:prstDash val="solid"/>
                      <a:round/>
                      <a:headEnd type="none" w="med" len="med"/>
                      <a:tailEnd type="none" w="med" len="med"/>
                    </a:lnB>
                  </a:tcPr>
                </a:tc>
                <a:extLst>
                  <a:ext uri="{0D108BD9-81ED-4DB2-BD59-A6C34878D82A}">
                    <a16:rowId xmlns:a16="http://schemas.microsoft.com/office/drawing/2014/main" val="10015"/>
                  </a:ext>
                </a:extLst>
              </a:tr>
              <a:tr h="202327">
                <a:tc>
                  <a:txBody>
                    <a:bodyPr/>
                    <a:lstStyle/>
                    <a:p>
                      <a:pPr algn="ctr" fontAlgn="ctr">
                        <a:spcAft>
                          <a:spcPts val="0"/>
                        </a:spcAft>
                      </a:pPr>
                      <a:r>
                        <a:rPr lang="en-US" sz="1100">
                          <a:effectLst/>
                          <a:latin typeface="Arial" panose="020B0604020202020204" pitchFamily="34" charset="0"/>
                        </a:rPr>
                        <a:t>16</a:t>
                      </a:r>
                      <a:endParaRPr lang="en-US" sz="1100">
                        <a:effectLst/>
                      </a:endParaRPr>
                    </a:p>
                  </a:txBody>
                  <a:tcPr marL="44916" marR="44916" marT="0" marB="0" anchor="ctr">
                    <a:lnL w="12700" cap="flat" cmpd="sng" algn="ctr">
                      <a:solidFill>
                        <a:srgbClr val="906088"/>
                      </a:solidFill>
                      <a:prstDash val="solid"/>
                      <a:round/>
                      <a:headEnd type="none" w="med" len="med"/>
                      <a:tailEnd type="none" w="med" len="med"/>
                    </a:lnL>
                    <a:lnR w="12700" cap="flat" cmpd="sng" algn="ctr">
                      <a:solidFill>
                        <a:srgbClr val="906088"/>
                      </a:solidFill>
                      <a:prstDash val="solid"/>
                      <a:round/>
                      <a:headEnd type="none" w="med" len="med"/>
                      <a:tailEnd type="none" w="med" len="med"/>
                    </a:lnR>
                    <a:lnT w="12700" cap="flat" cmpd="sng" algn="ctr">
                      <a:solidFill>
                        <a:srgbClr val="D06288"/>
                      </a:solidFill>
                      <a:prstDash val="solid"/>
                      <a:round/>
                      <a:headEnd type="none" w="med" len="med"/>
                      <a:tailEnd type="none" w="med" len="med"/>
                    </a:lnT>
                    <a:lnB w="12700" cap="flat" cmpd="sng" algn="ctr">
                      <a:solidFill>
                        <a:srgbClr val="906088"/>
                      </a:solidFill>
                      <a:prstDash val="solid"/>
                      <a:round/>
                      <a:headEnd type="none" w="med" len="med"/>
                      <a:tailEnd type="none" w="med" len="med"/>
                    </a:lnB>
                  </a:tcPr>
                </a:tc>
                <a:tc>
                  <a:txBody>
                    <a:bodyPr/>
                    <a:lstStyle/>
                    <a:p>
                      <a:pPr marL="215265" marR="0" algn="l" fontAlgn="ctr">
                        <a:spcBef>
                          <a:spcPts val="0"/>
                        </a:spcBef>
                        <a:spcAft>
                          <a:spcPts val="0"/>
                        </a:spcAft>
                      </a:pPr>
                      <a:r>
                        <a:rPr lang="en-US" sz="1100">
                          <a:effectLst/>
                          <a:latin typeface="Arial" panose="020B0604020202020204" pitchFamily="34" charset="0"/>
                        </a:rPr>
                        <a:t>Backlight Ground (0V)</a:t>
                      </a:r>
                      <a:endParaRPr lang="en-US" sz="1100">
                        <a:effectLst/>
                      </a:endParaRPr>
                    </a:p>
                  </a:txBody>
                  <a:tcPr marL="44916" marR="44916" marT="0" marB="0" anchor="ctr">
                    <a:lnL w="12700" cap="flat" cmpd="sng" algn="ctr">
                      <a:solidFill>
                        <a:srgbClr val="906088"/>
                      </a:solidFill>
                      <a:prstDash val="solid"/>
                      <a:round/>
                      <a:headEnd type="none" w="med" len="med"/>
                      <a:tailEnd type="none" w="med" len="med"/>
                    </a:lnL>
                    <a:lnR w="12700" cap="flat" cmpd="sng" algn="ctr">
                      <a:solidFill>
                        <a:srgbClr val="506288"/>
                      </a:solidFill>
                      <a:prstDash val="solid"/>
                      <a:round/>
                      <a:headEnd type="none" w="med" len="med"/>
                      <a:tailEnd type="none" w="med" len="med"/>
                    </a:lnR>
                    <a:lnT w="12700" cap="flat" cmpd="sng" algn="ctr">
                      <a:solidFill>
                        <a:srgbClr val="905F88"/>
                      </a:solidFill>
                      <a:prstDash val="solid"/>
                      <a:round/>
                      <a:headEnd type="none" w="med" len="med"/>
                      <a:tailEnd type="none" w="med" len="med"/>
                    </a:lnT>
                    <a:lnB w="12700" cap="flat" cmpd="sng" algn="ctr">
                      <a:solidFill>
                        <a:srgbClr val="506288"/>
                      </a:solidFill>
                      <a:prstDash val="solid"/>
                      <a:round/>
                      <a:headEnd type="none" w="med" len="med"/>
                      <a:tailEnd type="none" w="med" len="med"/>
                    </a:lnB>
                  </a:tcPr>
                </a:tc>
                <a:tc>
                  <a:txBody>
                    <a:bodyPr/>
                    <a:lstStyle/>
                    <a:p>
                      <a:pPr marL="158750" marR="0" algn="l" fontAlgn="ctr">
                        <a:spcBef>
                          <a:spcPts val="0"/>
                        </a:spcBef>
                        <a:spcAft>
                          <a:spcPts val="0"/>
                        </a:spcAft>
                      </a:pPr>
                      <a:r>
                        <a:rPr lang="en-US" sz="1100">
                          <a:effectLst/>
                          <a:latin typeface="Arial" panose="020B0604020202020204" pitchFamily="34" charset="0"/>
                        </a:rPr>
                        <a:t>Led-</a:t>
                      </a:r>
                      <a:endParaRPr lang="en-US" sz="1100">
                        <a:effectLst/>
                      </a:endParaRPr>
                    </a:p>
                  </a:txBody>
                  <a:tcPr marL="44916" marR="44916" marT="0" marB="0" anchor="ctr">
                    <a:lnL w="12700" cap="flat" cmpd="sng" algn="ctr">
                      <a:solidFill>
                        <a:srgbClr val="506288"/>
                      </a:solidFill>
                      <a:prstDash val="solid"/>
                      <a:round/>
                      <a:headEnd type="none" w="med" len="med"/>
                      <a:tailEnd type="none" w="med" len="med"/>
                    </a:lnL>
                    <a:lnR w="12700" cap="flat" cmpd="sng" algn="ctr">
                      <a:solidFill>
                        <a:srgbClr val="F05C88"/>
                      </a:solidFill>
                      <a:prstDash val="solid"/>
                      <a:round/>
                      <a:headEnd type="none" w="med" len="med"/>
                      <a:tailEnd type="none" w="med" len="med"/>
                    </a:lnR>
                    <a:lnT w="12700" cap="flat" cmpd="sng" algn="ctr">
                      <a:solidFill>
                        <a:srgbClr val="F05E88"/>
                      </a:solidFill>
                      <a:prstDash val="solid"/>
                      <a:round/>
                      <a:headEnd type="none" w="med" len="med"/>
                      <a:tailEnd type="none" w="med" len="med"/>
                    </a:lnT>
                    <a:lnB w="12700" cap="flat" cmpd="sng" algn="ctr">
                      <a:solidFill>
                        <a:srgbClr val="F05C88"/>
                      </a:solidFill>
                      <a:prstDash val="solid"/>
                      <a:round/>
                      <a:headEnd type="none" w="med" len="med"/>
                      <a:tailEnd type="none" w="med" len="med"/>
                    </a:lnB>
                  </a:tcPr>
                </a:tc>
                <a:extLst>
                  <a:ext uri="{0D108BD9-81ED-4DB2-BD59-A6C34878D82A}">
                    <a16:rowId xmlns:a16="http://schemas.microsoft.com/office/drawing/2014/main" val="10016"/>
                  </a:ext>
                </a:extLst>
              </a:tr>
            </a:tbl>
          </a:graphicData>
        </a:graphic>
      </p:graphicFrame>
    </p:spTree>
    <p:extLst>
      <p:ext uri="{BB962C8B-B14F-4D97-AF65-F5344CB8AC3E}">
        <p14:creationId xmlns:p14="http://schemas.microsoft.com/office/powerpoint/2010/main" val="35232598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1567542" y="807992"/>
            <a:ext cx="7315199" cy="54793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87587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4103" name="Straight Connector 4102">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105" name="Rectangle 4104">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26073" y="489439"/>
            <a:ext cx="11139854" cy="930447"/>
          </a:xfrm>
        </p:spPr>
        <p:txBody>
          <a:bodyPr vert="horz" lIns="91440" tIns="45720" rIns="91440" bIns="45720" rtlCol="0" anchor="b">
            <a:normAutofit/>
          </a:bodyPr>
          <a:lstStyle/>
          <a:p>
            <a:pPr algn="ctr"/>
            <a:r>
              <a:rPr lang="en-US" sz="5400" kern="1200">
                <a:solidFill>
                  <a:schemeClr val="bg1"/>
                </a:solidFill>
                <a:latin typeface="+mj-lt"/>
                <a:ea typeface="+mj-ea"/>
                <a:cs typeface="+mj-cs"/>
              </a:rPr>
              <a:t>DC Motor</a:t>
            </a:r>
          </a:p>
        </p:txBody>
      </p:sp>
      <p:cxnSp>
        <p:nvCxnSpPr>
          <p:cNvPr id="4107" name="Straight Connector 4106">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4109" name="Straight Connector 4108">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4098" name="Picture 2" descr="https://www.microcontroller-project.com/uploads/2/2/1/5/22159166/dc-motor-speed-and-direction-control-with-stm32-microcontroller-and-l293d-motor-driver_orig.png"/>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090702" y="2427541"/>
            <a:ext cx="7955497" cy="39976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20542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9" name="Rectangle 7178">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400">
                <a:solidFill>
                  <a:srgbClr val="FFFFFF"/>
                </a:solidFill>
              </a:rPr>
              <a:t>Seven Segment</a:t>
            </a:r>
          </a:p>
        </p:txBody>
      </p:sp>
      <p:sp>
        <p:nvSpPr>
          <p:cNvPr id="3" name="Content Placeholder 2"/>
          <p:cNvSpPr>
            <a:spLocks noGrp="1"/>
          </p:cNvSpPr>
          <p:nvPr>
            <p:ph idx="1"/>
          </p:nvPr>
        </p:nvSpPr>
        <p:spPr>
          <a:xfrm>
            <a:off x="1544278" y="1645723"/>
            <a:ext cx="9144000" cy="420001"/>
          </a:xfrm>
        </p:spPr>
        <p:txBody>
          <a:bodyPr vert="horz" lIns="91440" tIns="45720" rIns="91440" bIns="45720" rtlCol="0">
            <a:normAutofit/>
          </a:bodyPr>
          <a:lstStyle/>
          <a:p>
            <a:pPr marL="0" indent="0" algn="ctr">
              <a:buNone/>
            </a:pPr>
            <a:r>
              <a:rPr lang="en-US" sz="2000">
                <a:solidFill>
                  <a:srgbClr val="FD3D0D"/>
                </a:solidFill>
              </a:rPr>
              <a:t>Common Anode 7 segment</a:t>
            </a:r>
          </a:p>
        </p:txBody>
      </p:sp>
      <p:cxnSp>
        <p:nvCxnSpPr>
          <p:cNvPr id="7181" name="Straight Connector 7180">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7174" name="Picture 6" descr="Stm32cubemx 7 segment settings for stm32f103 microcontrolle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93475" y="2426818"/>
            <a:ext cx="3932101" cy="3997637"/>
          </a:xfrm>
          <a:prstGeom prst="rect">
            <a:avLst/>
          </a:prstGeom>
          <a:noFill/>
          <a:extLst>
            <a:ext uri="{909E8E84-426E-40DD-AFC4-6F175D3DCCD1}">
              <a14:hiddenFill xmlns:a14="http://schemas.microsoft.com/office/drawing/2010/main">
                <a:solidFill>
                  <a:srgbClr val="FFFFFF"/>
                </a:solidFill>
              </a14:hiddenFill>
            </a:ext>
          </a:extLst>
        </p:spPr>
      </p:pic>
      <p:cxnSp>
        <p:nvCxnSpPr>
          <p:cNvPr id="7183" name="Straight Connector 7182">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7172" name="Picture 4" descr="Stm32 microcontroller with 7 segment display"/>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757541" y="2426818"/>
            <a:ext cx="4830981" cy="39976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71764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A43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Keypad 4x4</a:t>
            </a:r>
          </a:p>
        </p:txBody>
      </p:sp>
      <p:pic>
        <p:nvPicPr>
          <p:cNvPr id="1026" name="Picture 2" descr="https://3.bp.blogspot.com/-25YmO9Bjztw/VtT8gRTHW7I/AAAAAAAABC0/NGAGrEpE0QM/s400/keypad-circuit.PNG"/>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038600" y="1145052"/>
            <a:ext cx="7188199" cy="45645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45152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Servo Motors</a:t>
            </a:r>
          </a:p>
        </p:txBody>
      </p:sp>
      <p:graphicFrame>
        <p:nvGraphicFramePr>
          <p:cNvPr id="6" name="Table 5"/>
          <p:cNvGraphicFramePr>
            <a:graphicFrameLocks noGrp="1"/>
          </p:cNvGraphicFramePr>
          <p:nvPr>
            <p:extLst>
              <p:ext uri="{D42A27DB-BD31-4B8C-83A1-F6EECF244321}">
                <p14:modId xmlns:p14="http://schemas.microsoft.com/office/powerpoint/2010/main" val="309473739"/>
              </p:ext>
            </p:extLst>
          </p:nvPr>
        </p:nvGraphicFramePr>
        <p:xfrm>
          <a:off x="774505" y="1690688"/>
          <a:ext cx="7252230" cy="4712076"/>
        </p:xfrm>
        <a:graphic>
          <a:graphicData uri="http://schemas.openxmlformats.org/drawingml/2006/table">
            <a:tbl>
              <a:tblPr/>
              <a:tblGrid>
                <a:gridCol w="3626115">
                  <a:extLst>
                    <a:ext uri="{9D8B030D-6E8A-4147-A177-3AD203B41FA5}">
                      <a16:colId xmlns:a16="http://schemas.microsoft.com/office/drawing/2014/main" val="20000"/>
                    </a:ext>
                  </a:extLst>
                </a:gridCol>
                <a:gridCol w="3626115">
                  <a:extLst>
                    <a:ext uri="{9D8B030D-6E8A-4147-A177-3AD203B41FA5}">
                      <a16:colId xmlns:a16="http://schemas.microsoft.com/office/drawing/2014/main" val="20001"/>
                    </a:ext>
                  </a:extLst>
                </a:gridCol>
              </a:tblGrid>
              <a:tr h="4351338">
                <a:tc>
                  <a:txBody>
                    <a:bodyPr/>
                    <a:lstStyle/>
                    <a:p>
                      <a:pPr algn="just" fontAlgn="t"/>
                      <a:r>
                        <a:rPr lang="en-US" sz="1600" dirty="0">
                          <a:solidFill>
                            <a:srgbClr val="2A2A2A"/>
                          </a:solidFill>
                          <a:effectLst/>
                        </a:rPr>
                        <a:t>Servo motors are small motors unlike size they possess greater torque and can move heavy loads. Their small size possessing high torque made them popular among toy makers. Many toys that are around us contains servo motors in them along with dc motors. Normally servo motors in ideal state consumes little power but during load moving power shoots off and servos start consuming greater amount of current.</a:t>
                      </a:r>
                      <a:br>
                        <a:rPr lang="en-US" sz="1600" dirty="0">
                          <a:solidFill>
                            <a:srgbClr val="2A2A2A"/>
                          </a:solidFill>
                          <a:effectLst/>
                        </a:rPr>
                      </a:br>
                      <a:r>
                        <a:rPr lang="en-US" sz="1600" dirty="0">
                          <a:solidFill>
                            <a:srgbClr val="2A2A2A"/>
                          </a:solidFill>
                          <a:effectLst/>
                        </a:rPr>
                        <a:t>Servo motors works on</a:t>
                      </a:r>
                      <a:r>
                        <a:rPr lang="en-US" sz="1600" baseline="0" dirty="0">
                          <a:solidFill>
                            <a:srgbClr val="2A2A2A"/>
                          </a:solidFill>
                          <a:effectLst/>
                        </a:rPr>
                        <a:t> </a:t>
                      </a:r>
                      <a:r>
                        <a:rPr lang="en-US" sz="1600" dirty="0" err="1">
                          <a:solidFill>
                            <a:srgbClr val="2A2A2A"/>
                          </a:solidFill>
                          <a:effectLst/>
                        </a:rPr>
                        <a:t>pwm</a:t>
                      </a:r>
                      <a:r>
                        <a:rPr lang="en-US" sz="1600" dirty="0">
                          <a:solidFill>
                            <a:srgbClr val="2A2A2A"/>
                          </a:solidFill>
                          <a:effectLst/>
                        </a:rPr>
                        <a:t> (pulse width modulated) signals. They have an arm/armature which rotates when sufficient voltage, current and </a:t>
                      </a:r>
                      <a:r>
                        <a:rPr lang="en-US" sz="1600" dirty="0" err="1">
                          <a:solidFill>
                            <a:srgbClr val="2A2A2A"/>
                          </a:solidFill>
                          <a:effectLst/>
                        </a:rPr>
                        <a:t>pwm</a:t>
                      </a:r>
                      <a:r>
                        <a:rPr lang="en-US" sz="1600" dirty="0">
                          <a:solidFill>
                            <a:srgbClr val="2A2A2A"/>
                          </a:solidFill>
                          <a:effectLst/>
                        </a:rPr>
                        <a:t> signal is applied to motor. When arm rotates it moves every thing that comes in its ways.      </a:t>
                      </a:r>
                    </a:p>
                  </a:txBody>
                  <a:tcPr marL="123618" marR="123618" marT="39558" marB="39558">
                    <a:lnL>
                      <a:noFill/>
                    </a:lnL>
                    <a:lnR>
                      <a:noFill/>
                    </a:lnR>
                    <a:lnT>
                      <a:noFill/>
                    </a:lnT>
                    <a:lnB>
                      <a:noFill/>
                    </a:lnB>
                  </a:tcPr>
                </a:tc>
                <a:tc>
                  <a:txBody>
                    <a:bodyPr/>
                    <a:lstStyle/>
                    <a:p>
                      <a:pPr algn="ctr" fontAlgn="t"/>
                      <a:endParaRPr lang="en-US" sz="1600" dirty="0">
                        <a:effectLst/>
                      </a:endParaRPr>
                    </a:p>
                  </a:txBody>
                  <a:tcPr marL="123618" marR="123618" marT="39558" marB="39558">
                    <a:lnL>
                      <a:noFill/>
                    </a:lnL>
                    <a:lnR>
                      <a:noFill/>
                    </a:lnR>
                    <a:lnT>
                      <a:noFill/>
                    </a:lnT>
                    <a:lnB>
                      <a:noFill/>
                    </a:lnB>
                  </a:tcPr>
                </a:tc>
                <a:extLst>
                  <a:ext uri="{0D108BD9-81ED-4DB2-BD59-A6C34878D82A}">
                    <a16:rowId xmlns:a16="http://schemas.microsoft.com/office/drawing/2014/main" val="10000"/>
                  </a:ext>
                </a:extLst>
              </a:tr>
            </a:tbl>
          </a:graphicData>
        </a:graphic>
      </p:graphicFrame>
      <p:sp>
        <p:nvSpPr>
          <p:cNvPr id="7" name="Rectangle 7"/>
          <p:cNvSpPr>
            <a:spLocks noChangeArrowheads="1"/>
          </p:cNvSpPr>
          <p:nvPr/>
        </p:nvSpPr>
        <p:spPr bwMode="auto">
          <a:xfrm>
            <a:off x="4698999" y="1747372"/>
            <a:ext cx="3848101" cy="4755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76176"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a:ln>
                  <a:noFill/>
                </a:ln>
                <a:solidFill>
                  <a:srgbClr val="000000"/>
                </a:solidFill>
                <a:effectLst/>
                <a:cs typeface="Arial" panose="020B0604020202020204" pitchFamily="34" charset="0"/>
              </a:rPr>
              <a:t>Servo motor working principle</a:t>
            </a:r>
          </a:p>
          <a:p>
            <a:pPr marL="0" marR="0" lvl="0" indent="0"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rgbClr val="008000"/>
                </a:solidFill>
                <a:effectLst/>
                <a:cs typeface="Arial" panose="020B0604020202020204" pitchFamily="34" charset="0"/>
              </a:rPr>
              <a:t> </a:t>
            </a:r>
            <a:endParaRPr kumimoji="0" lang="en-US" sz="1600" b="0" i="0" u="none" strike="noStrike" cap="none" normalizeH="0" baseline="0" dirty="0">
              <a:ln>
                <a:noFill/>
              </a:ln>
              <a:solidFill>
                <a:schemeClr val="tx1"/>
              </a:solidFill>
              <a:effectLst/>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rgbClr val="2A2A2A"/>
                </a:solidFill>
                <a:effectLst/>
                <a:cs typeface="Arial" panose="020B0604020202020204" pitchFamily="34" charset="0"/>
              </a:rPr>
              <a:t>Not every servo motor can move heavy loads. It depends on their specifications and details. Normally toy servo motors can move loads from 1 kg up to 12 kg. Their are two types of servo motors DC and AC. Ac servo motors can move even mush heavier loads they are used in industrial applications. DC servo motors are best for small projects. In this project </a:t>
            </a:r>
            <a:r>
              <a:rPr kumimoji="0" lang="en-US" sz="1600" b="0" i="0" u="none" strike="noStrike" cap="none" normalizeH="0" baseline="0" dirty="0" err="1">
                <a:ln>
                  <a:noFill/>
                </a:ln>
                <a:solidFill>
                  <a:srgbClr val="2A2A2A"/>
                </a:solidFill>
                <a:effectLst/>
                <a:cs typeface="Arial" panose="020B0604020202020204" pitchFamily="34" charset="0"/>
              </a:rPr>
              <a:t>i</a:t>
            </a:r>
            <a:r>
              <a:rPr kumimoji="0" lang="en-US" sz="1600" b="0" i="0" u="none" strike="noStrike" cap="none" normalizeH="0" baseline="0" dirty="0">
                <a:ln>
                  <a:noFill/>
                </a:ln>
                <a:solidFill>
                  <a:srgbClr val="2A2A2A"/>
                </a:solidFill>
                <a:effectLst/>
                <a:cs typeface="Arial" panose="020B0604020202020204" pitchFamily="34" charset="0"/>
              </a:rPr>
              <a:t> am also using a DC servo motor with stm32 microcontroller.</a:t>
            </a:r>
            <a:br>
              <a:rPr kumimoji="0" lang="en-US" sz="1600" b="0" i="0" u="none" strike="noStrike" cap="none" normalizeH="0" baseline="0" dirty="0">
                <a:ln>
                  <a:noFill/>
                </a:ln>
                <a:solidFill>
                  <a:srgbClr val="2A2A2A"/>
                </a:solidFill>
                <a:effectLst/>
                <a:cs typeface="Arial" panose="020B0604020202020204" pitchFamily="34" charset="0"/>
              </a:rPr>
            </a:br>
            <a:r>
              <a:rPr kumimoji="0" lang="en-US" sz="1600" b="0" i="0" u="none" strike="noStrike" cap="none" normalizeH="0" baseline="0" dirty="0">
                <a:ln>
                  <a:noFill/>
                </a:ln>
                <a:solidFill>
                  <a:srgbClr val="2A2A2A"/>
                </a:solidFill>
                <a:effectLst/>
                <a:cs typeface="Arial" panose="020B0604020202020204" pitchFamily="34" charset="0"/>
              </a:rPr>
              <a:t>As you learned servo motors work on </a:t>
            </a:r>
            <a:r>
              <a:rPr kumimoji="0" lang="en-US" sz="1600" b="0" i="0" u="none" strike="noStrike" cap="none" normalizeH="0" baseline="0" dirty="0" err="1">
                <a:ln>
                  <a:noFill/>
                </a:ln>
                <a:solidFill>
                  <a:srgbClr val="2A2A2A"/>
                </a:solidFill>
                <a:effectLst/>
                <a:cs typeface="Arial" panose="020B0604020202020204" pitchFamily="34" charset="0"/>
              </a:rPr>
              <a:t>pwm</a:t>
            </a:r>
            <a:r>
              <a:rPr kumimoji="0" lang="en-US" sz="1600" b="0" i="0" u="none" strike="noStrike" cap="none" normalizeH="0" baseline="0" dirty="0">
                <a:ln>
                  <a:noFill/>
                </a:ln>
                <a:solidFill>
                  <a:srgbClr val="2A2A2A"/>
                </a:solidFill>
                <a:effectLst/>
                <a:cs typeface="Arial" panose="020B0604020202020204" pitchFamily="34" charset="0"/>
              </a:rPr>
              <a:t> signal. Most of the dc servo motors require 50 Hz frequency for operation with variable duty cycle. Below is the standard requirement wave forms. Our motor also require the same pattern.</a:t>
            </a:r>
            <a:endParaRPr kumimoji="0" lang="en-US" sz="1600" b="0" i="0" u="none" strike="noStrike" cap="none" normalizeH="0" baseline="0" dirty="0">
              <a:ln>
                <a:noFill/>
              </a:ln>
              <a:solidFill>
                <a:srgbClr val="008000"/>
              </a:solidFill>
              <a:effectLst/>
              <a:cs typeface="Arial" panose="020B0604020202020204" pitchFamily="34" charset="0"/>
            </a:endParaRPr>
          </a:p>
        </p:txBody>
      </p:sp>
      <p:pic>
        <p:nvPicPr>
          <p:cNvPr id="1032" name="Picture 8" descr="Different types of servo moto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41837" y="732499"/>
            <a:ext cx="3545806" cy="2611438"/>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8859731" y="3755602"/>
            <a:ext cx="3110019" cy="369332"/>
          </a:xfrm>
          <a:prstGeom prst="rect">
            <a:avLst/>
          </a:prstGeom>
        </p:spPr>
        <p:txBody>
          <a:bodyPr wrap="none">
            <a:spAutoFit/>
          </a:bodyPr>
          <a:lstStyle/>
          <a:p>
            <a:pPr algn="ctr" fontAlgn="t"/>
            <a:r>
              <a:rPr lang="en-US" dirty="0"/>
              <a:t>Different types of servo motors</a:t>
            </a:r>
          </a:p>
        </p:txBody>
      </p:sp>
    </p:spTree>
    <p:extLst>
      <p:ext uri="{BB962C8B-B14F-4D97-AF65-F5344CB8AC3E}">
        <p14:creationId xmlns:p14="http://schemas.microsoft.com/office/powerpoint/2010/main" val="40844027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STM32 Servo Interfacing</a:t>
            </a:r>
            <a:endParaRPr lang="en-US" dirty="0"/>
          </a:p>
        </p:txBody>
      </p:sp>
      <p:sp>
        <p:nvSpPr>
          <p:cNvPr id="3" name="Content Placeholder 2"/>
          <p:cNvSpPr>
            <a:spLocks noGrp="1"/>
          </p:cNvSpPr>
          <p:nvPr>
            <p:ph idx="1"/>
          </p:nvPr>
        </p:nvSpPr>
        <p:spPr/>
        <p:txBody>
          <a:bodyPr/>
          <a:lstStyle/>
          <a:p>
            <a:endParaRPr lang="en-US"/>
          </a:p>
        </p:txBody>
      </p:sp>
      <p:pic>
        <p:nvPicPr>
          <p:cNvPr id="13314" name="Picture 2" descr="Servo motor controlled with Stm32f103 microcontroll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9899" y="1825625"/>
            <a:ext cx="11430001" cy="47194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18732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55CD764-972B-4CA5-A885-53E55C63E1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4165AB3-7006-4430-BCE3-25476BE133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020887" cy="649160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94360" y="1209086"/>
            <a:ext cx="3876848" cy="4064925"/>
          </a:xfrm>
        </p:spPr>
        <p:txBody>
          <a:bodyPr anchor="ctr">
            <a:normAutofit/>
          </a:bodyPr>
          <a:lstStyle/>
          <a:p>
            <a:r>
              <a:rPr lang="en-US" sz="5000"/>
              <a:t>GPIO</a:t>
            </a:r>
          </a:p>
        </p:txBody>
      </p:sp>
      <p:grpSp>
        <p:nvGrpSpPr>
          <p:cNvPr id="13" name="Group 12">
            <a:extLst>
              <a:ext uri="{FF2B5EF4-FFF2-40B4-BE49-F238E27FC236}">
                <a16:creationId xmlns:a16="http://schemas.microsoft.com/office/drawing/2014/main" id="{11999B20-6058-4C55-882E-A1FB050B69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167" y="2569464"/>
            <a:ext cx="242107" cy="1340860"/>
            <a:chOff x="56167" y="2761488"/>
            <a:chExt cx="242107" cy="1340860"/>
          </a:xfrm>
        </p:grpSpPr>
        <p:sp>
          <p:nvSpPr>
            <p:cNvPr id="14" name="Rectangle 2">
              <a:extLst>
                <a:ext uri="{FF2B5EF4-FFF2-40B4-BE49-F238E27FC236}">
                  <a16:creationId xmlns:a16="http://schemas.microsoft.com/office/drawing/2014/main" id="{168AC90C-344A-4A64-BC4B-AEE98034B0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33124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59">
              <a:extLst>
                <a:ext uri="{FF2B5EF4-FFF2-40B4-BE49-F238E27FC236}">
                  <a16:creationId xmlns:a16="http://schemas.microsoft.com/office/drawing/2014/main" id="{47AEB9AE-7E63-42CA-A3E5-F8EF7D8CA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33124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2">
              <a:extLst>
                <a:ext uri="{FF2B5EF4-FFF2-40B4-BE49-F238E27FC236}">
                  <a16:creationId xmlns:a16="http://schemas.microsoft.com/office/drawing/2014/main" id="{076031FA-B93F-4A7D-AE66-85ADC613EB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18913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59">
              <a:extLst>
                <a:ext uri="{FF2B5EF4-FFF2-40B4-BE49-F238E27FC236}">
                  <a16:creationId xmlns:a16="http://schemas.microsoft.com/office/drawing/2014/main" id="{0C1FC8D1-E08A-4B12-A48F-BF225E5B0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18913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2">
              <a:extLst>
                <a:ext uri="{FF2B5EF4-FFF2-40B4-BE49-F238E27FC236}">
                  <a16:creationId xmlns:a16="http://schemas.microsoft.com/office/drawing/2014/main" id="{F62D5F69-2C82-4007-8EF0-EBC9C23501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04701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59">
              <a:extLst>
                <a:ext uri="{FF2B5EF4-FFF2-40B4-BE49-F238E27FC236}">
                  <a16:creationId xmlns:a16="http://schemas.microsoft.com/office/drawing/2014/main" id="{677FAED6-5057-4B80-B1CF-196DC022B7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04701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2">
              <a:extLst>
                <a:ext uri="{FF2B5EF4-FFF2-40B4-BE49-F238E27FC236}">
                  <a16:creationId xmlns:a16="http://schemas.microsoft.com/office/drawing/2014/main" id="{CE77C39F-572F-4435-85B4-9E9A35CFE2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290490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59">
              <a:extLst>
                <a:ext uri="{FF2B5EF4-FFF2-40B4-BE49-F238E27FC236}">
                  <a16:creationId xmlns:a16="http://schemas.microsoft.com/office/drawing/2014/main" id="{B3283BD4-0BC4-41D1-B09B-CBDC4292CD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290490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
              <a:extLst>
                <a:ext uri="{FF2B5EF4-FFF2-40B4-BE49-F238E27FC236}">
                  <a16:creationId xmlns:a16="http://schemas.microsoft.com/office/drawing/2014/main" id="{BA3E687B-951E-45B2-BEFE-4CBEB325FE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276279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59">
              <a:extLst>
                <a:ext uri="{FF2B5EF4-FFF2-40B4-BE49-F238E27FC236}">
                  <a16:creationId xmlns:a16="http://schemas.microsoft.com/office/drawing/2014/main" id="{A49870CA-6E02-4787-82A6-28C0CB6B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276279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
              <a:extLst>
                <a:ext uri="{FF2B5EF4-FFF2-40B4-BE49-F238E27FC236}">
                  <a16:creationId xmlns:a16="http://schemas.microsoft.com/office/drawing/2014/main" id="{5639C028-DD6E-4E69-AE6E-1CC158EDC9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40418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59">
              <a:extLst>
                <a:ext uri="{FF2B5EF4-FFF2-40B4-BE49-F238E27FC236}">
                  <a16:creationId xmlns:a16="http://schemas.microsoft.com/office/drawing/2014/main" id="{B1CD1FE8-3027-45AA-AD53-5B131FB03D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40418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
              <a:extLst>
                <a:ext uri="{FF2B5EF4-FFF2-40B4-BE49-F238E27FC236}">
                  <a16:creationId xmlns:a16="http://schemas.microsoft.com/office/drawing/2014/main" id="{1FD2B706-0BB9-4A30-9206-252E09AE03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89970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59">
              <a:extLst>
                <a:ext uri="{FF2B5EF4-FFF2-40B4-BE49-F238E27FC236}">
                  <a16:creationId xmlns:a16="http://schemas.microsoft.com/office/drawing/2014/main" id="{D5783E13-BA0A-4F1E-A4F0-BFC9FF1035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89970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
              <a:extLst>
                <a:ext uri="{FF2B5EF4-FFF2-40B4-BE49-F238E27FC236}">
                  <a16:creationId xmlns:a16="http://schemas.microsoft.com/office/drawing/2014/main" id="{D0847D6C-8036-43A9-BA3E-D1E8928882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75758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59">
              <a:extLst>
                <a:ext uri="{FF2B5EF4-FFF2-40B4-BE49-F238E27FC236}">
                  <a16:creationId xmlns:a16="http://schemas.microsoft.com/office/drawing/2014/main" id="{1D610CBF-7C35-498A-9BDD-A2954A7CAB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75758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
              <a:extLst>
                <a:ext uri="{FF2B5EF4-FFF2-40B4-BE49-F238E27FC236}">
                  <a16:creationId xmlns:a16="http://schemas.microsoft.com/office/drawing/2014/main" id="{BCB60915-0422-4144-87E9-2289DBC045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61547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59">
              <a:extLst>
                <a:ext uri="{FF2B5EF4-FFF2-40B4-BE49-F238E27FC236}">
                  <a16:creationId xmlns:a16="http://schemas.microsoft.com/office/drawing/2014/main" id="{9D64F486-DA93-45CE-9075-4110C67F10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61547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2">
              <a:extLst>
                <a:ext uri="{FF2B5EF4-FFF2-40B4-BE49-F238E27FC236}">
                  <a16:creationId xmlns:a16="http://schemas.microsoft.com/office/drawing/2014/main" id="{DA8356F6-E822-44E0-8A11-33E5A5432E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47336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59">
              <a:extLst>
                <a:ext uri="{FF2B5EF4-FFF2-40B4-BE49-F238E27FC236}">
                  <a16:creationId xmlns:a16="http://schemas.microsoft.com/office/drawing/2014/main" id="{C825C106-0BD3-41C1-8520-50F54BD675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47336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5" name="Rectangle 34">
            <a:extLst>
              <a:ext uri="{FF2B5EF4-FFF2-40B4-BE49-F238E27FC236}">
                <a16:creationId xmlns:a16="http://schemas.microsoft.com/office/drawing/2014/main" id="{E3E51905-F374-4E1A-97CF-B741584B7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01384"/>
            <a:ext cx="12192000" cy="35661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8923091D-6C42-CB5F-B71A-D912CA1FE6CD}"/>
              </a:ext>
            </a:extLst>
          </p:cNvPr>
          <p:cNvGraphicFramePr>
            <a:graphicFrameLocks noGrp="1"/>
          </p:cNvGraphicFramePr>
          <p:nvPr>
            <p:ph idx="1"/>
            <p:extLst>
              <p:ext uri="{D42A27DB-BD31-4B8C-83A1-F6EECF244321}">
                <p14:modId xmlns:p14="http://schemas.microsoft.com/office/powerpoint/2010/main" val="3649937423"/>
              </p:ext>
            </p:extLst>
          </p:nvPr>
        </p:nvGraphicFramePr>
        <p:xfrm>
          <a:off x="5614416" y="457200"/>
          <a:ext cx="6117336" cy="56967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905346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295" name="Rectangle 12294">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97" name="Rectangle 12296">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99" name="Rectangle 12298">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01" name="Rectangle 12300">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303" name="Freeform: Shape 12302">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STM32 Servo Interfacing </a:t>
            </a:r>
          </a:p>
        </p:txBody>
      </p:sp>
      <p:pic>
        <p:nvPicPr>
          <p:cNvPr id="12290" name="Picture 2" descr="Servo motor pwm duty cycle and frequency requirement"/>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502428" y="931036"/>
            <a:ext cx="7225748" cy="4995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73539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kern="1200">
                <a:solidFill>
                  <a:srgbClr val="FFFFFF"/>
                </a:solidFill>
                <a:latin typeface="+mj-lt"/>
                <a:ea typeface="+mj-ea"/>
                <a:cs typeface="+mj-cs"/>
              </a:rPr>
              <a:t>DC Motor Interfacing</a:t>
            </a:r>
          </a:p>
        </p:txBody>
      </p:sp>
      <p:sp>
        <p:nvSpPr>
          <p:cNvPr id="3" name="Content Placeholder 2"/>
          <p:cNvSpPr>
            <a:spLocks noGrp="1"/>
          </p:cNvSpPr>
          <p:nvPr>
            <p:ph idx="1"/>
          </p:nvPr>
        </p:nvSpPr>
        <p:spPr>
          <a:xfrm>
            <a:off x="8572499" y="390832"/>
            <a:ext cx="3233585" cy="873612"/>
          </a:xfrm>
        </p:spPr>
        <p:txBody>
          <a:bodyPr vert="horz" lIns="91440" tIns="45720" rIns="91440" bIns="45720" rtlCol="0" anchor="ctr">
            <a:normAutofit/>
          </a:bodyPr>
          <a:lstStyle/>
          <a:p>
            <a:pPr marL="0" indent="0">
              <a:buNone/>
            </a:pPr>
            <a:r>
              <a:rPr lang="en-US" sz="2000" kern="1200">
                <a:solidFill>
                  <a:srgbClr val="FFFFFF"/>
                </a:solidFill>
                <a:latin typeface="+mn-lt"/>
                <a:ea typeface="+mn-ea"/>
                <a:cs typeface="+mn-cs"/>
              </a:rPr>
              <a:t>H-bridge to  drive the current for the Motor</a:t>
            </a:r>
          </a:p>
        </p:txBody>
      </p:sp>
      <p:pic>
        <p:nvPicPr>
          <p:cNvPr id="5" name="Picture 2" descr="L293d single half h bridge channel equivalent circuit"/>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32225" y="2011820"/>
            <a:ext cx="11327549" cy="43611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58910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0DB9C61-90E0-484F-8602-02F49EDC1B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5039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F7ED563-E5DB-4937-BF78-7893C4DC9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3680" y="228036"/>
            <a:ext cx="11724640" cy="6377939"/>
          </a:xfrm>
          <a:prstGeom prst="rect">
            <a:avLst/>
          </a:prstGeom>
          <a:solidFill>
            <a:srgbClr val="FFFFFF"/>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71220" y="860028"/>
            <a:ext cx="6006192" cy="1324907"/>
          </a:xfrm>
        </p:spPr>
        <p:txBody>
          <a:bodyPr>
            <a:normAutofit/>
          </a:bodyPr>
          <a:lstStyle/>
          <a:p>
            <a:r>
              <a:rPr lang="en-US">
                <a:solidFill>
                  <a:srgbClr val="503957"/>
                </a:solidFill>
              </a:rPr>
              <a:t>Stepper Motor</a:t>
            </a:r>
          </a:p>
        </p:txBody>
      </p:sp>
      <p:sp>
        <p:nvSpPr>
          <p:cNvPr id="3" name="Content Placeholder 2"/>
          <p:cNvSpPr>
            <a:spLocks noGrp="1"/>
          </p:cNvSpPr>
          <p:nvPr>
            <p:ph idx="1"/>
          </p:nvPr>
        </p:nvSpPr>
        <p:spPr>
          <a:xfrm>
            <a:off x="871220" y="2248823"/>
            <a:ext cx="6006192" cy="3928139"/>
          </a:xfrm>
        </p:spPr>
        <p:txBody>
          <a:bodyPr>
            <a:normAutofit/>
          </a:bodyPr>
          <a:lstStyle/>
          <a:p>
            <a:r>
              <a:rPr lang="en-US" sz="2000">
                <a:solidFill>
                  <a:srgbClr val="503957"/>
                </a:solidFill>
              </a:rPr>
              <a:t>To interface a stepper motor from a microcontroller, </a:t>
            </a:r>
          </a:p>
          <a:p>
            <a:r>
              <a:rPr lang="en-US" sz="2000">
                <a:solidFill>
                  <a:srgbClr val="503957"/>
                </a:solidFill>
              </a:rPr>
              <a:t>we can’t directly drive it with GPIO pins </a:t>
            </a:r>
          </a:p>
          <a:p>
            <a:r>
              <a:rPr lang="en-US" sz="2000">
                <a:solidFill>
                  <a:srgbClr val="503957"/>
                </a:solidFill>
              </a:rPr>
              <a:t>because GPIO pins have maximum current </a:t>
            </a:r>
          </a:p>
          <a:p>
            <a:r>
              <a:rPr lang="en-US" sz="2000">
                <a:solidFill>
                  <a:srgbClr val="503957"/>
                </a:solidFill>
              </a:rPr>
              <a:t>that can sink or source from it. </a:t>
            </a:r>
          </a:p>
          <a:p>
            <a:r>
              <a:rPr lang="en-US" sz="2000">
                <a:solidFill>
                  <a:srgbClr val="503957"/>
                </a:solidFill>
              </a:rPr>
              <a:t>To overcome this problem, we can use driver circuit. </a:t>
            </a:r>
          </a:p>
          <a:p>
            <a:r>
              <a:rPr lang="en-US" sz="2000">
                <a:solidFill>
                  <a:srgbClr val="503957"/>
                </a:solidFill>
              </a:rPr>
              <a:t>The driver circuit for unipolar stepper motor can be built by using 4 transistors to drive large current to the 4 wires of a stepper motor. It also can be built with ULN2003 IC. This is the circuit for driving a unipolar stepper motor from STM32F103 by using ULN2003 IC.</a:t>
            </a:r>
          </a:p>
        </p:txBody>
      </p:sp>
      <p:sp>
        <p:nvSpPr>
          <p:cNvPr id="13" name="Rectangle 12">
            <a:extLst>
              <a:ext uri="{FF2B5EF4-FFF2-40B4-BE49-F238E27FC236}">
                <a16:creationId xmlns:a16="http://schemas.microsoft.com/office/drawing/2014/main" id="{2306B647-FE95-4550-8350-3D2180C622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60466" y="699706"/>
            <a:ext cx="4114800" cy="5477256"/>
          </a:xfrm>
          <a:prstGeom prst="rect">
            <a:avLst/>
          </a:prstGeom>
          <a:solidFill>
            <a:srgbClr val="FFFFFF"/>
          </a:solidFill>
          <a:ln w="15875">
            <a:solidFill>
              <a:srgbClr val="50395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2" descr="28byj-48"/>
          <p:cNvPicPr>
            <a:picLocks noChangeAspect="1" noChangeArrowheads="1"/>
          </p:cNvPicPr>
          <p:nvPr/>
        </p:nvPicPr>
        <p:blipFill rotWithShape="1">
          <a:blip r:embed="rId2">
            <a:extLst>
              <a:ext uri="{28A0092B-C50C-407E-A947-70E740481C1C}">
                <a14:useLocalDpi xmlns:a14="http://schemas.microsoft.com/office/drawing/2010/main" val="0"/>
              </a:ext>
            </a:extLst>
          </a:blip>
          <a:srcRect b="2772"/>
          <a:stretch/>
        </p:blipFill>
        <p:spPr bwMode="auto">
          <a:xfrm>
            <a:off x="7523826" y="862763"/>
            <a:ext cx="3788081" cy="51511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64240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5400" kern="1200">
                <a:solidFill>
                  <a:srgbClr val="FFFFFF"/>
                </a:solidFill>
                <a:latin typeface="+mj-lt"/>
                <a:ea typeface="+mj-ea"/>
                <a:cs typeface="+mj-cs"/>
              </a:rPr>
              <a:t>Stepper Motor</a:t>
            </a:r>
          </a:p>
        </p:txBody>
      </p:sp>
      <p:cxnSp>
        <p:nvCxnSpPr>
          <p:cNvPr id="73" name="Straight Connector 72">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098" name="Picture 2" descr="Stepper drive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699447" y="2509911"/>
            <a:ext cx="8738006" cy="39976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01062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Stepper (</a:t>
            </a:r>
            <a:r>
              <a:rPr lang="en-US" dirty="0" err="1"/>
              <a:t>Cont</a:t>
            </a:r>
            <a:r>
              <a:rPr lang="en-US" dirty="0"/>
              <a:t>’)</a:t>
            </a:r>
          </a:p>
        </p:txBody>
      </p:sp>
      <p:pic>
        <p:nvPicPr>
          <p:cNvPr id="5124" name="Picture 4" descr="Full step"/>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305175" y="2810669"/>
            <a:ext cx="5581650" cy="2381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12653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2400" y="2509610"/>
            <a:ext cx="3464312" cy="1325563"/>
          </a:xfrm>
        </p:spPr>
        <p:txBody>
          <a:bodyPr/>
          <a:lstStyle/>
          <a:p>
            <a:r>
              <a:rPr lang="en-US" dirty="0"/>
              <a:t>Thank You</a:t>
            </a:r>
          </a:p>
        </p:txBody>
      </p:sp>
    </p:spTree>
    <p:extLst>
      <p:ext uri="{BB962C8B-B14F-4D97-AF65-F5344CB8AC3E}">
        <p14:creationId xmlns:p14="http://schemas.microsoft.com/office/powerpoint/2010/main" val="40019687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1" name="Rectangle 140">
            <a:extLst>
              <a:ext uri="{FF2B5EF4-FFF2-40B4-BE49-F238E27FC236}">
                <a16:creationId xmlns:a16="http://schemas.microsoft.com/office/drawing/2014/main" id="{1557A916-FDD1-44A1-A7A1-70009FD6B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006085" y="1129084"/>
            <a:ext cx="3689091" cy="1960157"/>
          </a:xfrm>
        </p:spPr>
        <p:txBody>
          <a:bodyPr anchor="b">
            <a:normAutofit/>
          </a:bodyPr>
          <a:lstStyle/>
          <a:p>
            <a:r>
              <a:rPr lang="en-US" sz="4000"/>
              <a:t>GPIO Examples</a:t>
            </a:r>
          </a:p>
        </p:txBody>
      </p:sp>
      <p:pic>
        <p:nvPicPr>
          <p:cNvPr id="1026" name="Picture 2" descr="Image result for traffic lights"/>
          <p:cNvPicPr>
            <a:picLocks noChangeAspect="1" noChangeArrowheads="1"/>
          </p:cNvPicPr>
          <p:nvPr/>
        </p:nvPicPr>
        <p:blipFill rotWithShape="1">
          <a:blip r:embed="rId2">
            <a:extLst>
              <a:ext uri="{28A0092B-C50C-407E-A947-70E740481C1C}">
                <a14:useLocalDpi xmlns:a14="http://schemas.microsoft.com/office/drawing/2010/main" val="0"/>
              </a:ext>
            </a:extLst>
          </a:blip>
          <a:srcRect r="3" b="10378"/>
          <a:stretch/>
        </p:blipFill>
        <p:spPr bwMode="auto">
          <a:xfrm>
            <a:off x="5355120" y="1519571"/>
            <a:ext cx="2294762" cy="2009922"/>
          </a:xfrm>
          <a:custGeom>
            <a:avLst/>
            <a:gdLst/>
            <a:ahLst/>
            <a:cxnLst/>
            <a:rect l="l" t="t" r="r" b="b"/>
            <a:pathLst>
              <a:path w="2298408" h="2013116">
                <a:moveTo>
                  <a:pt x="655742" y="0"/>
                </a:moveTo>
                <a:cubicBezTo>
                  <a:pt x="1644875" y="0"/>
                  <a:pt x="1644875" y="0"/>
                  <a:pt x="1644875" y="0"/>
                </a:cubicBezTo>
                <a:cubicBezTo>
                  <a:pt x="1694920" y="0"/>
                  <a:pt x="1759685" y="34910"/>
                  <a:pt x="1786179" y="78547"/>
                </a:cubicBezTo>
                <a:cubicBezTo>
                  <a:pt x="2280745" y="925103"/>
                  <a:pt x="2280745" y="925103"/>
                  <a:pt x="2280745" y="925103"/>
                </a:cubicBezTo>
                <a:cubicBezTo>
                  <a:pt x="2304296" y="971649"/>
                  <a:pt x="2304296" y="1041468"/>
                  <a:pt x="2280745" y="1088014"/>
                </a:cubicBezTo>
                <a:cubicBezTo>
                  <a:pt x="1786179" y="1934570"/>
                  <a:pt x="1786179" y="1934570"/>
                  <a:pt x="1786179" y="1934570"/>
                </a:cubicBezTo>
                <a:cubicBezTo>
                  <a:pt x="1759685" y="1978207"/>
                  <a:pt x="1694920" y="2013116"/>
                  <a:pt x="1644875" y="2013116"/>
                </a:cubicBezTo>
                <a:lnTo>
                  <a:pt x="655742" y="2013116"/>
                </a:lnTo>
                <a:cubicBezTo>
                  <a:pt x="602753" y="2013116"/>
                  <a:pt x="537989" y="1978207"/>
                  <a:pt x="514438" y="1934570"/>
                </a:cubicBezTo>
                <a:cubicBezTo>
                  <a:pt x="19872" y="1088014"/>
                  <a:pt x="19872" y="1088014"/>
                  <a:pt x="19872" y="1088014"/>
                </a:cubicBezTo>
                <a:cubicBezTo>
                  <a:pt x="-6623" y="1041468"/>
                  <a:pt x="-6623" y="971649"/>
                  <a:pt x="19872" y="925103"/>
                </a:cubicBezTo>
                <a:cubicBezTo>
                  <a:pt x="514438" y="78547"/>
                  <a:pt x="514438" y="78547"/>
                  <a:pt x="514438" y="78547"/>
                </a:cubicBezTo>
                <a:cubicBezTo>
                  <a:pt x="537989" y="34910"/>
                  <a:pt x="602753" y="0"/>
                  <a:pt x="655742" y="0"/>
                </a:cubicBezTo>
                <a:close/>
              </a:path>
            </a:pathLst>
          </a:custGeom>
          <a:noFill/>
          <a:extLst>
            <a:ext uri="{909E8E84-426E-40DD-AFC4-6F175D3DCCD1}">
              <a14:hiddenFill xmlns:a14="http://schemas.microsoft.com/office/drawing/2010/main">
                <a:solidFill>
                  <a:srgbClr val="FFFFFF"/>
                </a:solidFill>
              </a14:hiddenFill>
            </a:ext>
          </a:extLst>
        </p:spPr>
      </p:pic>
      <p:pic>
        <p:nvPicPr>
          <p:cNvPr id="7" name="Picture 6" descr="Image result for stop light ca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14731" r="-1" b="37678"/>
          <a:stretch/>
        </p:blipFill>
        <p:spPr bwMode="auto">
          <a:xfrm>
            <a:off x="20" y="1"/>
            <a:ext cx="6770047" cy="2456679"/>
          </a:xfrm>
          <a:custGeom>
            <a:avLst/>
            <a:gdLst/>
            <a:ahLst/>
            <a:cxnLst/>
            <a:rect l="l" t="t" r="r" b="b"/>
            <a:pathLst>
              <a:path w="6770067" h="2456679">
                <a:moveTo>
                  <a:pt x="6770067" y="603033"/>
                </a:moveTo>
                <a:lnTo>
                  <a:pt x="6770067" y="617220"/>
                </a:lnTo>
                <a:lnTo>
                  <a:pt x="6768113" y="610127"/>
                </a:lnTo>
                <a:close/>
                <a:moveTo>
                  <a:pt x="0" y="0"/>
                </a:moveTo>
                <a:lnTo>
                  <a:pt x="6588505" y="0"/>
                </a:lnTo>
                <a:lnTo>
                  <a:pt x="6460879" y="219780"/>
                </a:lnTo>
                <a:cubicBezTo>
                  <a:pt x="5374128" y="2091240"/>
                  <a:pt x="5374128" y="2091240"/>
                  <a:pt x="5374128" y="2091240"/>
                </a:cubicBezTo>
                <a:cubicBezTo>
                  <a:pt x="5251862" y="2317464"/>
                  <a:pt x="5007334" y="2456679"/>
                  <a:pt x="4754071" y="2456679"/>
                </a:cubicBezTo>
                <a:cubicBezTo>
                  <a:pt x="710608" y="2456679"/>
                  <a:pt x="710608" y="2456679"/>
                  <a:pt x="710608" y="2456679"/>
                </a:cubicBezTo>
                <a:cubicBezTo>
                  <a:pt x="448613" y="2456679"/>
                  <a:pt x="212817" y="2317464"/>
                  <a:pt x="81819" y="2091240"/>
                </a:cubicBezTo>
                <a:lnTo>
                  <a:pt x="0" y="1949732"/>
                </a:lnTo>
                <a:close/>
              </a:path>
            </a:pathLst>
          </a:custGeom>
          <a:noFill/>
          <a:extLst>
            <a:ext uri="{909E8E84-426E-40DD-AFC4-6F175D3DCCD1}">
              <a14:hiddenFill xmlns:a14="http://schemas.microsoft.com/office/drawing/2010/main">
                <a:solidFill>
                  <a:srgbClr val="FFFFFF"/>
                </a:solidFill>
              </a14:hiddenFill>
            </a:ext>
          </a:extLst>
        </p:spPr>
      </p:pic>
      <p:pic>
        <p:nvPicPr>
          <p:cNvPr id="1028" name="Picture 4" descr="Image result for car exterior light switch"/>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r="482" b="-2"/>
          <a:stretch/>
        </p:blipFill>
        <p:spPr bwMode="auto">
          <a:xfrm>
            <a:off x="20" y="2619612"/>
            <a:ext cx="7498453" cy="4238389"/>
          </a:xfrm>
          <a:custGeom>
            <a:avLst/>
            <a:gdLst/>
            <a:ahLst/>
            <a:cxnLst/>
            <a:rect l="l" t="t" r="r" b="b"/>
            <a:pathLst>
              <a:path w="7498473" h="4238389">
                <a:moveTo>
                  <a:pt x="6770067" y="1839459"/>
                </a:moveTo>
                <a:lnTo>
                  <a:pt x="6770067" y="1853646"/>
                </a:lnTo>
                <a:lnTo>
                  <a:pt x="6768113" y="1846552"/>
                </a:lnTo>
                <a:close/>
                <a:moveTo>
                  <a:pt x="710608" y="0"/>
                </a:moveTo>
                <a:cubicBezTo>
                  <a:pt x="710608" y="0"/>
                  <a:pt x="710608" y="0"/>
                  <a:pt x="4754071" y="0"/>
                </a:cubicBezTo>
                <a:cubicBezTo>
                  <a:pt x="5007334" y="0"/>
                  <a:pt x="5251862" y="139215"/>
                  <a:pt x="5374128" y="365439"/>
                </a:cubicBezTo>
                <a:cubicBezTo>
                  <a:pt x="5374128" y="365439"/>
                  <a:pt x="5374128" y="365439"/>
                  <a:pt x="7400224" y="3854515"/>
                </a:cubicBezTo>
                <a:cubicBezTo>
                  <a:pt x="7465723" y="3963277"/>
                  <a:pt x="7498473" y="4087266"/>
                  <a:pt x="7498473" y="4211255"/>
                </a:cubicBezTo>
                <a:lnTo>
                  <a:pt x="7494852" y="4238389"/>
                </a:lnTo>
                <a:lnTo>
                  <a:pt x="0" y="4238389"/>
                </a:lnTo>
                <a:lnTo>
                  <a:pt x="0" y="506947"/>
                </a:lnTo>
                <a:lnTo>
                  <a:pt x="81819" y="365439"/>
                </a:lnTo>
                <a:cubicBezTo>
                  <a:pt x="212817" y="139215"/>
                  <a:pt x="448613" y="0"/>
                  <a:pt x="710608" y="0"/>
                </a:cubicBezTo>
                <a:close/>
              </a:path>
            </a:pathLst>
          </a:custGeom>
          <a:noFill/>
          <a:extLst>
            <a:ext uri="{909E8E84-426E-40DD-AFC4-6F175D3DCCD1}">
              <a14:hiddenFill xmlns:a14="http://schemas.microsoft.com/office/drawing/2010/main">
                <a:solidFill>
                  <a:srgbClr val="FFFFFF"/>
                </a:solidFill>
              </a14:hiddenFill>
            </a:ext>
          </a:extLst>
        </p:spPr>
      </p:pic>
      <p:sp>
        <p:nvSpPr>
          <p:cNvPr id="1032" name="Content Placeholder 1031">
            <a:extLst>
              <a:ext uri="{FF2B5EF4-FFF2-40B4-BE49-F238E27FC236}">
                <a16:creationId xmlns:a16="http://schemas.microsoft.com/office/drawing/2014/main" id="{41648599-F18E-E64C-7834-6E51F7192DDF}"/>
              </a:ext>
            </a:extLst>
          </p:cNvPr>
          <p:cNvSpPr>
            <a:spLocks noGrp="1"/>
          </p:cNvSpPr>
          <p:nvPr>
            <p:ph idx="1"/>
          </p:nvPr>
        </p:nvSpPr>
        <p:spPr>
          <a:xfrm>
            <a:off x="8006085" y="3236181"/>
            <a:ext cx="3689091" cy="2195515"/>
          </a:xfrm>
        </p:spPr>
        <p:txBody>
          <a:bodyPr>
            <a:normAutofit/>
          </a:bodyPr>
          <a:lstStyle/>
          <a:p>
            <a:r>
              <a:rPr lang="en-US" sz="2400" dirty="0"/>
              <a:t>Traffic Lights</a:t>
            </a:r>
          </a:p>
          <a:p>
            <a:endParaRPr lang="en-US" sz="2400" dirty="0"/>
          </a:p>
        </p:txBody>
      </p:sp>
    </p:spTree>
    <p:extLst>
      <p:ext uri="{BB962C8B-B14F-4D97-AF65-F5344CB8AC3E}">
        <p14:creationId xmlns:p14="http://schemas.microsoft.com/office/powerpoint/2010/main" val="1318309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STM32 Blue Pill Features</a:t>
            </a:r>
          </a:p>
        </p:txBody>
      </p:sp>
      <p:pic>
        <p:nvPicPr>
          <p:cNvPr id="4" name="Content Placeholder 3"/>
          <p:cNvPicPr>
            <a:picLocks noGrp="1" noChangeAspect="1"/>
          </p:cNvPicPr>
          <p:nvPr>
            <p:ph idx="1"/>
          </p:nvPr>
        </p:nvPicPr>
        <p:blipFill>
          <a:blip r:embed="rId2"/>
          <a:stretch>
            <a:fillRect/>
          </a:stretch>
        </p:blipFill>
        <p:spPr>
          <a:xfrm>
            <a:off x="4777316" y="1080018"/>
            <a:ext cx="6780700" cy="4695634"/>
          </a:xfrm>
          <a:prstGeom prst="rect">
            <a:avLst/>
          </a:prstGeom>
        </p:spPr>
      </p:pic>
    </p:spTree>
    <p:extLst>
      <p:ext uri="{BB962C8B-B14F-4D97-AF65-F5344CB8AC3E}">
        <p14:creationId xmlns:p14="http://schemas.microsoft.com/office/powerpoint/2010/main" val="26485702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3" name="Rectangle 72">
            <a:extLst>
              <a:ext uri="{FF2B5EF4-FFF2-40B4-BE49-F238E27FC236}">
                <a16:creationId xmlns:a16="http://schemas.microsoft.com/office/drawing/2014/main" id="{D7A453D2-15D8-4403-815F-291FA1634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84" name="Rectangle 74">
            <a:extLst>
              <a:ext uri="{FF2B5EF4-FFF2-40B4-BE49-F238E27FC236}">
                <a16:creationId xmlns:a16="http://schemas.microsoft.com/office/drawing/2014/main" id="{8161EA6B-09CA-445B-AB0D-8DF76FA92D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7" name="Group 76">
            <a:extLst>
              <a:ext uri="{FF2B5EF4-FFF2-40B4-BE49-F238E27FC236}">
                <a16:creationId xmlns:a16="http://schemas.microsoft.com/office/drawing/2014/main" id="{1EA1DAFF-CECA-492F-BFA1-22C64956B8D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78" name="Oval 77">
              <a:extLst>
                <a:ext uri="{FF2B5EF4-FFF2-40B4-BE49-F238E27FC236}">
                  <a16:creationId xmlns:a16="http://schemas.microsoft.com/office/drawing/2014/main" id="{5D3D3744-142C-4653-90AB-546FE6B849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85" name="Oval 78">
              <a:extLst>
                <a:ext uri="{FF2B5EF4-FFF2-40B4-BE49-F238E27FC236}">
                  <a16:creationId xmlns:a16="http://schemas.microsoft.com/office/drawing/2014/main" id="{0BC69CAC-820B-41BA-BFCA-79B455768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86" name="Oval 79">
              <a:extLst>
                <a:ext uri="{FF2B5EF4-FFF2-40B4-BE49-F238E27FC236}">
                  <a16:creationId xmlns:a16="http://schemas.microsoft.com/office/drawing/2014/main" id="{3D205E7A-88AB-4C4B-B8D1-5A76AA878B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87" name="Oval 80">
              <a:extLst>
                <a:ext uri="{FF2B5EF4-FFF2-40B4-BE49-F238E27FC236}">
                  <a16:creationId xmlns:a16="http://schemas.microsoft.com/office/drawing/2014/main" id="{0D4286E9-8501-4EBF-874C-74897B4B6F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Oval 81">
              <a:extLst>
                <a:ext uri="{FF2B5EF4-FFF2-40B4-BE49-F238E27FC236}">
                  <a16:creationId xmlns:a16="http://schemas.microsoft.com/office/drawing/2014/main" id="{45586ADC-910E-45C9-BAB4-CB0EFBEE5B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DAB594C5-5BB0-49AE-8AAC-AE40A6F8A3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5" name="Rectangle 84">
            <a:extLst>
              <a:ext uri="{FF2B5EF4-FFF2-40B4-BE49-F238E27FC236}">
                <a16:creationId xmlns:a16="http://schemas.microsoft.com/office/drawing/2014/main" id="{B8114C98-A349-4111-A123-E8EAB86ABE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7" name="Group 86">
            <a:extLst>
              <a:ext uri="{FF2B5EF4-FFF2-40B4-BE49-F238E27FC236}">
                <a16:creationId xmlns:a16="http://schemas.microsoft.com/office/drawing/2014/main" id="{670FB431-AE18-414D-92F4-1D12D19911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88" name="Straight Connector 87">
              <a:extLst>
                <a:ext uri="{FF2B5EF4-FFF2-40B4-BE49-F238E27FC236}">
                  <a16:creationId xmlns:a16="http://schemas.microsoft.com/office/drawing/2014/main" id="{24467063-D74E-4D42-8790-B9F6D69584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A1D19BAC-1681-47BC-AAF5-92FAFFF6F4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94347C2B-E846-452C-97AA-7E254FC1CE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10EA2B35-7959-4C2A-84AA-FF5D94FEDE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pic>
        <p:nvPicPr>
          <p:cNvPr id="10242" name="Picture 2" descr="https://www.microcontroller-project.com/uploads/2/2/1/5/22159166/stm32f103c8-development-kit-blink-led_orig.png"/>
          <p:cNvPicPr>
            <a:picLocks noChangeAspect="1" noChangeArrowheads="1"/>
          </p:cNvPicPr>
          <p:nvPr/>
        </p:nvPicPr>
        <p:blipFill rotWithShape="1">
          <a:blip r:embed="rId2">
            <a:extLst>
              <a:ext uri="{28A0092B-C50C-407E-A947-70E740481C1C}">
                <a14:useLocalDpi xmlns:a14="http://schemas.microsoft.com/office/drawing/2010/main" val="0"/>
              </a:ext>
            </a:extLst>
          </a:blip>
          <a:srcRect t="1275" r="1" b="1"/>
          <a:stretch/>
        </p:blipFill>
        <p:spPr bwMode="auto">
          <a:xfrm>
            <a:off x="626590" y="317578"/>
            <a:ext cx="10851111" cy="3508437"/>
          </a:xfrm>
          <a:prstGeom prst="rect">
            <a:avLst/>
          </a:prstGeom>
          <a:noFill/>
          <a:extLst>
            <a:ext uri="{909E8E84-426E-40DD-AFC4-6F175D3DCCD1}">
              <a14:hiddenFill xmlns:a14="http://schemas.microsoft.com/office/drawing/2010/main">
                <a:solidFill>
                  <a:srgbClr val="FFFFFF"/>
                </a:solidFill>
              </a14:hiddenFill>
            </a:ext>
          </a:extLst>
        </p:spPr>
      </p:pic>
      <p:grpSp>
        <p:nvGrpSpPr>
          <p:cNvPr id="93" name="Group 92">
            <a:extLst>
              <a:ext uri="{FF2B5EF4-FFF2-40B4-BE49-F238E27FC236}">
                <a16:creationId xmlns:a16="http://schemas.microsoft.com/office/drawing/2014/main" id="{AF19A774-30A5-488B-9BAF-629C6440294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74192" y="482489"/>
            <a:ext cx="304800" cy="429768"/>
            <a:chOff x="215328" y="-46937"/>
            <a:chExt cx="304800" cy="2773841"/>
          </a:xfrm>
        </p:grpSpPr>
        <p:cxnSp>
          <p:nvCxnSpPr>
            <p:cNvPr id="94" name="Straight Connector 93">
              <a:extLst>
                <a:ext uri="{FF2B5EF4-FFF2-40B4-BE49-F238E27FC236}">
                  <a16:creationId xmlns:a16="http://schemas.microsoft.com/office/drawing/2014/main" id="{291EBF88-5B98-4258-A542-14C3AF2E52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8FBC2D58-9E3C-490D-BD7A-61EF07EA79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B6CF1BB4-1C1D-4EDE-BA26-0243FCF83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00C83729-E02F-4512-AFE7-F4792228BD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99" name="Rectangle 98">
            <a:extLst>
              <a:ext uri="{FF2B5EF4-FFF2-40B4-BE49-F238E27FC236}">
                <a16:creationId xmlns:a16="http://schemas.microsoft.com/office/drawing/2014/main" id="{E2D3D3F2-ABBB-4453-B1C5-1BEBF7E4DD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1" name="Group 100">
            <a:extLst>
              <a:ext uri="{FF2B5EF4-FFF2-40B4-BE49-F238E27FC236}">
                <a16:creationId xmlns:a16="http://schemas.microsoft.com/office/drawing/2014/main" id="{8214E4A5-A0D2-42C4-8D14-D2A7E495F0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102" name="Straight Connector 101">
              <a:extLst>
                <a:ext uri="{FF2B5EF4-FFF2-40B4-BE49-F238E27FC236}">
                  <a16:creationId xmlns:a16="http://schemas.microsoft.com/office/drawing/2014/main" id="{7494D7A0-6B21-41E8-A7D3-0033BBB791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1E141D7D-32B0-448E-A666-EA8703AFCF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8D87E268-6345-420F-8B97-B37ED04100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35E1622E-7FA6-4760-A2BF-A8105EBF7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630936" y="4018137"/>
            <a:ext cx="4569060" cy="2129586"/>
          </a:xfrm>
          <a:noFill/>
        </p:spPr>
        <p:txBody>
          <a:bodyPr anchor="t">
            <a:normAutofit/>
          </a:bodyPr>
          <a:lstStyle/>
          <a:p>
            <a:r>
              <a:rPr lang="en-US" sz="4800">
                <a:solidFill>
                  <a:schemeClr val="bg1"/>
                </a:solidFill>
              </a:rPr>
              <a:t>STM32 Blue Pill Pinout</a:t>
            </a:r>
          </a:p>
        </p:txBody>
      </p:sp>
      <p:sp>
        <p:nvSpPr>
          <p:cNvPr id="10288" name="Content Placeholder 10245">
            <a:extLst>
              <a:ext uri="{FF2B5EF4-FFF2-40B4-BE49-F238E27FC236}">
                <a16:creationId xmlns:a16="http://schemas.microsoft.com/office/drawing/2014/main" id="{564711AF-72AF-5E27-F0E7-D50BA9D6324D}"/>
              </a:ext>
            </a:extLst>
          </p:cNvPr>
          <p:cNvSpPr>
            <a:spLocks noGrp="1"/>
          </p:cNvSpPr>
          <p:nvPr>
            <p:ph idx="1"/>
          </p:nvPr>
        </p:nvSpPr>
        <p:spPr>
          <a:xfrm>
            <a:off x="5486080" y="4018143"/>
            <a:ext cx="5674105" cy="2129599"/>
          </a:xfrm>
          <a:noFill/>
        </p:spPr>
        <p:txBody>
          <a:bodyPr anchor="t">
            <a:normAutofit/>
          </a:bodyPr>
          <a:lstStyle/>
          <a:p>
            <a:endParaRPr lang="en-US" sz="1800">
              <a:solidFill>
                <a:schemeClr val="bg1"/>
              </a:solidFill>
            </a:endParaRPr>
          </a:p>
        </p:txBody>
      </p:sp>
    </p:spTree>
    <p:extLst>
      <p:ext uri="{BB962C8B-B14F-4D97-AF65-F5344CB8AC3E}">
        <p14:creationId xmlns:p14="http://schemas.microsoft.com/office/powerpoint/2010/main" val="23010374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0080" y="325369"/>
            <a:ext cx="4368602" cy="1956841"/>
          </a:xfrm>
        </p:spPr>
        <p:txBody>
          <a:bodyPr anchor="b">
            <a:normAutofit/>
          </a:bodyPr>
          <a:lstStyle/>
          <a:p>
            <a:r>
              <a:rPr lang="en-US" sz="5400"/>
              <a:t>Stm32 LED Interfacing</a:t>
            </a:r>
          </a:p>
        </p:txBody>
      </p:sp>
      <p:sp>
        <p:nvSpPr>
          <p:cNvPr id="75"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70" name="Content Placeholder 11269">
            <a:extLst>
              <a:ext uri="{FF2B5EF4-FFF2-40B4-BE49-F238E27FC236}">
                <a16:creationId xmlns:a16="http://schemas.microsoft.com/office/drawing/2014/main" id="{83A5BCCF-0554-DDBA-BA82-45A2197B7025}"/>
              </a:ext>
            </a:extLst>
          </p:cNvPr>
          <p:cNvSpPr>
            <a:spLocks noGrp="1"/>
          </p:cNvSpPr>
          <p:nvPr>
            <p:ph idx="1"/>
          </p:nvPr>
        </p:nvSpPr>
        <p:spPr>
          <a:xfrm>
            <a:off x="640080" y="2872899"/>
            <a:ext cx="4243589" cy="3320668"/>
          </a:xfrm>
        </p:spPr>
        <p:txBody>
          <a:bodyPr>
            <a:normAutofit/>
          </a:bodyPr>
          <a:lstStyle/>
          <a:p>
            <a:endParaRPr lang="en-US" sz="2200"/>
          </a:p>
        </p:txBody>
      </p:sp>
      <p:pic>
        <p:nvPicPr>
          <p:cNvPr id="11266" name="Picture 2" descr="Led bar with stm32f103 microcontroller"/>
          <p:cNvPicPr>
            <a:picLocks noChangeAspect="1" noChangeArrowheads="1"/>
          </p:cNvPicPr>
          <p:nvPr/>
        </p:nvPicPr>
        <p:blipFill rotWithShape="1">
          <a:blip r:embed="rId2">
            <a:extLst>
              <a:ext uri="{28A0092B-C50C-407E-A947-70E740481C1C}">
                <a14:useLocalDpi xmlns:a14="http://schemas.microsoft.com/office/drawing/2010/main" val="0"/>
              </a:ext>
            </a:extLst>
          </a:blip>
          <a:srcRect t="2047" r="-1" b="-1"/>
          <a:stretch/>
        </p:blipFill>
        <p:spPr bwMode="auto">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91894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1" name="Rectangle 150">
            <a:extLst>
              <a:ext uri="{FF2B5EF4-FFF2-40B4-BE49-F238E27FC236}">
                <a16:creationId xmlns:a16="http://schemas.microsoft.com/office/drawing/2014/main" id="{DCF72F19-1473-448C-AA14-0CB8AA374C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99609" y="679731"/>
            <a:ext cx="4171994" cy="3736540"/>
          </a:xfrm>
        </p:spPr>
        <p:txBody>
          <a:bodyPr vert="horz" lIns="91440" tIns="45720" rIns="91440" bIns="45720" rtlCol="0" anchor="b">
            <a:normAutofit/>
          </a:bodyPr>
          <a:lstStyle/>
          <a:p>
            <a:r>
              <a:rPr lang="en-US" sz="6000"/>
              <a:t>Stm32 Button and Buzzer Interfacing</a:t>
            </a:r>
          </a:p>
        </p:txBody>
      </p:sp>
      <p:grpSp>
        <p:nvGrpSpPr>
          <p:cNvPr id="153" name="Group 152">
            <a:extLst>
              <a:ext uri="{FF2B5EF4-FFF2-40B4-BE49-F238E27FC236}">
                <a16:creationId xmlns:a16="http://schemas.microsoft.com/office/drawing/2014/main" id="{3AF6A671-C637-4547-85F4-51B6D18813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16432" y="1"/>
            <a:ext cx="2446384" cy="5777808"/>
            <a:chOff x="329184" y="1"/>
            <a:chExt cx="524256" cy="5777808"/>
          </a:xfrm>
        </p:grpSpPr>
        <p:cxnSp>
          <p:nvCxnSpPr>
            <p:cNvPr id="154" name="Straight Connector 153">
              <a:extLst>
                <a:ext uri="{FF2B5EF4-FFF2-40B4-BE49-F238E27FC236}">
                  <a16:creationId xmlns:a16="http://schemas.microsoft.com/office/drawing/2014/main" id="{C575CF26-3D3C-4C5A-A2B7-00432016E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55" name="Rectangle 154">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7" name="Rectangle 156">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6598" y="269324"/>
            <a:ext cx="6116779" cy="620877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4" name="Picture 4" descr="Buzzer with Stm32 Microcontroller"/>
          <p:cNvPicPr>
            <a:picLocks noChangeAspect="1" noChangeArrowheads="1"/>
          </p:cNvPicPr>
          <p:nvPr/>
        </p:nvPicPr>
        <p:blipFill rotWithShape="1">
          <a:blip r:embed="rId2">
            <a:extLst>
              <a:ext uri="{28A0092B-C50C-407E-A947-70E740481C1C}">
                <a14:useLocalDpi xmlns:a14="http://schemas.microsoft.com/office/drawing/2010/main" val="0"/>
              </a:ext>
            </a:extLst>
          </a:blip>
          <a:srcRect l="8979" r="12606" b="2"/>
          <a:stretch/>
        </p:blipFill>
        <p:spPr bwMode="auto">
          <a:xfrm>
            <a:off x="5640572" y="557360"/>
            <a:ext cx="5608830" cy="56327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2681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53" name="Rectangle 6152">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6155" name="Rectangle 6154">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57" name="Rectangle 6156">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59" name="Rectangle 6158">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61" name="Rectangle 6160">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99714" y="353160"/>
            <a:ext cx="7091300" cy="898581"/>
          </a:xfrm>
        </p:spPr>
        <p:txBody>
          <a:bodyPr vert="horz" lIns="91440" tIns="45720" rIns="91440" bIns="45720" rtlCol="0" anchor="ctr">
            <a:normAutofit/>
          </a:bodyPr>
          <a:lstStyle/>
          <a:p>
            <a:r>
              <a:rPr lang="en-US" sz="4000">
                <a:solidFill>
                  <a:srgbClr val="FFFFFF"/>
                </a:solidFill>
              </a:rPr>
              <a:t>Stm32 Button Interface</a:t>
            </a:r>
          </a:p>
        </p:txBody>
      </p:sp>
      <p:pic>
        <p:nvPicPr>
          <p:cNvPr id="6148" name="Picture 4" descr="Stm32 pins used in buzzer project - Stm32cubemx code configurato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715748" y="2185534"/>
            <a:ext cx="5131088" cy="3989420"/>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2" descr="Stm32 GPIO pull up resistor configuration  "/>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345165" y="2217815"/>
            <a:ext cx="3714520" cy="39978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96976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89560" y="856180"/>
            <a:ext cx="4560584" cy="1128068"/>
          </a:xfrm>
        </p:spPr>
        <p:txBody>
          <a:bodyPr anchor="ctr">
            <a:normAutofit/>
          </a:bodyPr>
          <a:lstStyle/>
          <a:p>
            <a:r>
              <a:rPr lang="en-US" sz="4000"/>
              <a:t>Door pin project</a:t>
            </a:r>
          </a:p>
        </p:txBody>
      </p:sp>
      <p:grpSp>
        <p:nvGrpSpPr>
          <p:cNvPr id="73" name="Group 72">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74" name="Rectangle 73">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7" name="Rectangle 76">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590719" y="2330505"/>
            <a:ext cx="4559425" cy="3979585"/>
          </a:xfrm>
        </p:spPr>
        <p:txBody>
          <a:bodyPr anchor="ctr">
            <a:normAutofit/>
          </a:bodyPr>
          <a:lstStyle/>
          <a:p>
            <a:r>
              <a:rPr lang="en-US" sz="2000" b="1"/>
              <a:t>Mechanical Reed/Contact switch</a:t>
            </a:r>
          </a:p>
          <a:p>
            <a:r>
              <a:rPr lang="en-US" sz="2000"/>
              <a:t>Constructed from two pieces of magnet</a:t>
            </a:r>
          </a:p>
          <a:p>
            <a:r>
              <a:rPr lang="en-US" sz="2000"/>
              <a:t>If they are contacted it gives signal</a:t>
            </a:r>
          </a:p>
          <a:p>
            <a:pPr marL="0" indent="0">
              <a:buNone/>
            </a:pPr>
            <a:r>
              <a:rPr lang="en-US" sz="2000"/>
              <a:t>Depends on the configuration of </a:t>
            </a:r>
          </a:p>
          <a:p>
            <a:pPr marL="0" indent="0">
              <a:buNone/>
            </a:pPr>
            <a:r>
              <a:rPr lang="en-US" sz="2000"/>
              <a:t>Active high or active low</a:t>
            </a:r>
          </a:p>
          <a:p>
            <a:pPr marL="0" indent="0">
              <a:buNone/>
            </a:pPr>
            <a:r>
              <a:rPr lang="en-US" sz="2000"/>
              <a:t>In this configuration its active Low</a:t>
            </a:r>
          </a:p>
          <a:p>
            <a:endParaRPr lang="en-US" sz="2000"/>
          </a:p>
        </p:txBody>
      </p:sp>
      <p:sp>
        <p:nvSpPr>
          <p:cNvPr id="79" name="Rectangle 78">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94" name="Picture 2" descr="stm32f103 reed switch door alarm circuit"/>
          <p:cNvPicPr>
            <a:picLocks noChangeAspect="1" noChangeArrowheads="1"/>
          </p:cNvPicPr>
          <p:nvPr/>
        </p:nvPicPr>
        <p:blipFill rotWithShape="1">
          <a:blip r:embed="rId2">
            <a:extLst>
              <a:ext uri="{28A0092B-C50C-407E-A947-70E740481C1C}">
                <a14:useLocalDpi xmlns:a14="http://schemas.microsoft.com/office/drawing/2010/main" val="0"/>
              </a:ext>
            </a:extLst>
          </a:blip>
          <a:srcRect l="13522" r="7303" b="-2"/>
          <a:stretch/>
        </p:blipFill>
        <p:spPr bwMode="auto">
          <a:xfrm>
            <a:off x="5977788" y="799352"/>
            <a:ext cx="5425410" cy="52592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74286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611</TotalTime>
  <Words>782</Words>
  <Application>Microsoft Office PowerPoint</Application>
  <PresentationFormat>Widescreen</PresentationFormat>
  <Paragraphs>103</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Calibri Light</vt:lpstr>
      <vt:lpstr>Office Theme</vt:lpstr>
      <vt:lpstr>GPIO</vt:lpstr>
      <vt:lpstr>GPIO</vt:lpstr>
      <vt:lpstr>GPIO Examples</vt:lpstr>
      <vt:lpstr>STM32 Blue Pill Features</vt:lpstr>
      <vt:lpstr>STM32 Blue Pill Pinout</vt:lpstr>
      <vt:lpstr>Stm32 LED Interfacing</vt:lpstr>
      <vt:lpstr>Stm32 Button and Buzzer Interfacing</vt:lpstr>
      <vt:lpstr>Stm32 Button Interface</vt:lpstr>
      <vt:lpstr>Door pin project</vt:lpstr>
      <vt:lpstr>Reed Switch</vt:lpstr>
      <vt:lpstr>LCD</vt:lpstr>
      <vt:lpstr>LCD Hardware</vt:lpstr>
      <vt:lpstr>Pinout LCD</vt:lpstr>
      <vt:lpstr>PowerPoint Presentation</vt:lpstr>
      <vt:lpstr>DC Motor</vt:lpstr>
      <vt:lpstr>Seven Segment</vt:lpstr>
      <vt:lpstr>Keypad 4x4</vt:lpstr>
      <vt:lpstr>Servo Motors</vt:lpstr>
      <vt:lpstr>STM32 Servo Interfacing</vt:lpstr>
      <vt:lpstr>STM32 Servo Interfacing </vt:lpstr>
      <vt:lpstr>DC Motor Interfacing</vt:lpstr>
      <vt:lpstr>Stepper Motor</vt:lpstr>
      <vt:lpstr>Stepper Motor</vt:lpstr>
      <vt:lpstr>Stepper (Cont’)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GPIO</dc:title>
  <dc:creator>Mohamed</dc:creator>
  <cp:lastModifiedBy>Mohamed, Mohamed Said (DXC Luxoft)</cp:lastModifiedBy>
  <cp:revision>75</cp:revision>
  <dcterms:created xsi:type="dcterms:W3CDTF">2019-04-11T11:51:44Z</dcterms:created>
  <dcterms:modified xsi:type="dcterms:W3CDTF">2022-08-12T22:41:34Z</dcterms:modified>
</cp:coreProperties>
</file>