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7" r:id="rId3"/>
    <p:sldId id="258" r:id="rId4"/>
    <p:sldId id="259" r:id="rId5"/>
    <p:sldId id="277" r:id="rId6"/>
    <p:sldId id="278" r:id="rId7"/>
    <p:sldId id="273" r:id="rId8"/>
    <p:sldId id="274" r:id="rId9"/>
    <p:sldId id="275" r:id="rId10"/>
    <p:sldId id="276" r:id="rId11"/>
    <p:sldId id="260" r:id="rId12"/>
    <p:sldId id="261" r:id="rId13"/>
    <p:sldId id="271" r:id="rId14"/>
    <p:sldId id="281" r:id="rId15"/>
    <p:sldId id="272" r:id="rId16"/>
    <p:sldId id="263" r:id="rId17"/>
    <p:sldId id="282" r:id="rId18"/>
    <p:sldId id="269" r:id="rId19"/>
    <p:sldId id="280" r:id="rId20"/>
    <p:sldId id="279" r:id="rId21"/>
    <p:sldId id="264" r:id="rId22"/>
    <p:sldId id="270" r:id="rId23"/>
    <p:sldId id="265" r:id="rId24"/>
    <p:sldId id="268" r:id="rId25"/>
    <p:sldId id="284" r:id="rId26"/>
    <p:sldId id="286" r:id="rId27"/>
    <p:sldId id="287" r:id="rId28"/>
    <p:sldId id="288"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autoAdjust="0"/>
    <p:restoredTop sz="94660"/>
  </p:normalViewPr>
  <p:slideViewPr>
    <p:cSldViewPr snapToGrid="0">
      <p:cViewPr varScale="1">
        <p:scale>
          <a:sx n="89" d="100"/>
          <a:sy n="89" d="100"/>
        </p:scale>
        <p:origin x="4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DC618-2584-4501-811D-0D8EF6935A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D28F94-D301-4341-8D1B-E52012C68B38}">
      <dgm:prSet/>
      <dgm:spPr/>
      <dgm:t>
        <a:bodyPr/>
        <a:lstStyle/>
        <a:p>
          <a:r>
            <a:rPr lang="en-US"/>
            <a:t>GPIO stands for General Purpose Input Output</a:t>
          </a:r>
        </a:p>
      </dgm:t>
    </dgm:pt>
    <dgm:pt modelId="{71369DA3-1A3C-412B-8A33-C3B2E562196B}" type="parTrans" cxnId="{FCFF0AF9-1C47-4BAE-B41A-81FB2728D168}">
      <dgm:prSet/>
      <dgm:spPr/>
      <dgm:t>
        <a:bodyPr/>
        <a:lstStyle/>
        <a:p>
          <a:endParaRPr lang="en-US"/>
        </a:p>
      </dgm:t>
    </dgm:pt>
    <dgm:pt modelId="{E76A8101-3008-4A6C-9244-1F0C42A18828}" type="sibTrans" cxnId="{FCFF0AF9-1C47-4BAE-B41A-81FB2728D168}">
      <dgm:prSet/>
      <dgm:spPr/>
      <dgm:t>
        <a:bodyPr/>
        <a:lstStyle/>
        <a:p>
          <a:endParaRPr lang="en-US"/>
        </a:p>
      </dgm:t>
    </dgm:pt>
    <dgm:pt modelId="{11713B09-FBD3-4161-9BDC-E9D9C0B4F5D6}">
      <dgm:prSet/>
      <dgm:spPr/>
      <dgm:t>
        <a:bodyPr/>
        <a:lstStyle/>
        <a:p>
          <a:r>
            <a:rPr lang="en-US"/>
            <a:t>Input could be Analog Input or Digital input</a:t>
          </a:r>
        </a:p>
      </dgm:t>
    </dgm:pt>
    <dgm:pt modelId="{02706BE7-64EB-4DF2-81AD-5E4738596227}" type="parTrans" cxnId="{72F9E2A7-6055-44BE-9D47-6C680B3546BE}">
      <dgm:prSet/>
      <dgm:spPr/>
      <dgm:t>
        <a:bodyPr/>
        <a:lstStyle/>
        <a:p>
          <a:endParaRPr lang="en-US"/>
        </a:p>
      </dgm:t>
    </dgm:pt>
    <dgm:pt modelId="{14E3C3D8-6944-49EE-909B-22354FC3313B}" type="sibTrans" cxnId="{72F9E2A7-6055-44BE-9D47-6C680B3546BE}">
      <dgm:prSet/>
      <dgm:spPr/>
      <dgm:t>
        <a:bodyPr/>
        <a:lstStyle/>
        <a:p>
          <a:endParaRPr lang="en-US"/>
        </a:p>
      </dgm:t>
    </dgm:pt>
    <dgm:pt modelId="{45D6F2AE-49F9-43EE-AE6D-14F5A02F36E6}">
      <dgm:prSet/>
      <dgm:spPr/>
      <dgm:t>
        <a:bodyPr/>
        <a:lstStyle/>
        <a:p>
          <a:r>
            <a:rPr lang="en-US"/>
            <a:t>Output could be Analog or Digital </a:t>
          </a:r>
        </a:p>
      </dgm:t>
    </dgm:pt>
    <dgm:pt modelId="{FDCAD827-88E7-4BDE-9BB4-A3FCFE661009}" type="parTrans" cxnId="{910D4B34-CC77-43EB-BFE7-EFAAAE16C6A8}">
      <dgm:prSet/>
      <dgm:spPr/>
      <dgm:t>
        <a:bodyPr/>
        <a:lstStyle/>
        <a:p>
          <a:endParaRPr lang="en-US"/>
        </a:p>
      </dgm:t>
    </dgm:pt>
    <dgm:pt modelId="{387F1889-5173-49DB-83F8-599B2DC17472}" type="sibTrans" cxnId="{910D4B34-CC77-43EB-BFE7-EFAAAE16C6A8}">
      <dgm:prSet/>
      <dgm:spPr/>
      <dgm:t>
        <a:bodyPr/>
        <a:lstStyle/>
        <a:p>
          <a:endParaRPr lang="en-US"/>
        </a:p>
      </dgm:t>
    </dgm:pt>
    <dgm:pt modelId="{CDBDCB47-DE0A-4839-BD7E-65B84EE04783}" type="pres">
      <dgm:prSet presAssocID="{940DC618-2584-4501-811D-0D8EF6935AC8}" presName="root" presStyleCnt="0">
        <dgm:presLayoutVars>
          <dgm:dir/>
          <dgm:resizeHandles val="exact"/>
        </dgm:presLayoutVars>
      </dgm:prSet>
      <dgm:spPr/>
    </dgm:pt>
    <dgm:pt modelId="{D21BCD3C-D39B-4C4C-B9BD-DCDF6A898FDC}" type="pres">
      <dgm:prSet presAssocID="{5CD28F94-D301-4341-8D1B-E52012C68B38}" presName="compNode" presStyleCnt="0"/>
      <dgm:spPr/>
    </dgm:pt>
    <dgm:pt modelId="{22F8BFC8-2162-4B0A-857C-AFDC3FE8B0BC}" type="pres">
      <dgm:prSet presAssocID="{5CD28F94-D301-4341-8D1B-E52012C68B38}" presName="bgRect" presStyleLbl="bgShp" presStyleIdx="0" presStyleCnt="3"/>
      <dgm:spPr/>
    </dgm:pt>
    <dgm:pt modelId="{917904D6-4A88-48FC-8A03-41A80BCE72D6}" type="pres">
      <dgm:prSet presAssocID="{5CD28F94-D301-4341-8D1B-E52012C68B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4003E3D-A013-4D42-8341-C983A57B5BB1}" type="pres">
      <dgm:prSet presAssocID="{5CD28F94-D301-4341-8D1B-E52012C68B38}" presName="spaceRect" presStyleCnt="0"/>
      <dgm:spPr/>
    </dgm:pt>
    <dgm:pt modelId="{ADB9D695-3CA0-4502-840D-DC379C800397}" type="pres">
      <dgm:prSet presAssocID="{5CD28F94-D301-4341-8D1B-E52012C68B38}" presName="parTx" presStyleLbl="revTx" presStyleIdx="0" presStyleCnt="3">
        <dgm:presLayoutVars>
          <dgm:chMax val="0"/>
          <dgm:chPref val="0"/>
        </dgm:presLayoutVars>
      </dgm:prSet>
      <dgm:spPr/>
    </dgm:pt>
    <dgm:pt modelId="{890A2C7F-A81A-4530-BBC5-AB9A8E315161}" type="pres">
      <dgm:prSet presAssocID="{E76A8101-3008-4A6C-9244-1F0C42A18828}" presName="sibTrans" presStyleCnt="0"/>
      <dgm:spPr/>
    </dgm:pt>
    <dgm:pt modelId="{96761F00-600E-459C-9F56-7FA152086F3A}" type="pres">
      <dgm:prSet presAssocID="{11713B09-FBD3-4161-9BDC-E9D9C0B4F5D6}" presName="compNode" presStyleCnt="0"/>
      <dgm:spPr/>
    </dgm:pt>
    <dgm:pt modelId="{53EB2595-C4BD-433F-8C57-DD545B768C78}" type="pres">
      <dgm:prSet presAssocID="{11713B09-FBD3-4161-9BDC-E9D9C0B4F5D6}" presName="bgRect" presStyleLbl="bgShp" presStyleIdx="1" presStyleCnt="3"/>
      <dgm:spPr/>
    </dgm:pt>
    <dgm:pt modelId="{9ED5377F-95BC-4E3A-87ED-B7C55D1D1354}" type="pres">
      <dgm:prSet presAssocID="{11713B09-FBD3-4161-9BDC-E9D9C0B4F5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BFBCA49-F989-4F17-9D66-6043F177D330}" type="pres">
      <dgm:prSet presAssocID="{11713B09-FBD3-4161-9BDC-E9D9C0B4F5D6}" presName="spaceRect" presStyleCnt="0"/>
      <dgm:spPr/>
    </dgm:pt>
    <dgm:pt modelId="{2812B8B3-DDE4-4234-A917-BC287EFFFF35}" type="pres">
      <dgm:prSet presAssocID="{11713B09-FBD3-4161-9BDC-E9D9C0B4F5D6}" presName="parTx" presStyleLbl="revTx" presStyleIdx="1" presStyleCnt="3">
        <dgm:presLayoutVars>
          <dgm:chMax val="0"/>
          <dgm:chPref val="0"/>
        </dgm:presLayoutVars>
      </dgm:prSet>
      <dgm:spPr/>
    </dgm:pt>
    <dgm:pt modelId="{4F9C0934-D8E0-41D1-84B4-970E720C85EE}" type="pres">
      <dgm:prSet presAssocID="{14E3C3D8-6944-49EE-909B-22354FC3313B}" presName="sibTrans" presStyleCnt="0"/>
      <dgm:spPr/>
    </dgm:pt>
    <dgm:pt modelId="{4E48117A-AC6E-4907-886A-F33A57A0612C}" type="pres">
      <dgm:prSet presAssocID="{45D6F2AE-49F9-43EE-AE6D-14F5A02F36E6}" presName="compNode" presStyleCnt="0"/>
      <dgm:spPr/>
    </dgm:pt>
    <dgm:pt modelId="{E922C0CD-F202-4629-B9DC-84A5587C25F3}" type="pres">
      <dgm:prSet presAssocID="{45D6F2AE-49F9-43EE-AE6D-14F5A02F36E6}" presName="bgRect" presStyleLbl="bgShp" presStyleIdx="2" presStyleCnt="3"/>
      <dgm:spPr/>
    </dgm:pt>
    <dgm:pt modelId="{3AC426E5-1553-478E-88B8-DC8224D8A13C}" type="pres">
      <dgm:prSet presAssocID="{45D6F2AE-49F9-43EE-AE6D-14F5A02F36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149B705D-7645-4A41-864D-90D38A8CFD1F}" type="pres">
      <dgm:prSet presAssocID="{45D6F2AE-49F9-43EE-AE6D-14F5A02F36E6}" presName="spaceRect" presStyleCnt="0"/>
      <dgm:spPr/>
    </dgm:pt>
    <dgm:pt modelId="{289BE7B9-B24F-492A-AB44-3E8B7F673A77}" type="pres">
      <dgm:prSet presAssocID="{45D6F2AE-49F9-43EE-AE6D-14F5A02F36E6}" presName="parTx" presStyleLbl="revTx" presStyleIdx="2" presStyleCnt="3">
        <dgm:presLayoutVars>
          <dgm:chMax val="0"/>
          <dgm:chPref val="0"/>
        </dgm:presLayoutVars>
      </dgm:prSet>
      <dgm:spPr/>
    </dgm:pt>
  </dgm:ptLst>
  <dgm:cxnLst>
    <dgm:cxn modelId="{39DD8E06-2D12-470E-B7CB-853B8187CF34}" type="presOf" srcId="{45D6F2AE-49F9-43EE-AE6D-14F5A02F36E6}" destId="{289BE7B9-B24F-492A-AB44-3E8B7F673A77}" srcOrd="0" destOrd="0" presId="urn:microsoft.com/office/officeart/2018/2/layout/IconVerticalSolidList"/>
    <dgm:cxn modelId="{00789B0A-2D80-46AE-8ACF-D9FB2FCB1D92}" type="presOf" srcId="{11713B09-FBD3-4161-9BDC-E9D9C0B4F5D6}" destId="{2812B8B3-DDE4-4234-A917-BC287EFFFF35}" srcOrd="0" destOrd="0" presId="urn:microsoft.com/office/officeart/2018/2/layout/IconVerticalSolidList"/>
    <dgm:cxn modelId="{1AB8D529-2B4B-4E93-8955-4B9A55D4F7B8}" type="presOf" srcId="{5CD28F94-D301-4341-8D1B-E52012C68B38}" destId="{ADB9D695-3CA0-4502-840D-DC379C800397}" srcOrd="0" destOrd="0" presId="urn:microsoft.com/office/officeart/2018/2/layout/IconVerticalSolidList"/>
    <dgm:cxn modelId="{910D4B34-CC77-43EB-BFE7-EFAAAE16C6A8}" srcId="{940DC618-2584-4501-811D-0D8EF6935AC8}" destId="{45D6F2AE-49F9-43EE-AE6D-14F5A02F36E6}" srcOrd="2" destOrd="0" parTransId="{FDCAD827-88E7-4BDE-9BB4-A3FCFE661009}" sibTransId="{387F1889-5173-49DB-83F8-599B2DC17472}"/>
    <dgm:cxn modelId="{72F9E2A7-6055-44BE-9D47-6C680B3546BE}" srcId="{940DC618-2584-4501-811D-0D8EF6935AC8}" destId="{11713B09-FBD3-4161-9BDC-E9D9C0B4F5D6}" srcOrd="1" destOrd="0" parTransId="{02706BE7-64EB-4DF2-81AD-5E4738596227}" sibTransId="{14E3C3D8-6944-49EE-909B-22354FC3313B}"/>
    <dgm:cxn modelId="{8AFA1DB7-C995-4C62-BF5B-8D903B861C55}" type="presOf" srcId="{940DC618-2584-4501-811D-0D8EF6935AC8}" destId="{CDBDCB47-DE0A-4839-BD7E-65B84EE04783}" srcOrd="0" destOrd="0" presId="urn:microsoft.com/office/officeart/2018/2/layout/IconVerticalSolidList"/>
    <dgm:cxn modelId="{FCFF0AF9-1C47-4BAE-B41A-81FB2728D168}" srcId="{940DC618-2584-4501-811D-0D8EF6935AC8}" destId="{5CD28F94-D301-4341-8D1B-E52012C68B38}" srcOrd="0" destOrd="0" parTransId="{71369DA3-1A3C-412B-8A33-C3B2E562196B}" sibTransId="{E76A8101-3008-4A6C-9244-1F0C42A18828}"/>
    <dgm:cxn modelId="{A55C5CF7-FE93-4613-8897-2B57B907B4BA}" type="presParOf" srcId="{CDBDCB47-DE0A-4839-BD7E-65B84EE04783}" destId="{D21BCD3C-D39B-4C4C-B9BD-DCDF6A898FDC}" srcOrd="0" destOrd="0" presId="urn:microsoft.com/office/officeart/2018/2/layout/IconVerticalSolidList"/>
    <dgm:cxn modelId="{C8D23D49-5601-4916-9971-883EEB69A098}" type="presParOf" srcId="{D21BCD3C-D39B-4C4C-B9BD-DCDF6A898FDC}" destId="{22F8BFC8-2162-4B0A-857C-AFDC3FE8B0BC}" srcOrd="0" destOrd="0" presId="urn:microsoft.com/office/officeart/2018/2/layout/IconVerticalSolidList"/>
    <dgm:cxn modelId="{32AD8FD3-A1D2-496D-A2DB-9632982BDA91}" type="presParOf" srcId="{D21BCD3C-D39B-4C4C-B9BD-DCDF6A898FDC}" destId="{917904D6-4A88-48FC-8A03-41A80BCE72D6}" srcOrd="1" destOrd="0" presId="urn:microsoft.com/office/officeart/2018/2/layout/IconVerticalSolidList"/>
    <dgm:cxn modelId="{35861B0B-50F4-4653-BB9F-C861D988B72E}" type="presParOf" srcId="{D21BCD3C-D39B-4C4C-B9BD-DCDF6A898FDC}" destId="{E4003E3D-A013-4D42-8341-C983A57B5BB1}" srcOrd="2" destOrd="0" presId="urn:microsoft.com/office/officeart/2018/2/layout/IconVerticalSolidList"/>
    <dgm:cxn modelId="{BEADEF23-918D-49A6-A001-379DFFB1FF73}" type="presParOf" srcId="{D21BCD3C-D39B-4C4C-B9BD-DCDF6A898FDC}" destId="{ADB9D695-3CA0-4502-840D-DC379C800397}" srcOrd="3" destOrd="0" presId="urn:microsoft.com/office/officeart/2018/2/layout/IconVerticalSolidList"/>
    <dgm:cxn modelId="{14265781-E6AF-4312-8440-F51543A589D5}" type="presParOf" srcId="{CDBDCB47-DE0A-4839-BD7E-65B84EE04783}" destId="{890A2C7F-A81A-4530-BBC5-AB9A8E315161}" srcOrd="1" destOrd="0" presId="urn:microsoft.com/office/officeart/2018/2/layout/IconVerticalSolidList"/>
    <dgm:cxn modelId="{47DA7BB3-3B3D-41AD-89C3-8962A171F078}" type="presParOf" srcId="{CDBDCB47-DE0A-4839-BD7E-65B84EE04783}" destId="{96761F00-600E-459C-9F56-7FA152086F3A}" srcOrd="2" destOrd="0" presId="urn:microsoft.com/office/officeart/2018/2/layout/IconVerticalSolidList"/>
    <dgm:cxn modelId="{047F73C3-B524-4D66-B0B6-0605BBC0A1C1}" type="presParOf" srcId="{96761F00-600E-459C-9F56-7FA152086F3A}" destId="{53EB2595-C4BD-433F-8C57-DD545B768C78}" srcOrd="0" destOrd="0" presId="urn:microsoft.com/office/officeart/2018/2/layout/IconVerticalSolidList"/>
    <dgm:cxn modelId="{1A4A735D-1D91-421E-B709-BB8DAC3BBA49}" type="presParOf" srcId="{96761F00-600E-459C-9F56-7FA152086F3A}" destId="{9ED5377F-95BC-4E3A-87ED-B7C55D1D1354}" srcOrd="1" destOrd="0" presId="urn:microsoft.com/office/officeart/2018/2/layout/IconVerticalSolidList"/>
    <dgm:cxn modelId="{3E388367-7FC9-48E4-A1DA-89C7E9AC7B84}" type="presParOf" srcId="{96761F00-600E-459C-9F56-7FA152086F3A}" destId="{3BFBCA49-F989-4F17-9D66-6043F177D330}" srcOrd="2" destOrd="0" presId="urn:microsoft.com/office/officeart/2018/2/layout/IconVerticalSolidList"/>
    <dgm:cxn modelId="{950195CA-4BE2-43FA-A2D1-1F43EBAAA0A9}" type="presParOf" srcId="{96761F00-600E-459C-9F56-7FA152086F3A}" destId="{2812B8B3-DDE4-4234-A917-BC287EFFFF35}" srcOrd="3" destOrd="0" presId="urn:microsoft.com/office/officeart/2018/2/layout/IconVerticalSolidList"/>
    <dgm:cxn modelId="{662B2E54-9C88-4B3A-B146-EB324C454485}" type="presParOf" srcId="{CDBDCB47-DE0A-4839-BD7E-65B84EE04783}" destId="{4F9C0934-D8E0-41D1-84B4-970E720C85EE}" srcOrd="3" destOrd="0" presId="urn:microsoft.com/office/officeart/2018/2/layout/IconVerticalSolidList"/>
    <dgm:cxn modelId="{8E067C7D-BE24-44A1-81B8-10FA5DD90E6E}" type="presParOf" srcId="{CDBDCB47-DE0A-4839-BD7E-65B84EE04783}" destId="{4E48117A-AC6E-4907-886A-F33A57A0612C}" srcOrd="4" destOrd="0" presId="urn:microsoft.com/office/officeart/2018/2/layout/IconVerticalSolidList"/>
    <dgm:cxn modelId="{D481FAE6-078E-4FDE-8462-CF2E10E3FAAC}" type="presParOf" srcId="{4E48117A-AC6E-4907-886A-F33A57A0612C}" destId="{E922C0CD-F202-4629-B9DC-84A5587C25F3}" srcOrd="0" destOrd="0" presId="urn:microsoft.com/office/officeart/2018/2/layout/IconVerticalSolidList"/>
    <dgm:cxn modelId="{3F1C85EB-D339-47EB-828E-A471FAD351A9}" type="presParOf" srcId="{4E48117A-AC6E-4907-886A-F33A57A0612C}" destId="{3AC426E5-1553-478E-88B8-DC8224D8A13C}" srcOrd="1" destOrd="0" presId="urn:microsoft.com/office/officeart/2018/2/layout/IconVerticalSolidList"/>
    <dgm:cxn modelId="{0E640D0D-04B1-4FEB-BCDC-5B9200910523}" type="presParOf" srcId="{4E48117A-AC6E-4907-886A-F33A57A0612C}" destId="{149B705D-7645-4A41-864D-90D38A8CFD1F}" srcOrd="2" destOrd="0" presId="urn:microsoft.com/office/officeart/2018/2/layout/IconVerticalSolidList"/>
    <dgm:cxn modelId="{83219FB0-E7EC-4371-8BD3-A66314BCEF3E}" type="presParOf" srcId="{4E48117A-AC6E-4907-886A-F33A57A0612C}" destId="{289BE7B9-B24F-492A-AB44-3E8B7F673A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8BFC8-2162-4B0A-857C-AFDC3FE8B0BC}">
      <dsp:nvSpPr>
        <dsp:cNvPr id="0" name=""/>
        <dsp:cNvSpPr/>
      </dsp:nvSpPr>
      <dsp:spPr>
        <a:xfrm>
          <a:off x="0" y="695"/>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904D6-4A88-48FC-8A03-41A80BCE72D6}">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9D695-3CA0-4502-840D-DC379C800397}">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GPIO stands for General Purpose Input Output</a:t>
          </a:r>
        </a:p>
      </dsp:txBody>
      <dsp:txXfrm>
        <a:off x="1879455" y="695"/>
        <a:ext cx="4237880" cy="1627234"/>
      </dsp:txXfrm>
    </dsp:sp>
    <dsp:sp modelId="{53EB2595-C4BD-433F-8C57-DD545B768C78}">
      <dsp:nvSpPr>
        <dsp:cNvPr id="0" name=""/>
        <dsp:cNvSpPr/>
      </dsp:nvSpPr>
      <dsp:spPr>
        <a:xfrm>
          <a:off x="0" y="2034738"/>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5377F-95BC-4E3A-87ED-B7C55D1D1354}">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12B8B3-DDE4-4234-A917-BC287EFFFF35}">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Input could be Analog Input or Digital input</a:t>
          </a:r>
        </a:p>
      </dsp:txBody>
      <dsp:txXfrm>
        <a:off x="1879455" y="2034738"/>
        <a:ext cx="4237880" cy="1627234"/>
      </dsp:txXfrm>
    </dsp:sp>
    <dsp:sp modelId="{E922C0CD-F202-4629-B9DC-84A5587C25F3}">
      <dsp:nvSpPr>
        <dsp:cNvPr id="0" name=""/>
        <dsp:cNvSpPr/>
      </dsp:nvSpPr>
      <dsp:spPr>
        <a:xfrm>
          <a:off x="0" y="4068781"/>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426E5-1553-478E-88B8-DC8224D8A13C}">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BE7B9-B24F-492A-AB44-3E8B7F673A77}">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Output could be Analog or Digital </a:t>
          </a:r>
        </a:p>
      </dsp:txBody>
      <dsp:txXfrm>
        <a:off x="1879455" y="4068781"/>
        <a:ext cx="4237880" cy="1627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465499-807D-4BB6-A0BF-A11C8F93000C}"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67612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5942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373244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65499-807D-4BB6-A0BF-A11C8F93000C}"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9739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65499-807D-4BB6-A0BF-A11C8F93000C}"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301519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465499-807D-4BB6-A0BF-A11C8F93000C}"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29205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65499-807D-4BB6-A0BF-A11C8F93000C}"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3344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465499-807D-4BB6-A0BF-A11C8F93000C}"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8304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65499-807D-4BB6-A0BF-A11C8F93000C}"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119774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465499-807D-4BB6-A0BF-A11C8F93000C}"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223798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465499-807D-4BB6-A0BF-A11C8F93000C}"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A81C-283C-4AB9-B715-8C5D77BC58E0}" type="slidenum">
              <a:rPr lang="en-US" smtClean="0"/>
              <a:t>‹#›</a:t>
            </a:fld>
            <a:endParaRPr lang="en-US"/>
          </a:p>
        </p:txBody>
      </p:sp>
    </p:spTree>
    <p:extLst>
      <p:ext uri="{BB962C8B-B14F-4D97-AF65-F5344CB8AC3E}">
        <p14:creationId xmlns:p14="http://schemas.microsoft.com/office/powerpoint/2010/main" val="73061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65499-807D-4BB6-A0BF-A11C8F93000C}" type="datetimeFigureOut">
              <a:rPr lang="en-US" smtClean="0"/>
              <a:t>10/29/2022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6A81C-283C-4AB9-B715-8C5D77BC58E0}" type="slidenum">
              <a:rPr lang="en-US" smtClean="0"/>
              <a:t>‹#›</a:t>
            </a:fld>
            <a:endParaRPr lang="en-US"/>
          </a:p>
        </p:txBody>
      </p:sp>
    </p:spTree>
    <p:extLst>
      <p:ext uri="{BB962C8B-B14F-4D97-AF65-F5344CB8AC3E}">
        <p14:creationId xmlns:p14="http://schemas.microsoft.com/office/powerpoint/2010/main" val="223122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4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24496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CEE619-89E6-A88D-6D4F-A8AF1FFD2AF6}"/>
              </a:ext>
            </a:extLst>
          </p:cNvPr>
          <p:cNvSpPr>
            <a:spLocks noGrp="1"/>
          </p:cNvSpPr>
          <p:nvPr>
            <p:ph type="ctrTitle"/>
          </p:nvPr>
        </p:nvSpPr>
        <p:spPr>
          <a:xfrm>
            <a:off x="1109980" y="4277356"/>
            <a:ext cx="9966960" cy="1560320"/>
          </a:xfrm>
        </p:spPr>
        <p:txBody>
          <a:bodyPr>
            <a:normAutofit/>
          </a:bodyPr>
          <a:lstStyle/>
          <a:p>
            <a:r>
              <a:rPr lang="en-US" sz="5800" dirty="0">
                <a:solidFill>
                  <a:srgbClr val="24496F"/>
                </a:solidFill>
              </a:rPr>
              <a:t>GPIO</a:t>
            </a:r>
          </a:p>
        </p:txBody>
      </p:sp>
      <p:sp>
        <p:nvSpPr>
          <p:cNvPr id="3" name="Subtitle 2">
            <a:extLst>
              <a:ext uri="{FF2B5EF4-FFF2-40B4-BE49-F238E27FC236}">
                <a16:creationId xmlns:a16="http://schemas.microsoft.com/office/drawing/2014/main" id="{CF164B6F-96B0-007D-ACED-85790F6C10C9}"/>
              </a:ext>
            </a:extLst>
          </p:cNvPr>
          <p:cNvSpPr>
            <a:spLocks noGrp="1"/>
          </p:cNvSpPr>
          <p:nvPr>
            <p:ph type="subTitle" idx="1"/>
          </p:nvPr>
        </p:nvSpPr>
        <p:spPr>
          <a:xfrm>
            <a:off x="1709530" y="5799489"/>
            <a:ext cx="8767860" cy="440822"/>
          </a:xfrm>
        </p:spPr>
        <p:txBody>
          <a:bodyPr>
            <a:normAutofit/>
          </a:bodyPr>
          <a:lstStyle/>
          <a:p>
            <a:r>
              <a:rPr lang="en-US" sz="2000" dirty="0">
                <a:solidFill>
                  <a:srgbClr val="24496F"/>
                </a:solidFill>
              </a:rPr>
              <a:t>Mohamed Said</a:t>
            </a:r>
          </a:p>
        </p:txBody>
      </p:sp>
      <p:pic>
        <p:nvPicPr>
          <p:cNvPr id="9" name="Picture 8" descr="No description available.">
            <a:extLst>
              <a:ext uri="{FF2B5EF4-FFF2-40B4-BE49-F238E27FC236}">
                <a16:creationId xmlns:a16="http://schemas.microsoft.com/office/drawing/2014/main" id="{0EB1F74E-65FC-6C00-7796-963325CD6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85" r="1" b="2"/>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58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239"/>
            <a:ext cx="10515600" cy="1325563"/>
          </a:xfrm>
        </p:spPr>
        <p:txBody>
          <a:bodyPr/>
          <a:lstStyle/>
          <a:p>
            <a:r>
              <a:rPr lang="en-US" dirty="0"/>
              <a:t>Reed Switch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2928535"/>
              </p:ext>
            </p:extLst>
          </p:nvPr>
        </p:nvGraphicFramePr>
        <p:xfrm>
          <a:off x="838200" y="1866900"/>
          <a:ext cx="9448800" cy="4100354"/>
        </p:xfrm>
        <a:graphic>
          <a:graphicData uri="http://schemas.openxmlformats.org/drawingml/2006/table">
            <a:tbl>
              <a:tblPr/>
              <a:tblGrid>
                <a:gridCol w="47244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4100354">
                <a:tc>
                  <a:txBody>
                    <a:bodyPr/>
                    <a:lstStyle/>
                    <a:p>
                      <a:pPr algn="just" fontAlgn="t"/>
                      <a:r>
                        <a:rPr lang="en-US" dirty="0">
                          <a:solidFill>
                            <a:srgbClr val="2A2A2A"/>
                          </a:solidFill>
                          <a:effectLst/>
                        </a:rPr>
                        <a:t>Reed switch has two open leads. Leads are </a:t>
                      </a:r>
                      <a:r>
                        <a:rPr lang="en-US" dirty="0" err="1">
                          <a:solidFill>
                            <a:srgbClr val="2A2A2A"/>
                          </a:solidFill>
                          <a:effectLst/>
                        </a:rPr>
                        <a:t>magnetizable</a:t>
                      </a:r>
                      <a:r>
                        <a:rPr lang="en-US" dirty="0">
                          <a:solidFill>
                            <a:srgbClr val="2A2A2A"/>
                          </a:solidFill>
                          <a:effectLst/>
                        </a:rPr>
                        <a:t> and responds to external magnetic field when ever exposed to. Leads become charged and adopt the characteristics of magnet in present of magnetic field. One lead becomes north pole and the other becomes south pole. Leads attracts or repel each other when magnetic field is applied to them, depending on the configuration of the switch. Contact switch comes in two different polarities </a:t>
                      </a:r>
                      <a:r>
                        <a:rPr lang="en-US" b="1" dirty="0">
                          <a:solidFill>
                            <a:srgbClr val="2A2A2A"/>
                          </a:solidFill>
                          <a:effectLst/>
                        </a:rPr>
                        <a:t>Normally open(NO)</a:t>
                      </a:r>
                      <a:r>
                        <a:rPr lang="en-US" dirty="0">
                          <a:solidFill>
                            <a:srgbClr val="2A2A2A"/>
                          </a:solidFill>
                          <a:effectLst/>
                        </a:rPr>
                        <a:t> and Normally closed(NC).       </a:t>
                      </a:r>
                    </a:p>
                  </a:txBody>
                  <a:tcPr marL="142875" marR="142875">
                    <a:lnL>
                      <a:noFill/>
                    </a:lnL>
                    <a:lnR>
                      <a:noFill/>
                    </a:lnR>
                    <a:lnT>
                      <a:noFill/>
                    </a:lnT>
                    <a:lnB>
                      <a:noFill/>
                    </a:lnB>
                  </a:tcPr>
                </a:tc>
                <a:tc>
                  <a:txBody>
                    <a:bodyPr/>
                    <a:lstStyle/>
                    <a:p>
                      <a:r>
                        <a:rPr lang="en-US" sz="1800" b="1" i="0" kern="1200" dirty="0">
                          <a:solidFill>
                            <a:schemeClr val="tx1"/>
                          </a:solidFill>
                          <a:effectLst/>
                          <a:latin typeface="+mn-lt"/>
                          <a:ea typeface="+mn-ea"/>
                          <a:cs typeface="+mn-cs"/>
                        </a:rPr>
                        <a:t>Normally closed contact switch</a:t>
                      </a:r>
                    </a:p>
                    <a:p>
                      <a:r>
                        <a:rPr lang="en-US" sz="1800" b="0" i="0" kern="1200" dirty="0">
                          <a:solidFill>
                            <a:schemeClr val="tx1"/>
                          </a:solidFill>
                          <a:effectLst/>
                          <a:latin typeface="+mn-lt"/>
                          <a:ea typeface="+mn-ea"/>
                          <a:cs typeface="+mn-cs"/>
                        </a:rPr>
                        <a:t>In normally closed configuration the leads are initially connected and circuit is closed. As soon we bring the magnet close to the switch the leads repel each other and circuit opens.</a:t>
                      </a:r>
                    </a:p>
                    <a:p>
                      <a:r>
                        <a:rPr lang="en-US" sz="1800" b="1" i="0" kern="1200" dirty="0">
                          <a:solidFill>
                            <a:schemeClr val="tx1"/>
                          </a:solidFill>
                          <a:effectLst/>
                          <a:latin typeface="+mn-lt"/>
                          <a:ea typeface="+mn-ea"/>
                          <a:cs typeface="+mn-cs"/>
                        </a:rPr>
                        <a:t>Normally open contact switch</a:t>
                      </a:r>
                    </a:p>
                    <a:p>
                      <a:r>
                        <a:rPr lang="en-US" sz="1800" b="0" i="0" kern="1200" dirty="0">
                          <a:solidFill>
                            <a:schemeClr val="tx1"/>
                          </a:solidFill>
                          <a:effectLst/>
                          <a:latin typeface="+mn-lt"/>
                          <a:ea typeface="+mn-ea"/>
                          <a:cs typeface="+mn-cs"/>
                        </a:rPr>
                        <a:t>A normally open contact switch is one in which the leads are open (Same like open circuit) in normal state. When a magnet is brought near the switch the leads make contact and circuit is closed.</a:t>
                      </a:r>
                    </a:p>
                    <a:p>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txBody>
                  <a:tcPr marL="142875" marR="142875">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9219" name="Picture 3" descr="Typical reed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192" y="4676774"/>
            <a:ext cx="27717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7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7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0" name="Rectangle 7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LCD</a:t>
            </a:r>
          </a:p>
        </p:txBody>
      </p:sp>
      <p:sp>
        <p:nvSpPr>
          <p:cNvPr id="85" name="Rectangle 8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1055715" y="2508105"/>
            <a:ext cx="5040285" cy="3632493"/>
          </a:xfrm>
        </p:spPr>
        <p:txBody>
          <a:bodyPr vert="horz" lIns="91440" tIns="45720" rIns="91440" bIns="45720" rtlCol="0" anchor="ctr">
            <a:normAutofit/>
          </a:bodyPr>
          <a:lstStyle/>
          <a:p>
            <a:r>
              <a:rPr lang="en-US" sz="2000"/>
              <a:t>2 Lines 16 Characters LCD</a:t>
            </a:r>
          </a:p>
          <a:p>
            <a:endParaRPr lang="en-US" sz="2000"/>
          </a:p>
          <a:p>
            <a:r>
              <a:rPr lang="en-US" sz="2000"/>
              <a:t>8 bits mode or 4 bits mode</a:t>
            </a:r>
          </a:p>
          <a:p>
            <a:endParaRPr lang="en-US" sz="2000"/>
          </a:p>
          <a:p>
            <a:endParaRPr lang="en-US" sz="2000"/>
          </a:p>
        </p:txBody>
      </p:sp>
      <p:pic>
        <p:nvPicPr>
          <p:cNvPr id="2050" name="Picture 2" descr="https://circuitdigest.com/sites/default/files/inlineimages/16x2-LCD-Module-Pinouts.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946667" y="901755"/>
            <a:ext cx="4389120" cy="23262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CD addres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6667" y="4289588"/>
            <a:ext cx="4389120" cy="115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56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LCD Hardware</a:t>
            </a:r>
          </a:p>
        </p:txBody>
      </p:sp>
      <p:pic>
        <p:nvPicPr>
          <p:cNvPr id="3074" name="Picture 2" descr="http://tutorial.cytron.com.my/wp-content/uploads/2012/08/SK40C_4x4-keypad_LCD_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85464" y="961812"/>
            <a:ext cx="6494470"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Pinout LCD</a:t>
            </a:r>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4654296" y="4798577"/>
            <a:ext cx="6894576" cy="142848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1" i="0" u="none" strike="noStrike" cap="none" normalizeH="0" baseline="0">
                <a:ln>
                  <a:noFill/>
                </a:ln>
                <a:effectLst/>
                <a:latin typeface="+mn-lt"/>
              </a:rPr>
              <a:t>Pin Description: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0" i="0" u="none" strike="noStrike" cap="none" normalizeH="0" baseline="0">
                <a:ln>
                  <a:noFill/>
                </a:ln>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sz="2200" b="0" i="0" u="none" strike="noStrike" cap="none" normalizeH="0" baseline="0">
                <a:ln>
                  <a:noFill/>
                </a:ln>
                <a:effectLst/>
                <a:latin typeface="+mn-lt"/>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8862983"/>
              </p:ext>
            </p:extLst>
          </p:nvPr>
        </p:nvGraphicFramePr>
        <p:xfrm>
          <a:off x="4654296" y="780767"/>
          <a:ext cx="6894577" cy="3613978"/>
        </p:xfrm>
        <a:graphic>
          <a:graphicData uri="http://schemas.openxmlformats.org/drawingml/2006/table">
            <a:tbl>
              <a:tblPr firstRow="1" bandRow="1"/>
              <a:tblGrid>
                <a:gridCol w="570482">
                  <a:extLst>
                    <a:ext uri="{9D8B030D-6E8A-4147-A177-3AD203B41FA5}">
                      <a16:colId xmlns:a16="http://schemas.microsoft.com/office/drawing/2014/main" val="20000"/>
                    </a:ext>
                  </a:extLst>
                </a:gridCol>
                <a:gridCol w="5048696">
                  <a:extLst>
                    <a:ext uri="{9D8B030D-6E8A-4147-A177-3AD203B41FA5}">
                      <a16:colId xmlns:a16="http://schemas.microsoft.com/office/drawing/2014/main" val="20001"/>
                    </a:ext>
                  </a:extLst>
                </a:gridCol>
                <a:gridCol w="1275399">
                  <a:extLst>
                    <a:ext uri="{9D8B030D-6E8A-4147-A177-3AD203B41FA5}">
                      <a16:colId xmlns:a16="http://schemas.microsoft.com/office/drawing/2014/main" val="20002"/>
                    </a:ext>
                  </a:extLst>
                </a:gridCol>
              </a:tblGrid>
              <a:tr h="376746">
                <a:tc>
                  <a:txBody>
                    <a:bodyPr/>
                    <a:lstStyle/>
                    <a:p>
                      <a:pPr algn="ctr" fontAlgn="ctr">
                        <a:spcAft>
                          <a:spcPts val="0"/>
                        </a:spcAft>
                      </a:pPr>
                      <a:r>
                        <a:rPr lang="en-US" sz="1100">
                          <a:effectLst/>
                          <a:latin typeface="Arial" panose="020B0604020202020204" pitchFamily="34" charset="0"/>
                        </a:rPr>
                        <a:t> </a:t>
                      </a:r>
                      <a:r>
                        <a:rPr lang="en-US" sz="1100" b="1">
                          <a:effectLst/>
                          <a:latin typeface="Arial" panose="020B0604020202020204" pitchFamily="34" charset="0"/>
                        </a:rPr>
                        <a:t>Pin No</a:t>
                      </a:r>
                      <a:endParaRPr lang="en-US" sz="1100">
                        <a:effectLst/>
                      </a:endParaRPr>
                    </a:p>
                  </a:txBody>
                  <a:tcPr marL="44916" marR="449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0660" marR="0" algn="l" fontAlgn="ctr">
                        <a:spcBef>
                          <a:spcPts val="0"/>
                        </a:spcBef>
                        <a:spcAft>
                          <a:spcPts val="0"/>
                        </a:spcAft>
                      </a:pPr>
                      <a:r>
                        <a:rPr lang="en-US" sz="1100">
                          <a:effectLst/>
                          <a:latin typeface="Arial" panose="020B0604020202020204" pitchFamily="34" charset="0"/>
                        </a:rPr>
                        <a:t> </a:t>
                      </a:r>
                      <a:r>
                        <a:rPr lang="en-US" sz="1100" b="1">
                          <a:effectLst/>
                          <a:latin typeface="Arial" panose="020B0604020202020204" pitchFamily="34" charset="0"/>
                        </a:rPr>
                        <a:t>Function</a:t>
                      </a:r>
                      <a:endParaRPr lang="en-US" sz="1100">
                        <a:effectLst/>
                      </a:endParaRPr>
                    </a:p>
                  </a:txBody>
                  <a:tcPr marL="44916" marR="44916" marT="0" marB="0" anchor="ctr">
                    <a:lnL w="12700" cap="flat" cmpd="sng" algn="ctr">
                      <a:solidFill>
                        <a:srgbClr val="000000"/>
                      </a:solidFill>
                      <a:prstDash val="solid"/>
                      <a:round/>
                      <a:headEnd type="none" w="med" len="med"/>
                      <a:tailEnd type="none" w="med" len="med"/>
                    </a:lnL>
                    <a:lnR w="12700" cap="flat" cmpd="sng" algn="ctr">
                      <a:solidFill>
                        <a:srgbClr val="50BA90"/>
                      </a:solidFill>
                      <a:prstDash val="solid"/>
                      <a:round/>
                      <a:headEnd type="none" w="med" len="med"/>
                      <a:tailEnd type="none" w="med" len="med"/>
                    </a:lnR>
                    <a:lnT w="12700" cap="flat" cmpd="sng" algn="ctr">
                      <a:solidFill>
                        <a:srgbClr val="50BA90"/>
                      </a:solidFill>
                      <a:prstDash val="solid"/>
                      <a:round/>
                      <a:headEnd type="none" w="med" len="med"/>
                      <a:tailEnd type="none" w="med" len="med"/>
                    </a:lnT>
                    <a:lnB w="12700" cap="flat" cmpd="sng" algn="ctr">
                      <a:solidFill>
                        <a:srgbClr val="5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a:t>
                      </a:r>
                      <a:r>
                        <a:rPr lang="en-US" sz="1100" b="1">
                          <a:effectLst/>
                          <a:latin typeface="Arial" panose="020B0604020202020204" pitchFamily="34" charset="0"/>
                        </a:rPr>
                        <a:t>Name</a:t>
                      </a:r>
                      <a:endParaRPr lang="en-US" sz="1100">
                        <a:effectLst/>
                      </a:endParaRPr>
                    </a:p>
                  </a:txBody>
                  <a:tcPr marL="44916" marR="44916" marT="0" marB="0" anchor="ctr">
                    <a:lnL w="12700" cap="flat" cmpd="sng" algn="ctr">
                      <a:solidFill>
                        <a:srgbClr val="50BA90"/>
                      </a:solidFill>
                      <a:prstDash val="solid"/>
                      <a:round/>
                      <a:headEnd type="none" w="med" len="med"/>
                      <a:tailEnd type="none" w="med" len="med"/>
                    </a:lnL>
                    <a:lnR w="12700" cap="flat" cmpd="sng" algn="ctr">
                      <a:solidFill>
                        <a:srgbClr val="30BB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30BB90"/>
                      </a:solidFill>
                      <a:prstDash val="solid"/>
                      <a:round/>
                      <a:headEnd type="none" w="med" len="med"/>
                      <a:tailEnd type="none" w="med" len="med"/>
                    </a:lnB>
                  </a:tcPr>
                </a:tc>
                <a:extLst>
                  <a:ext uri="{0D108BD9-81ED-4DB2-BD59-A6C34878D82A}">
                    <a16:rowId xmlns:a16="http://schemas.microsoft.com/office/drawing/2014/main" val="10000"/>
                  </a:ext>
                </a:extLst>
              </a:tr>
              <a:tr h="202327">
                <a:tc>
                  <a:txBody>
                    <a:bodyPr/>
                    <a:lstStyle/>
                    <a:p>
                      <a:pPr algn="ctr" fontAlgn="ctr">
                        <a:spcAft>
                          <a:spcPts val="0"/>
                        </a:spcAft>
                      </a:pPr>
                      <a:r>
                        <a:rPr lang="en-US" sz="1100">
                          <a:effectLst/>
                          <a:latin typeface="Arial" panose="020B0604020202020204" pitchFamily="34" charset="0"/>
                        </a:rPr>
                        <a:t>1</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Ground (0V)</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50BA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Ground</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B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30BB90"/>
                      </a:solidFill>
                      <a:prstDash val="solid"/>
                      <a:round/>
                      <a:headEnd type="none" w="med" len="med"/>
                      <a:tailEnd type="none" w="med" len="med"/>
                    </a:lnB>
                  </a:tcPr>
                </a:tc>
                <a:extLst>
                  <a:ext uri="{0D108BD9-81ED-4DB2-BD59-A6C34878D82A}">
                    <a16:rowId xmlns:a16="http://schemas.microsoft.com/office/drawing/2014/main" val="10001"/>
                  </a:ext>
                </a:extLst>
              </a:tr>
              <a:tr h="202327">
                <a:tc>
                  <a:txBody>
                    <a:bodyPr/>
                    <a:lstStyle/>
                    <a:p>
                      <a:pPr algn="ctr" fontAlgn="ctr">
                        <a:spcAft>
                          <a:spcPts val="0"/>
                        </a:spcAft>
                      </a:pPr>
                      <a:r>
                        <a:rPr lang="en-US" sz="1100">
                          <a:effectLst/>
                          <a:latin typeface="Arial" panose="020B0604020202020204" pitchFamily="34" charset="0"/>
                        </a:rPr>
                        <a:t>2</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Supply voltage; 5V (4.7V – 5.3V)</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D0B6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D0B6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Vcc</a:t>
                      </a:r>
                      <a:endParaRPr lang="en-US" sz="1100">
                        <a:effectLst/>
                      </a:endParaRPr>
                    </a:p>
                  </a:txBody>
                  <a:tcPr marL="44916" marR="44916" marT="0" marB="0" anchor="ctr">
                    <a:lnL w="12700" cap="flat" cmpd="sng" algn="ctr">
                      <a:solidFill>
                        <a:srgbClr val="D0B690"/>
                      </a:solidFill>
                      <a:prstDash val="solid"/>
                      <a:round/>
                      <a:headEnd type="none" w="med" len="med"/>
                      <a:tailEnd type="none" w="med" len="med"/>
                    </a:lnL>
                    <a:lnR w="12700" cap="flat" cmpd="sng" algn="ctr">
                      <a:solidFill>
                        <a:srgbClr val="D0B690"/>
                      </a:solidFill>
                      <a:prstDash val="solid"/>
                      <a:round/>
                      <a:headEnd type="none" w="med" len="med"/>
                      <a:tailEnd type="none" w="med" len="med"/>
                    </a:lnR>
                    <a:lnT w="12700" cap="flat" cmpd="sng" algn="ctr">
                      <a:solidFill>
                        <a:srgbClr val="30BB90"/>
                      </a:solidFill>
                      <a:prstDash val="solid"/>
                      <a:round/>
                      <a:headEnd type="none" w="med" len="med"/>
                      <a:tailEnd type="none" w="med" len="med"/>
                    </a:lnT>
                    <a:lnB w="12700" cap="flat" cmpd="sng" algn="ctr">
                      <a:solidFill>
                        <a:srgbClr val="D0B690"/>
                      </a:solidFill>
                      <a:prstDash val="solid"/>
                      <a:round/>
                      <a:headEnd type="none" w="med" len="med"/>
                      <a:tailEnd type="none" w="med" len="med"/>
                    </a:lnB>
                  </a:tcPr>
                </a:tc>
                <a:extLst>
                  <a:ext uri="{0D108BD9-81ED-4DB2-BD59-A6C34878D82A}">
                    <a16:rowId xmlns:a16="http://schemas.microsoft.com/office/drawing/2014/main" val="10002"/>
                  </a:ext>
                </a:extLst>
              </a:tr>
              <a:tr h="202327">
                <a:tc>
                  <a:txBody>
                    <a:bodyPr/>
                    <a:lstStyle/>
                    <a:p>
                      <a:pPr algn="ctr" fontAlgn="ctr">
                        <a:spcAft>
                          <a:spcPts val="0"/>
                        </a:spcAft>
                      </a:pPr>
                      <a:r>
                        <a:rPr lang="en-US" sz="1100">
                          <a:effectLst/>
                          <a:latin typeface="Arial" panose="020B0604020202020204" pitchFamily="34" charset="0"/>
                        </a:rPr>
                        <a:t>3</a:t>
                      </a:r>
                      <a:endParaRPr lang="en-US" sz="1100">
                        <a:effectLst/>
                      </a:endParaRPr>
                    </a:p>
                  </a:txBody>
                  <a:tcPr marL="44916" marR="44916" marT="0" marB="0" anchor="ctr">
                    <a:lnL w="12700" cap="flat" cmpd="sng" algn="ctr">
                      <a:solidFill>
                        <a:srgbClr val="70BD90"/>
                      </a:solidFill>
                      <a:prstDash val="solid"/>
                      <a:round/>
                      <a:headEnd type="none" w="med" len="med"/>
                      <a:tailEnd type="none" w="med" len="med"/>
                    </a:lnL>
                    <a:lnR w="12700" cap="flat" cmpd="sng" algn="ctr">
                      <a:solidFill>
                        <a:srgbClr val="70BD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70BD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Contrast adjustment; through a variable resistor</a:t>
                      </a:r>
                      <a:endParaRPr lang="en-US" sz="1100">
                        <a:effectLst/>
                      </a:endParaRPr>
                    </a:p>
                  </a:txBody>
                  <a:tcPr marL="44916" marR="44916" marT="0" marB="0" anchor="ctr">
                    <a:lnL w="12700" cap="flat" cmpd="sng" algn="ctr">
                      <a:solidFill>
                        <a:srgbClr val="70BD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D0B6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 V</a:t>
                      </a:r>
                      <a:r>
                        <a:rPr lang="en-US" sz="1100" baseline="-25000">
                          <a:effectLst/>
                          <a:latin typeface="Arial" panose="020B0604020202020204" pitchFamily="34" charset="0"/>
                        </a:rPr>
                        <a:t>EE</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890"/>
                      </a:solidFill>
                      <a:prstDash val="solid"/>
                      <a:round/>
                      <a:headEnd type="none" w="med" len="med"/>
                      <a:tailEnd type="none" w="med" len="med"/>
                    </a:lnR>
                    <a:lnT w="12700" cap="flat" cmpd="sng" algn="ctr">
                      <a:solidFill>
                        <a:srgbClr val="D0B690"/>
                      </a:solidFill>
                      <a:prstDash val="solid"/>
                      <a:round/>
                      <a:headEnd type="none" w="med" len="med"/>
                      <a:tailEnd type="none" w="med" len="med"/>
                    </a:lnT>
                    <a:lnB w="12700" cap="flat" cmpd="sng" algn="ctr">
                      <a:solidFill>
                        <a:srgbClr val="30B890"/>
                      </a:solidFill>
                      <a:prstDash val="solid"/>
                      <a:round/>
                      <a:headEnd type="none" w="med" len="med"/>
                      <a:tailEnd type="none" w="med" len="med"/>
                    </a:lnB>
                  </a:tcPr>
                </a:tc>
                <a:extLst>
                  <a:ext uri="{0D108BD9-81ED-4DB2-BD59-A6C34878D82A}">
                    <a16:rowId xmlns:a16="http://schemas.microsoft.com/office/drawing/2014/main" val="10003"/>
                  </a:ext>
                </a:extLst>
              </a:tr>
              <a:tr h="202327">
                <a:tc>
                  <a:txBody>
                    <a:bodyPr/>
                    <a:lstStyle/>
                    <a:p>
                      <a:pPr algn="ctr" fontAlgn="ctr">
                        <a:spcAft>
                          <a:spcPts val="0"/>
                        </a:spcAft>
                      </a:pPr>
                      <a:r>
                        <a:rPr lang="en-US" sz="1100">
                          <a:effectLst/>
                          <a:latin typeface="Arial" panose="020B0604020202020204" pitchFamily="34" charset="0"/>
                        </a:rPr>
                        <a:t>4</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30B990"/>
                      </a:solidFill>
                      <a:prstDash val="solid"/>
                      <a:round/>
                      <a:headEnd type="none" w="med" len="med"/>
                      <a:tailEnd type="none" w="med" len="med"/>
                    </a:lnR>
                    <a:lnT w="12700" cap="flat" cmpd="sng" algn="ctr">
                      <a:solidFill>
                        <a:srgbClr val="70BD90"/>
                      </a:solidFill>
                      <a:prstDash val="solid"/>
                      <a:round/>
                      <a:headEnd type="none" w="med" len="med"/>
                      <a:tailEnd type="none" w="med" len="med"/>
                    </a:lnT>
                    <a:lnB w="12700" cap="flat" cmpd="sng" algn="ctr">
                      <a:solidFill>
                        <a:srgbClr val="30B9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Selects command register when low; and data register when high</a:t>
                      </a:r>
                      <a:endParaRPr lang="en-US" sz="1100">
                        <a:effectLst/>
                      </a:endParaRPr>
                    </a:p>
                  </a:txBody>
                  <a:tcPr marL="44916" marR="44916" marT="0" marB="0" anchor="ctr">
                    <a:lnL w="12700" cap="flat" cmpd="sng" algn="ctr">
                      <a:solidFill>
                        <a:srgbClr val="30B9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Register Select</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F0B690"/>
                      </a:solidFill>
                      <a:prstDash val="solid"/>
                      <a:round/>
                      <a:headEnd type="none" w="med" len="med"/>
                      <a:tailEnd type="none" w="med" len="med"/>
                    </a:lnR>
                    <a:lnT w="12700" cap="flat" cmpd="sng" algn="ctr">
                      <a:solidFill>
                        <a:srgbClr val="30B890"/>
                      </a:solidFill>
                      <a:prstDash val="solid"/>
                      <a:round/>
                      <a:headEnd type="none" w="med" len="med"/>
                      <a:tailEnd type="none" w="med" len="med"/>
                    </a:lnT>
                    <a:lnB w="12700" cap="flat" cmpd="sng" algn="ctr">
                      <a:solidFill>
                        <a:srgbClr val="F0B690"/>
                      </a:solidFill>
                      <a:prstDash val="solid"/>
                      <a:round/>
                      <a:headEnd type="none" w="med" len="med"/>
                      <a:tailEnd type="none" w="med" len="med"/>
                    </a:lnB>
                  </a:tcPr>
                </a:tc>
                <a:extLst>
                  <a:ext uri="{0D108BD9-81ED-4DB2-BD59-A6C34878D82A}">
                    <a16:rowId xmlns:a16="http://schemas.microsoft.com/office/drawing/2014/main" val="10004"/>
                  </a:ext>
                </a:extLst>
              </a:tr>
              <a:tr h="202327">
                <a:tc>
                  <a:txBody>
                    <a:bodyPr/>
                    <a:lstStyle/>
                    <a:p>
                      <a:pPr algn="ctr" fontAlgn="ctr">
                        <a:spcAft>
                          <a:spcPts val="0"/>
                        </a:spcAft>
                      </a:pPr>
                      <a:r>
                        <a:rPr lang="en-US" sz="1100">
                          <a:effectLst/>
                          <a:latin typeface="Arial" panose="020B0604020202020204" pitchFamily="34" charset="0"/>
                        </a:rPr>
                        <a:t>5</a:t>
                      </a:r>
                      <a:endParaRPr lang="en-US" sz="1100">
                        <a:effectLst/>
                      </a:endParaRPr>
                    </a:p>
                  </a:txBody>
                  <a:tcPr marL="44916" marR="44916" marT="0" marB="0" anchor="ctr">
                    <a:lnL w="12700" cap="flat" cmpd="sng" algn="ctr">
                      <a:solidFill>
                        <a:srgbClr val="F0B690"/>
                      </a:solidFill>
                      <a:prstDash val="solid"/>
                      <a:round/>
                      <a:headEnd type="none" w="med" len="med"/>
                      <a:tailEnd type="none" w="med" len="med"/>
                    </a:lnL>
                    <a:lnR w="12700" cap="flat" cmpd="sng" algn="ctr">
                      <a:solidFill>
                        <a:srgbClr val="F0B690"/>
                      </a:solidFill>
                      <a:prstDash val="solid"/>
                      <a:round/>
                      <a:headEnd type="none" w="med" len="med"/>
                      <a:tailEnd type="none" w="med" len="med"/>
                    </a:lnR>
                    <a:lnT w="12700" cap="flat" cmpd="sng" algn="ctr">
                      <a:solidFill>
                        <a:srgbClr val="30B990"/>
                      </a:solidFill>
                      <a:prstDash val="solid"/>
                      <a:round/>
                      <a:headEnd type="none" w="med" len="med"/>
                      <a:tailEnd type="none" w="med" len="med"/>
                    </a:lnT>
                    <a:lnB w="12700" cap="flat" cmpd="sng" algn="ctr">
                      <a:solidFill>
                        <a:srgbClr val="F0B6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Low to write to the register; High to read from the register</a:t>
                      </a:r>
                      <a:endParaRPr lang="en-US" sz="1100">
                        <a:effectLst/>
                      </a:endParaRPr>
                    </a:p>
                  </a:txBody>
                  <a:tcPr marL="44916" marR="44916" marT="0" marB="0" anchor="ctr">
                    <a:lnL w="12700" cap="flat" cmpd="sng" algn="ctr">
                      <a:solidFill>
                        <a:srgbClr val="F0B690"/>
                      </a:solidFill>
                      <a:prstDash val="solid"/>
                      <a:round/>
                      <a:headEnd type="none" w="med" len="med"/>
                      <a:tailEnd type="none" w="med" len="med"/>
                    </a:lnL>
                    <a:lnR w="12700" cap="flat" cmpd="sng" algn="ctr">
                      <a:solidFill>
                        <a:srgbClr val="B0BA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B0BA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Read/write</a:t>
                      </a:r>
                      <a:endParaRPr lang="en-US" sz="1100">
                        <a:effectLst/>
                      </a:endParaRPr>
                    </a:p>
                  </a:txBody>
                  <a:tcPr marL="44916" marR="44916" marT="0" marB="0" anchor="ctr">
                    <a:lnL w="12700" cap="flat" cmpd="sng" algn="ctr">
                      <a:solidFill>
                        <a:srgbClr val="B0BA90"/>
                      </a:solidFill>
                      <a:prstDash val="solid"/>
                      <a:round/>
                      <a:headEnd type="none" w="med" len="med"/>
                      <a:tailEnd type="none" w="med" len="med"/>
                    </a:lnL>
                    <a:lnR w="12700" cap="flat" cmpd="sng" algn="ctr">
                      <a:solidFill>
                        <a:srgbClr val="30BD90"/>
                      </a:solidFill>
                      <a:prstDash val="solid"/>
                      <a:round/>
                      <a:headEnd type="none" w="med" len="med"/>
                      <a:tailEnd type="none" w="med" len="med"/>
                    </a:lnR>
                    <a:lnT w="12700" cap="flat" cmpd="sng" algn="ctr">
                      <a:solidFill>
                        <a:srgbClr val="F0B690"/>
                      </a:solidFill>
                      <a:prstDash val="solid"/>
                      <a:round/>
                      <a:headEnd type="none" w="med" len="med"/>
                      <a:tailEnd type="none" w="med" len="med"/>
                    </a:lnT>
                    <a:lnB w="12700" cap="flat" cmpd="sng" algn="ctr">
                      <a:solidFill>
                        <a:srgbClr val="30BD90"/>
                      </a:solidFill>
                      <a:prstDash val="solid"/>
                      <a:round/>
                      <a:headEnd type="none" w="med" len="med"/>
                      <a:tailEnd type="none" w="med" len="med"/>
                    </a:lnB>
                  </a:tcPr>
                </a:tc>
                <a:extLst>
                  <a:ext uri="{0D108BD9-81ED-4DB2-BD59-A6C34878D82A}">
                    <a16:rowId xmlns:a16="http://schemas.microsoft.com/office/drawing/2014/main" val="10005"/>
                  </a:ext>
                </a:extLst>
              </a:tr>
              <a:tr h="202327">
                <a:tc>
                  <a:txBody>
                    <a:bodyPr/>
                    <a:lstStyle/>
                    <a:p>
                      <a:pPr algn="ctr" fontAlgn="ctr">
                        <a:spcAft>
                          <a:spcPts val="0"/>
                        </a:spcAft>
                      </a:pPr>
                      <a:r>
                        <a:rPr lang="en-US" sz="1100">
                          <a:effectLst/>
                          <a:latin typeface="Arial" panose="020B0604020202020204" pitchFamily="34" charset="0"/>
                        </a:rPr>
                        <a:t>6</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D0BB90"/>
                      </a:solidFill>
                      <a:prstDash val="solid"/>
                      <a:round/>
                      <a:headEnd type="none" w="med" len="med"/>
                      <a:tailEnd type="none" w="med" len="med"/>
                    </a:lnR>
                    <a:lnT w="12700" cap="flat" cmpd="sng" algn="ctr">
                      <a:solidFill>
                        <a:srgbClr val="F0B690"/>
                      </a:solidFill>
                      <a:prstDash val="solid"/>
                      <a:round/>
                      <a:headEnd type="none" w="med" len="med"/>
                      <a:tailEnd type="none" w="med" len="med"/>
                    </a:lnT>
                    <a:lnB w="12700" cap="flat" cmpd="sng" algn="ctr">
                      <a:solidFill>
                        <a:srgbClr val="D0BB90"/>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Sends data to data pins when a high to low pulse is given</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D0BB90"/>
                      </a:solidFill>
                      <a:prstDash val="solid"/>
                      <a:round/>
                      <a:headEnd type="none" w="med" len="med"/>
                      <a:tailEnd type="none" w="med" len="med"/>
                    </a:lnR>
                    <a:lnT w="12700" cap="flat" cmpd="sng" algn="ctr">
                      <a:solidFill>
                        <a:srgbClr val="B0BA90"/>
                      </a:solidFill>
                      <a:prstDash val="solid"/>
                      <a:round/>
                      <a:headEnd type="none" w="med" len="med"/>
                      <a:tailEnd type="none" w="med" len="med"/>
                    </a:lnT>
                    <a:lnB w="12700" cap="flat" cmpd="sng" algn="ctr">
                      <a:solidFill>
                        <a:srgbClr val="D0BB90"/>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Enable</a:t>
                      </a:r>
                      <a:endParaRPr lang="en-US" sz="1100">
                        <a:effectLst/>
                      </a:endParaRPr>
                    </a:p>
                  </a:txBody>
                  <a:tcPr marL="44916" marR="44916" marT="0" marB="0" anchor="ctr">
                    <a:lnL w="12700" cap="flat" cmpd="sng" algn="ctr">
                      <a:solidFill>
                        <a:srgbClr val="D0BB90"/>
                      </a:solidFill>
                      <a:prstDash val="solid"/>
                      <a:round/>
                      <a:headEnd type="none" w="med" len="med"/>
                      <a:tailEnd type="none" w="med" len="med"/>
                    </a:lnL>
                    <a:lnR w="12700" cap="flat" cmpd="sng" algn="ctr">
                      <a:solidFill>
                        <a:srgbClr val="C0CA02"/>
                      </a:solidFill>
                      <a:prstDash val="solid"/>
                      <a:round/>
                      <a:headEnd type="none" w="med" len="med"/>
                      <a:tailEnd type="none" w="med" len="med"/>
                    </a:lnR>
                    <a:lnT w="12700" cap="flat" cmpd="sng" algn="ctr">
                      <a:solidFill>
                        <a:srgbClr val="30BD90"/>
                      </a:solidFill>
                      <a:prstDash val="solid"/>
                      <a:round/>
                      <a:headEnd type="none" w="med" len="med"/>
                      <a:tailEnd type="none" w="med" len="med"/>
                    </a:lnT>
                    <a:lnB w="12700" cap="flat" cmpd="sng" algn="ctr">
                      <a:solidFill>
                        <a:srgbClr val="C0CA02"/>
                      </a:solidFill>
                      <a:prstDash val="solid"/>
                      <a:round/>
                      <a:headEnd type="none" w="med" len="med"/>
                      <a:tailEnd type="none" w="med" len="med"/>
                    </a:lnB>
                  </a:tcPr>
                </a:tc>
                <a:extLst>
                  <a:ext uri="{0D108BD9-81ED-4DB2-BD59-A6C34878D82A}">
                    <a16:rowId xmlns:a16="http://schemas.microsoft.com/office/drawing/2014/main" val="10006"/>
                  </a:ext>
                </a:extLst>
              </a:tr>
              <a:tr h="202327">
                <a:tc>
                  <a:txBody>
                    <a:bodyPr/>
                    <a:lstStyle/>
                    <a:p>
                      <a:pPr algn="ctr" fontAlgn="ctr">
                        <a:spcAft>
                          <a:spcPts val="0"/>
                        </a:spcAft>
                      </a:pPr>
                      <a:r>
                        <a:rPr lang="en-US" sz="1100">
                          <a:effectLst/>
                          <a:latin typeface="Arial" panose="020B0604020202020204" pitchFamily="34" charset="0"/>
                        </a:rPr>
                        <a:t>7</a:t>
                      </a:r>
                      <a:endParaRPr lang="en-US" sz="1100">
                        <a:effectLst/>
                      </a:endParaRPr>
                    </a:p>
                  </a:txBody>
                  <a:tcPr marL="44916" marR="44916" marT="0" marB="0" anchor="ctr">
                    <a:lnL w="12700" cap="flat" cmpd="sng" algn="ctr">
                      <a:solidFill>
                        <a:srgbClr val="30B890"/>
                      </a:solidFill>
                      <a:prstDash val="solid"/>
                      <a:round/>
                      <a:headEnd type="none" w="med" len="med"/>
                      <a:tailEnd type="none" w="med" len="med"/>
                    </a:lnL>
                    <a:lnR w="12700" cap="flat" cmpd="sng" algn="ctr">
                      <a:solidFill>
                        <a:srgbClr val="30B890"/>
                      </a:solidFill>
                      <a:prstDash val="solid"/>
                      <a:round/>
                      <a:headEnd type="none" w="med" len="med"/>
                      <a:tailEnd type="none" w="med" len="med"/>
                    </a:lnR>
                    <a:lnT w="12700" cap="flat" cmpd="sng" algn="ctr">
                      <a:solidFill>
                        <a:srgbClr val="D0BB90"/>
                      </a:solidFill>
                      <a:prstDash val="solid"/>
                      <a:round/>
                      <a:headEnd type="none" w="med" len="med"/>
                      <a:tailEnd type="none" w="med" len="med"/>
                    </a:lnT>
                    <a:lnB w="12700" cap="flat" cmpd="sng" algn="ctr">
                      <a:solidFill>
                        <a:srgbClr val="30B890"/>
                      </a:solidFill>
                      <a:prstDash val="solid"/>
                      <a:round/>
                      <a:headEnd type="none" w="med" len="med"/>
                      <a:tailEnd type="none" w="med" len="med"/>
                    </a:lnB>
                  </a:tcPr>
                </a:tc>
                <a:tc rowSpan="8">
                  <a:txBody>
                    <a:bodyPr/>
                    <a:lstStyle/>
                    <a:p>
                      <a:pPr marL="215265" marR="0" algn="l" fontAlgn="ctr">
                        <a:spcBef>
                          <a:spcPts val="0"/>
                        </a:spcBef>
                        <a:spcAft>
                          <a:spcPts val="0"/>
                        </a:spcAft>
                      </a:pPr>
                      <a:r>
                        <a:rPr lang="en-US" sz="1100">
                          <a:effectLst/>
                          <a:latin typeface="Arial" panose="020B0604020202020204" pitchFamily="34" charset="0"/>
                        </a:rPr>
                        <a:t>8-bit data pins</a:t>
                      </a:r>
                      <a:endParaRPr lang="en-US" sz="1100">
                        <a:effectLst/>
                      </a:endParaRPr>
                    </a:p>
                  </a:txBody>
                  <a:tcPr marL="44916" marR="44916" marT="0" marB="0" anchor="ctr">
                    <a:lnL w="12700" cap="flat" cmpd="sng" algn="ctr">
                      <a:solidFill>
                        <a:srgbClr val="30B890"/>
                      </a:solidFill>
                      <a:prstDash val="solid"/>
                      <a:round/>
                      <a:headEnd type="none" w="med" len="med"/>
                      <a:tailEnd type="none" w="med" len="med"/>
                    </a:lnL>
                    <a:lnR w="12700" cap="flat" cmpd="sng" algn="ctr">
                      <a:solidFill>
                        <a:srgbClr val="B04B0C"/>
                      </a:solidFill>
                      <a:prstDash val="solid"/>
                      <a:round/>
                      <a:headEnd type="none" w="med" len="med"/>
                      <a:tailEnd type="none" w="med" len="med"/>
                    </a:lnR>
                    <a:lnT w="12700" cap="flat" cmpd="sng" algn="ctr">
                      <a:solidFill>
                        <a:srgbClr val="D0BB90"/>
                      </a:solidFill>
                      <a:prstDash val="solid"/>
                      <a:round/>
                      <a:headEnd type="none" w="med" len="med"/>
                      <a:tailEnd type="none" w="med" len="med"/>
                    </a:lnT>
                    <a:lnB w="12700" cap="flat" cmpd="sng" algn="ctr">
                      <a:solidFill>
                        <a:srgbClr val="B04B0C"/>
                      </a:solidFill>
                      <a:prstDash val="solid"/>
                      <a:round/>
                      <a:headEnd type="none" w="med" len="med"/>
                      <a:tailEnd type="none" w="med" len="med"/>
                    </a:lnB>
                  </a:tcPr>
                </a:tc>
                <a:tc>
                  <a:txBody>
                    <a:bodyPr/>
                    <a:lstStyle/>
                    <a:p>
                      <a:pPr marL="148590" marR="0" algn="l" fontAlgn="ctr">
                        <a:spcBef>
                          <a:spcPts val="0"/>
                        </a:spcBef>
                        <a:spcAft>
                          <a:spcPts val="0"/>
                        </a:spcAft>
                      </a:pPr>
                      <a:r>
                        <a:rPr lang="en-US" sz="1100">
                          <a:effectLst/>
                          <a:latin typeface="Arial" panose="020B0604020202020204" pitchFamily="34" charset="0"/>
                        </a:rPr>
                        <a:t>DB0</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C0B102"/>
                      </a:solidFill>
                      <a:prstDash val="solid"/>
                      <a:round/>
                      <a:headEnd type="none" w="med" len="med"/>
                      <a:tailEnd type="none" w="med" len="med"/>
                    </a:lnR>
                    <a:lnT w="12700" cap="flat" cmpd="sng" algn="ctr">
                      <a:solidFill>
                        <a:srgbClr val="C0CA02"/>
                      </a:solidFill>
                      <a:prstDash val="solid"/>
                      <a:round/>
                      <a:headEnd type="none" w="med" len="med"/>
                      <a:tailEnd type="none" w="med" len="med"/>
                    </a:lnT>
                    <a:lnB w="12700" cap="flat" cmpd="sng" algn="ctr">
                      <a:solidFill>
                        <a:srgbClr val="C0B102"/>
                      </a:solidFill>
                      <a:prstDash val="solid"/>
                      <a:round/>
                      <a:headEnd type="none" w="med" len="med"/>
                      <a:tailEnd type="none" w="med" len="med"/>
                    </a:lnB>
                  </a:tcPr>
                </a:tc>
                <a:extLst>
                  <a:ext uri="{0D108BD9-81ED-4DB2-BD59-A6C34878D82A}">
                    <a16:rowId xmlns:a16="http://schemas.microsoft.com/office/drawing/2014/main" val="10007"/>
                  </a:ext>
                </a:extLst>
              </a:tr>
              <a:tr h="202327">
                <a:tc>
                  <a:txBody>
                    <a:bodyPr/>
                    <a:lstStyle/>
                    <a:p>
                      <a:pPr algn="ctr" fontAlgn="ctr">
                        <a:spcAft>
                          <a:spcPts val="0"/>
                        </a:spcAft>
                      </a:pPr>
                      <a:r>
                        <a:rPr lang="en-US" sz="1100">
                          <a:effectLst/>
                          <a:latin typeface="Arial" panose="020B0604020202020204" pitchFamily="34" charset="0"/>
                        </a:rPr>
                        <a:t>8</a:t>
                      </a:r>
                      <a:endParaRPr lang="en-US" sz="1100">
                        <a:effectLst/>
                      </a:endParaRPr>
                    </a:p>
                  </a:txBody>
                  <a:tcPr marL="44916" marR="44916" marT="0" marB="0" anchor="ctr">
                    <a:lnL w="12700" cap="flat" cmpd="sng" algn="ctr">
                      <a:solidFill>
                        <a:srgbClr val="D0BC90"/>
                      </a:solidFill>
                      <a:prstDash val="solid"/>
                      <a:round/>
                      <a:headEnd type="none" w="med" len="med"/>
                      <a:tailEnd type="none" w="med" len="med"/>
                    </a:lnL>
                    <a:lnR w="12700" cap="flat" cmpd="sng" algn="ctr">
                      <a:solidFill>
                        <a:srgbClr val="D0BC90"/>
                      </a:solidFill>
                      <a:prstDash val="solid"/>
                      <a:round/>
                      <a:headEnd type="none" w="med" len="med"/>
                      <a:tailEnd type="none" w="med" len="med"/>
                    </a:lnR>
                    <a:lnT w="12700" cap="flat" cmpd="sng" algn="ctr">
                      <a:solidFill>
                        <a:srgbClr val="30B890"/>
                      </a:solidFill>
                      <a:prstDash val="solid"/>
                      <a:round/>
                      <a:headEnd type="none" w="med" len="med"/>
                      <a:tailEnd type="none" w="med" len="med"/>
                    </a:lnT>
                    <a:lnB w="12700" cap="flat" cmpd="sng" algn="ctr">
                      <a:solidFill>
                        <a:srgbClr val="D0BC90"/>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DB1</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D0BC90"/>
                      </a:solidFill>
                      <a:prstDash val="solid"/>
                      <a:round/>
                      <a:headEnd type="none" w="med" len="med"/>
                      <a:tailEnd type="none" w="med" len="med"/>
                    </a:lnR>
                    <a:lnT w="12700" cap="flat" cmpd="sng" algn="ctr">
                      <a:solidFill>
                        <a:srgbClr val="C0B102"/>
                      </a:solidFill>
                      <a:prstDash val="solid"/>
                      <a:round/>
                      <a:headEnd type="none" w="med" len="med"/>
                      <a:tailEnd type="none" w="med" len="med"/>
                    </a:lnT>
                    <a:lnB w="12700" cap="flat" cmpd="sng" algn="ctr">
                      <a:solidFill>
                        <a:srgbClr val="D0BC90"/>
                      </a:solidFill>
                      <a:prstDash val="solid"/>
                      <a:round/>
                      <a:headEnd type="none" w="med" len="med"/>
                      <a:tailEnd type="none" w="med" len="med"/>
                    </a:lnB>
                  </a:tcPr>
                </a:tc>
                <a:extLst>
                  <a:ext uri="{0D108BD9-81ED-4DB2-BD59-A6C34878D82A}">
                    <a16:rowId xmlns:a16="http://schemas.microsoft.com/office/drawing/2014/main" val="10008"/>
                  </a:ext>
                </a:extLst>
              </a:tr>
              <a:tr h="202327">
                <a:tc>
                  <a:txBody>
                    <a:bodyPr/>
                    <a:lstStyle/>
                    <a:p>
                      <a:pPr algn="ctr" fontAlgn="ctr">
                        <a:spcAft>
                          <a:spcPts val="0"/>
                        </a:spcAft>
                      </a:pPr>
                      <a:r>
                        <a:rPr lang="en-US" sz="1100">
                          <a:effectLst/>
                          <a:latin typeface="Arial" panose="020B0604020202020204" pitchFamily="34" charset="0"/>
                        </a:rPr>
                        <a:t>9</a:t>
                      </a:r>
                      <a:endParaRPr lang="en-US" sz="1100">
                        <a:effectLst/>
                      </a:endParaRPr>
                    </a:p>
                  </a:txBody>
                  <a:tcPr marL="44916" marR="44916" marT="0" marB="0" anchor="ctr">
                    <a:lnL w="12700" cap="flat" cmpd="sng" algn="ctr">
                      <a:solidFill>
                        <a:srgbClr val="60B102"/>
                      </a:solidFill>
                      <a:prstDash val="solid"/>
                      <a:round/>
                      <a:headEnd type="none" w="med" len="med"/>
                      <a:tailEnd type="none" w="med" len="med"/>
                    </a:lnL>
                    <a:lnR w="12700" cap="flat" cmpd="sng" algn="ctr">
                      <a:solidFill>
                        <a:srgbClr val="60B102"/>
                      </a:solidFill>
                      <a:prstDash val="solid"/>
                      <a:round/>
                      <a:headEnd type="none" w="med" len="med"/>
                      <a:tailEnd type="none" w="med" len="med"/>
                    </a:lnR>
                    <a:lnT w="12700" cap="flat" cmpd="sng" algn="ctr">
                      <a:solidFill>
                        <a:srgbClr val="D0BC90"/>
                      </a:solidFill>
                      <a:prstDash val="solid"/>
                      <a:round/>
                      <a:headEnd type="none" w="med" len="med"/>
                      <a:tailEnd type="none" w="med" len="med"/>
                    </a:lnT>
                    <a:lnB w="12700" cap="flat" cmpd="sng" algn="ctr">
                      <a:solidFill>
                        <a:srgbClr val="60B1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DB2</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F0CC90"/>
                      </a:solidFill>
                      <a:prstDash val="solid"/>
                      <a:round/>
                      <a:headEnd type="none" w="med" len="med"/>
                      <a:tailEnd type="none" w="med" len="med"/>
                    </a:lnR>
                    <a:lnT w="12700" cap="flat" cmpd="sng" algn="ctr">
                      <a:solidFill>
                        <a:srgbClr val="D0BC90"/>
                      </a:solidFill>
                      <a:prstDash val="solid"/>
                      <a:round/>
                      <a:headEnd type="none" w="med" len="med"/>
                      <a:tailEnd type="none" w="med" len="med"/>
                    </a:lnT>
                    <a:lnB w="12700" cap="flat" cmpd="sng" algn="ctr">
                      <a:solidFill>
                        <a:srgbClr val="F0CC90"/>
                      </a:solidFill>
                      <a:prstDash val="solid"/>
                      <a:round/>
                      <a:headEnd type="none" w="med" len="med"/>
                      <a:tailEnd type="none" w="med" len="med"/>
                    </a:lnB>
                  </a:tcPr>
                </a:tc>
                <a:extLst>
                  <a:ext uri="{0D108BD9-81ED-4DB2-BD59-A6C34878D82A}">
                    <a16:rowId xmlns:a16="http://schemas.microsoft.com/office/drawing/2014/main" val="10009"/>
                  </a:ext>
                </a:extLst>
              </a:tr>
              <a:tr h="202327">
                <a:tc>
                  <a:txBody>
                    <a:bodyPr/>
                    <a:lstStyle/>
                    <a:p>
                      <a:pPr algn="ctr" fontAlgn="ctr">
                        <a:spcAft>
                          <a:spcPts val="0"/>
                        </a:spcAft>
                      </a:pPr>
                      <a:r>
                        <a:rPr lang="en-US" sz="1100">
                          <a:effectLst/>
                          <a:latin typeface="Arial" panose="020B0604020202020204" pitchFamily="34" charset="0"/>
                        </a:rPr>
                        <a:t>10</a:t>
                      </a:r>
                      <a:endParaRPr lang="en-US" sz="1100">
                        <a:effectLst/>
                      </a:endParaRPr>
                    </a:p>
                  </a:txBody>
                  <a:tcPr marL="44916" marR="44916" marT="0" marB="0" anchor="ctr">
                    <a:lnL w="12700" cap="flat" cmpd="sng" algn="ctr">
                      <a:solidFill>
                        <a:srgbClr val="80AD02"/>
                      </a:solidFill>
                      <a:prstDash val="solid"/>
                      <a:round/>
                      <a:headEnd type="none" w="med" len="med"/>
                      <a:tailEnd type="none" w="med" len="med"/>
                    </a:lnL>
                    <a:lnR w="12700" cap="flat" cmpd="sng" algn="ctr">
                      <a:solidFill>
                        <a:srgbClr val="80AD02"/>
                      </a:solidFill>
                      <a:prstDash val="solid"/>
                      <a:round/>
                      <a:headEnd type="none" w="med" len="med"/>
                      <a:tailEnd type="none" w="med" len="med"/>
                    </a:lnR>
                    <a:lnT w="12700" cap="flat" cmpd="sng" algn="ctr">
                      <a:solidFill>
                        <a:srgbClr val="60B102"/>
                      </a:solidFill>
                      <a:prstDash val="solid"/>
                      <a:round/>
                      <a:headEnd type="none" w="med" len="med"/>
                      <a:tailEnd type="none" w="med" len="med"/>
                    </a:lnT>
                    <a:lnB w="12700" cap="flat" cmpd="sng" algn="ctr">
                      <a:solidFill>
                        <a:srgbClr val="80AD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DB3</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80AD02"/>
                      </a:solidFill>
                      <a:prstDash val="solid"/>
                      <a:round/>
                      <a:headEnd type="none" w="med" len="med"/>
                      <a:tailEnd type="none" w="med" len="med"/>
                    </a:lnR>
                    <a:lnT w="12700" cap="flat" cmpd="sng" algn="ctr">
                      <a:solidFill>
                        <a:srgbClr val="F0CC90"/>
                      </a:solidFill>
                      <a:prstDash val="solid"/>
                      <a:round/>
                      <a:headEnd type="none" w="med" len="med"/>
                      <a:tailEnd type="none" w="med" len="med"/>
                    </a:lnT>
                    <a:lnB w="12700" cap="flat" cmpd="sng" algn="ctr">
                      <a:solidFill>
                        <a:srgbClr val="80AD02"/>
                      </a:solidFill>
                      <a:prstDash val="solid"/>
                      <a:round/>
                      <a:headEnd type="none" w="med" len="med"/>
                      <a:tailEnd type="none" w="med" len="med"/>
                    </a:lnB>
                  </a:tcPr>
                </a:tc>
                <a:extLst>
                  <a:ext uri="{0D108BD9-81ED-4DB2-BD59-A6C34878D82A}">
                    <a16:rowId xmlns:a16="http://schemas.microsoft.com/office/drawing/2014/main" val="10010"/>
                  </a:ext>
                </a:extLst>
              </a:tr>
              <a:tr h="202327">
                <a:tc>
                  <a:txBody>
                    <a:bodyPr/>
                    <a:lstStyle/>
                    <a:p>
                      <a:pPr algn="ctr" fontAlgn="ctr">
                        <a:spcAft>
                          <a:spcPts val="0"/>
                        </a:spcAft>
                      </a:pPr>
                      <a:r>
                        <a:rPr lang="en-US" sz="1100">
                          <a:effectLst/>
                          <a:latin typeface="Arial" panose="020B0604020202020204" pitchFamily="34" charset="0"/>
                        </a:rPr>
                        <a:t>11</a:t>
                      </a:r>
                      <a:endParaRPr lang="en-US" sz="1100">
                        <a:effectLst/>
                      </a:endParaRPr>
                    </a:p>
                  </a:txBody>
                  <a:tcPr marL="44916" marR="44916" marT="0" marB="0" anchor="ctr">
                    <a:lnL w="12700" cap="flat" cmpd="sng" algn="ctr">
                      <a:solidFill>
                        <a:srgbClr val="10C690"/>
                      </a:solidFill>
                      <a:prstDash val="solid"/>
                      <a:round/>
                      <a:headEnd type="none" w="med" len="med"/>
                      <a:tailEnd type="none" w="med" len="med"/>
                    </a:lnL>
                    <a:lnR w="12700" cap="flat" cmpd="sng" algn="ctr">
                      <a:solidFill>
                        <a:srgbClr val="10C690"/>
                      </a:solidFill>
                      <a:prstDash val="solid"/>
                      <a:round/>
                      <a:headEnd type="none" w="med" len="med"/>
                      <a:tailEnd type="none" w="med" len="med"/>
                    </a:lnR>
                    <a:lnT w="12700" cap="flat" cmpd="sng" algn="ctr">
                      <a:solidFill>
                        <a:srgbClr val="80AD02"/>
                      </a:solidFill>
                      <a:prstDash val="solid"/>
                      <a:round/>
                      <a:headEnd type="none" w="med" len="med"/>
                      <a:tailEnd type="none" w="med" len="med"/>
                    </a:lnT>
                    <a:lnB w="12700" cap="flat" cmpd="sng" algn="ctr">
                      <a:solidFill>
                        <a:srgbClr val="10C690"/>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DB4</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50CC90"/>
                      </a:solidFill>
                      <a:prstDash val="solid"/>
                      <a:round/>
                      <a:headEnd type="none" w="med" len="med"/>
                      <a:tailEnd type="none" w="med" len="med"/>
                    </a:lnR>
                    <a:lnT w="12700" cap="flat" cmpd="sng" algn="ctr">
                      <a:solidFill>
                        <a:srgbClr val="80AD02"/>
                      </a:solidFill>
                      <a:prstDash val="solid"/>
                      <a:round/>
                      <a:headEnd type="none" w="med" len="med"/>
                      <a:tailEnd type="none" w="med" len="med"/>
                    </a:lnT>
                    <a:lnB w="12700" cap="flat" cmpd="sng" algn="ctr">
                      <a:solidFill>
                        <a:srgbClr val="50CC90"/>
                      </a:solidFill>
                      <a:prstDash val="solid"/>
                      <a:round/>
                      <a:headEnd type="none" w="med" len="med"/>
                      <a:tailEnd type="none" w="med" len="med"/>
                    </a:lnB>
                  </a:tcPr>
                </a:tc>
                <a:extLst>
                  <a:ext uri="{0D108BD9-81ED-4DB2-BD59-A6C34878D82A}">
                    <a16:rowId xmlns:a16="http://schemas.microsoft.com/office/drawing/2014/main" val="10011"/>
                  </a:ext>
                </a:extLst>
              </a:tr>
              <a:tr h="202327">
                <a:tc>
                  <a:txBody>
                    <a:bodyPr/>
                    <a:lstStyle/>
                    <a:p>
                      <a:pPr algn="ctr" fontAlgn="ctr">
                        <a:spcAft>
                          <a:spcPts val="0"/>
                        </a:spcAft>
                      </a:pPr>
                      <a:r>
                        <a:rPr lang="en-US" sz="1100">
                          <a:effectLst/>
                          <a:latin typeface="Arial" panose="020B0604020202020204" pitchFamily="34" charset="0"/>
                        </a:rPr>
                        <a:t>12</a:t>
                      </a:r>
                      <a:endParaRPr lang="en-US" sz="1100">
                        <a:effectLst/>
                      </a:endParaRPr>
                    </a:p>
                  </a:txBody>
                  <a:tcPr marL="44916" marR="44916" marT="0" marB="0" anchor="ctr">
                    <a:lnL w="12700" cap="flat" cmpd="sng" algn="ctr">
                      <a:solidFill>
                        <a:srgbClr val="60B102"/>
                      </a:solidFill>
                      <a:prstDash val="solid"/>
                      <a:round/>
                      <a:headEnd type="none" w="med" len="med"/>
                      <a:tailEnd type="none" w="med" len="med"/>
                    </a:lnL>
                    <a:lnR w="12700" cap="flat" cmpd="sng" algn="ctr">
                      <a:solidFill>
                        <a:srgbClr val="60B102"/>
                      </a:solidFill>
                      <a:prstDash val="solid"/>
                      <a:round/>
                      <a:headEnd type="none" w="med" len="med"/>
                      <a:tailEnd type="none" w="med" len="med"/>
                    </a:lnR>
                    <a:lnT w="12700" cap="flat" cmpd="sng" algn="ctr">
                      <a:solidFill>
                        <a:srgbClr val="10C690"/>
                      </a:solidFill>
                      <a:prstDash val="solid"/>
                      <a:round/>
                      <a:headEnd type="none" w="med" len="med"/>
                      <a:tailEnd type="none" w="med" len="med"/>
                    </a:lnT>
                    <a:lnB w="12700" cap="flat" cmpd="sng" algn="ctr">
                      <a:solidFill>
                        <a:srgbClr val="60B102"/>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DB5</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506288"/>
                      </a:solidFill>
                      <a:prstDash val="solid"/>
                      <a:round/>
                      <a:headEnd type="none" w="med" len="med"/>
                      <a:tailEnd type="none" w="med" len="med"/>
                    </a:lnR>
                    <a:lnT w="12700" cap="flat" cmpd="sng" algn="ctr">
                      <a:solidFill>
                        <a:srgbClr val="50CC90"/>
                      </a:solidFill>
                      <a:prstDash val="solid"/>
                      <a:round/>
                      <a:headEnd type="none" w="med" len="med"/>
                      <a:tailEnd type="none" w="med" len="med"/>
                    </a:lnT>
                    <a:lnB w="12700" cap="flat" cmpd="sng" algn="ctr">
                      <a:solidFill>
                        <a:srgbClr val="506288"/>
                      </a:solidFill>
                      <a:prstDash val="solid"/>
                      <a:round/>
                      <a:headEnd type="none" w="med" len="med"/>
                      <a:tailEnd type="none" w="med" len="med"/>
                    </a:lnB>
                  </a:tcPr>
                </a:tc>
                <a:extLst>
                  <a:ext uri="{0D108BD9-81ED-4DB2-BD59-A6C34878D82A}">
                    <a16:rowId xmlns:a16="http://schemas.microsoft.com/office/drawing/2014/main" val="10012"/>
                  </a:ext>
                </a:extLst>
              </a:tr>
              <a:tr h="202327">
                <a:tc>
                  <a:txBody>
                    <a:bodyPr/>
                    <a:lstStyle/>
                    <a:p>
                      <a:pPr algn="ctr" fontAlgn="ctr">
                        <a:spcAft>
                          <a:spcPts val="0"/>
                        </a:spcAft>
                      </a:pPr>
                      <a:r>
                        <a:rPr lang="en-US" sz="1100">
                          <a:effectLst/>
                          <a:latin typeface="Arial" panose="020B0604020202020204" pitchFamily="34" charset="0"/>
                        </a:rPr>
                        <a:t>13</a:t>
                      </a:r>
                      <a:endParaRPr lang="en-US" sz="1100">
                        <a:effectLst/>
                      </a:endParaRPr>
                    </a:p>
                  </a:txBody>
                  <a:tcPr marL="44916" marR="44916" marT="0" marB="0" anchor="ctr">
                    <a:lnL w="12700" cap="flat" cmpd="sng" algn="ctr">
                      <a:solidFill>
                        <a:srgbClr val="D05D88"/>
                      </a:solidFill>
                      <a:prstDash val="solid"/>
                      <a:round/>
                      <a:headEnd type="none" w="med" len="med"/>
                      <a:tailEnd type="none" w="med" len="med"/>
                    </a:lnL>
                    <a:lnR w="12700" cap="flat" cmpd="sng" algn="ctr">
                      <a:solidFill>
                        <a:srgbClr val="D05D88"/>
                      </a:solidFill>
                      <a:prstDash val="solid"/>
                      <a:round/>
                      <a:headEnd type="none" w="med" len="med"/>
                      <a:tailEnd type="none" w="med" len="med"/>
                    </a:lnR>
                    <a:lnT w="12700" cap="flat" cmpd="sng" algn="ctr">
                      <a:solidFill>
                        <a:srgbClr val="60B102"/>
                      </a:solidFill>
                      <a:prstDash val="solid"/>
                      <a:round/>
                      <a:headEnd type="none" w="med" len="med"/>
                      <a:tailEnd type="none" w="med" len="med"/>
                    </a:lnT>
                    <a:lnB w="12700" cap="flat" cmpd="sng" algn="ctr">
                      <a:solidFill>
                        <a:srgbClr val="D05D88"/>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DB6</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106088"/>
                      </a:solidFill>
                      <a:prstDash val="solid"/>
                      <a:round/>
                      <a:headEnd type="none" w="med" len="med"/>
                      <a:tailEnd type="none" w="med" len="med"/>
                    </a:lnR>
                    <a:lnT w="12700" cap="flat" cmpd="sng" algn="ctr">
                      <a:solidFill>
                        <a:srgbClr val="506288"/>
                      </a:solidFill>
                      <a:prstDash val="solid"/>
                      <a:round/>
                      <a:headEnd type="none" w="med" len="med"/>
                      <a:tailEnd type="none" w="med" len="med"/>
                    </a:lnT>
                    <a:lnB w="12700" cap="flat" cmpd="sng" algn="ctr">
                      <a:solidFill>
                        <a:srgbClr val="106088"/>
                      </a:solidFill>
                      <a:prstDash val="solid"/>
                      <a:round/>
                      <a:headEnd type="none" w="med" len="med"/>
                      <a:tailEnd type="none" w="med" len="med"/>
                    </a:lnB>
                  </a:tcPr>
                </a:tc>
                <a:extLst>
                  <a:ext uri="{0D108BD9-81ED-4DB2-BD59-A6C34878D82A}">
                    <a16:rowId xmlns:a16="http://schemas.microsoft.com/office/drawing/2014/main" val="10013"/>
                  </a:ext>
                </a:extLst>
              </a:tr>
              <a:tr h="202327">
                <a:tc>
                  <a:txBody>
                    <a:bodyPr/>
                    <a:lstStyle/>
                    <a:p>
                      <a:pPr algn="ctr" fontAlgn="ctr">
                        <a:spcAft>
                          <a:spcPts val="0"/>
                        </a:spcAft>
                      </a:pPr>
                      <a:r>
                        <a:rPr lang="en-US" sz="1100">
                          <a:effectLst/>
                          <a:latin typeface="Arial" panose="020B0604020202020204" pitchFamily="34" charset="0"/>
                        </a:rPr>
                        <a:t>14</a:t>
                      </a:r>
                      <a:endParaRPr lang="en-US" sz="1100">
                        <a:effectLst/>
                      </a:endParaRPr>
                    </a:p>
                  </a:txBody>
                  <a:tcPr marL="44916" marR="44916" marT="0" marB="0" anchor="ctr">
                    <a:lnL w="12700" cap="flat" cmpd="sng" algn="ctr">
                      <a:solidFill>
                        <a:srgbClr val="306188"/>
                      </a:solidFill>
                      <a:prstDash val="solid"/>
                      <a:round/>
                      <a:headEnd type="none" w="med" len="med"/>
                      <a:tailEnd type="none" w="med" len="med"/>
                    </a:lnL>
                    <a:lnR w="12700" cap="flat" cmpd="sng" algn="ctr">
                      <a:solidFill>
                        <a:srgbClr val="306188"/>
                      </a:solidFill>
                      <a:prstDash val="solid"/>
                      <a:round/>
                      <a:headEnd type="none" w="med" len="med"/>
                      <a:tailEnd type="none" w="med" len="med"/>
                    </a:lnR>
                    <a:lnT w="12700" cap="flat" cmpd="sng" algn="ctr">
                      <a:solidFill>
                        <a:srgbClr val="D05D88"/>
                      </a:solidFill>
                      <a:prstDash val="solid"/>
                      <a:round/>
                      <a:headEnd type="none" w="med" len="med"/>
                      <a:tailEnd type="none" w="med" len="med"/>
                    </a:lnT>
                    <a:lnB w="12700" cap="flat" cmpd="sng" algn="ctr">
                      <a:solidFill>
                        <a:srgbClr val="306188"/>
                      </a:solidFill>
                      <a:prstDash val="solid"/>
                      <a:round/>
                      <a:headEnd type="none" w="med" len="med"/>
                      <a:tailEnd type="none" w="med" len="med"/>
                    </a:lnB>
                  </a:tcPr>
                </a:tc>
                <a:tc vMerge="1">
                  <a:txBody>
                    <a:bodyPr/>
                    <a:lstStyle/>
                    <a:p>
                      <a:endParaRPr lang="en-US"/>
                    </a:p>
                  </a:txBody>
                  <a:tcPr/>
                </a:tc>
                <a:tc>
                  <a:txBody>
                    <a:bodyPr/>
                    <a:lstStyle/>
                    <a:p>
                      <a:pPr marL="148590" marR="0" algn="l" fontAlgn="ctr">
                        <a:spcBef>
                          <a:spcPts val="0"/>
                        </a:spcBef>
                        <a:spcAft>
                          <a:spcPts val="0"/>
                        </a:spcAft>
                      </a:pPr>
                      <a:r>
                        <a:rPr lang="en-US" sz="1100">
                          <a:effectLst/>
                          <a:latin typeface="Arial" panose="020B0604020202020204" pitchFamily="34" charset="0"/>
                        </a:rPr>
                        <a:t>DB7</a:t>
                      </a:r>
                      <a:endParaRPr lang="en-US" sz="1100">
                        <a:effectLst/>
                      </a:endParaRPr>
                    </a:p>
                  </a:txBody>
                  <a:tcPr marL="44916" marR="44916" marT="0" marB="0" anchor="ctr">
                    <a:lnL w="12700" cap="flat" cmpd="sng" algn="ctr">
                      <a:solidFill>
                        <a:srgbClr val="B04B0C"/>
                      </a:solidFill>
                      <a:prstDash val="solid"/>
                      <a:round/>
                      <a:headEnd type="none" w="med" len="med"/>
                      <a:tailEnd type="none" w="med" len="med"/>
                    </a:lnL>
                    <a:lnR w="12700" cap="flat" cmpd="sng" algn="ctr">
                      <a:solidFill>
                        <a:srgbClr val="905F88"/>
                      </a:solidFill>
                      <a:prstDash val="solid"/>
                      <a:round/>
                      <a:headEnd type="none" w="med" len="med"/>
                      <a:tailEnd type="none" w="med" len="med"/>
                    </a:lnR>
                    <a:lnT w="12700" cap="flat" cmpd="sng" algn="ctr">
                      <a:solidFill>
                        <a:srgbClr val="106088"/>
                      </a:solidFill>
                      <a:prstDash val="solid"/>
                      <a:round/>
                      <a:headEnd type="none" w="med" len="med"/>
                      <a:tailEnd type="none" w="med" len="med"/>
                    </a:lnT>
                    <a:lnB w="12700" cap="flat" cmpd="sng" algn="ctr">
                      <a:solidFill>
                        <a:srgbClr val="905F88"/>
                      </a:solidFill>
                      <a:prstDash val="solid"/>
                      <a:round/>
                      <a:headEnd type="none" w="med" len="med"/>
                      <a:tailEnd type="none" w="med" len="med"/>
                    </a:lnB>
                  </a:tcPr>
                </a:tc>
                <a:extLst>
                  <a:ext uri="{0D108BD9-81ED-4DB2-BD59-A6C34878D82A}">
                    <a16:rowId xmlns:a16="http://schemas.microsoft.com/office/drawing/2014/main" val="10014"/>
                  </a:ext>
                </a:extLst>
              </a:tr>
              <a:tr h="202327">
                <a:tc>
                  <a:txBody>
                    <a:bodyPr/>
                    <a:lstStyle/>
                    <a:p>
                      <a:pPr algn="ctr" fontAlgn="ctr">
                        <a:spcAft>
                          <a:spcPts val="0"/>
                        </a:spcAft>
                      </a:pPr>
                      <a:r>
                        <a:rPr lang="en-US" sz="1100">
                          <a:effectLst/>
                          <a:latin typeface="Arial" panose="020B0604020202020204" pitchFamily="34" charset="0"/>
                        </a:rPr>
                        <a:t>15</a:t>
                      </a:r>
                      <a:endParaRPr lang="en-US" sz="1100">
                        <a:effectLst/>
                      </a:endParaRPr>
                    </a:p>
                  </a:txBody>
                  <a:tcPr marL="44916" marR="44916" marT="0" marB="0" anchor="ctr">
                    <a:lnL w="12700" cap="flat" cmpd="sng" algn="ctr">
                      <a:solidFill>
                        <a:srgbClr val="D06288"/>
                      </a:solidFill>
                      <a:prstDash val="solid"/>
                      <a:round/>
                      <a:headEnd type="none" w="med" len="med"/>
                      <a:tailEnd type="none" w="med" len="med"/>
                    </a:lnL>
                    <a:lnR w="12700" cap="flat" cmpd="sng" algn="ctr">
                      <a:solidFill>
                        <a:srgbClr val="D06288"/>
                      </a:solidFill>
                      <a:prstDash val="solid"/>
                      <a:round/>
                      <a:headEnd type="none" w="med" len="med"/>
                      <a:tailEnd type="none" w="med" len="med"/>
                    </a:lnR>
                    <a:lnT w="12700" cap="flat" cmpd="sng" algn="ctr">
                      <a:solidFill>
                        <a:srgbClr val="306188"/>
                      </a:solidFill>
                      <a:prstDash val="solid"/>
                      <a:round/>
                      <a:headEnd type="none" w="med" len="med"/>
                      <a:tailEnd type="none" w="med" len="med"/>
                    </a:lnT>
                    <a:lnB w="12700" cap="flat" cmpd="sng" algn="ctr">
                      <a:solidFill>
                        <a:srgbClr val="D06288"/>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Backlight V</a:t>
                      </a:r>
                      <a:r>
                        <a:rPr lang="en-US" sz="1100" baseline="-25000">
                          <a:effectLst/>
                          <a:latin typeface="Arial" panose="020B0604020202020204" pitchFamily="34" charset="0"/>
                        </a:rPr>
                        <a:t>CC</a:t>
                      </a:r>
                      <a:r>
                        <a:rPr lang="en-US" sz="1100">
                          <a:effectLst/>
                          <a:latin typeface="Arial" panose="020B0604020202020204" pitchFamily="34" charset="0"/>
                        </a:rPr>
                        <a:t> (5V)</a:t>
                      </a:r>
                      <a:endParaRPr lang="en-US" sz="1100">
                        <a:effectLst/>
                      </a:endParaRPr>
                    </a:p>
                  </a:txBody>
                  <a:tcPr marL="44916" marR="44916" marT="0" marB="0" anchor="ctr">
                    <a:lnL w="12700" cap="flat" cmpd="sng" algn="ctr">
                      <a:solidFill>
                        <a:srgbClr val="D06288"/>
                      </a:solidFill>
                      <a:prstDash val="solid"/>
                      <a:round/>
                      <a:headEnd type="none" w="med" len="med"/>
                      <a:tailEnd type="none" w="med" len="med"/>
                    </a:lnL>
                    <a:lnR w="12700" cap="flat" cmpd="sng" algn="ctr">
                      <a:solidFill>
                        <a:srgbClr val="905F88"/>
                      </a:solidFill>
                      <a:prstDash val="solid"/>
                      <a:round/>
                      <a:headEnd type="none" w="med" len="med"/>
                      <a:tailEnd type="none" w="med" len="med"/>
                    </a:lnR>
                    <a:lnT w="12700" cap="flat" cmpd="sng" algn="ctr">
                      <a:solidFill>
                        <a:srgbClr val="B04B0C"/>
                      </a:solidFill>
                      <a:prstDash val="solid"/>
                      <a:round/>
                      <a:headEnd type="none" w="med" len="med"/>
                      <a:tailEnd type="none" w="med" len="med"/>
                    </a:lnT>
                    <a:lnB w="12700" cap="flat" cmpd="sng" algn="ctr">
                      <a:solidFill>
                        <a:srgbClr val="905F88"/>
                      </a:solidFill>
                      <a:prstDash val="solid"/>
                      <a:round/>
                      <a:headEnd type="none" w="med" len="med"/>
                      <a:tailEnd type="none" w="med" len="med"/>
                    </a:lnB>
                  </a:tcPr>
                </a:tc>
                <a:tc>
                  <a:txBody>
                    <a:bodyPr/>
                    <a:lstStyle/>
                    <a:p>
                      <a:pPr marL="158750" marR="0" algn="l" fontAlgn="ctr">
                        <a:spcBef>
                          <a:spcPts val="0"/>
                        </a:spcBef>
                        <a:spcAft>
                          <a:spcPts val="0"/>
                        </a:spcAft>
                      </a:pPr>
                      <a:r>
                        <a:rPr lang="en-US" sz="1100">
                          <a:effectLst/>
                          <a:latin typeface="Arial" panose="020B0604020202020204" pitchFamily="34" charset="0"/>
                        </a:rPr>
                        <a:t>Led+</a:t>
                      </a:r>
                      <a:endParaRPr lang="en-US" sz="1100">
                        <a:effectLst/>
                      </a:endParaRPr>
                    </a:p>
                  </a:txBody>
                  <a:tcPr marL="44916" marR="44916" marT="0" marB="0" anchor="ctr">
                    <a:lnL w="12700" cap="flat" cmpd="sng" algn="ctr">
                      <a:solidFill>
                        <a:srgbClr val="905F88"/>
                      </a:solidFill>
                      <a:prstDash val="solid"/>
                      <a:round/>
                      <a:headEnd type="none" w="med" len="med"/>
                      <a:tailEnd type="none" w="med" len="med"/>
                    </a:lnL>
                    <a:lnR w="12700" cap="flat" cmpd="sng" algn="ctr">
                      <a:solidFill>
                        <a:srgbClr val="F05E88"/>
                      </a:solidFill>
                      <a:prstDash val="solid"/>
                      <a:round/>
                      <a:headEnd type="none" w="med" len="med"/>
                      <a:tailEnd type="none" w="med" len="med"/>
                    </a:lnR>
                    <a:lnT w="12700" cap="flat" cmpd="sng" algn="ctr">
                      <a:solidFill>
                        <a:srgbClr val="905F88"/>
                      </a:solidFill>
                      <a:prstDash val="solid"/>
                      <a:round/>
                      <a:headEnd type="none" w="med" len="med"/>
                      <a:tailEnd type="none" w="med" len="med"/>
                    </a:lnT>
                    <a:lnB w="12700" cap="flat" cmpd="sng" algn="ctr">
                      <a:solidFill>
                        <a:srgbClr val="F05E88"/>
                      </a:solidFill>
                      <a:prstDash val="solid"/>
                      <a:round/>
                      <a:headEnd type="none" w="med" len="med"/>
                      <a:tailEnd type="none" w="med" len="med"/>
                    </a:lnB>
                  </a:tcPr>
                </a:tc>
                <a:extLst>
                  <a:ext uri="{0D108BD9-81ED-4DB2-BD59-A6C34878D82A}">
                    <a16:rowId xmlns:a16="http://schemas.microsoft.com/office/drawing/2014/main" val="10015"/>
                  </a:ext>
                </a:extLst>
              </a:tr>
              <a:tr h="202327">
                <a:tc>
                  <a:txBody>
                    <a:bodyPr/>
                    <a:lstStyle/>
                    <a:p>
                      <a:pPr algn="ctr" fontAlgn="ctr">
                        <a:spcAft>
                          <a:spcPts val="0"/>
                        </a:spcAft>
                      </a:pPr>
                      <a:r>
                        <a:rPr lang="en-US" sz="1100">
                          <a:effectLst/>
                          <a:latin typeface="Arial" panose="020B0604020202020204" pitchFamily="34" charset="0"/>
                        </a:rPr>
                        <a:t>16</a:t>
                      </a:r>
                      <a:endParaRPr lang="en-US" sz="1100">
                        <a:effectLst/>
                      </a:endParaRPr>
                    </a:p>
                  </a:txBody>
                  <a:tcPr marL="44916" marR="44916" marT="0" marB="0" anchor="ctr">
                    <a:lnL w="12700" cap="flat" cmpd="sng" algn="ctr">
                      <a:solidFill>
                        <a:srgbClr val="906088"/>
                      </a:solidFill>
                      <a:prstDash val="solid"/>
                      <a:round/>
                      <a:headEnd type="none" w="med" len="med"/>
                      <a:tailEnd type="none" w="med" len="med"/>
                    </a:lnL>
                    <a:lnR w="12700" cap="flat" cmpd="sng" algn="ctr">
                      <a:solidFill>
                        <a:srgbClr val="906088"/>
                      </a:solidFill>
                      <a:prstDash val="solid"/>
                      <a:round/>
                      <a:headEnd type="none" w="med" len="med"/>
                      <a:tailEnd type="none" w="med" len="med"/>
                    </a:lnR>
                    <a:lnT w="12700" cap="flat" cmpd="sng" algn="ctr">
                      <a:solidFill>
                        <a:srgbClr val="D06288"/>
                      </a:solidFill>
                      <a:prstDash val="solid"/>
                      <a:round/>
                      <a:headEnd type="none" w="med" len="med"/>
                      <a:tailEnd type="none" w="med" len="med"/>
                    </a:lnT>
                    <a:lnB w="12700" cap="flat" cmpd="sng" algn="ctr">
                      <a:solidFill>
                        <a:srgbClr val="906088"/>
                      </a:solidFill>
                      <a:prstDash val="solid"/>
                      <a:round/>
                      <a:headEnd type="none" w="med" len="med"/>
                      <a:tailEnd type="none" w="med" len="med"/>
                    </a:lnB>
                  </a:tcPr>
                </a:tc>
                <a:tc>
                  <a:txBody>
                    <a:bodyPr/>
                    <a:lstStyle/>
                    <a:p>
                      <a:pPr marL="215265" marR="0" algn="l" fontAlgn="ctr">
                        <a:spcBef>
                          <a:spcPts val="0"/>
                        </a:spcBef>
                        <a:spcAft>
                          <a:spcPts val="0"/>
                        </a:spcAft>
                      </a:pPr>
                      <a:r>
                        <a:rPr lang="en-US" sz="1100">
                          <a:effectLst/>
                          <a:latin typeface="Arial" panose="020B0604020202020204" pitchFamily="34" charset="0"/>
                        </a:rPr>
                        <a:t>Backlight Ground (0V)</a:t>
                      </a:r>
                      <a:endParaRPr lang="en-US" sz="1100">
                        <a:effectLst/>
                      </a:endParaRPr>
                    </a:p>
                  </a:txBody>
                  <a:tcPr marL="44916" marR="44916" marT="0" marB="0" anchor="ctr">
                    <a:lnL w="12700" cap="flat" cmpd="sng" algn="ctr">
                      <a:solidFill>
                        <a:srgbClr val="906088"/>
                      </a:solidFill>
                      <a:prstDash val="solid"/>
                      <a:round/>
                      <a:headEnd type="none" w="med" len="med"/>
                      <a:tailEnd type="none" w="med" len="med"/>
                    </a:lnL>
                    <a:lnR w="12700" cap="flat" cmpd="sng" algn="ctr">
                      <a:solidFill>
                        <a:srgbClr val="506288"/>
                      </a:solidFill>
                      <a:prstDash val="solid"/>
                      <a:round/>
                      <a:headEnd type="none" w="med" len="med"/>
                      <a:tailEnd type="none" w="med" len="med"/>
                    </a:lnR>
                    <a:lnT w="12700" cap="flat" cmpd="sng" algn="ctr">
                      <a:solidFill>
                        <a:srgbClr val="905F88"/>
                      </a:solidFill>
                      <a:prstDash val="solid"/>
                      <a:round/>
                      <a:headEnd type="none" w="med" len="med"/>
                      <a:tailEnd type="none" w="med" len="med"/>
                    </a:lnT>
                    <a:lnB w="12700" cap="flat" cmpd="sng" algn="ctr">
                      <a:solidFill>
                        <a:srgbClr val="506288"/>
                      </a:solidFill>
                      <a:prstDash val="solid"/>
                      <a:round/>
                      <a:headEnd type="none" w="med" len="med"/>
                      <a:tailEnd type="none" w="med" len="med"/>
                    </a:lnB>
                  </a:tcPr>
                </a:tc>
                <a:tc>
                  <a:txBody>
                    <a:bodyPr/>
                    <a:lstStyle/>
                    <a:p>
                      <a:pPr marL="158750" marR="0" algn="l" fontAlgn="ctr">
                        <a:spcBef>
                          <a:spcPts val="0"/>
                        </a:spcBef>
                        <a:spcAft>
                          <a:spcPts val="0"/>
                        </a:spcAft>
                      </a:pPr>
                      <a:r>
                        <a:rPr lang="en-US" sz="1100">
                          <a:effectLst/>
                          <a:latin typeface="Arial" panose="020B0604020202020204" pitchFamily="34" charset="0"/>
                        </a:rPr>
                        <a:t>Led-</a:t>
                      </a:r>
                      <a:endParaRPr lang="en-US" sz="1100">
                        <a:effectLst/>
                      </a:endParaRPr>
                    </a:p>
                  </a:txBody>
                  <a:tcPr marL="44916" marR="44916" marT="0" marB="0" anchor="ctr">
                    <a:lnL w="12700" cap="flat" cmpd="sng" algn="ctr">
                      <a:solidFill>
                        <a:srgbClr val="506288"/>
                      </a:solidFill>
                      <a:prstDash val="solid"/>
                      <a:round/>
                      <a:headEnd type="none" w="med" len="med"/>
                      <a:tailEnd type="none" w="med" len="med"/>
                    </a:lnL>
                    <a:lnR w="12700" cap="flat" cmpd="sng" algn="ctr">
                      <a:solidFill>
                        <a:srgbClr val="F05C88"/>
                      </a:solidFill>
                      <a:prstDash val="solid"/>
                      <a:round/>
                      <a:headEnd type="none" w="med" len="med"/>
                      <a:tailEnd type="none" w="med" len="med"/>
                    </a:lnR>
                    <a:lnT w="12700" cap="flat" cmpd="sng" algn="ctr">
                      <a:solidFill>
                        <a:srgbClr val="F05E88"/>
                      </a:solidFill>
                      <a:prstDash val="solid"/>
                      <a:round/>
                      <a:headEnd type="none" w="med" len="med"/>
                      <a:tailEnd type="none" w="med" len="med"/>
                    </a:lnT>
                    <a:lnB w="12700" cap="flat" cmpd="sng" algn="ctr">
                      <a:solidFill>
                        <a:srgbClr val="F05C88"/>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52325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7542" y="807992"/>
            <a:ext cx="7315199" cy="547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5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05" name="Rectangle 410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DC Motor</a:t>
            </a:r>
          </a:p>
        </p:txBody>
      </p:sp>
      <p:cxnSp>
        <p:nvCxnSpPr>
          <p:cNvPr id="4107" name="Straight Connector 410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https://www.microcontroller-project.com/uploads/2/2/1/5/22159166/dc-motor-speed-and-direction-control-with-stm32-microcontroller-and-l293d-motor-driver_ori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90702" y="2427541"/>
            <a:ext cx="7955497"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5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9" name="Rectangle 717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Seven Segment</a:t>
            </a:r>
          </a:p>
        </p:txBody>
      </p:sp>
      <p:sp>
        <p:nvSpPr>
          <p:cNvPr id="3" name="Content Placeholder 2"/>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FD3D0D"/>
                </a:solidFill>
              </a:rPr>
              <a:t>Common Anode 7 segment</a:t>
            </a:r>
          </a:p>
        </p:txBody>
      </p:sp>
      <p:cxnSp>
        <p:nvCxnSpPr>
          <p:cNvPr id="7181" name="Straight Connector 718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174" name="Picture 6" descr="Stm32cubemx 7 segment settings for stm32f103 microcontroll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3475" y="2426818"/>
            <a:ext cx="3932101"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183" name="Straight Connector 718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172" name="Picture 4" descr="Stm32 microcontroller with 7 segment displa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57541" y="2426818"/>
            <a:ext cx="4830981"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7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4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Keypad 4x4</a:t>
            </a:r>
          </a:p>
        </p:txBody>
      </p:sp>
      <p:pic>
        <p:nvPicPr>
          <p:cNvPr id="1026" name="Picture 2" descr="https://3.bp.blogspot.com/-25YmO9Bjztw/VtT8gRTHW7I/AAAAAAAABC0/NGAGrEpE0QM/s400/keypad-circuit.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145052"/>
            <a:ext cx="7188199" cy="456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1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Servo Motors</a:t>
            </a:r>
          </a:p>
        </p:txBody>
      </p:sp>
      <p:graphicFrame>
        <p:nvGraphicFramePr>
          <p:cNvPr id="6" name="Table 5"/>
          <p:cNvGraphicFramePr>
            <a:graphicFrameLocks noGrp="1"/>
          </p:cNvGraphicFramePr>
          <p:nvPr>
            <p:extLst>
              <p:ext uri="{D42A27DB-BD31-4B8C-83A1-F6EECF244321}">
                <p14:modId xmlns:p14="http://schemas.microsoft.com/office/powerpoint/2010/main" val="309473739"/>
              </p:ext>
            </p:extLst>
          </p:nvPr>
        </p:nvGraphicFramePr>
        <p:xfrm>
          <a:off x="774505" y="1690688"/>
          <a:ext cx="7252230" cy="4712076"/>
        </p:xfrm>
        <a:graphic>
          <a:graphicData uri="http://schemas.openxmlformats.org/drawingml/2006/table">
            <a:tbl>
              <a:tblPr/>
              <a:tblGrid>
                <a:gridCol w="3626115">
                  <a:extLst>
                    <a:ext uri="{9D8B030D-6E8A-4147-A177-3AD203B41FA5}">
                      <a16:colId xmlns:a16="http://schemas.microsoft.com/office/drawing/2014/main" val="20000"/>
                    </a:ext>
                  </a:extLst>
                </a:gridCol>
                <a:gridCol w="3626115">
                  <a:extLst>
                    <a:ext uri="{9D8B030D-6E8A-4147-A177-3AD203B41FA5}">
                      <a16:colId xmlns:a16="http://schemas.microsoft.com/office/drawing/2014/main" val="20001"/>
                    </a:ext>
                  </a:extLst>
                </a:gridCol>
              </a:tblGrid>
              <a:tr h="4351338">
                <a:tc>
                  <a:txBody>
                    <a:bodyPr/>
                    <a:lstStyle/>
                    <a:p>
                      <a:pPr algn="just" fontAlgn="t"/>
                      <a:r>
                        <a:rPr lang="en-US" sz="1600" dirty="0">
                          <a:solidFill>
                            <a:srgbClr val="2A2A2A"/>
                          </a:solidFill>
                          <a:effectLst/>
                        </a:rPr>
                        <a:t>Servo motors are small motors unlike size they possess greater torque and can move heavy loads. Their small size possessing high torque made them popular among toy makers. Many toys that are around us contains servo motors in them along with dc motors. Normally servo motors in ideal state consumes little power but during load moving power shoots off and servos start consuming greater amount of current.</a:t>
                      </a:r>
                      <a:br>
                        <a:rPr lang="en-US" sz="1600" dirty="0">
                          <a:solidFill>
                            <a:srgbClr val="2A2A2A"/>
                          </a:solidFill>
                          <a:effectLst/>
                        </a:rPr>
                      </a:br>
                      <a:r>
                        <a:rPr lang="en-US" sz="1600" dirty="0">
                          <a:solidFill>
                            <a:srgbClr val="2A2A2A"/>
                          </a:solidFill>
                          <a:effectLst/>
                        </a:rPr>
                        <a:t>Servo motors works on</a:t>
                      </a:r>
                      <a:r>
                        <a:rPr lang="en-US" sz="1600" baseline="0" dirty="0">
                          <a:solidFill>
                            <a:srgbClr val="2A2A2A"/>
                          </a:solidFill>
                          <a:effectLst/>
                        </a:rPr>
                        <a:t> </a:t>
                      </a:r>
                      <a:r>
                        <a:rPr lang="en-US" sz="1600" dirty="0" err="1">
                          <a:solidFill>
                            <a:srgbClr val="2A2A2A"/>
                          </a:solidFill>
                          <a:effectLst/>
                        </a:rPr>
                        <a:t>pwm</a:t>
                      </a:r>
                      <a:r>
                        <a:rPr lang="en-US" sz="1600" dirty="0">
                          <a:solidFill>
                            <a:srgbClr val="2A2A2A"/>
                          </a:solidFill>
                          <a:effectLst/>
                        </a:rPr>
                        <a:t> (pulse width modulated) signals. They have an arm/armature which rotates when sufficient voltage, current and </a:t>
                      </a:r>
                      <a:r>
                        <a:rPr lang="en-US" sz="1600" dirty="0" err="1">
                          <a:solidFill>
                            <a:srgbClr val="2A2A2A"/>
                          </a:solidFill>
                          <a:effectLst/>
                        </a:rPr>
                        <a:t>pwm</a:t>
                      </a:r>
                      <a:r>
                        <a:rPr lang="en-US" sz="1600" dirty="0">
                          <a:solidFill>
                            <a:srgbClr val="2A2A2A"/>
                          </a:solidFill>
                          <a:effectLst/>
                        </a:rPr>
                        <a:t> signal is applied to motor. When arm rotates it moves every thing that comes in its ways.      </a:t>
                      </a:r>
                    </a:p>
                  </a:txBody>
                  <a:tcPr marL="123618" marR="123618" marT="39558" marB="39558">
                    <a:lnL>
                      <a:noFill/>
                    </a:lnL>
                    <a:lnR>
                      <a:noFill/>
                    </a:lnR>
                    <a:lnT>
                      <a:noFill/>
                    </a:lnT>
                    <a:lnB>
                      <a:noFill/>
                    </a:lnB>
                  </a:tcPr>
                </a:tc>
                <a:tc>
                  <a:txBody>
                    <a:bodyPr/>
                    <a:lstStyle/>
                    <a:p>
                      <a:pPr algn="ctr" fontAlgn="t"/>
                      <a:endParaRPr lang="en-US" sz="1600" dirty="0">
                        <a:effectLst/>
                      </a:endParaRPr>
                    </a:p>
                  </a:txBody>
                  <a:tcPr marL="123618" marR="123618" marT="39558" marB="39558">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Rectangle 7"/>
          <p:cNvSpPr>
            <a:spLocks noChangeArrowheads="1"/>
          </p:cNvSpPr>
          <p:nvPr/>
        </p:nvSpPr>
        <p:spPr bwMode="auto">
          <a:xfrm>
            <a:off x="4698999" y="1747372"/>
            <a:ext cx="3848101" cy="475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cs typeface="Arial" panose="020B0604020202020204" pitchFamily="34" charset="0"/>
              </a:rPr>
              <a:t>Servo motor working principle</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8000"/>
                </a:solidFill>
                <a:effectLst/>
                <a:cs typeface="Arial" panose="020B0604020202020204" pitchFamily="34" charset="0"/>
              </a:rPr>
              <a:t> </a:t>
            </a:r>
            <a:endParaRPr kumimoji="0" lang="en-US" sz="1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A2A2A"/>
                </a:solidFill>
                <a:effectLst/>
                <a:cs typeface="Arial" panose="020B0604020202020204" pitchFamily="34" charset="0"/>
              </a:rPr>
              <a:t>Not every servo motor can move heavy loads. It depends on their specifications and details. Normally toy servo motors can move loads from 1 kg up to 12 kg. Their are two types of servo motors DC and AC. Ac servo motors can move even mush heavier loads they are used in industrial applications. DC servo motors are best for small projects. In this project </a:t>
            </a:r>
            <a:r>
              <a:rPr kumimoji="0" lang="en-US" sz="1600" b="0" i="0" u="none" strike="noStrike" cap="none" normalizeH="0" baseline="0" dirty="0" err="1">
                <a:ln>
                  <a:noFill/>
                </a:ln>
                <a:solidFill>
                  <a:srgbClr val="2A2A2A"/>
                </a:solidFill>
                <a:effectLst/>
                <a:cs typeface="Arial" panose="020B0604020202020204" pitchFamily="34" charset="0"/>
              </a:rPr>
              <a:t>i</a:t>
            </a:r>
            <a:r>
              <a:rPr kumimoji="0" lang="en-US" sz="1600" b="0" i="0" u="none" strike="noStrike" cap="none" normalizeH="0" baseline="0" dirty="0">
                <a:ln>
                  <a:noFill/>
                </a:ln>
                <a:solidFill>
                  <a:srgbClr val="2A2A2A"/>
                </a:solidFill>
                <a:effectLst/>
                <a:cs typeface="Arial" panose="020B0604020202020204" pitchFamily="34" charset="0"/>
              </a:rPr>
              <a:t> am also using a DC servo motor with stm32 microcontroller.</a:t>
            </a:r>
            <a:br>
              <a:rPr kumimoji="0" lang="en-US" sz="1600" b="0" i="0" u="none" strike="noStrike" cap="none" normalizeH="0" baseline="0" dirty="0">
                <a:ln>
                  <a:noFill/>
                </a:ln>
                <a:solidFill>
                  <a:srgbClr val="2A2A2A"/>
                </a:solidFill>
                <a:effectLst/>
                <a:cs typeface="Arial" panose="020B0604020202020204" pitchFamily="34" charset="0"/>
              </a:rPr>
            </a:br>
            <a:r>
              <a:rPr kumimoji="0" lang="en-US" sz="1600" b="0" i="0" u="none" strike="noStrike" cap="none" normalizeH="0" baseline="0" dirty="0">
                <a:ln>
                  <a:noFill/>
                </a:ln>
                <a:solidFill>
                  <a:srgbClr val="2A2A2A"/>
                </a:solidFill>
                <a:effectLst/>
                <a:cs typeface="Arial" panose="020B0604020202020204" pitchFamily="34" charset="0"/>
              </a:rPr>
              <a:t>As you learned servo motors work on </a:t>
            </a:r>
            <a:r>
              <a:rPr kumimoji="0" lang="en-US" sz="1600" b="0" i="0" u="none" strike="noStrike" cap="none" normalizeH="0" baseline="0" dirty="0" err="1">
                <a:ln>
                  <a:noFill/>
                </a:ln>
                <a:solidFill>
                  <a:srgbClr val="2A2A2A"/>
                </a:solidFill>
                <a:effectLst/>
                <a:cs typeface="Arial" panose="020B0604020202020204" pitchFamily="34" charset="0"/>
              </a:rPr>
              <a:t>pwm</a:t>
            </a:r>
            <a:r>
              <a:rPr kumimoji="0" lang="en-US" sz="1600" b="0" i="0" u="none" strike="noStrike" cap="none" normalizeH="0" baseline="0" dirty="0">
                <a:ln>
                  <a:noFill/>
                </a:ln>
                <a:solidFill>
                  <a:srgbClr val="2A2A2A"/>
                </a:solidFill>
                <a:effectLst/>
                <a:cs typeface="Arial" panose="020B0604020202020204" pitchFamily="34" charset="0"/>
              </a:rPr>
              <a:t> signal. Most of the dc servo motors require 50 Hz frequency for operation with variable duty cycle. Below is the standard requirement wave forms. Our motor also require the same pattern.</a:t>
            </a:r>
            <a:endParaRPr kumimoji="0" lang="en-US" sz="1600" b="0" i="0" u="none" strike="noStrike" cap="none" normalizeH="0" baseline="0" dirty="0">
              <a:ln>
                <a:noFill/>
              </a:ln>
              <a:solidFill>
                <a:srgbClr val="008000"/>
              </a:solidFill>
              <a:effectLst/>
              <a:cs typeface="Arial" panose="020B0604020202020204" pitchFamily="34" charset="0"/>
            </a:endParaRPr>
          </a:p>
        </p:txBody>
      </p:sp>
      <p:pic>
        <p:nvPicPr>
          <p:cNvPr id="1032" name="Picture 8" descr="Different types of servo mo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837" y="732499"/>
            <a:ext cx="3545806" cy="2611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859731" y="3755602"/>
            <a:ext cx="3110019" cy="369332"/>
          </a:xfrm>
          <a:prstGeom prst="rect">
            <a:avLst/>
          </a:prstGeom>
        </p:spPr>
        <p:txBody>
          <a:bodyPr wrap="none">
            <a:spAutoFit/>
          </a:bodyPr>
          <a:lstStyle/>
          <a:p>
            <a:pPr algn="ctr" fontAlgn="t"/>
            <a:r>
              <a:rPr lang="en-US" dirty="0"/>
              <a:t>Different types of servo motors</a:t>
            </a:r>
          </a:p>
        </p:txBody>
      </p:sp>
    </p:spTree>
    <p:extLst>
      <p:ext uri="{BB962C8B-B14F-4D97-AF65-F5344CB8AC3E}">
        <p14:creationId xmlns:p14="http://schemas.microsoft.com/office/powerpoint/2010/main" val="408440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STM32 Servo Interfacing</a:t>
            </a:r>
            <a:endParaRPr lang="en-US" dirty="0"/>
          </a:p>
        </p:txBody>
      </p:sp>
      <p:sp>
        <p:nvSpPr>
          <p:cNvPr id="3" name="Content Placeholder 2"/>
          <p:cNvSpPr>
            <a:spLocks noGrp="1"/>
          </p:cNvSpPr>
          <p:nvPr>
            <p:ph idx="1"/>
          </p:nvPr>
        </p:nvSpPr>
        <p:spPr/>
        <p:txBody>
          <a:bodyPr/>
          <a:lstStyle/>
          <a:p>
            <a:endParaRPr lang="en-US"/>
          </a:p>
        </p:txBody>
      </p:sp>
      <p:pic>
        <p:nvPicPr>
          <p:cNvPr id="13314" name="Picture 2" descr="Servo motor controlled with Stm32f103 micro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99" y="1825625"/>
            <a:ext cx="11430001" cy="471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7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1209086"/>
            <a:ext cx="3876848" cy="4064925"/>
          </a:xfrm>
        </p:spPr>
        <p:txBody>
          <a:bodyPr anchor="ctr">
            <a:normAutofit/>
          </a:bodyPr>
          <a:lstStyle/>
          <a:p>
            <a:r>
              <a:rPr lang="en-US" sz="5000"/>
              <a:t>GPIO</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923091D-6C42-CB5F-B71A-D912CA1FE6CD}"/>
              </a:ext>
            </a:extLst>
          </p:cNvPr>
          <p:cNvGraphicFramePr>
            <a:graphicFrameLocks noGrp="1"/>
          </p:cNvGraphicFramePr>
          <p:nvPr>
            <p:ph idx="1"/>
            <p:extLst>
              <p:ext uri="{D42A27DB-BD31-4B8C-83A1-F6EECF244321}">
                <p14:modId xmlns:p14="http://schemas.microsoft.com/office/powerpoint/2010/main" val="364993742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534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3" name="Freeform: Shape 1230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STM32 Servo Interfacing </a:t>
            </a:r>
          </a:p>
        </p:txBody>
      </p:sp>
      <p:pic>
        <p:nvPicPr>
          <p:cNvPr id="12290" name="Picture 2" descr="Servo motor pwm duty cycle and frequency requiremen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31036"/>
            <a:ext cx="7225748" cy="499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35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DC Motor Interfacing</a:t>
            </a:r>
          </a:p>
        </p:txBody>
      </p:sp>
      <p:sp>
        <p:nvSpPr>
          <p:cNvPr id="3" name="Content Placeholder 2"/>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H-bridge to  drive the current for the Motor</a:t>
            </a:r>
          </a:p>
        </p:txBody>
      </p:sp>
      <p:pic>
        <p:nvPicPr>
          <p:cNvPr id="5" name="Picture 2" descr="L293d single half h bridge channel equivalent circu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2011820"/>
            <a:ext cx="11327549" cy="436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9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DB9C61-90E0-484F-8602-02F49EDC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3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7ED563-E5DB-4937-BF78-7893C4D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28036"/>
            <a:ext cx="11724640" cy="63779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71220" y="860028"/>
            <a:ext cx="6006192" cy="1324907"/>
          </a:xfrm>
        </p:spPr>
        <p:txBody>
          <a:bodyPr>
            <a:normAutofit/>
          </a:bodyPr>
          <a:lstStyle/>
          <a:p>
            <a:r>
              <a:rPr lang="en-US">
                <a:solidFill>
                  <a:srgbClr val="503957"/>
                </a:solidFill>
              </a:rPr>
              <a:t>Stepper Motor</a:t>
            </a:r>
          </a:p>
        </p:txBody>
      </p:sp>
      <p:sp>
        <p:nvSpPr>
          <p:cNvPr id="3" name="Content Placeholder 2"/>
          <p:cNvSpPr>
            <a:spLocks noGrp="1"/>
          </p:cNvSpPr>
          <p:nvPr>
            <p:ph idx="1"/>
          </p:nvPr>
        </p:nvSpPr>
        <p:spPr>
          <a:xfrm>
            <a:off x="871220" y="2248823"/>
            <a:ext cx="6006192" cy="3928139"/>
          </a:xfrm>
        </p:spPr>
        <p:txBody>
          <a:bodyPr>
            <a:normAutofit/>
          </a:bodyPr>
          <a:lstStyle/>
          <a:p>
            <a:r>
              <a:rPr lang="en-US" sz="2000">
                <a:solidFill>
                  <a:srgbClr val="503957"/>
                </a:solidFill>
              </a:rPr>
              <a:t>To interface a stepper motor from a microcontroller, </a:t>
            </a:r>
          </a:p>
          <a:p>
            <a:r>
              <a:rPr lang="en-US" sz="2000">
                <a:solidFill>
                  <a:srgbClr val="503957"/>
                </a:solidFill>
              </a:rPr>
              <a:t>we can’t directly drive it with GPIO pins </a:t>
            </a:r>
          </a:p>
          <a:p>
            <a:r>
              <a:rPr lang="en-US" sz="2000">
                <a:solidFill>
                  <a:srgbClr val="503957"/>
                </a:solidFill>
              </a:rPr>
              <a:t>because GPIO pins have maximum current </a:t>
            </a:r>
          </a:p>
          <a:p>
            <a:r>
              <a:rPr lang="en-US" sz="2000">
                <a:solidFill>
                  <a:srgbClr val="503957"/>
                </a:solidFill>
              </a:rPr>
              <a:t>that can sink or source from it. </a:t>
            </a:r>
          </a:p>
          <a:p>
            <a:r>
              <a:rPr lang="en-US" sz="2000">
                <a:solidFill>
                  <a:srgbClr val="503957"/>
                </a:solidFill>
              </a:rPr>
              <a:t>To overcome this problem, we can use driver circuit. </a:t>
            </a:r>
          </a:p>
          <a:p>
            <a:r>
              <a:rPr lang="en-US" sz="2000">
                <a:solidFill>
                  <a:srgbClr val="503957"/>
                </a:solidFill>
              </a:rPr>
              <a:t>The driver circuit for unipolar stepper motor can be built by using 4 transistors to drive large current to the 4 wires of a stepper motor. It also can be built with ULN2003 IC. This is the circuit for driving a unipolar stepper motor from STM32F103 by using ULN2003 IC.</a:t>
            </a:r>
          </a:p>
        </p:txBody>
      </p:sp>
      <p:sp>
        <p:nvSpPr>
          <p:cNvPr id="13" name="Rectangle 12">
            <a:extLst>
              <a:ext uri="{FF2B5EF4-FFF2-40B4-BE49-F238E27FC236}">
                <a16:creationId xmlns:a16="http://schemas.microsoft.com/office/drawing/2014/main" id="{2306B647-FE95-4550-8350-3D2180C62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0466" y="699706"/>
            <a:ext cx="4114800" cy="5477256"/>
          </a:xfrm>
          <a:prstGeom prst="rect">
            <a:avLst/>
          </a:prstGeom>
          <a:solidFill>
            <a:srgbClr val="FFFFFF"/>
          </a:solidFill>
          <a:ln w="15875">
            <a:solidFill>
              <a:srgbClr val="5039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28byj-48"/>
          <p:cNvPicPr>
            <a:picLocks noChangeAspect="1" noChangeArrowheads="1"/>
          </p:cNvPicPr>
          <p:nvPr/>
        </p:nvPicPr>
        <p:blipFill rotWithShape="1">
          <a:blip r:embed="rId2">
            <a:extLst>
              <a:ext uri="{28A0092B-C50C-407E-A947-70E740481C1C}">
                <a14:useLocalDpi xmlns:a14="http://schemas.microsoft.com/office/drawing/2010/main" val="0"/>
              </a:ext>
            </a:extLst>
          </a:blip>
          <a:srcRect b="2772"/>
          <a:stretch/>
        </p:blipFill>
        <p:spPr bwMode="auto">
          <a:xfrm>
            <a:off x="7523826" y="862763"/>
            <a:ext cx="3788081" cy="515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2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Stepper Motor</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098" name="Picture 2" descr="Stepper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9447" y="2509911"/>
            <a:ext cx="8738006"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0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Stepper (</a:t>
            </a:r>
            <a:r>
              <a:rPr lang="en-US" dirty="0" err="1"/>
              <a:t>Cont</a:t>
            </a:r>
            <a:r>
              <a:rPr lang="en-US" dirty="0"/>
              <a:t>’)</a:t>
            </a:r>
          </a:p>
        </p:txBody>
      </p:sp>
      <p:pic>
        <p:nvPicPr>
          <p:cNvPr id="5124" name="Picture 4" descr="Full ste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25104"/>
            <a:ext cx="9770028" cy="416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6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0DB1139-5741-3EDD-FD16-7746315CD2B0}"/>
              </a:ext>
            </a:extLst>
          </p:cNvPr>
          <p:cNvGraphicFramePr>
            <a:graphicFrameLocks noGrp="1"/>
          </p:cNvGraphicFramePr>
          <p:nvPr>
            <p:ph idx="1"/>
            <p:extLst>
              <p:ext uri="{D42A27DB-BD31-4B8C-83A1-F6EECF244321}">
                <p14:modId xmlns:p14="http://schemas.microsoft.com/office/powerpoint/2010/main" val="3499522544"/>
              </p:ext>
            </p:extLst>
          </p:nvPr>
        </p:nvGraphicFramePr>
        <p:xfrm>
          <a:off x="1625600" y="836167"/>
          <a:ext cx="8940801" cy="5185664"/>
        </p:xfrm>
        <a:graphic>
          <a:graphicData uri="http://schemas.openxmlformats.org/drawingml/2006/table">
            <a:tbl>
              <a:tblPr/>
              <a:tblGrid>
                <a:gridCol w="4633384">
                  <a:extLst>
                    <a:ext uri="{9D8B030D-6E8A-4147-A177-3AD203B41FA5}">
                      <a16:colId xmlns:a16="http://schemas.microsoft.com/office/drawing/2014/main" val="2549805090"/>
                    </a:ext>
                  </a:extLst>
                </a:gridCol>
                <a:gridCol w="4307417">
                  <a:extLst>
                    <a:ext uri="{9D8B030D-6E8A-4147-A177-3AD203B41FA5}">
                      <a16:colId xmlns:a16="http://schemas.microsoft.com/office/drawing/2014/main" val="4031929547"/>
                    </a:ext>
                  </a:extLst>
                </a:gridCol>
              </a:tblGrid>
              <a:tr h="793496">
                <a:tc>
                  <a:txBody>
                    <a:bodyPr/>
                    <a:lstStyle/>
                    <a:p>
                      <a:pPr algn="ctr" fontAlgn="ctr">
                        <a:spcBef>
                          <a:spcPts val="0"/>
                        </a:spcBef>
                        <a:spcAft>
                          <a:spcPts val="0"/>
                        </a:spcAft>
                      </a:pPr>
                      <a:r>
                        <a:rPr lang="en-US" sz="3300" b="1" i="0" u="none" strike="noStrike">
                          <a:solidFill>
                            <a:srgbClr val="FFFFFF"/>
                          </a:solidFill>
                          <a:effectLst/>
                          <a:latin typeface="Arial" panose="020B0604020202020204" pitchFamily="34" charset="0"/>
                        </a:rPr>
                        <a:t>Unipolar Stepper</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507526"/>
                      </a:solidFill>
                      <a:prstDash val="solid"/>
                      <a:round/>
                      <a:headEnd type="none" w="med" len="med"/>
                      <a:tailEnd type="none" w="med" len="med"/>
                    </a:lnL>
                    <a:lnR w="7620" cap="flat" cmpd="sng" algn="ctr">
                      <a:solidFill>
                        <a:srgbClr val="406426"/>
                      </a:solidFill>
                      <a:prstDash val="solid"/>
                      <a:round/>
                      <a:headEnd type="none" w="med" len="med"/>
                      <a:tailEnd type="none" w="med" len="med"/>
                    </a:lnR>
                    <a:lnT w="7620" cap="flat" cmpd="sng" algn="ctr">
                      <a:solidFill>
                        <a:srgbClr val="507526"/>
                      </a:solidFill>
                      <a:prstDash val="solid"/>
                      <a:round/>
                      <a:headEnd type="none" w="med" len="med"/>
                      <a:tailEnd type="none" w="med" len="med"/>
                    </a:lnT>
                    <a:lnB w="7620" cap="flat" cmpd="sng" algn="ctr">
                      <a:solidFill>
                        <a:srgbClr val="C0C6EB"/>
                      </a:solidFill>
                      <a:prstDash val="solid"/>
                      <a:round/>
                      <a:headEnd type="none" w="med" len="med"/>
                      <a:tailEnd type="none" w="med" len="med"/>
                    </a:lnB>
                    <a:solidFill>
                      <a:srgbClr val="0091FF"/>
                    </a:solidFill>
                  </a:tcPr>
                </a:tc>
                <a:tc>
                  <a:txBody>
                    <a:bodyPr/>
                    <a:lstStyle/>
                    <a:p>
                      <a:pPr algn="ctr" fontAlgn="ctr">
                        <a:spcBef>
                          <a:spcPts val="0"/>
                        </a:spcBef>
                        <a:spcAft>
                          <a:spcPts val="0"/>
                        </a:spcAft>
                      </a:pPr>
                      <a:r>
                        <a:rPr lang="en-US" sz="3300" b="1" i="0" u="none" strike="noStrike">
                          <a:solidFill>
                            <a:srgbClr val="FFFFFF"/>
                          </a:solidFill>
                          <a:effectLst/>
                          <a:latin typeface="Arial" panose="020B0604020202020204" pitchFamily="34" charset="0"/>
                        </a:rPr>
                        <a:t>Bipolar Stepper</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406426"/>
                      </a:solidFill>
                      <a:prstDash val="solid"/>
                      <a:round/>
                      <a:headEnd type="none" w="med" len="med"/>
                      <a:tailEnd type="none" w="med" len="med"/>
                    </a:lnL>
                    <a:lnR w="7620" cap="flat" cmpd="sng" algn="ctr">
                      <a:solidFill>
                        <a:srgbClr val="406426"/>
                      </a:solidFill>
                      <a:prstDash val="solid"/>
                      <a:round/>
                      <a:headEnd type="none" w="med" len="med"/>
                      <a:tailEnd type="none" w="med" len="med"/>
                    </a:lnR>
                    <a:lnT w="7620" cap="flat" cmpd="sng" algn="ctr">
                      <a:solidFill>
                        <a:srgbClr val="406426"/>
                      </a:solidFill>
                      <a:prstDash val="solid"/>
                      <a:round/>
                      <a:headEnd type="none" w="med" len="med"/>
                      <a:tailEnd type="none" w="med" len="med"/>
                    </a:lnT>
                    <a:lnB w="7620" cap="flat" cmpd="sng" algn="ctr">
                      <a:solidFill>
                        <a:srgbClr val="B031EB"/>
                      </a:solidFill>
                      <a:prstDash val="solid"/>
                      <a:round/>
                      <a:headEnd type="none" w="med" len="med"/>
                      <a:tailEnd type="none" w="med" len="med"/>
                    </a:lnB>
                    <a:solidFill>
                      <a:srgbClr val="FF8000"/>
                    </a:solidFill>
                  </a:tcPr>
                </a:tc>
                <a:extLst>
                  <a:ext uri="{0D108BD9-81ED-4DB2-BD59-A6C34878D82A}">
                    <a16:rowId xmlns:a16="http://schemas.microsoft.com/office/drawing/2014/main" val="4027332514"/>
                  </a:ext>
                </a:extLst>
              </a:tr>
              <a:tr h="793496">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Lower Torque</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C0C6EB"/>
                      </a:solidFill>
                      <a:prstDash val="solid"/>
                      <a:round/>
                      <a:headEnd type="none" w="med" len="med"/>
                      <a:tailEnd type="none" w="med" len="med"/>
                    </a:lnL>
                    <a:lnR w="7620" cap="flat" cmpd="sng" algn="ctr">
                      <a:solidFill>
                        <a:srgbClr val="B031EB"/>
                      </a:solidFill>
                      <a:prstDash val="solid"/>
                      <a:round/>
                      <a:headEnd type="none" w="med" len="med"/>
                      <a:tailEnd type="none" w="med" len="med"/>
                    </a:lnR>
                    <a:lnT w="7620" cap="flat" cmpd="sng" algn="ctr">
                      <a:solidFill>
                        <a:srgbClr val="C0C6EB"/>
                      </a:solidFill>
                      <a:prstDash val="solid"/>
                      <a:round/>
                      <a:headEnd type="none" w="med" len="med"/>
                      <a:tailEnd type="none" w="med" len="med"/>
                    </a:lnT>
                    <a:lnB w="7620" cap="flat" cmpd="sng" algn="ctr">
                      <a:solidFill>
                        <a:srgbClr val="9063EB"/>
                      </a:solidFill>
                      <a:prstDash val="solid"/>
                      <a:round/>
                      <a:headEnd type="none" w="med" len="med"/>
                      <a:tailEnd type="none" w="med" len="med"/>
                    </a:lnB>
                  </a:tcPr>
                </a:tc>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Higher Torque</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B031EB"/>
                      </a:solidFill>
                      <a:prstDash val="solid"/>
                      <a:round/>
                      <a:headEnd type="none" w="med" len="med"/>
                      <a:tailEnd type="none" w="med" len="med"/>
                    </a:lnL>
                    <a:lnR w="7620" cap="flat" cmpd="sng" algn="ctr">
                      <a:solidFill>
                        <a:srgbClr val="B031EB"/>
                      </a:solidFill>
                      <a:prstDash val="solid"/>
                      <a:round/>
                      <a:headEnd type="none" w="med" len="med"/>
                      <a:tailEnd type="none" w="med" len="med"/>
                    </a:lnR>
                    <a:lnT w="7620" cap="flat" cmpd="sng" algn="ctr">
                      <a:solidFill>
                        <a:srgbClr val="B031EB"/>
                      </a:solidFill>
                      <a:prstDash val="solid"/>
                      <a:round/>
                      <a:headEnd type="none" w="med" len="med"/>
                      <a:tailEnd type="none" w="med" len="med"/>
                    </a:lnT>
                    <a:lnB w="7620" cap="flat" cmpd="sng" algn="ctr">
                      <a:solidFill>
                        <a:srgbClr val="909208"/>
                      </a:solidFill>
                      <a:prstDash val="solid"/>
                      <a:round/>
                      <a:headEnd type="none" w="med" len="med"/>
                      <a:tailEnd type="none" w="med" len="med"/>
                    </a:lnB>
                  </a:tcPr>
                </a:tc>
                <a:extLst>
                  <a:ext uri="{0D108BD9-81ED-4DB2-BD59-A6C34878D82A}">
                    <a16:rowId xmlns:a16="http://schemas.microsoft.com/office/drawing/2014/main" val="3888496116"/>
                  </a:ext>
                </a:extLst>
              </a:tr>
              <a:tr h="1296416">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Two Windings Per Phase</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9063EB"/>
                      </a:solidFill>
                      <a:prstDash val="solid"/>
                      <a:round/>
                      <a:headEnd type="none" w="med" len="med"/>
                      <a:tailEnd type="none" w="med" len="med"/>
                    </a:lnL>
                    <a:lnR w="7620" cap="flat" cmpd="sng" algn="ctr">
                      <a:solidFill>
                        <a:srgbClr val="909208"/>
                      </a:solidFill>
                      <a:prstDash val="solid"/>
                      <a:round/>
                      <a:headEnd type="none" w="med" len="med"/>
                      <a:tailEnd type="none" w="med" len="med"/>
                    </a:lnR>
                    <a:lnT w="7620" cap="flat" cmpd="sng" algn="ctr">
                      <a:solidFill>
                        <a:srgbClr val="9063EB"/>
                      </a:solidFill>
                      <a:prstDash val="solid"/>
                      <a:round/>
                      <a:headEnd type="none" w="med" len="med"/>
                      <a:tailEnd type="none" w="med" len="med"/>
                    </a:lnT>
                    <a:lnB w="7620" cap="flat" cmpd="sng" algn="ctr">
                      <a:solidFill>
                        <a:srgbClr val="607BEB"/>
                      </a:solidFill>
                      <a:prstDash val="solid"/>
                      <a:round/>
                      <a:headEnd type="none" w="med" len="med"/>
                      <a:tailEnd type="none" w="med" len="med"/>
                    </a:lnB>
                  </a:tcPr>
                </a:tc>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Single Winding Per Phase</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909208"/>
                      </a:solidFill>
                      <a:prstDash val="solid"/>
                      <a:round/>
                      <a:headEnd type="none" w="med" len="med"/>
                      <a:tailEnd type="none" w="med" len="med"/>
                    </a:lnL>
                    <a:lnR w="7620" cap="flat" cmpd="sng" algn="ctr">
                      <a:solidFill>
                        <a:srgbClr val="909208"/>
                      </a:solidFill>
                      <a:prstDash val="solid"/>
                      <a:round/>
                      <a:headEnd type="none" w="med" len="med"/>
                      <a:tailEnd type="none" w="med" len="med"/>
                    </a:lnR>
                    <a:lnT w="7620" cap="flat" cmpd="sng" algn="ctr">
                      <a:solidFill>
                        <a:srgbClr val="909208"/>
                      </a:solidFill>
                      <a:prstDash val="solid"/>
                      <a:round/>
                      <a:headEnd type="none" w="med" len="med"/>
                      <a:tailEnd type="none" w="med" len="med"/>
                    </a:lnT>
                    <a:lnB w="7620" cap="flat" cmpd="sng" algn="ctr">
                      <a:solidFill>
                        <a:srgbClr val="3052E9"/>
                      </a:solidFill>
                      <a:prstDash val="solid"/>
                      <a:round/>
                      <a:headEnd type="none" w="med" len="med"/>
                      <a:tailEnd type="none" w="med" len="med"/>
                    </a:lnB>
                  </a:tcPr>
                </a:tc>
                <a:extLst>
                  <a:ext uri="{0D108BD9-81ED-4DB2-BD59-A6C34878D82A}">
                    <a16:rowId xmlns:a16="http://schemas.microsoft.com/office/drawing/2014/main" val="3318531226"/>
                  </a:ext>
                </a:extLst>
              </a:tr>
              <a:tr h="2302256">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Much Easier To Driver (requires 4 transistors array)</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607BEB"/>
                      </a:solidFill>
                      <a:prstDash val="solid"/>
                      <a:round/>
                      <a:headEnd type="none" w="med" len="med"/>
                      <a:tailEnd type="none" w="med" len="med"/>
                    </a:lnL>
                    <a:lnR w="7620" cap="flat" cmpd="sng" algn="ctr">
                      <a:solidFill>
                        <a:srgbClr val="3052E9"/>
                      </a:solidFill>
                      <a:prstDash val="solid"/>
                      <a:round/>
                      <a:headEnd type="none" w="med" len="med"/>
                      <a:tailEnd type="none" w="med" len="med"/>
                    </a:lnR>
                    <a:lnT w="7620" cap="flat" cmpd="sng" algn="ctr">
                      <a:solidFill>
                        <a:srgbClr val="607BEB"/>
                      </a:solidFill>
                      <a:prstDash val="solid"/>
                      <a:round/>
                      <a:headEnd type="none" w="med" len="med"/>
                      <a:tailEnd type="none" w="med" len="med"/>
                    </a:lnT>
                    <a:lnB w="7620" cap="flat" cmpd="sng" algn="ctr">
                      <a:solidFill>
                        <a:srgbClr val="607BEB"/>
                      </a:solidFill>
                      <a:prstDash val="solid"/>
                      <a:round/>
                      <a:headEnd type="none" w="med" len="med"/>
                      <a:tailEnd type="none" w="med" len="med"/>
                    </a:lnB>
                  </a:tcPr>
                </a:tc>
                <a:tc>
                  <a:txBody>
                    <a:bodyPr/>
                    <a:lstStyle/>
                    <a:p>
                      <a:pPr algn="l" fontAlgn="ctr">
                        <a:spcBef>
                          <a:spcPts val="0"/>
                        </a:spcBef>
                        <a:spcAft>
                          <a:spcPts val="0"/>
                        </a:spcAft>
                      </a:pPr>
                      <a:r>
                        <a:rPr lang="en-US" sz="3300" b="0" i="0" u="none" strike="noStrike">
                          <a:solidFill>
                            <a:srgbClr val="000000"/>
                          </a:solidFill>
                          <a:effectLst/>
                          <a:latin typeface="arial" panose="020B0604020202020204" pitchFamily="34" charset="0"/>
                        </a:rPr>
                        <a:t>A little bit harder to drive (Needs polarity inversion with an H-Bridge)</a:t>
                      </a:r>
                      <a:endParaRPr lang="en-US" sz="3300" b="0" i="0" u="none" strike="noStrike">
                        <a:effectLst/>
                        <a:latin typeface="Arial" panose="020B0604020202020204" pitchFamily="34" charset="0"/>
                      </a:endParaRPr>
                    </a:p>
                  </a:txBody>
                  <a:tcPr marL="111760" marR="111760" marT="111760" marB="111760" anchor="ctr">
                    <a:lnL w="7620" cap="flat" cmpd="sng" algn="ctr">
                      <a:solidFill>
                        <a:srgbClr val="3052E9"/>
                      </a:solidFill>
                      <a:prstDash val="solid"/>
                      <a:round/>
                      <a:headEnd type="none" w="med" len="med"/>
                      <a:tailEnd type="none" w="med" len="med"/>
                    </a:lnL>
                    <a:lnR w="7620" cap="flat" cmpd="sng" algn="ctr">
                      <a:solidFill>
                        <a:srgbClr val="3052E9"/>
                      </a:solidFill>
                      <a:prstDash val="solid"/>
                      <a:round/>
                      <a:headEnd type="none" w="med" len="med"/>
                      <a:tailEnd type="none" w="med" len="med"/>
                    </a:lnR>
                    <a:lnT w="7620" cap="flat" cmpd="sng" algn="ctr">
                      <a:solidFill>
                        <a:srgbClr val="3052E9"/>
                      </a:solidFill>
                      <a:prstDash val="solid"/>
                      <a:round/>
                      <a:headEnd type="none" w="med" len="med"/>
                      <a:tailEnd type="none" w="med" len="med"/>
                    </a:lnT>
                    <a:lnB w="7620" cap="flat" cmpd="sng" algn="ctr">
                      <a:solidFill>
                        <a:srgbClr val="3052E9"/>
                      </a:solidFill>
                      <a:prstDash val="solid"/>
                      <a:round/>
                      <a:headEnd type="none" w="med" len="med"/>
                      <a:tailEnd type="none" w="med" len="med"/>
                    </a:lnB>
                  </a:tcPr>
                </a:tc>
                <a:extLst>
                  <a:ext uri="{0D108BD9-81ED-4DB2-BD59-A6C34878D82A}">
                    <a16:rowId xmlns:a16="http://schemas.microsoft.com/office/drawing/2014/main" val="3223169707"/>
                  </a:ext>
                </a:extLst>
              </a:tr>
            </a:tbl>
          </a:graphicData>
        </a:graphic>
      </p:graphicFrame>
    </p:spTree>
    <p:extLst>
      <p:ext uri="{BB962C8B-B14F-4D97-AF65-F5344CB8AC3E}">
        <p14:creationId xmlns:p14="http://schemas.microsoft.com/office/powerpoint/2010/main" val="205203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53828-9566-8052-9487-02459E3B072C}"/>
              </a:ext>
            </a:extLst>
          </p:cNvPr>
          <p:cNvSpPr>
            <a:spLocks noGrp="1"/>
          </p:cNvSpPr>
          <p:nvPr>
            <p:ph type="title"/>
          </p:nvPr>
        </p:nvSpPr>
        <p:spPr>
          <a:xfrm>
            <a:off x="686834" y="1153572"/>
            <a:ext cx="3200400" cy="4461163"/>
          </a:xfrm>
        </p:spPr>
        <p:txBody>
          <a:bodyPr>
            <a:normAutofit/>
          </a:bodyPr>
          <a:lstStyle/>
          <a:p>
            <a:r>
              <a:rPr lang="en-US">
                <a:solidFill>
                  <a:srgbClr val="FFFFFF"/>
                </a:solidFill>
              </a:rPr>
              <a:t>Drive Modes</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24378C-F9ED-7D3D-4649-11EF4B134E53}"/>
              </a:ext>
            </a:extLst>
          </p:cNvPr>
          <p:cNvSpPr>
            <a:spLocks noGrp="1"/>
          </p:cNvSpPr>
          <p:nvPr>
            <p:ph idx="1"/>
          </p:nvPr>
        </p:nvSpPr>
        <p:spPr>
          <a:xfrm>
            <a:off x="4447308" y="591344"/>
            <a:ext cx="6906491" cy="5585619"/>
          </a:xfrm>
        </p:spPr>
        <p:txBody>
          <a:bodyPr anchor="ctr">
            <a:normAutofit/>
          </a:bodyPr>
          <a:lstStyle/>
          <a:p>
            <a:r>
              <a:rPr lang="en-US" sz="2400" b="0" i="0">
                <a:effectLst/>
                <a:latin typeface="arial" panose="020B0604020202020204" pitchFamily="34" charset="0"/>
              </a:rPr>
              <a:t>To drive a stepper motor (make it rotate), you need to activate the coils in a certain pattern to have the motor’s shaft rotating. This is called stepping, each step of the pattern sequence results in a step made by the motor’s rotor part. There are 4 different ways or patterns to drive stepper motors: [ Full-Step Drive, Half-Step Drive, Wave Drive, and </a:t>
            </a:r>
            <a:r>
              <a:rPr lang="en-US" sz="2400" b="0" i="0" err="1">
                <a:effectLst/>
                <a:latin typeface="arial" panose="020B0604020202020204" pitchFamily="34" charset="0"/>
              </a:rPr>
              <a:t>Microstepping</a:t>
            </a:r>
            <a:r>
              <a:rPr lang="en-US" sz="2400" b="0" i="0">
                <a:effectLst/>
                <a:latin typeface="arial" panose="020B0604020202020204" pitchFamily="34" charset="0"/>
              </a:rPr>
              <a:t> ].</a:t>
            </a:r>
            <a:endParaRPr lang="en-US" sz="2400" b="0" i="0">
              <a:effectLst/>
              <a:latin typeface="roboto" panose="02000000000000000000" pitchFamily="2" charset="0"/>
            </a:endParaRPr>
          </a:p>
          <a:p>
            <a:r>
              <a:rPr lang="en-US" sz="2400" b="0" i="0">
                <a:effectLst/>
                <a:latin typeface="arial" panose="020B0604020202020204" pitchFamily="34" charset="0"/>
              </a:rPr>
              <a:t>In this tutorial, we’ll be focusing on the first 3 (Full-Step, Half-Step, and Wave Drive). And the option will be implemented into our library so the user can easily change the drive mode for a specific stepper motor in his/her application. Down below are the bit-patterns or sequences for the 3 stepper drive modes.</a:t>
            </a:r>
            <a:endParaRPr lang="en-US" sz="2400" b="0" i="0">
              <a:effectLst/>
              <a:latin typeface="roboto" panose="02000000000000000000" pitchFamily="2" charset="0"/>
            </a:endParaRPr>
          </a:p>
          <a:p>
            <a:endParaRPr lang="en-US" sz="2400"/>
          </a:p>
        </p:txBody>
      </p:sp>
    </p:spTree>
    <p:extLst>
      <p:ext uri="{BB962C8B-B14F-4D97-AF65-F5344CB8AC3E}">
        <p14:creationId xmlns:p14="http://schemas.microsoft.com/office/powerpoint/2010/main" val="116795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C7ACB4-9CDF-0B9B-6CF8-C8B08093943A}"/>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Full-Step Drive</a:t>
            </a:r>
          </a:p>
        </p:txBody>
      </p:sp>
      <p:graphicFrame>
        <p:nvGraphicFramePr>
          <p:cNvPr id="7" name="Content Placeholder 3">
            <a:extLst>
              <a:ext uri="{FF2B5EF4-FFF2-40B4-BE49-F238E27FC236}">
                <a16:creationId xmlns:a16="http://schemas.microsoft.com/office/drawing/2014/main" id="{9F090B68-A66C-1CA5-1C35-C6342C057879}"/>
              </a:ext>
            </a:extLst>
          </p:cNvPr>
          <p:cNvGraphicFramePr>
            <a:graphicFrameLocks/>
          </p:cNvGraphicFramePr>
          <p:nvPr>
            <p:extLst>
              <p:ext uri="{D42A27DB-BD31-4B8C-83A1-F6EECF244321}">
                <p14:modId xmlns:p14="http://schemas.microsoft.com/office/powerpoint/2010/main" val="310956482"/>
              </p:ext>
            </p:extLst>
          </p:nvPr>
        </p:nvGraphicFramePr>
        <p:xfrm>
          <a:off x="767751" y="1924820"/>
          <a:ext cx="10586048" cy="4371210"/>
        </p:xfrm>
        <a:graphic>
          <a:graphicData uri="http://schemas.openxmlformats.org/drawingml/2006/table">
            <a:tbl>
              <a:tblPr/>
              <a:tblGrid>
                <a:gridCol w="2117175">
                  <a:extLst>
                    <a:ext uri="{9D8B030D-6E8A-4147-A177-3AD203B41FA5}">
                      <a16:colId xmlns:a16="http://schemas.microsoft.com/office/drawing/2014/main" val="161665699"/>
                    </a:ext>
                  </a:extLst>
                </a:gridCol>
                <a:gridCol w="2117175">
                  <a:extLst>
                    <a:ext uri="{9D8B030D-6E8A-4147-A177-3AD203B41FA5}">
                      <a16:colId xmlns:a16="http://schemas.microsoft.com/office/drawing/2014/main" val="286921555"/>
                    </a:ext>
                  </a:extLst>
                </a:gridCol>
                <a:gridCol w="2117175">
                  <a:extLst>
                    <a:ext uri="{9D8B030D-6E8A-4147-A177-3AD203B41FA5}">
                      <a16:colId xmlns:a16="http://schemas.microsoft.com/office/drawing/2014/main" val="1627296597"/>
                    </a:ext>
                  </a:extLst>
                </a:gridCol>
                <a:gridCol w="2117175">
                  <a:extLst>
                    <a:ext uri="{9D8B030D-6E8A-4147-A177-3AD203B41FA5}">
                      <a16:colId xmlns:a16="http://schemas.microsoft.com/office/drawing/2014/main" val="2328131519"/>
                    </a:ext>
                  </a:extLst>
                </a:gridCol>
                <a:gridCol w="2117348">
                  <a:extLst>
                    <a:ext uri="{9D8B030D-6E8A-4147-A177-3AD203B41FA5}">
                      <a16:colId xmlns:a16="http://schemas.microsoft.com/office/drawing/2014/main" val="1005414540"/>
                    </a:ext>
                  </a:extLst>
                </a:gridCol>
              </a:tblGrid>
              <a:tr h="874242">
                <a:tc>
                  <a:txBody>
                    <a:bodyPr/>
                    <a:lstStyle/>
                    <a:p>
                      <a:pPr algn="ctr"/>
                      <a:r>
                        <a:rPr lang="en-US" b="1">
                          <a:solidFill>
                            <a:srgbClr val="000000"/>
                          </a:solidFill>
                          <a:effectLst/>
                        </a:rPr>
                        <a:t>index</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00"/>
                          </a:solidFill>
                          <a:effectLst/>
                        </a:rPr>
                        <a:t>IN1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00"/>
                          </a:solidFill>
                          <a:effectLst/>
                        </a:rPr>
                        <a:t>IN2</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dirty="0">
                          <a:solidFill>
                            <a:srgbClr val="000000"/>
                          </a:solidFill>
                          <a:effectLst/>
                        </a:rPr>
                        <a:t>IN3</a:t>
                      </a:r>
                      <a:endParaRPr lang="en-US" dirty="0">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00"/>
                          </a:solidFill>
                          <a:effectLst/>
                        </a:rPr>
                        <a:t>IN4</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6355035"/>
                  </a:ext>
                </a:extLst>
              </a:tr>
              <a:tr h="874242">
                <a:tc>
                  <a:txBody>
                    <a:bodyPr/>
                    <a:lstStyle/>
                    <a:p>
                      <a:pPr algn="ctr"/>
                      <a:r>
                        <a:rPr lang="en-US">
                          <a:effectLst/>
                        </a:rPr>
                        <a:t>0</a:t>
                      </a: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dirty="0">
                          <a:solidFill>
                            <a:srgbClr val="0000FF"/>
                          </a:solidFill>
                          <a:effectLst/>
                        </a:rPr>
                        <a:t>0</a:t>
                      </a:r>
                      <a:endParaRPr lang="en-US" dirty="0">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0</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7564733"/>
                  </a:ext>
                </a:extLst>
              </a:tr>
              <a:tr h="874242">
                <a:tc>
                  <a:txBody>
                    <a:bodyPr/>
                    <a:lstStyle/>
                    <a:p>
                      <a:pPr algn="ctr"/>
                      <a:r>
                        <a:rPr lang="en-US">
                          <a:effectLst/>
                        </a:rPr>
                        <a:t>1</a:t>
                      </a: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dirty="0">
                          <a:solidFill>
                            <a:srgbClr val="0000FF"/>
                          </a:solidFill>
                          <a:effectLst/>
                        </a:rPr>
                        <a:t>0</a:t>
                      </a:r>
                      <a:endParaRPr lang="en-US" dirty="0">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0</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7393873"/>
                  </a:ext>
                </a:extLst>
              </a:tr>
              <a:tr h="874242">
                <a:tc>
                  <a:txBody>
                    <a:bodyPr/>
                    <a:lstStyle/>
                    <a:p>
                      <a:pPr algn="ctr"/>
                      <a:r>
                        <a:rPr lang="en-US">
                          <a:effectLst/>
                        </a:rPr>
                        <a:t>2</a:t>
                      </a: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0</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0</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972902"/>
                  </a:ext>
                </a:extLst>
              </a:tr>
              <a:tr h="874242">
                <a:tc>
                  <a:txBody>
                    <a:bodyPr/>
                    <a:lstStyle/>
                    <a:p>
                      <a:pPr algn="ctr"/>
                      <a:r>
                        <a:rPr lang="en-US" dirty="0">
                          <a:effectLst/>
                        </a:rPr>
                        <a:t>3</a:t>
                      </a: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1</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a:solidFill>
                            <a:srgbClr val="0000FF"/>
                          </a:solidFill>
                          <a:effectLst/>
                        </a:rPr>
                        <a:t>0</a:t>
                      </a:r>
                      <a:endParaRPr lang="en-US">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dirty="0">
                          <a:solidFill>
                            <a:srgbClr val="0000FF"/>
                          </a:solidFill>
                          <a:effectLst/>
                        </a:rPr>
                        <a:t>0</a:t>
                      </a:r>
                      <a:endParaRPr lang="en-US" dirty="0">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b="1" dirty="0">
                          <a:solidFill>
                            <a:srgbClr val="0000FF"/>
                          </a:solidFill>
                          <a:effectLst/>
                        </a:rPr>
                        <a:t>1</a:t>
                      </a:r>
                      <a:endParaRPr lang="en-US" dirty="0">
                        <a:effectLst/>
                      </a:endParaRPr>
                    </a:p>
                  </a:txBody>
                  <a:tcPr marL="60960" marR="60960" marT="60960" marB="6096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7185011"/>
                  </a:ext>
                </a:extLst>
              </a:tr>
            </a:tbl>
          </a:graphicData>
        </a:graphic>
      </p:graphicFrame>
    </p:spTree>
    <p:extLst>
      <p:ext uri="{BB962C8B-B14F-4D97-AF65-F5344CB8AC3E}">
        <p14:creationId xmlns:p14="http://schemas.microsoft.com/office/powerpoint/2010/main" val="305642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C7ACB4-9CDF-0B9B-6CF8-C8B08093943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Half-Step Drive</a:t>
            </a:r>
          </a:p>
        </p:txBody>
      </p:sp>
      <p:graphicFrame>
        <p:nvGraphicFramePr>
          <p:cNvPr id="4" name="Content Placeholder 3">
            <a:extLst>
              <a:ext uri="{FF2B5EF4-FFF2-40B4-BE49-F238E27FC236}">
                <a16:creationId xmlns:a16="http://schemas.microsoft.com/office/drawing/2014/main" id="{74A185F4-4FD7-AAA1-7929-40CAE8924482}"/>
              </a:ext>
            </a:extLst>
          </p:cNvPr>
          <p:cNvGraphicFramePr>
            <a:graphicFrameLocks noGrp="1"/>
          </p:cNvGraphicFramePr>
          <p:nvPr>
            <p:ph idx="1"/>
          </p:nvPr>
        </p:nvGraphicFramePr>
        <p:xfrm>
          <a:off x="1775045" y="2112579"/>
          <a:ext cx="8665852" cy="4192812"/>
        </p:xfrm>
        <a:graphic>
          <a:graphicData uri="http://schemas.openxmlformats.org/drawingml/2006/table">
            <a:tbl>
              <a:tblPr firstRow="1" bandRow="1"/>
              <a:tblGrid>
                <a:gridCol w="2142232">
                  <a:extLst>
                    <a:ext uri="{9D8B030D-6E8A-4147-A177-3AD203B41FA5}">
                      <a16:colId xmlns:a16="http://schemas.microsoft.com/office/drawing/2014/main" val="3514983030"/>
                    </a:ext>
                  </a:extLst>
                </a:gridCol>
                <a:gridCol w="1630905">
                  <a:extLst>
                    <a:ext uri="{9D8B030D-6E8A-4147-A177-3AD203B41FA5}">
                      <a16:colId xmlns:a16="http://schemas.microsoft.com/office/drawing/2014/main" val="492332730"/>
                    </a:ext>
                  </a:extLst>
                </a:gridCol>
                <a:gridCol w="1630905">
                  <a:extLst>
                    <a:ext uri="{9D8B030D-6E8A-4147-A177-3AD203B41FA5}">
                      <a16:colId xmlns:a16="http://schemas.microsoft.com/office/drawing/2014/main" val="2565872008"/>
                    </a:ext>
                  </a:extLst>
                </a:gridCol>
                <a:gridCol w="1630905">
                  <a:extLst>
                    <a:ext uri="{9D8B030D-6E8A-4147-A177-3AD203B41FA5}">
                      <a16:colId xmlns:a16="http://schemas.microsoft.com/office/drawing/2014/main" val="3087926167"/>
                    </a:ext>
                  </a:extLst>
                </a:gridCol>
                <a:gridCol w="1630905">
                  <a:extLst>
                    <a:ext uri="{9D8B030D-6E8A-4147-A177-3AD203B41FA5}">
                      <a16:colId xmlns:a16="http://schemas.microsoft.com/office/drawing/2014/main" val="3195356786"/>
                    </a:ext>
                  </a:extLst>
                </a:gridCol>
              </a:tblGrid>
              <a:tr h="465868">
                <a:tc>
                  <a:txBody>
                    <a:bodyPr/>
                    <a:lstStyle/>
                    <a:p>
                      <a:pPr algn="ctr"/>
                      <a:r>
                        <a:rPr lang="en-US" sz="2000" b="1">
                          <a:solidFill>
                            <a:srgbClr val="000000"/>
                          </a:solidFill>
                          <a:effectLst/>
                        </a:rPr>
                        <a:t>index</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00"/>
                          </a:solidFill>
                          <a:effectLst/>
                        </a:rPr>
                        <a:t>IN1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00"/>
                          </a:solidFill>
                          <a:effectLst/>
                        </a:rPr>
                        <a:t>IN2</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00"/>
                          </a:solidFill>
                          <a:effectLst/>
                        </a:rPr>
                        <a:t>IN3</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00"/>
                          </a:solidFill>
                          <a:effectLst/>
                        </a:rPr>
                        <a:t>IN4</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3552572"/>
                  </a:ext>
                </a:extLst>
              </a:tr>
              <a:tr h="465868">
                <a:tc>
                  <a:txBody>
                    <a:bodyPr/>
                    <a:lstStyle/>
                    <a:p>
                      <a:pPr algn="ctr"/>
                      <a:r>
                        <a:rPr lang="en-US" sz="2000">
                          <a:effectLst/>
                        </a:rPr>
                        <a:t>0</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874376"/>
                  </a:ext>
                </a:extLst>
              </a:tr>
              <a:tr h="465868">
                <a:tc>
                  <a:txBody>
                    <a:bodyPr/>
                    <a:lstStyle/>
                    <a:p>
                      <a:pPr algn="ctr"/>
                      <a:r>
                        <a:rPr lang="en-US" sz="2000">
                          <a:effectLst/>
                        </a:rPr>
                        <a:t>1</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1658444"/>
                  </a:ext>
                </a:extLst>
              </a:tr>
              <a:tr h="465868">
                <a:tc>
                  <a:txBody>
                    <a:bodyPr/>
                    <a:lstStyle/>
                    <a:p>
                      <a:pPr algn="ctr"/>
                      <a:r>
                        <a:rPr lang="en-US" sz="2000">
                          <a:effectLst/>
                        </a:rPr>
                        <a:t>2</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4866657"/>
                  </a:ext>
                </a:extLst>
              </a:tr>
              <a:tr h="465868">
                <a:tc>
                  <a:txBody>
                    <a:bodyPr/>
                    <a:lstStyle/>
                    <a:p>
                      <a:pPr algn="ctr"/>
                      <a:r>
                        <a:rPr lang="en-US" sz="2000">
                          <a:effectLst/>
                        </a:rPr>
                        <a:t>3</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37690965"/>
                  </a:ext>
                </a:extLst>
              </a:tr>
              <a:tr h="465868">
                <a:tc>
                  <a:txBody>
                    <a:bodyPr/>
                    <a:lstStyle/>
                    <a:p>
                      <a:pPr algn="ctr"/>
                      <a:r>
                        <a:rPr lang="en-US" sz="2000">
                          <a:effectLst/>
                        </a:rPr>
                        <a:t>4</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500381"/>
                  </a:ext>
                </a:extLst>
              </a:tr>
              <a:tr h="465868">
                <a:tc>
                  <a:txBody>
                    <a:bodyPr/>
                    <a:lstStyle/>
                    <a:p>
                      <a:pPr algn="ctr"/>
                      <a:r>
                        <a:rPr lang="en-US" sz="2000">
                          <a:effectLst/>
                        </a:rPr>
                        <a:t>5</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8230591"/>
                  </a:ext>
                </a:extLst>
              </a:tr>
              <a:tr h="465868">
                <a:tc>
                  <a:txBody>
                    <a:bodyPr/>
                    <a:lstStyle/>
                    <a:p>
                      <a:pPr algn="ctr"/>
                      <a:r>
                        <a:rPr lang="en-US" sz="2000">
                          <a:effectLst/>
                        </a:rPr>
                        <a:t>6</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8401281"/>
                  </a:ext>
                </a:extLst>
              </a:tr>
              <a:tr h="465868">
                <a:tc>
                  <a:txBody>
                    <a:bodyPr/>
                    <a:lstStyle/>
                    <a:p>
                      <a:pPr algn="ctr"/>
                      <a:r>
                        <a:rPr lang="en-US" sz="2000">
                          <a:effectLst/>
                        </a:rPr>
                        <a:t>7</a:t>
                      </a: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0</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sz="2000" b="1">
                          <a:solidFill>
                            <a:srgbClr val="0000FF"/>
                          </a:solidFill>
                          <a:effectLst/>
                        </a:rPr>
                        <a:t>1</a:t>
                      </a:r>
                      <a:endParaRPr lang="en-US" sz="2000">
                        <a:effectLst/>
                      </a:endParaRPr>
                    </a:p>
                  </a:txBody>
                  <a:tcPr marL="66428" marR="66428" marT="66428" marB="66428"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7926603"/>
                  </a:ext>
                </a:extLst>
              </a:tr>
            </a:tbl>
          </a:graphicData>
        </a:graphic>
      </p:graphicFrame>
    </p:spTree>
    <p:extLst>
      <p:ext uri="{BB962C8B-B14F-4D97-AF65-F5344CB8AC3E}">
        <p14:creationId xmlns:p14="http://schemas.microsoft.com/office/powerpoint/2010/main" val="107982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509610"/>
            <a:ext cx="3464312" cy="1325563"/>
          </a:xfrm>
        </p:spPr>
        <p:txBody>
          <a:bodyPr/>
          <a:lstStyle/>
          <a:p>
            <a:r>
              <a:rPr lang="en-US" dirty="0"/>
              <a:t>Thank You</a:t>
            </a:r>
          </a:p>
        </p:txBody>
      </p:sp>
    </p:spTree>
    <p:extLst>
      <p:ext uri="{BB962C8B-B14F-4D97-AF65-F5344CB8AC3E}">
        <p14:creationId xmlns:p14="http://schemas.microsoft.com/office/powerpoint/2010/main" val="400196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06085" y="1129084"/>
            <a:ext cx="3689091" cy="1960157"/>
          </a:xfrm>
        </p:spPr>
        <p:txBody>
          <a:bodyPr anchor="b">
            <a:normAutofit/>
          </a:bodyPr>
          <a:lstStyle/>
          <a:p>
            <a:r>
              <a:rPr lang="en-US" sz="4000"/>
              <a:t>GPIO Examples</a:t>
            </a:r>
          </a:p>
        </p:txBody>
      </p:sp>
      <p:pic>
        <p:nvPicPr>
          <p:cNvPr id="1026" name="Picture 2" descr="Image result for traffic lights"/>
          <p:cNvPicPr>
            <a:picLocks noChangeAspect="1" noChangeArrowheads="1"/>
          </p:cNvPicPr>
          <p:nvPr/>
        </p:nvPicPr>
        <p:blipFill rotWithShape="1">
          <a:blip r:embed="rId2">
            <a:extLst>
              <a:ext uri="{28A0092B-C50C-407E-A947-70E740481C1C}">
                <a14:useLocalDpi xmlns:a14="http://schemas.microsoft.com/office/drawing/2010/main" val="0"/>
              </a:ext>
            </a:extLst>
          </a:blip>
          <a:srcRect r="3" b="10378"/>
          <a:stretch/>
        </p:blipFill>
        <p:spPr bwMode="auto">
          <a:xfrm>
            <a:off x="5355120" y="1519571"/>
            <a:ext cx="2294762" cy="2009922"/>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Image result for stop light c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731" r="-1" b="37678"/>
          <a:stretch/>
        </p:blipFill>
        <p:spPr bwMode="auto">
          <a:xfrm>
            <a:off x="20" y="1"/>
            <a:ext cx="6770047" cy="2456679"/>
          </a:xfrm>
          <a:custGeom>
            <a:avLst/>
            <a:gdLst/>
            <a:ahLst/>
            <a:cxnLst/>
            <a:rect l="l" t="t" r="r" b="b"/>
            <a:pathLst>
              <a:path w="6770067" h="2456679">
                <a:moveTo>
                  <a:pt x="6770067" y="603033"/>
                </a:moveTo>
                <a:lnTo>
                  <a:pt x="6770067" y="617220"/>
                </a:lnTo>
                <a:lnTo>
                  <a:pt x="6768113" y="610127"/>
                </a:lnTo>
                <a:close/>
                <a:moveTo>
                  <a:pt x="0" y="0"/>
                </a:moveTo>
                <a:lnTo>
                  <a:pt x="6588505" y="0"/>
                </a:lnTo>
                <a:lnTo>
                  <a:pt x="6460879" y="219780"/>
                </a:lnTo>
                <a:cubicBezTo>
                  <a:pt x="5374128" y="2091240"/>
                  <a:pt x="5374128" y="2091240"/>
                  <a:pt x="5374128" y="2091240"/>
                </a:cubicBezTo>
                <a:cubicBezTo>
                  <a:pt x="5251862" y="2317464"/>
                  <a:pt x="5007334" y="2456679"/>
                  <a:pt x="4754071" y="2456679"/>
                </a:cubicBezTo>
                <a:cubicBezTo>
                  <a:pt x="710608" y="2456679"/>
                  <a:pt x="710608" y="2456679"/>
                  <a:pt x="710608" y="2456679"/>
                </a:cubicBezTo>
                <a:cubicBezTo>
                  <a:pt x="448613" y="2456679"/>
                  <a:pt x="212817" y="2317464"/>
                  <a:pt x="81819" y="2091240"/>
                </a:cubicBezTo>
                <a:lnTo>
                  <a:pt x="0" y="1949732"/>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mage result for car exterior light switc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82" b="-2"/>
          <a:stretch/>
        </p:blipFill>
        <p:spPr bwMode="auto">
          <a:xfrm>
            <a:off x="20" y="2619612"/>
            <a:ext cx="7498453" cy="4238389"/>
          </a:xfrm>
          <a:custGeom>
            <a:avLst/>
            <a:gdLst/>
            <a:ahLst/>
            <a:cxnLst/>
            <a:rect l="l" t="t" r="r" b="b"/>
            <a:pathLst>
              <a:path w="7498473" h="4238389">
                <a:moveTo>
                  <a:pt x="6770067" y="1839459"/>
                </a:moveTo>
                <a:lnTo>
                  <a:pt x="6770067" y="1853646"/>
                </a:lnTo>
                <a:lnTo>
                  <a:pt x="6768113" y="1846552"/>
                </a:lnTo>
                <a:close/>
                <a:moveTo>
                  <a:pt x="710608" y="0"/>
                </a:moveTo>
                <a:cubicBezTo>
                  <a:pt x="710608" y="0"/>
                  <a:pt x="710608" y="0"/>
                  <a:pt x="4754071" y="0"/>
                </a:cubicBezTo>
                <a:cubicBezTo>
                  <a:pt x="5007334" y="0"/>
                  <a:pt x="5251862" y="139215"/>
                  <a:pt x="5374128" y="365439"/>
                </a:cubicBezTo>
                <a:cubicBezTo>
                  <a:pt x="5374128" y="365439"/>
                  <a:pt x="5374128" y="365439"/>
                  <a:pt x="7400224" y="3854515"/>
                </a:cubicBezTo>
                <a:cubicBezTo>
                  <a:pt x="7465723" y="3963277"/>
                  <a:pt x="7498473" y="4087266"/>
                  <a:pt x="7498473" y="4211255"/>
                </a:cubicBezTo>
                <a:lnTo>
                  <a:pt x="7494852" y="4238389"/>
                </a:lnTo>
                <a:lnTo>
                  <a:pt x="0" y="4238389"/>
                </a:lnTo>
                <a:lnTo>
                  <a:pt x="0" y="506947"/>
                </a:lnTo>
                <a:lnTo>
                  <a:pt x="81819" y="365439"/>
                </a:lnTo>
                <a:cubicBezTo>
                  <a:pt x="212817" y="139215"/>
                  <a:pt x="448613" y="0"/>
                  <a:pt x="710608" y="0"/>
                </a:cubicBezTo>
                <a:close/>
              </a:path>
            </a:pathLst>
          </a:custGeom>
          <a:noFill/>
          <a:extLst>
            <a:ext uri="{909E8E84-426E-40DD-AFC4-6F175D3DCCD1}">
              <a14:hiddenFill xmlns:a14="http://schemas.microsoft.com/office/drawing/2010/main">
                <a:solidFill>
                  <a:srgbClr val="FFFFFF"/>
                </a:solidFill>
              </a14:hiddenFill>
            </a:ext>
          </a:extLst>
        </p:spPr>
      </p:pic>
      <p:sp>
        <p:nvSpPr>
          <p:cNvPr id="1032" name="Content Placeholder 1031">
            <a:extLst>
              <a:ext uri="{FF2B5EF4-FFF2-40B4-BE49-F238E27FC236}">
                <a16:creationId xmlns:a16="http://schemas.microsoft.com/office/drawing/2014/main" id="{41648599-F18E-E64C-7834-6E51F7192DDF}"/>
              </a:ext>
            </a:extLst>
          </p:cNvPr>
          <p:cNvSpPr>
            <a:spLocks noGrp="1"/>
          </p:cNvSpPr>
          <p:nvPr>
            <p:ph idx="1"/>
          </p:nvPr>
        </p:nvSpPr>
        <p:spPr>
          <a:xfrm>
            <a:off x="8006085" y="3236181"/>
            <a:ext cx="3689091" cy="2195515"/>
          </a:xfrm>
        </p:spPr>
        <p:txBody>
          <a:bodyPr>
            <a:normAutofit/>
          </a:bodyPr>
          <a:lstStyle/>
          <a:p>
            <a:r>
              <a:rPr lang="en-US" sz="2400" dirty="0"/>
              <a:t>Traffic Lights</a:t>
            </a:r>
          </a:p>
          <a:p>
            <a:endParaRPr lang="en-US" sz="2400" dirty="0"/>
          </a:p>
        </p:txBody>
      </p:sp>
    </p:spTree>
    <p:extLst>
      <p:ext uri="{BB962C8B-B14F-4D97-AF65-F5344CB8AC3E}">
        <p14:creationId xmlns:p14="http://schemas.microsoft.com/office/powerpoint/2010/main" val="1318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STM32 Blue Pill Features</a:t>
            </a:r>
          </a:p>
        </p:txBody>
      </p:sp>
      <p:pic>
        <p:nvPicPr>
          <p:cNvPr id="4" name="Content Placeholder 3"/>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264857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4" name="Rectangle 7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5" name="Oval 78">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6" name="Oval 79">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7" name="Oval 80">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42" name="Picture 2" descr="https://www.microcontroller-project.com/uploads/2/2/1/5/22159166/stm32f103c8-development-kit-blink-led_orig.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5" r="1" b="1"/>
          <a:stretch/>
        </p:blipFill>
        <p:spPr bwMode="auto">
          <a:xfrm>
            <a:off x="626590" y="317578"/>
            <a:ext cx="10851111"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94" name="Straight Connector 93">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9" name="Rectangle 9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2" name="Straight Connector 10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30936" y="4018137"/>
            <a:ext cx="4569060" cy="2129586"/>
          </a:xfrm>
          <a:noFill/>
        </p:spPr>
        <p:txBody>
          <a:bodyPr anchor="t">
            <a:normAutofit/>
          </a:bodyPr>
          <a:lstStyle/>
          <a:p>
            <a:r>
              <a:rPr lang="en-US" sz="4800">
                <a:solidFill>
                  <a:schemeClr val="bg1"/>
                </a:solidFill>
              </a:rPr>
              <a:t>STM32 Blue Pill Pinout</a:t>
            </a:r>
          </a:p>
        </p:txBody>
      </p:sp>
      <p:sp>
        <p:nvSpPr>
          <p:cNvPr id="10288" name="Content Placeholder 10245">
            <a:extLst>
              <a:ext uri="{FF2B5EF4-FFF2-40B4-BE49-F238E27FC236}">
                <a16:creationId xmlns:a16="http://schemas.microsoft.com/office/drawing/2014/main" id="{564711AF-72AF-5E27-F0E7-D50BA9D6324D}"/>
              </a:ext>
            </a:extLst>
          </p:cNvPr>
          <p:cNvSpPr>
            <a:spLocks noGrp="1"/>
          </p:cNvSpPr>
          <p:nvPr>
            <p:ph idx="1"/>
          </p:nvPr>
        </p:nvSpPr>
        <p:spPr>
          <a:xfrm>
            <a:off x="5486080" y="4018143"/>
            <a:ext cx="5674105"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230103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t>Stm32 LED Interfacing</a:t>
            </a:r>
          </a:p>
        </p:txBody>
      </p:sp>
      <p:sp>
        <p:nvSpPr>
          <p:cNvPr id="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0" name="Content Placeholder 11269">
            <a:extLst>
              <a:ext uri="{FF2B5EF4-FFF2-40B4-BE49-F238E27FC236}">
                <a16:creationId xmlns:a16="http://schemas.microsoft.com/office/drawing/2014/main" id="{83A5BCCF-0554-DDBA-BA82-45A2197B7025}"/>
              </a:ext>
            </a:extLst>
          </p:cNvPr>
          <p:cNvSpPr>
            <a:spLocks noGrp="1"/>
          </p:cNvSpPr>
          <p:nvPr>
            <p:ph idx="1"/>
          </p:nvPr>
        </p:nvSpPr>
        <p:spPr>
          <a:xfrm>
            <a:off x="640080" y="2872899"/>
            <a:ext cx="4243589" cy="3320668"/>
          </a:xfrm>
        </p:spPr>
        <p:txBody>
          <a:bodyPr>
            <a:normAutofit/>
          </a:bodyPr>
          <a:lstStyle/>
          <a:p>
            <a:endParaRPr lang="en-US" sz="2200"/>
          </a:p>
        </p:txBody>
      </p:sp>
      <p:pic>
        <p:nvPicPr>
          <p:cNvPr id="11266" name="Picture 2" descr="Led bar with stm32f103 micro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2047" r="-1"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8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9609" y="679731"/>
            <a:ext cx="4171994" cy="3736540"/>
          </a:xfrm>
        </p:spPr>
        <p:txBody>
          <a:bodyPr vert="horz" lIns="91440" tIns="45720" rIns="91440" bIns="45720" rtlCol="0" anchor="b">
            <a:normAutofit/>
          </a:bodyPr>
          <a:lstStyle/>
          <a:p>
            <a:r>
              <a:rPr lang="en-US" sz="6000"/>
              <a:t>Stm32 Button and Buzzer Interfacing</a:t>
            </a:r>
          </a:p>
        </p:txBody>
      </p:sp>
      <p:grpSp>
        <p:nvGrpSpPr>
          <p:cNvPr id="153" name="Group 15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4" name="Straight Connector 15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7" name="Rectangle 15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Buzzer with Stm32 Micro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l="8979" r="12606" b="2"/>
          <a:stretch/>
        </p:blipFill>
        <p:spPr bwMode="auto">
          <a:xfrm>
            <a:off x="5640572" y="557360"/>
            <a:ext cx="5608830" cy="563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8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55" name="Rectangle 615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Stm32 Button Interface</a:t>
            </a:r>
          </a:p>
        </p:txBody>
      </p:sp>
      <p:pic>
        <p:nvPicPr>
          <p:cNvPr id="6148" name="Picture 4" descr="Stm32 pins used in buzzer project - Stm32cubemx code configurato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5748" y="2185534"/>
            <a:ext cx="5131088" cy="398942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Stm32 GPIO pull up resistor configuration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217815"/>
            <a:ext cx="3714520"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69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4560584" cy="1128068"/>
          </a:xfrm>
        </p:spPr>
        <p:txBody>
          <a:bodyPr anchor="ctr">
            <a:normAutofit/>
          </a:bodyPr>
          <a:lstStyle/>
          <a:p>
            <a:r>
              <a:rPr lang="en-US" sz="4000"/>
              <a:t>Door pin project</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4559425" cy="3979585"/>
          </a:xfrm>
        </p:spPr>
        <p:txBody>
          <a:bodyPr anchor="ctr">
            <a:normAutofit/>
          </a:bodyPr>
          <a:lstStyle/>
          <a:p>
            <a:r>
              <a:rPr lang="en-US" sz="2000" b="1"/>
              <a:t>Mechanical Reed/Contact switch</a:t>
            </a:r>
          </a:p>
          <a:p>
            <a:r>
              <a:rPr lang="en-US" sz="2000"/>
              <a:t>Constructed from two pieces of magnet</a:t>
            </a:r>
          </a:p>
          <a:p>
            <a:r>
              <a:rPr lang="en-US" sz="2000"/>
              <a:t>If they are contacted it gives signal</a:t>
            </a:r>
          </a:p>
          <a:p>
            <a:pPr marL="0" indent="0">
              <a:buNone/>
            </a:pPr>
            <a:r>
              <a:rPr lang="en-US" sz="2000"/>
              <a:t>Depends on the configuration of </a:t>
            </a:r>
          </a:p>
          <a:p>
            <a:pPr marL="0" indent="0">
              <a:buNone/>
            </a:pPr>
            <a:r>
              <a:rPr lang="en-US" sz="2000"/>
              <a:t>Active high or active low</a:t>
            </a:r>
          </a:p>
          <a:p>
            <a:pPr marL="0" indent="0">
              <a:buNone/>
            </a:pPr>
            <a:r>
              <a:rPr lang="en-US" sz="2000"/>
              <a:t>In this configuration its active Low</a:t>
            </a:r>
          </a:p>
          <a:p>
            <a:endParaRPr lang="en-US" sz="200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tm32f103 reed switch door alarm circuit"/>
          <p:cNvPicPr>
            <a:picLocks noChangeAspect="1" noChangeArrowheads="1"/>
          </p:cNvPicPr>
          <p:nvPr/>
        </p:nvPicPr>
        <p:blipFill rotWithShape="1">
          <a:blip r:embed="rId2">
            <a:extLst>
              <a:ext uri="{28A0092B-C50C-407E-A947-70E740481C1C}">
                <a14:useLocalDpi xmlns:a14="http://schemas.microsoft.com/office/drawing/2010/main" val="0"/>
              </a:ext>
            </a:extLst>
          </a:blip>
          <a:srcRect l="13522" r="7303"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TotalTime>
  <Words>1035</Words>
  <Application>Microsoft Office PowerPoint</Application>
  <PresentationFormat>Widescreen</PresentationFormat>
  <Paragraphs>186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Calibri Light</vt:lpstr>
      <vt:lpstr>roboto</vt:lpstr>
      <vt:lpstr>Office Theme</vt:lpstr>
      <vt:lpstr>GPIO</vt:lpstr>
      <vt:lpstr>GPIO</vt:lpstr>
      <vt:lpstr>GPIO Examples</vt:lpstr>
      <vt:lpstr>STM32 Blue Pill Features</vt:lpstr>
      <vt:lpstr>STM32 Blue Pill Pinout</vt:lpstr>
      <vt:lpstr>Stm32 LED Interfacing</vt:lpstr>
      <vt:lpstr>Stm32 Button and Buzzer Interfacing</vt:lpstr>
      <vt:lpstr>Stm32 Button Interface</vt:lpstr>
      <vt:lpstr>Door pin project</vt:lpstr>
      <vt:lpstr>Reed Switch</vt:lpstr>
      <vt:lpstr>LCD</vt:lpstr>
      <vt:lpstr>LCD Hardware</vt:lpstr>
      <vt:lpstr>Pinout LCD</vt:lpstr>
      <vt:lpstr>PowerPoint Presentation</vt:lpstr>
      <vt:lpstr>DC Motor</vt:lpstr>
      <vt:lpstr>Seven Segment</vt:lpstr>
      <vt:lpstr>Keypad 4x4</vt:lpstr>
      <vt:lpstr>Servo Motors</vt:lpstr>
      <vt:lpstr>STM32 Servo Interfacing</vt:lpstr>
      <vt:lpstr>STM32 Servo Interfacing </vt:lpstr>
      <vt:lpstr>DC Motor Interfacing</vt:lpstr>
      <vt:lpstr>Stepper Motor</vt:lpstr>
      <vt:lpstr>Stepper Motor</vt:lpstr>
      <vt:lpstr>Stepper (Cont’)</vt:lpstr>
      <vt:lpstr>PowerPoint Presentation</vt:lpstr>
      <vt:lpstr>Drive Modes</vt:lpstr>
      <vt:lpstr>Full-Step Drive</vt:lpstr>
      <vt:lpstr>Half-Step Drive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GPIO</dc:title>
  <dc:creator>Mohamed</dc:creator>
  <cp:lastModifiedBy>Mohamed, Mohamed Said (DXC Luxoft)</cp:lastModifiedBy>
  <cp:revision>77</cp:revision>
  <dcterms:created xsi:type="dcterms:W3CDTF">2019-04-11T11:51:44Z</dcterms:created>
  <dcterms:modified xsi:type="dcterms:W3CDTF">2022-10-29T14:41:28Z</dcterms:modified>
</cp:coreProperties>
</file>