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5" r:id="rId3"/>
    <p:sldId id="266" r:id="rId4"/>
    <p:sldId id="267" r:id="rId5"/>
    <p:sldId id="268" r:id="rId6"/>
    <p:sldId id="269" r:id="rId7"/>
    <p:sldId id="270" r:id="rId8"/>
    <p:sldId id="271" r:id="rId9"/>
    <p:sldId id="273" r:id="rId10"/>
    <p:sldId id="285" r:id="rId11"/>
    <p:sldId id="272" r:id="rId12"/>
    <p:sldId id="274" r:id="rId13"/>
    <p:sldId id="275" r:id="rId14"/>
    <p:sldId id="276" r:id="rId15"/>
    <p:sldId id="277" r:id="rId16"/>
    <p:sldId id="278" r:id="rId17"/>
    <p:sldId id="279" r:id="rId18"/>
    <p:sldId id="280" r:id="rId19"/>
    <p:sldId id="259" r:id="rId20"/>
    <p:sldId id="257" r:id="rId21"/>
    <p:sldId id="258" r:id="rId22"/>
    <p:sldId id="262" r:id="rId23"/>
    <p:sldId id="260" r:id="rId24"/>
    <p:sldId id="261" r:id="rId25"/>
    <p:sldId id="263" r:id="rId26"/>
    <p:sldId id="264" r:id="rId27"/>
    <p:sldId id="282" r:id="rId28"/>
    <p:sldId id="281" r:id="rId29"/>
    <p:sldId id="283" r:id="rId30"/>
    <p:sldId id="284"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4AEFA5-1C85-4D3F-8AA3-8288CCEB70E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BCA289A-F8BD-4246-B8AC-5517E4B6398E}">
      <dgm:prSet/>
      <dgm:spPr/>
      <dgm:t>
        <a:bodyPr/>
        <a:lstStyle/>
        <a:p>
          <a:r>
            <a:rPr lang="en-US"/>
            <a:t>Interrupts are used to achieve rapid response with minimal overhead to infrequent, random or unexpected events.The alternative to interrupts is polling. With polling the firmware continually tests the status of input-output devices for a service request. The disadvantages of polling are:</a:t>
          </a:r>
        </a:p>
      </dgm:t>
    </dgm:pt>
    <dgm:pt modelId="{3CB70327-DF82-4FCB-AE9A-1F43CAC12CE1}" type="parTrans" cxnId="{6DB36F13-2C73-447D-B4AA-D3F725D37A78}">
      <dgm:prSet/>
      <dgm:spPr/>
      <dgm:t>
        <a:bodyPr/>
        <a:lstStyle/>
        <a:p>
          <a:endParaRPr lang="en-US"/>
        </a:p>
      </dgm:t>
    </dgm:pt>
    <dgm:pt modelId="{B9E433BF-E1C1-44C8-B4B4-69AE8A163467}" type="sibTrans" cxnId="{6DB36F13-2C73-447D-B4AA-D3F725D37A78}">
      <dgm:prSet/>
      <dgm:spPr/>
      <dgm:t>
        <a:bodyPr/>
        <a:lstStyle/>
        <a:p>
          <a:endParaRPr lang="en-US"/>
        </a:p>
      </dgm:t>
    </dgm:pt>
    <dgm:pt modelId="{CB9CF7F8-2525-486C-BBB5-9496226E1355}">
      <dgm:prSet/>
      <dgm:spPr/>
      <dgm:t>
        <a:bodyPr/>
        <a:lstStyle/>
        <a:p>
          <a:r>
            <a:rPr lang="en-US"/>
            <a:t>The code overhead to continually test the status.</a:t>
          </a:r>
        </a:p>
      </dgm:t>
    </dgm:pt>
    <dgm:pt modelId="{28927E10-3524-4C24-8648-85D46AB41C5B}" type="parTrans" cxnId="{8A5C3D9C-678A-40B0-AE2B-4263C1E72CCA}">
      <dgm:prSet/>
      <dgm:spPr/>
      <dgm:t>
        <a:bodyPr/>
        <a:lstStyle/>
        <a:p>
          <a:endParaRPr lang="en-US"/>
        </a:p>
      </dgm:t>
    </dgm:pt>
    <dgm:pt modelId="{AEBC454B-B103-4789-95C8-B6A0B473D7D8}" type="sibTrans" cxnId="{8A5C3D9C-678A-40B0-AE2B-4263C1E72CCA}">
      <dgm:prSet/>
      <dgm:spPr/>
      <dgm:t>
        <a:bodyPr/>
        <a:lstStyle/>
        <a:p>
          <a:endParaRPr lang="en-US"/>
        </a:p>
      </dgm:t>
    </dgm:pt>
    <dgm:pt modelId="{C30A19CE-F95B-4731-A144-2337A6DB9ED6}">
      <dgm:prSet/>
      <dgm:spPr/>
      <dgm:t>
        <a:bodyPr/>
        <a:lstStyle/>
        <a:p>
          <a:r>
            <a:rPr lang="en-US"/>
            <a:t>The response time that for worse-case can be as long as the time between the tests.</a:t>
          </a:r>
        </a:p>
      </dgm:t>
    </dgm:pt>
    <dgm:pt modelId="{9A1E537B-FE6C-4F95-91A2-6683D34F74DE}" type="parTrans" cxnId="{F0369653-8F0B-4DDB-A6AE-AB0FE93A2502}">
      <dgm:prSet/>
      <dgm:spPr/>
      <dgm:t>
        <a:bodyPr/>
        <a:lstStyle/>
        <a:p>
          <a:endParaRPr lang="en-US"/>
        </a:p>
      </dgm:t>
    </dgm:pt>
    <dgm:pt modelId="{A44E7E79-E32C-44E1-90DB-ED48BDD2C5B4}" type="sibTrans" cxnId="{F0369653-8F0B-4DDB-A6AE-AB0FE93A2502}">
      <dgm:prSet/>
      <dgm:spPr/>
      <dgm:t>
        <a:bodyPr/>
        <a:lstStyle/>
        <a:p>
          <a:endParaRPr lang="en-US"/>
        </a:p>
      </dgm:t>
    </dgm:pt>
    <dgm:pt modelId="{FC6616C2-4DA0-4F79-B6DC-E3537943E777}">
      <dgm:prSet/>
      <dgm:spPr/>
      <dgm:t>
        <a:bodyPr/>
        <a:lstStyle/>
        <a:p>
          <a:r>
            <a:rPr lang="en-US"/>
            <a:t>The overhead and response time are trade offs. The response time can be reduced at the expense of greater overhead and vice versa.Relative to polling the advantages of interrupts are the minimal overhead and very short response time. The disadvantages of interrupts are that it is difficult to anticipate and test for all contingencies.</a:t>
          </a:r>
        </a:p>
      </dgm:t>
    </dgm:pt>
    <dgm:pt modelId="{ABEE265D-ABA2-4D0F-9AA4-89D673C60A46}" type="parTrans" cxnId="{4128EDB7-C154-4295-BEE6-62893AC68A01}">
      <dgm:prSet/>
      <dgm:spPr/>
      <dgm:t>
        <a:bodyPr/>
        <a:lstStyle/>
        <a:p>
          <a:endParaRPr lang="en-US"/>
        </a:p>
      </dgm:t>
    </dgm:pt>
    <dgm:pt modelId="{E907EAE7-5218-4735-8B26-936FF46063FB}" type="sibTrans" cxnId="{4128EDB7-C154-4295-BEE6-62893AC68A01}">
      <dgm:prSet/>
      <dgm:spPr/>
      <dgm:t>
        <a:bodyPr/>
        <a:lstStyle/>
        <a:p>
          <a:endParaRPr lang="en-US"/>
        </a:p>
      </dgm:t>
    </dgm:pt>
    <dgm:pt modelId="{7A179145-FB99-4785-A010-78D014F61197}" type="pres">
      <dgm:prSet presAssocID="{CE4AEFA5-1C85-4D3F-8AA3-8288CCEB70E6}" presName="root" presStyleCnt="0">
        <dgm:presLayoutVars>
          <dgm:dir/>
          <dgm:resizeHandles val="exact"/>
        </dgm:presLayoutVars>
      </dgm:prSet>
      <dgm:spPr/>
    </dgm:pt>
    <dgm:pt modelId="{4FF45CDD-221F-4F65-8879-21E72612DE3D}" type="pres">
      <dgm:prSet presAssocID="{EBCA289A-F8BD-4246-B8AC-5517E4B6398E}" presName="compNode" presStyleCnt="0"/>
      <dgm:spPr/>
    </dgm:pt>
    <dgm:pt modelId="{D62020A0-0858-48EB-BF6C-EAA284100B76}" type="pres">
      <dgm:prSet presAssocID="{EBCA289A-F8BD-4246-B8AC-5517E4B6398E}" presName="bgRect" presStyleLbl="bgShp" presStyleIdx="0" presStyleCnt="4"/>
      <dgm:spPr/>
    </dgm:pt>
    <dgm:pt modelId="{B7BE1D2E-91E8-4151-9519-D02BBB1EAD03}" type="pres">
      <dgm:prSet presAssocID="{EBCA289A-F8BD-4246-B8AC-5517E4B639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6B0686F8-E3F8-4360-883F-8C731D087C4B}" type="pres">
      <dgm:prSet presAssocID="{EBCA289A-F8BD-4246-B8AC-5517E4B6398E}" presName="spaceRect" presStyleCnt="0"/>
      <dgm:spPr/>
    </dgm:pt>
    <dgm:pt modelId="{B29DD582-B291-4988-BEE4-8F8DAFA106AF}" type="pres">
      <dgm:prSet presAssocID="{EBCA289A-F8BD-4246-B8AC-5517E4B6398E}" presName="parTx" presStyleLbl="revTx" presStyleIdx="0" presStyleCnt="4">
        <dgm:presLayoutVars>
          <dgm:chMax val="0"/>
          <dgm:chPref val="0"/>
        </dgm:presLayoutVars>
      </dgm:prSet>
      <dgm:spPr/>
    </dgm:pt>
    <dgm:pt modelId="{48BDE802-D8F6-4369-99D7-7BBA4FE1A994}" type="pres">
      <dgm:prSet presAssocID="{B9E433BF-E1C1-44C8-B4B4-69AE8A163467}" presName="sibTrans" presStyleCnt="0"/>
      <dgm:spPr/>
    </dgm:pt>
    <dgm:pt modelId="{3D6DD8A8-5CE6-4339-AAE4-70A0D9579D95}" type="pres">
      <dgm:prSet presAssocID="{CB9CF7F8-2525-486C-BBB5-9496226E1355}" presName="compNode" presStyleCnt="0"/>
      <dgm:spPr/>
    </dgm:pt>
    <dgm:pt modelId="{38AE6C54-9920-4C44-B2F6-312F9B500841}" type="pres">
      <dgm:prSet presAssocID="{CB9CF7F8-2525-486C-BBB5-9496226E1355}" presName="bgRect" presStyleLbl="bgShp" presStyleIdx="1" presStyleCnt="4"/>
      <dgm:spPr/>
    </dgm:pt>
    <dgm:pt modelId="{6EBC0487-51C9-4E3A-B34A-3D5B67F8ECA2}" type="pres">
      <dgm:prSet presAssocID="{CB9CF7F8-2525-486C-BBB5-9496226E135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7E0A6E2-D094-45E6-8E89-DFC00700CCD0}" type="pres">
      <dgm:prSet presAssocID="{CB9CF7F8-2525-486C-BBB5-9496226E1355}" presName="spaceRect" presStyleCnt="0"/>
      <dgm:spPr/>
    </dgm:pt>
    <dgm:pt modelId="{90C75FF5-7B06-49AB-8A64-05D71DE1A6F2}" type="pres">
      <dgm:prSet presAssocID="{CB9CF7F8-2525-486C-BBB5-9496226E1355}" presName="parTx" presStyleLbl="revTx" presStyleIdx="1" presStyleCnt="4">
        <dgm:presLayoutVars>
          <dgm:chMax val="0"/>
          <dgm:chPref val="0"/>
        </dgm:presLayoutVars>
      </dgm:prSet>
      <dgm:spPr/>
    </dgm:pt>
    <dgm:pt modelId="{51F387DA-F1E4-4CFD-BEF7-52B5067C9D9B}" type="pres">
      <dgm:prSet presAssocID="{AEBC454B-B103-4789-95C8-B6A0B473D7D8}" presName="sibTrans" presStyleCnt="0"/>
      <dgm:spPr/>
    </dgm:pt>
    <dgm:pt modelId="{D770E527-B003-4216-A923-68FF93FF365F}" type="pres">
      <dgm:prSet presAssocID="{C30A19CE-F95B-4731-A144-2337A6DB9ED6}" presName="compNode" presStyleCnt="0"/>
      <dgm:spPr/>
    </dgm:pt>
    <dgm:pt modelId="{3ADC26E3-94FA-445C-8281-DBEF6D2EEC9A}" type="pres">
      <dgm:prSet presAssocID="{C30A19CE-F95B-4731-A144-2337A6DB9ED6}" presName="bgRect" presStyleLbl="bgShp" presStyleIdx="2" presStyleCnt="4"/>
      <dgm:spPr/>
    </dgm:pt>
    <dgm:pt modelId="{A977E205-C56E-471B-AA9C-887C960C3629}" type="pres">
      <dgm:prSet presAssocID="{C30A19CE-F95B-4731-A144-2337A6DB9E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F49DF663-3197-47F6-A69B-ED3BFC2A6514}" type="pres">
      <dgm:prSet presAssocID="{C30A19CE-F95B-4731-A144-2337A6DB9ED6}" presName="spaceRect" presStyleCnt="0"/>
      <dgm:spPr/>
    </dgm:pt>
    <dgm:pt modelId="{FCD7F243-6B9F-440C-B847-6463A3F73A26}" type="pres">
      <dgm:prSet presAssocID="{C30A19CE-F95B-4731-A144-2337A6DB9ED6}" presName="parTx" presStyleLbl="revTx" presStyleIdx="2" presStyleCnt="4">
        <dgm:presLayoutVars>
          <dgm:chMax val="0"/>
          <dgm:chPref val="0"/>
        </dgm:presLayoutVars>
      </dgm:prSet>
      <dgm:spPr/>
    </dgm:pt>
    <dgm:pt modelId="{E1580AF0-9A09-41E5-812E-CDBAE0D4B342}" type="pres">
      <dgm:prSet presAssocID="{A44E7E79-E32C-44E1-90DB-ED48BDD2C5B4}" presName="sibTrans" presStyleCnt="0"/>
      <dgm:spPr/>
    </dgm:pt>
    <dgm:pt modelId="{B5E9DAF2-E458-4CAE-B391-9D4EFFA0C694}" type="pres">
      <dgm:prSet presAssocID="{FC6616C2-4DA0-4F79-B6DC-E3537943E777}" presName="compNode" presStyleCnt="0"/>
      <dgm:spPr/>
    </dgm:pt>
    <dgm:pt modelId="{118AC7E2-DC73-4436-A520-1903948675F7}" type="pres">
      <dgm:prSet presAssocID="{FC6616C2-4DA0-4F79-B6DC-E3537943E777}" presName="bgRect" presStyleLbl="bgShp" presStyleIdx="3" presStyleCnt="4"/>
      <dgm:spPr/>
    </dgm:pt>
    <dgm:pt modelId="{CB385409-676C-4FB9-9257-4DD0647680F8}" type="pres">
      <dgm:prSet presAssocID="{FC6616C2-4DA0-4F79-B6DC-E3537943E7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8A7AD424-3E39-4E7E-AE34-29F42354B753}" type="pres">
      <dgm:prSet presAssocID="{FC6616C2-4DA0-4F79-B6DC-E3537943E777}" presName="spaceRect" presStyleCnt="0"/>
      <dgm:spPr/>
    </dgm:pt>
    <dgm:pt modelId="{E706B5E7-6ABB-4ED2-A7C5-6D8A2AB58170}" type="pres">
      <dgm:prSet presAssocID="{FC6616C2-4DA0-4F79-B6DC-E3537943E777}" presName="parTx" presStyleLbl="revTx" presStyleIdx="3" presStyleCnt="4">
        <dgm:presLayoutVars>
          <dgm:chMax val="0"/>
          <dgm:chPref val="0"/>
        </dgm:presLayoutVars>
      </dgm:prSet>
      <dgm:spPr/>
    </dgm:pt>
  </dgm:ptLst>
  <dgm:cxnLst>
    <dgm:cxn modelId="{D7715405-803C-41D6-A542-234E81B937EF}" type="presOf" srcId="{EBCA289A-F8BD-4246-B8AC-5517E4B6398E}" destId="{B29DD582-B291-4988-BEE4-8F8DAFA106AF}" srcOrd="0" destOrd="0" presId="urn:microsoft.com/office/officeart/2018/2/layout/IconVerticalSolidList"/>
    <dgm:cxn modelId="{6DB36F13-2C73-447D-B4AA-D3F725D37A78}" srcId="{CE4AEFA5-1C85-4D3F-8AA3-8288CCEB70E6}" destId="{EBCA289A-F8BD-4246-B8AC-5517E4B6398E}" srcOrd="0" destOrd="0" parTransId="{3CB70327-DF82-4FCB-AE9A-1F43CAC12CE1}" sibTransId="{B9E433BF-E1C1-44C8-B4B4-69AE8A163467}"/>
    <dgm:cxn modelId="{8783B035-6830-4171-AAFA-0BAFD1B0E602}" type="presOf" srcId="{CE4AEFA5-1C85-4D3F-8AA3-8288CCEB70E6}" destId="{7A179145-FB99-4785-A010-78D014F61197}" srcOrd="0" destOrd="0" presId="urn:microsoft.com/office/officeart/2018/2/layout/IconVerticalSolidList"/>
    <dgm:cxn modelId="{F0369653-8F0B-4DDB-A6AE-AB0FE93A2502}" srcId="{CE4AEFA5-1C85-4D3F-8AA3-8288CCEB70E6}" destId="{C30A19CE-F95B-4731-A144-2337A6DB9ED6}" srcOrd="2" destOrd="0" parTransId="{9A1E537B-FE6C-4F95-91A2-6683D34F74DE}" sibTransId="{A44E7E79-E32C-44E1-90DB-ED48BDD2C5B4}"/>
    <dgm:cxn modelId="{E6CF6697-7A6C-4C1A-A8FD-0291FBA9E460}" type="presOf" srcId="{CB9CF7F8-2525-486C-BBB5-9496226E1355}" destId="{90C75FF5-7B06-49AB-8A64-05D71DE1A6F2}" srcOrd="0" destOrd="0" presId="urn:microsoft.com/office/officeart/2018/2/layout/IconVerticalSolidList"/>
    <dgm:cxn modelId="{8A5C3D9C-678A-40B0-AE2B-4263C1E72CCA}" srcId="{CE4AEFA5-1C85-4D3F-8AA3-8288CCEB70E6}" destId="{CB9CF7F8-2525-486C-BBB5-9496226E1355}" srcOrd="1" destOrd="0" parTransId="{28927E10-3524-4C24-8648-85D46AB41C5B}" sibTransId="{AEBC454B-B103-4789-95C8-B6A0B473D7D8}"/>
    <dgm:cxn modelId="{4128EDB7-C154-4295-BEE6-62893AC68A01}" srcId="{CE4AEFA5-1C85-4D3F-8AA3-8288CCEB70E6}" destId="{FC6616C2-4DA0-4F79-B6DC-E3537943E777}" srcOrd="3" destOrd="0" parTransId="{ABEE265D-ABA2-4D0F-9AA4-89D673C60A46}" sibTransId="{E907EAE7-5218-4735-8B26-936FF46063FB}"/>
    <dgm:cxn modelId="{171EFDEB-F3D5-410D-A221-0605CF54DF75}" type="presOf" srcId="{FC6616C2-4DA0-4F79-B6DC-E3537943E777}" destId="{E706B5E7-6ABB-4ED2-A7C5-6D8A2AB58170}" srcOrd="0" destOrd="0" presId="urn:microsoft.com/office/officeart/2018/2/layout/IconVerticalSolidList"/>
    <dgm:cxn modelId="{BCA1AFEF-331D-4138-A14F-1EB4ED61B808}" type="presOf" srcId="{C30A19CE-F95B-4731-A144-2337A6DB9ED6}" destId="{FCD7F243-6B9F-440C-B847-6463A3F73A26}" srcOrd="0" destOrd="0" presId="urn:microsoft.com/office/officeart/2018/2/layout/IconVerticalSolidList"/>
    <dgm:cxn modelId="{9C44161D-B8DC-469C-8A12-0F3113BBD78A}" type="presParOf" srcId="{7A179145-FB99-4785-A010-78D014F61197}" destId="{4FF45CDD-221F-4F65-8879-21E72612DE3D}" srcOrd="0" destOrd="0" presId="urn:microsoft.com/office/officeart/2018/2/layout/IconVerticalSolidList"/>
    <dgm:cxn modelId="{26B7E7D6-23DE-43BF-8432-F769913FDAA3}" type="presParOf" srcId="{4FF45CDD-221F-4F65-8879-21E72612DE3D}" destId="{D62020A0-0858-48EB-BF6C-EAA284100B76}" srcOrd="0" destOrd="0" presId="urn:microsoft.com/office/officeart/2018/2/layout/IconVerticalSolidList"/>
    <dgm:cxn modelId="{389F0424-F22E-4D0A-820E-93B58FC9BDAB}" type="presParOf" srcId="{4FF45CDD-221F-4F65-8879-21E72612DE3D}" destId="{B7BE1D2E-91E8-4151-9519-D02BBB1EAD03}" srcOrd="1" destOrd="0" presId="urn:microsoft.com/office/officeart/2018/2/layout/IconVerticalSolidList"/>
    <dgm:cxn modelId="{B8C359B2-1060-4581-8110-73830CD628ED}" type="presParOf" srcId="{4FF45CDD-221F-4F65-8879-21E72612DE3D}" destId="{6B0686F8-E3F8-4360-883F-8C731D087C4B}" srcOrd="2" destOrd="0" presId="urn:microsoft.com/office/officeart/2018/2/layout/IconVerticalSolidList"/>
    <dgm:cxn modelId="{3C2A1920-5D51-4DDF-AB28-59F85E3512A1}" type="presParOf" srcId="{4FF45CDD-221F-4F65-8879-21E72612DE3D}" destId="{B29DD582-B291-4988-BEE4-8F8DAFA106AF}" srcOrd="3" destOrd="0" presId="urn:microsoft.com/office/officeart/2018/2/layout/IconVerticalSolidList"/>
    <dgm:cxn modelId="{68199EAF-693F-4DAB-AB03-78C4B7980294}" type="presParOf" srcId="{7A179145-FB99-4785-A010-78D014F61197}" destId="{48BDE802-D8F6-4369-99D7-7BBA4FE1A994}" srcOrd="1" destOrd="0" presId="urn:microsoft.com/office/officeart/2018/2/layout/IconVerticalSolidList"/>
    <dgm:cxn modelId="{671D3A9B-7438-459A-B7F0-E1CD4A88C255}" type="presParOf" srcId="{7A179145-FB99-4785-A010-78D014F61197}" destId="{3D6DD8A8-5CE6-4339-AAE4-70A0D9579D95}" srcOrd="2" destOrd="0" presId="urn:microsoft.com/office/officeart/2018/2/layout/IconVerticalSolidList"/>
    <dgm:cxn modelId="{B225FBB5-32FD-4D9B-90FD-B3F3DC4F0D27}" type="presParOf" srcId="{3D6DD8A8-5CE6-4339-AAE4-70A0D9579D95}" destId="{38AE6C54-9920-4C44-B2F6-312F9B500841}" srcOrd="0" destOrd="0" presId="urn:microsoft.com/office/officeart/2018/2/layout/IconVerticalSolidList"/>
    <dgm:cxn modelId="{9F778A20-01CD-4CCE-84A4-F0D8541A17AF}" type="presParOf" srcId="{3D6DD8A8-5CE6-4339-AAE4-70A0D9579D95}" destId="{6EBC0487-51C9-4E3A-B34A-3D5B67F8ECA2}" srcOrd="1" destOrd="0" presId="urn:microsoft.com/office/officeart/2018/2/layout/IconVerticalSolidList"/>
    <dgm:cxn modelId="{F63B0782-48BC-42A1-B689-BA44940D063C}" type="presParOf" srcId="{3D6DD8A8-5CE6-4339-AAE4-70A0D9579D95}" destId="{C7E0A6E2-D094-45E6-8E89-DFC00700CCD0}" srcOrd="2" destOrd="0" presId="urn:microsoft.com/office/officeart/2018/2/layout/IconVerticalSolidList"/>
    <dgm:cxn modelId="{2177890A-706A-4FB8-9F45-985CB915505E}" type="presParOf" srcId="{3D6DD8A8-5CE6-4339-AAE4-70A0D9579D95}" destId="{90C75FF5-7B06-49AB-8A64-05D71DE1A6F2}" srcOrd="3" destOrd="0" presId="urn:microsoft.com/office/officeart/2018/2/layout/IconVerticalSolidList"/>
    <dgm:cxn modelId="{5673ACDD-DC09-4473-94BE-E33FB8C7A482}" type="presParOf" srcId="{7A179145-FB99-4785-A010-78D014F61197}" destId="{51F387DA-F1E4-4CFD-BEF7-52B5067C9D9B}" srcOrd="3" destOrd="0" presId="urn:microsoft.com/office/officeart/2018/2/layout/IconVerticalSolidList"/>
    <dgm:cxn modelId="{61F50D60-39B4-4005-9AA4-1B4FF0B890B4}" type="presParOf" srcId="{7A179145-FB99-4785-A010-78D014F61197}" destId="{D770E527-B003-4216-A923-68FF93FF365F}" srcOrd="4" destOrd="0" presId="urn:microsoft.com/office/officeart/2018/2/layout/IconVerticalSolidList"/>
    <dgm:cxn modelId="{80B09AD5-F748-430E-910D-B215D055B2C9}" type="presParOf" srcId="{D770E527-B003-4216-A923-68FF93FF365F}" destId="{3ADC26E3-94FA-445C-8281-DBEF6D2EEC9A}" srcOrd="0" destOrd="0" presId="urn:microsoft.com/office/officeart/2018/2/layout/IconVerticalSolidList"/>
    <dgm:cxn modelId="{431F9C25-0FDD-45C4-A668-A4DF8B531EA5}" type="presParOf" srcId="{D770E527-B003-4216-A923-68FF93FF365F}" destId="{A977E205-C56E-471B-AA9C-887C960C3629}" srcOrd="1" destOrd="0" presId="urn:microsoft.com/office/officeart/2018/2/layout/IconVerticalSolidList"/>
    <dgm:cxn modelId="{A337539D-7748-4D1D-A350-71B60FF909F3}" type="presParOf" srcId="{D770E527-B003-4216-A923-68FF93FF365F}" destId="{F49DF663-3197-47F6-A69B-ED3BFC2A6514}" srcOrd="2" destOrd="0" presId="urn:microsoft.com/office/officeart/2018/2/layout/IconVerticalSolidList"/>
    <dgm:cxn modelId="{DAA268E0-DFA9-496F-A664-E546DB968228}" type="presParOf" srcId="{D770E527-B003-4216-A923-68FF93FF365F}" destId="{FCD7F243-6B9F-440C-B847-6463A3F73A26}" srcOrd="3" destOrd="0" presId="urn:microsoft.com/office/officeart/2018/2/layout/IconVerticalSolidList"/>
    <dgm:cxn modelId="{82B337E6-F68F-4B3C-BE73-CC7EECD1CC5A}" type="presParOf" srcId="{7A179145-FB99-4785-A010-78D014F61197}" destId="{E1580AF0-9A09-41E5-812E-CDBAE0D4B342}" srcOrd="5" destOrd="0" presId="urn:microsoft.com/office/officeart/2018/2/layout/IconVerticalSolidList"/>
    <dgm:cxn modelId="{09A5E53F-5A2D-4DE9-9576-4536328AB160}" type="presParOf" srcId="{7A179145-FB99-4785-A010-78D014F61197}" destId="{B5E9DAF2-E458-4CAE-B391-9D4EFFA0C694}" srcOrd="6" destOrd="0" presId="urn:microsoft.com/office/officeart/2018/2/layout/IconVerticalSolidList"/>
    <dgm:cxn modelId="{1E0CF8FE-21A6-40B7-81B1-05C29CD46F69}" type="presParOf" srcId="{B5E9DAF2-E458-4CAE-B391-9D4EFFA0C694}" destId="{118AC7E2-DC73-4436-A520-1903948675F7}" srcOrd="0" destOrd="0" presId="urn:microsoft.com/office/officeart/2018/2/layout/IconVerticalSolidList"/>
    <dgm:cxn modelId="{9AE5B327-C269-464B-A635-89B2F9BCB755}" type="presParOf" srcId="{B5E9DAF2-E458-4CAE-B391-9D4EFFA0C694}" destId="{CB385409-676C-4FB9-9257-4DD0647680F8}" srcOrd="1" destOrd="0" presId="urn:microsoft.com/office/officeart/2018/2/layout/IconVerticalSolidList"/>
    <dgm:cxn modelId="{E125CA76-008B-42B2-9B5D-035F84D1F348}" type="presParOf" srcId="{B5E9DAF2-E458-4CAE-B391-9D4EFFA0C694}" destId="{8A7AD424-3E39-4E7E-AE34-29F42354B753}" srcOrd="2" destOrd="0" presId="urn:microsoft.com/office/officeart/2018/2/layout/IconVerticalSolidList"/>
    <dgm:cxn modelId="{141F3CE8-2E04-401A-8F0A-695F0625BC94}" type="presParOf" srcId="{B5E9DAF2-E458-4CAE-B391-9D4EFFA0C694}" destId="{E706B5E7-6ABB-4ED2-A7C5-6D8A2AB581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2E088E-08AF-476F-AD18-C1F2A1750F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45BDD9-DE28-4D85-BE90-251583C73611}">
      <dgm:prSet/>
      <dgm:spPr/>
      <dgm:t>
        <a:bodyPr/>
        <a:lstStyle/>
        <a:p>
          <a:r>
            <a:rPr lang="en-US"/>
            <a:t>The microcontroller will then branch to the interrupt service routine (ISR). This involves going to a vector table and reading the start address for the ISR and placing this into the microcontroller program counter. It is the responsibility of the programmer to initialize the vector table.</a:t>
          </a:r>
        </a:p>
      </dgm:t>
    </dgm:pt>
    <dgm:pt modelId="{563EA68F-FF7E-4C0B-805B-03A10B44E896}" type="parTrans" cxnId="{167C42AD-472E-4A9E-BD8D-68EA53B8E48A}">
      <dgm:prSet/>
      <dgm:spPr/>
      <dgm:t>
        <a:bodyPr/>
        <a:lstStyle/>
        <a:p>
          <a:endParaRPr lang="en-US"/>
        </a:p>
      </dgm:t>
    </dgm:pt>
    <dgm:pt modelId="{9BC8D07F-D3E6-49D3-AEBB-C69537EB0636}" type="sibTrans" cxnId="{167C42AD-472E-4A9E-BD8D-68EA53B8E48A}">
      <dgm:prSet/>
      <dgm:spPr/>
      <dgm:t>
        <a:bodyPr/>
        <a:lstStyle/>
        <a:p>
          <a:endParaRPr lang="en-US"/>
        </a:p>
      </dgm:t>
    </dgm:pt>
    <dgm:pt modelId="{86216393-485D-4529-AA0C-A4E437585CB5}">
      <dgm:prSet/>
      <dgm:spPr/>
      <dgm:t>
        <a:bodyPr/>
        <a:lstStyle/>
        <a:p>
          <a:r>
            <a:rPr lang="en-US"/>
            <a:t>The interrupt service routine. This is the programmer's responsibility and involves:</a:t>
          </a:r>
        </a:p>
      </dgm:t>
    </dgm:pt>
    <dgm:pt modelId="{25F588B2-DDF1-45EF-B75A-8BB99C211441}" type="parTrans" cxnId="{14971BC9-0CAD-4454-8D7D-CB23359EC78F}">
      <dgm:prSet/>
      <dgm:spPr/>
      <dgm:t>
        <a:bodyPr/>
        <a:lstStyle/>
        <a:p>
          <a:endParaRPr lang="en-US"/>
        </a:p>
      </dgm:t>
    </dgm:pt>
    <dgm:pt modelId="{1E89B896-9AA0-41C3-878B-95BB35B689CE}" type="sibTrans" cxnId="{14971BC9-0CAD-4454-8D7D-CB23359EC78F}">
      <dgm:prSet/>
      <dgm:spPr/>
      <dgm:t>
        <a:bodyPr/>
        <a:lstStyle/>
        <a:p>
          <a:endParaRPr lang="en-US"/>
        </a:p>
      </dgm:t>
    </dgm:pt>
    <dgm:pt modelId="{842AA92A-92E0-4063-BD3A-B5CC43145E03}">
      <dgm:prSet/>
      <dgm:spPr/>
      <dgm:t>
        <a:bodyPr/>
        <a:lstStyle/>
        <a:p>
          <a:r>
            <a:rPr lang="en-US"/>
            <a:t>Handling the source of the interrupt. For a serial input this might involve reading the data and placing it into a buffer.</a:t>
          </a:r>
        </a:p>
      </dgm:t>
    </dgm:pt>
    <dgm:pt modelId="{6A1D911F-774E-402D-919F-BF060BA556C3}" type="parTrans" cxnId="{BBEEC869-7597-48C7-812A-D8325EE86474}">
      <dgm:prSet/>
      <dgm:spPr/>
      <dgm:t>
        <a:bodyPr/>
        <a:lstStyle/>
        <a:p>
          <a:endParaRPr lang="en-US"/>
        </a:p>
      </dgm:t>
    </dgm:pt>
    <dgm:pt modelId="{84224767-4575-4B3D-9D94-494C8ADAEFB2}" type="sibTrans" cxnId="{BBEEC869-7597-48C7-812A-D8325EE86474}">
      <dgm:prSet/>
      <dgm:spPr/>
      <dgm:t>
        <a:bodyPr/>
        <a:lstStyle/>
        <a:p>
          <a:endParaRPr lang="en-US"/>
        </a:p>
      </dgm:t>
    </dgm:pt>
    <dgm:pt modelId="{208A763C-F463-4BC3-9BC4-06406EF26CE7}">
      <dgm:prSet/>
      <dgm:spPr/>
      <dgm:t>
        <a:bodyPr/>
        <a:lstStyle/>
        <a:p>
          <a:r>
            <a:rPr lang="en-US"/>
            <a:t>Clearing the source of the interrupt. Often this handling the interrupt will also clear the interrupt source. For a serial device this might include reading the status register as well as the data register.</a:t>
          </a:r>
        </a:p>
      </dgm:t>
    </dgm:pt>
    <dgm:pt modelId="{640B093D-3B07-4F4C-A766-BD23F61B8C7E}" type="parTrans" cxnId="{D04834E3-FC92-4841-8DE8-FE6FBB0FBD6D}">
      <dgm:prSet/>
      <dgm:spPr/>
      <dgm:t>
        <a:bodyPr/>
        <a:lstStyle/>
        <a:p>
          <a:endParaRPr lang="en-US"/>
        </a:p>
      </dgm:t>
    </dgm:pt>
    <dgm:pt modelId="{261AB06C-E034-4DF1-8400-83BA3F5C6E36}" type="sibTrans" cxnId="{D04834E3-FC92-4841-8DE8-FE6FBB0FBD6D}">
      <dgm:prSet/>
      <dgm:spPr/>
      <dgm:t>
        <a:bodyPr/>
        <a:lstStyle/>
        <a:p>
          <a:endParaRPr lang="en-US"/>
        </a:p>
      </dgm:t>
    </dgm:pt>
    <dgm:pt modelId="{24916631-5037-42CD-A8E5-7EC99C8D9E3C}">
      <dgm:prSet/>
      <dgm:spPr/>
      <dgm:t>
        <a:bodyPr/>
        <a:lstStyle/>
        <a:p>
          <a:r>
            <a:rPr lang="en-US"/>
            <a:t>If the ISR is going to use any registers that were not automatically saved by the microcontroller these should be saved before they are used and then returned at the end of the ISR.</a:t>
          </a:r>
        </a:p>
      </dgm:t>
    </dgm:pt>
    <dgm:pt modelId="{551C9D3F-02F5-429C-92E1-D53CA5641E2A}" type="parTrans" cxnId="{E201B6BB-1353-41AC-A815-663E4AA4D547}">
      <dgm:prSet/>
      <dgm:spPr/>
      <dgm:t>
        <a:bodyPr/>
        <a:lstStyle/>
        <a:p>
          <a:endParaRPr lang="en-US"/>
        </a:p>
      </dgm:t>
    </dgm:pt>
    <dgm:pt modelId="{8CFB414F-FCA0-49F2-9626-77CCB684F018}" type="sibTrans" cxnId="{E201B6BB-1353-41AC-A815-663E4AA4D547}">
      <dgm:prSet/>
      <dgm:spPr/>
      <dgm:t>
        <a:bodyPr/>
        <a:lstStyle/>
        <a:p>
          <a:endParaRPr lang="en-US"/>
        </a:p>
      </dgm:t>
    </dgm:pt>
    <dgm:pt modelId="{472D9E56-CD7C-4C52-80E6-29EED9502EAE}" type="pres">
      <dgm:prSet presAssocID="{BC2E088E-08AF-476F-AD18-C1F2A1750FB6}" presName="linear" presStyleCnt="0">
        <dgm:presLayoutVars>
          <dgm:animLvl val="lvl"/>
          <dgm:resizeHandles val="exact"/>
        </dgm:presLayoutVars>
      </dgm:prSet>
      <dgm:spPr/>
    </dgm:pt>
    <dgm:pt modelId="{21B41A86-9E84-43F2-8909-0A00FC244F8F}" type="pres">
      <dgm:prSet presAssocID="{6345BDD9-DE28-4D85-BE90-251583C73611}" presName="parentText" presStyleLbl="node1" presStyleIdx="0" presStyleCnt="5">
        <dgm:presLayoutVars>
          <dgm:chMax val="0"/>
          <dgm:bulletEnabled val="1"/>
        </dgm:presLayoutVars>
      </dgm:prSet>
      <dgm:spPr/>
    </dgm:pt>
    <dgm:pt modelId="{5B3C5B6C-5945-44C2-92EB-197680C549FF}" type="pres">
      <dgm:prSet presAssocID="{9BC8D07F-D3E6-49D3-AEBB-C69537EB0636}" presName="spacer" presStyleCnt="0"/>
      <dgm:spPr/>
    </dgm:pt>
    <dgm:pt modelId="{4B5D9949-AA26-4444-ABA4-6208796B0DAA}" type="pres">
      <dgm:prSet presAssocID="{86216393-485D-4529-AA0C-A4E437585CB5}" presName="parentText" presStyleLbl="node1" presStyleIdx="1" presStyleCnt="5">
        <dgm:presLayoutVars>
          <dgm:chMax val="0"/>
          <dgm:bulletEnabled val="1"/>
        </dgm:presLayoutVars>
      </dgm:prSet>
      <dgm:spPr/>
    </dgm:pt>
    <dgm:pt modelId="{88E80688-5BA0-4E6E-99F7-7BAA54C2D836}" type="pres">
      <dgm:prSet presAssocID="{1E89B896-9AA0-41C3-878B-95BB35B689CE}" presName="spacer" presStyleCnt="0"/>
      <dgm:spPr/>
    </dgm:pt>
    <dgm:pt modelId="{0664477D-186C-4505-95F5-CA52E4340D37}" type="pres">
      <dgm:prSet presAssocID="{842AA92A-92E0-4063-BD3A-B5CC43145E03}" presName="parentText" presStyleLbl="node1" presStyleIdx="2" presStyleCnt="5">
        <dgm:presLayoutVars>
          <dgm:chMax val="0"/>
          <dgm:bulletEnabled val="1"/>
        </dgm:presLayoutVars>
      </dgm:prSet>
      <dgm:spPr/>
    </dgm:pt>
    <dgm:pt modelId="{0B9ABFF7-8637-4D68-B04C-57A2B8A541C0}" type="pres">
      <dgm:prSet presAssocID="{84224767-4575-4B3D-9D94-494C8ADAEFB2}" presName="spacer" presStyleCnt="0"/>
      <dgm:spPr/>
    </dgm:pt>
    <dgm:pt modelId="{92611E03-51D8-4EAC-AF39-AAF988FC29E6}" type="pres">
      <dgm:prSet presAssocID="{208A763C-F463-4BC3-9BC4-06406EF26CE7}" presName="parentText" presStyleLbl="node1" presStyleIdx="3" presStyleCnt="5">
        <dgm:presLayoutVars>
          <dgm:chMax val="0"/>
          <dgm:bulletEnabled val="1"/>
        </dgm:presLayoutVars>
      </dgm:prSet>
      <dgm:spPr/>
    </dgm:pt>
    <dgm:pt modelId="{0993B9BA-9571-40DF-86CE-AE6C9B58DB58}" type="pres">
      <dgm:prSet presAssocID="{261AB06C-E034-4DF1-8400-83BA3F5C6E36}" presName="spacer" presStyleCnt="0"/>
      <dgm:spPr/>
    </dgm:pt>
    <dgm:pt modelId="{2A87FEF3-4D79-4DA8-88FF-AA364A361519}" type="pres">
      <dgm:prSet presAssocID="{24916631-5037-42CD-A8E5-7EC99C8D9E3C}" presName="parentText" presStyleLbl="node1" presStyleIdx="4" presStyleCnt="5">
        <dgm:presLayoutVars>
          <dgm:chMax val="0"/>
          <dgm:bulletEnabled val="1"/>
        </dgm:presLayoutVars>
      </dgm:prSet>
      <dgm:spPr/>
    </dgm:pt>
  </dgm:ptLst>
  <dgm:cxnLst>
    <dgm:cxn modelId="{869B0D39-A8CB-4F66-A8BB-1D5AA45C7387}" type="presOf" srcId="{842AA92A-92E0-4063-BD3A-B5CC43145E03}" destId="{0664477D-186C-4505-95F5-CA52E4340D37}" srcOrd="0" destOrd="0" presId="urn:microsoft.com/office/officeart/2005/8/layout/vList2"/>
    <dgm:cxn modelId="{FB5F9543-FB3E-4DAF-BB44-5B0670F82AE7}" type="presOf" srcId="{BC2E088E-08AF-476F-AD18-C1F2A1750FB6}" destId="{472D9E56-CD7C-4C52-80E6-29EED9502EAE}" srcOrd="0" destOrd="0" presId="urn:microsoft.com/office/officeart/2005/8/layout/vList2"/>
    <dgm:cxn modelId="{BBEEC869-7597-48C7-812A-D8325EE86474}" srcId="{BC2E088E-08AF-476F-AD18-C1F2A1750FB6}" destId="{842AA92A-92E0-4063-BD3A-B5CC43145E03}" srcOrd="2" destOrd="0" parTransId="{6A1D911F-774E-402D-919F-BF060BA556C3}" sibTransId="{84224767-4575-4B3D-9D94-494C8ADAEFB2}"/>
    <dgm:cxn modelId="{01F8D88C-5CEE-496D-833D-A918249B2083}" type="presOf" srcId="{24916631-5037-42CD-A8E5-7EC99C8D9E3C}" destId="{2A87FEF3-4D79-4DA8-88FF-AA364A361519}" srcOrd="0" destOrd="0" presId="urn:microsoft.com/office/officeart/2005/8/layout/vList2"/>
    <dgm:cxn modelId="{73DF1D9B-BF34-4075-95DA-15EDBA07AD3A}" type="presOf" srcId="{208A763C-F463-4BC3-9BC4-06406EF26CE7}" destId="{92611E03-51D8-4EAC-AF39-AAF988FC29E6}" srcOrd="0" destOrd="0" presId="urn:microsoft.com/office/officeart/2005/8/layout/vList2"/>
    <dgm:cxn modelId="{167C42AD-472E-4A9E-BD8D-68EA53B8E48A}" srcId="{BC2E088E-08AF-476F-AD18-C1F2A1750FB6}" destId="{6345BDD9-DE28-4D85-BE90-251583C73611}" srcOrd="0" destOrd="0" parTransId="{563EA68F-FF7E-4C0B-805B-03A10B44E896}" sibTransId="{9BC8D07F-D3E6-49D3-AEBB-C69537EB0636}"/>
    <dgm:cxn modelId="{2A8862B0-39CE-4267-B3C2-EBE6BF81AE7F}" type="presOf" srcId="{86216393-485D-4529-AA0C-A4E437585CB5}" destId="{4B5D9949-AA26-4444-ABA4-6208796B0DAA}" srcOrd="0" destOrd="0" presId="urn:microsoft.com/office/officeart/2005/8/layout/vList2"/>
    <dgm:cxn modelId="{E201B6BB-1353-41AC-A815-663E4AA4D547}" srcId="{BC2E088E-08AF-476F-AD18-C1F2A1750FB6}" destId="{24916631-5037-42CD-A8E5-7EC99C8D9E3C}" srcOrd="4" destOrd="0" parTransId="{551C9D3F-02F5-429C-92E1-D53CA5641E2A}" sibTransId="{8CFB414F-FCA0-49F2-9626-77CCB684F018}"/>
    <dgm:cxn modelId="{14971BC9-0CAD-4454-8D7D-CB23359EC78F}" srcId="{BC2E088E-08AF-476F-AD18-C1F2A1750FB6}" destId="{86216393-485D-4529-AA0C-A4E437585CB5}" srcOrd="1" destOrd="0" parTransId="{25F588B2-DDF1-45EF-B75A-8BB99C211441}" sibTransId="{1E89B896-9AA0-41C3-878B-95BB35B689CE}"/>
    <dgm:cxn modelId="{D04834E3-FC92-4841-8DE8-FE6FBB0FBD6D}" srcId="{BC2E088E-08AF-476F-AD18-C1F2A1750FB6}" destId="{208A763C-F463-4BC3-9BC4-06406EF26CE7}" srcOrd="3" destOrd="0" parTransId="{640B093D-3B07-4F4C-A766-BD23F61B8C7E}" sibTransId="{261AB06C-E034-4DF1-8400-83BA3F5C6E36}"/>
    <dgm:cxn modelId="{EDD2F2EB-25AB-42ED-A720-1B5231BCF5F8}" type="presOf" srcId="{6345BDD9-DE28-4D85-BE90-251583C73611}" destId="{21B41A86-9E84-43F2-8909-0A00FC244F8F}" srcOrd="0" destOrd="0" presId="urn:microsoft.com/office/officeart/2005/8/layout/vList2"/>
    <dgm:cxn modelId="{3531794D-E474-4ADB-B348-6969AA9038CA}" type="presParOf" srcId="{472D9E56-CD7C-4C52-80E6-29EED9502EAE}" destId="{21B41A86-9E84-43F2-8909-0A00FC244F8F}" srcOrd="0" destOrd="0" presId="urn:microsoft.com/office/officeart/2005/8/layout/vList2"/>
    <dgm:cxn modelId="{EE70681E-A91A-449C-815A-0FDEAD2FAB1C}" type="presParOf" srcId="{472D9E56-CD7C-4C52-80E6-29EED9502EAE}" destId="{5B3C5B6C-5945-44C2-92EB-197680C549FF}" srcOrd="1" destOrd="0" presId="urn:microsoft.com/office/officeart/2005/8/layout/vList2"/>
    <dgm:cxn modelId="{2681A590-A9E2-4713-BB4F-5D54C8A93CBD}" type="presParOf" srcId="{472D9E56-CD7C-4C52-80E6-29EED9502EAE}" destId="{4B5D9949-AA26-4444-ABA4-6208796B0DAA}" srcOrd="2" destOrd="0" presId="urn:microsoft.com/office/officeart/2005/8/layout/vList2"/>
    <dgm:cxn modelId="{DC8DB7D3-3780-4EE0-8D5C-6632BA91DCAD}" type="presParOf" srcId="{472D9E56-CD7C-4C52-80E6-29EED9502EAE}" destId="{88E80688-5BA0-4E6E-99F7-7BAA54C2D836}" srcOrd="3" destOrd="0" presId="urn:microsoft.com/office/officeart/2005/8/layout/vList2"/>
    <dgm:cxn modelId="{93B0D9E8-2E36-4852-8CF9-D3AFBEAA47F3}" type="presParOf" srcId="{472D9E56-CD7C-4C52-80E6-29EED9502EAE}" destId="{0664477D-186C-4505-95F5-CA52E4340D37}" srcOrd="4" destOrd="0" presId="urn:microsoft.com/office/officeart/2005/8/layout/vList2"/>
    <dgm:cxn modelId="{7B1065B2-2169-484B-946A-A28CB671D83E}" type="presParOf" srcId="{472D9E56-CD7C-4C52-80E6-29EED9502EAE}" destId="{0B9ABFF7-8637-4D68-B04C-57A2B8A541C0}" srcOrd="5" destOrd="0" presId="urn:microsoft.com/office/officeart/2005/8/layout/vList2"/>
    <dgm:cxn modelId="{B5AF1D9F-FA7C-4514-89B2-EA06F745BF0B}" type="presParOf" srcId="{472D9E56-CD7C-4C52-80E6-29EED9502EAE}" destId="{92611E03-51D8-4EAC-AF39-AAF988FC29E6}" srcOrd="6" destOrd="0" presId="urn:microsoft.com/office/officeart/2005/8/layout/vList2"/>
    <dgm:cxn modelId="{2BC74B5E-D9DD-44B5-94CD-436D7A49ECDC}" type="presParOf" srcId="{472D9E56-CD7C-4C52-80E6-29EED9502EAE}" destId="{0993B9BA-9571-40DF-86CE-AE6C9B58DB58}" srcOrd="7" destOrd="0" presId="urn:microsoft.com/office/officeart/2005/8/layout/vList2"/>
    <dgm:cxn modelId="{B3E42E93-5CB1-479D-8DFB-31F2C3D1CEE6}" type="presParOf" srcId="{472D9E56-CD7C-4C52-80E6-29EED9502EAE}" destId="{2A87FEF3-4D79-4DA8-88FF-AA364A36151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CFBE5-B251-408F-A188-AE4F0B8BA20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DE1EE22A-150E-430D-B28A-3CC5BF099D6D}">
      <dgm:prSet/>
      <dgm:spPr/>
      <dgm:t>
        <a:bodyPr/>
        <a:lstStyle/>
        <a:p>
          <a:r>
            <a:rPr lang="en-US"/>
            <a:t>On the return from interrupt the microcontroller unwinds the interrupt response actions. The status register and program counter are returned along with any additional saved registers. To execute the return from interrupt: </a:t>
          </a:r>
        </a:p>
      </dgm:t>
    </dgm:pt>
    <dgm:pt modelId="{5F048246-35E0-4364-8947-C749C3C2070E}" type="parTrans" cxnId="{254AA37A-A2BD-4341-86BC-7098BCEF4F2F}">
      <dgm:prSet/>
      <dgm:spPr/>
      <dgm:t>
        <a:bodyPr/>
        <a:lstStyle/>
        <a:p>
          <a:endParaRPr lang="en-US"/>
        </a:p>
      </dgm:t>
    </dgm:pt>
    <dgm:pt modelId="{AD747BE8-081D-4BD3-92CA-FA98E731D365}" type="sibTrans" cxnId="{254AA37A-A2BD-4341-86BC-7098BCEF4F2F}">
      <dgm:prSet/>
      <dgm:spPr/>
      <dgm:t>
        <a:bodyPr/>
        <a:lstStyle/>
        <a:p>
          <a:endParaRPr lang="en-US"/>
        </a:p>
      </dgm:t>
    </dgm:pt>
    <dgm:pt modelId="{3B9B27B2-9952-48EB-9792-5F9D1C2BA3E1}">
      <dgm:prSet/>
      <dgm:spPr/>
      <dgm:t>
        <a:bodyPr/>
        <a:lstStyle/>
        <a:p>
          <a:r>
            <a:rPr lang="en-US"/>
            <a:t>For many microcontrollers return from interrupt (RTI) instruction is required. If programming in a high level language this implies a directive to force the function to end with a RTI instruction is required.</a:t>
          </a:r>
        </a:p>
      </dgm:t>
    </dgm:pt>
    <dgm:pt modelId="{ADFEDDFD-51CF-4524-9F8F-EF5B548ADEF6}" type="parTrans" cxnId="{FA2B23A6-66BE-4095-8990-1AC69F5B446A}">
      <dgm:prSet/>
      <dgm:spPr/>
      <dgm:t>
        <a:bodyPr/>
        <a:lstStyle/>
        <a:p>
          <a:endParaRPr lang="en-US"/>
        </a:p>
      </dgm:t>
    </dgm:pt>
    <dgm:pt modelId="{A50635A1-3365-43CC-87FF-691E5740F47A}" type="sibTrans" cxnId="{FA2B23A6-66BE-4095-8990-1AC69F5B446A}">
      <dgm:prSet/>
      <dgm:spPr/>
      <dgm:t>
        <a:bodyPr/>
        <a:lstStyle/>
        <a:p>
          <a:endParaRPr lang="en-US"/>
        </a:p>
      </dgm:t>
    </dgm:pt>
    <dgm:pt modelId="{CC254B64-5178-4099-808E-A3C06255978E}">
      <dgm:prSet/>
      <dgm:spPr/>
      <dgm:t>
        <a:bodyPr/>
        <a:lstStyle/>
        <a:p>
          <a:r>
            <a:rPr lang="en-US" dirty="0"/>
            <a:t>With the ARM microcontroller the NVIC handles the return so a specific RTI is not required and standard function calls may be used.</a:t>
          </a:r>
        </a:p>
      </dgm:t>
    </dgm:pt>
    <dgm:pt modelId="{4CC31936-EA4B-48C5-92C9-F27F8E5D3CE7}" type="parTrans" cxnId="{0743B6CE-218C-456D-8477-EAC26B67DDD6}">
      <dgm:prSet/>
      <dgm:spPr/>
      <dgm:t>
        <a:bodyPr/>
        <a:lstStyle/>
        <a:p>
          <a:endParaRPr lang="en-US"/>
        </a:p>
      </dgm:t>
    </dgm:pt>
    <dgm:pt modelId="{22C60999-85E4-4B7A-A148-C84A56E6CA1B}" type="sibTrans" cxnId="{0743B6CE-218C-456D-8477-EAC26B67DDD6}">
      <dgm:prSet/>
      <dgm:spPr/>
      <dgm:t>
        <a:bodyPr/>
        <a:lstStyle/>
        <a:p>
          <a:endParaRPr lang="en-US"/>
        </a:p>
      </dgm:t>
    </dgm:pt>
    <dgm:pt modelId="{DFF62636-6A4D-49AB-8EE9-560346E2621A}" type="pres">
      <dgm:prSet presAssocID="{6A4CFBE5-B251-408F-A188-AE4F0B8BA20B}" presName="Name0" presStyleCnt="0">
        <dgm:presLayoutVars>
          <dgm:dir/>
          <dgm:resizeHandles val="exact"/>
        </dgm:presLayoutVars>
      </dgm:prSet>
      <dgm:spPr/>
    </dgm:pt>
    <dgm:pt modelId="{7D7EF6CC-48ED-49FB-9B1A-CC1F036B31CB}" type="pres">
      <dgm:prSet presAssocID="{DE1EE22A-150E-430D-B28A-3CC5BF099D6D}" presName="node" presStyleLbl="node1" presStyleIdx="0" presStyleCnt="3">
        <dgm:presLayoutVars>
          <dgm:bulletEnabled val="1"/>
        </dgm:presLayoutVars>
      </dgm:prSet>
      <dgm:spPr/>
    </dgm:pt>
    <dgm:pt modelId="{A893F93E-FD83-4631-9470-DDCFF45E3ADF}" type="pres">
      <dgm:prSet presAssocID="{AD747BE8-081D-4BD3-92CA-FA98E731D365}" presName="sibTrans" presStyleLbl="sibTrans2D1" presStyleIdx="0" presStyleCnt="2"/>
      <dgm:spPr/>
    </dgm:pt>
    <dgm:pt modelId="{59D372B5-8C0A-473E-9327-2FDCBC4EF701}" type="pres">
      <dgm:prSet presAssocID="{AD747BE8-081D-4BD3-92CA-FA98E731D365}" presName="connectorText" presStyleLbl="sibTrans2D1" presStyleIdx="0" presStyleCnt="2"/>
      <dgm:spPr/>
    </dgm:pt>
    <dgm:pt modelId="{0802B42F-F9B8-4EA4-A7B4-1483EA624EF0}" type="pres">
      <dgm:prSet presAssocID="{3B9B27B2-9952-48EB-9792-5F9D1C2BA3E1}" presName="node" presStyleLbl="node1" presStyleIdx="1" presStyleCnt="3">
        <dgm:presLayoutVars>
          <dgm:bulletEnabled val="1"/>
        </dgm:presLayoutVars>
      </dgm:prSet>
      <dgm:spPr/>
    </dgm:pt>
    <dgm:pt modelId="{27B9D7EB-DE76-4B9A-968A-860D9B50062C}" type="pres">
      <dgm:prSet presAssocID="{A50635A1-3365-43CC-87FF-691E5740F47A}" presName="sibTrans" presStyleLbl="sibTrans2D1" presStyleIdx="1" presStyleCnt="2"/>
      <dgm:spPr/>
    </dgm:pt>
    <dgm:pt modelId="{1BDAC0FE-3D8E-4005-BBB7-FDD319BB4737}" type="pres">
      <dgm:prSet presAssocID="{A50635A1-3365-43CC-87FF-691E5740F47A}" presName="connectorText" presStyleLbl="sibTrans2D1" presStyleIdx="1" presStyleCnt="2"/>
      <dgm:spPr/>
    </dgm:pt>
    <dgm:pt modelId="{B200F9D4-AA2D-4765-A117-F7CBE562AE70}" type="pres">
      <dgm:prSet presAssocID="{CC254B64-5178-4099-808E-A3C06255978E}" presName="node" presStyleLbl="node1" presStyleIdx="2" presStyleCnt="3">
        <dgm:presLayoutVars>
          <dgm:bulletEnabled val="1"/>
        </dgm:presLayoutVars>
      </dgm:prSet>
      <dgm:spPr/>
    </dgm:pt>
  </dgm:ptLst>
  <dgm:cxnLst>
    <dgm:cxn modelId="{3694E301-D2E6-4801-8EFD-0AEE206DC3EA}" type="presOf" srcId="{A50635A1-3365-43CC-87FF-691E5740F47A}" destId="{27B9D7EB-DE76-4B9A-968A-860D9B50062C}" srcOrd="0" destOrd="0" presId="urn:microsoft.com/office/officeart/2005/8/layout/process1"/>
    <dgm:cxn modelId="{2A47363E-9C1C-409C-96C8-AC05D9FE9D67}" type="presOf" srcId="{DE1EE22A-150E-430D-B28A-3CC5BF099D6D}" destId="{7D7EF6CC-48ED-49FB-9B1A-CC1F036B31CB}" srcOrd="0" destOrd="0" presId="urn:microsoft.com/office/officeart/2005/8/layout/process1"/>
    <dgm:cxn modelId="{254AA37A-A2BD-4341-86BC-7098BCEF4F2F}" srcId="{6A4CFBE5-B251-408F-A188-AE4F0B8BA20B}" destId="{DE1EE22A-150E-430D-B28A-3CC5BF099D6D}" srcOrd="0" destOrd="0" parTransId="{5F048246-35E0-4364-8947-C749C3C2070E}" sibTransId="{AD747BE8-081D-4BD3-92CA-FA98E731D365}"/>
    <dgm:cxn modelId="{0AB092A3-DDBD-4B45-AFA0-EA549FBC1793}" type="presOf" srcId="{6A4CFBE5-B251-408F-A188-AE4F0B8BA20B}" destId="{DFF62636-6A4D-49AB-8EE9-560346E2621A}" srcOrd="0" destOrd="0" presId="urn:microsoft.com/office/officeart/2005/8/layout/process1"/>
    <dgm:cxn modelId="{FC3F7BA4-F7D4-4F8D-A67C-B3FFE269870B}" type="presOf" srcId="{AD747BE8-081D-4BD3-92CA-FA98E731D365}" destId="{59D372B5-8C0A-473E-9327-2FDCBC4EF701}" srcOrd="1" destOrd="0" presId="urn:microsoft.com/office/officeart/2005/8/layout/process1"/>
    <dgm:cxn modelId="{FA2B23A6-66BE-4095-8990-1AC69F5B446A}" srcId="{6A4CFBE5-B251-408F-A188-AE4F0B8BA20B}" destId="{3B9B27B2-9952-48EB-9792-5F9D1C2BA3E1}" srcOrd="1" destOrd="0" parTransId="{ADFEDDFD-51CF-4524-9F8F-EF5B548ADEF6}" sibTransId="{A50635A1-3365-43CC-87FF-691E5740F47A}"/>
    <dgm:cxn modelId="{8B8FFAB7-4300-4439-B70B-A8C46B4E3EF3}" type="presOf" srcId="{AD747BE8-081D-4BD3-92CA-FA98E731D365}" destId="{A893F93E-FD83-4631-9470-DDCFF45E3ADF}" srcOrd="0" destOrd="0" presId="urn:microsoft.com/office/officeart/2005/8/layout/process1"/>
    <dgm:cxn modelId="{0743B6CE-218C-456D-8477-EAC26B67DDD6}" srcId="{6A4CFBE5-B251-408F-A188-AE4F0B8BA20B}" destId="{CC254B64-5178-4099-808E-A3C06255978E}" srcOrd="2" destOrd="0" parTransId="{4CC31936-EA4B-48C5-92C9-F27F8E5D3CE7}" sibTransId="{22C60999-85E4-4B7A-A148-C84A56E6CA1B}"/>
    <dgm:cxn modelId="{F4D2A3D0-2F85-45BE-97DA-89752DAD621E}" type="presOf" srcId="{A50635A1-3365-43CC-87FF-691E5740F47A}" destId="{1BDAC0FE-3D8E-4005-BBB7-FDD319BB4737}" srcOrd="1" destOrd="0" presId="urn:microsoft.com/office/officeart/2005/8/layout/process1"/>
    <dgm:cxn modelId="{B6A054DC-D263-408C-8C2A-C54A977B9905}" type="presOf" srcId="{3B9B27B2-9952-48EB-9792-5F9D1C2BA3E1}" destId="{0802B42F-F9B8-4EA4-A7B4-1483EA624EF0}" srcOrd="0" destOrd="0" presId="urn:microsoft.com/office/officeart/2005/8/layout/process1"/>
    <dgm:cxn modelId="{671FF0DE-BBEC-4538-9544-A08BF2A20230}" type="presOf" srcId="{CC254B64-5178-4099-808E-A3C06255978E}" destId="{B200F9D4-AA2D-4765-A117-F7CBE562AE70}" srcOrd="0" destOrd="0" presId="urn:microsoft.com/office/officeart/2005/8/layout/process1"/>
    <dgm:cxn modelId="{9099FBA8-FE14-4AFB-9BC8-C184C4C81098}" type="presParOf" srcId="{DFF62636-6A4D-49AB-8EE9-560346E2621A}" destId="{7D7EF6CC-48ED-49FB-9B1A-CC1F036B31CB}" srcOrd="0" destOrd="0" presId="urn:microsoft.com/office/officeart/2005/8/layout/process1"/>
    <dgm:cxn modelId="{114D34F2-14E4-4943-B9E4-9E4F63043A44}" type="presParOf" srcId="{DFF62636-6A4D-49AB-8EE9-560346E2621A}" destId="{A893F93E-FD83-4631-9470-DDCFF45E3ADF}" srcOrd="1" destOrd="0" presId="urn:microsoft.com/office/officeart/2005/8/layout/process1"/>
    <dgm:cxn modelId="{08068F97-BC85-40F0-8C6D-16AD10309996}" type="presParOf" srcId="{A893F93E-FD83-4631-9470-DDCFF45E3ADF}" destId="{59D372B5-8C0A-473E-9327-2FDCBC4EF701}" srcOrd="0" destOrd="0" presId="urn:microsoft.com/office/officeart/2005/8/layout/process1"/>
    <dgm:cxn modelId="{9A2C3C96-D1F3-4521-B921-9FAE94FD1DBE}" type="presParOf" srcId="{DFF62636-6A4D-49AB-8EE9-560346E2621A}" destId="{0802B42F-F9B8-4EA4-A7B4-1483EA624EF0}" srcOrd="2" destOrd="0" presId="urn:microsoft.com/office/officeart/2005/8/layout/process1"/>
    <dgm:cxn modelId="{E37670B1-5579-4708-A77D-F86BAB456F44}" type="presParOf" srcId="{DFF62636-6A4D-49AB-8EE9-560346E2621A}" destId="{27B9D7EB-DE76-4B9A-968A-860D9B50062C}" srcOrd="3" destOrd="0" presId="urn:microsoft.com/office/officeart/2005/8/layout/process1"/>
    <dgm:cxn modelId="{625680D8-0594-4DB3-BD5B-952D50C122BF}" type="presParOf" srcId="{27B9D7EB-DE76-4B9A-968A-860D9B50062C}" destId="{1BDAC0FE-3D8E-4005-BBB7-FDD319BB4737}" srcOrd="0" destOrd="0" presId="urn:microsoft.com/office/officeart/2005/8/layout/process1"/>
    <dgm:cxn modelId="{70D175C3-2855-48EA-9F5E-21D447BA3481}" type="presParOf" srcId="{DFF62636-6A4D-49AB-8EE9-560346E2621A}" destId="{B200F9D4-AA2D-4765-A117-F7CBE562AE7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3FCCBA-C458-47A3-B416-75D67D1E0DF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980F82B-CC1C-4E27-BEFE-49DB36EB0CFB}">
      <dgm:prSet/>
      <dgm:spPr/>
      <dgm:t>
        <a:bodyPr/>
        <a:lstStyle/>
        <a:p>
          <a:r>
            <a:rPr lang="en-US"/>
            <a:t>So it means that you cannot use PA0 and PB0 as EXTI lines at the same time but PA0 and PB1 is ok.</a:t>
          </a:r>
        </a:p>
      </dgm:t>
    </dgm:pt>
    <dgm:pt modelId="{498CA770-5F77-4BE7-8BA4-E91814EE7BCF}" type="parTrans" cxnId="{88261775-A107-46DE-A910-B6C7DF556A48}">
      <dgm:prSet/>
      <dgm:spPr/>
      <dgm:t>
        <a:bodyPr/>
        <a:lstStyle/>
        <a:p>
          <a:endParaRPr lang="en-US"/>
        </a:p>
      </dgm:t>
    </dgm:pt>
    <dgm:pt modelId="{94B9F769-EE32-4B2C-9522-7B4164135B41}" type="sibTrans" cxnId="{88261775-A107-46DE-A910-B6C7DF556A48}">
      <dgm:prSet/>
      <dgm:spPr/>
      <dgm:t>
        <a:bodyPr/>
        <a:lstStyle/>
        <a:p>
          <a:endParaRPr lang="en-US"/>
        </a:p>
      </dgm:t>
    </dgm:pt>
    <dgm:pt modelId="{C676C1F7-62ED-4C51-AF87-2C3606B905CC}">
      <dgm:prSet/>
      <dgm:spPr/>
      <dgm:t>
        <a:bodyPr/>
        <a:lstStyle/>
        <a:p>
          <a:r>
            <a:rPr lang="en-US"/>
            <a:t>EXTI0 is the one we need. Besides, EXTI0 and EXTI1 share the same interrupt handler (vector EXTI0_1 in the vector table) so just need to make sure that you check which one is triggered inside the handler (not mentioned in the video). Moreover, EXTI2 and EXTI3 share the EXTI2_3 handler and EXTI4 to EXTI15 will share the EXTI4_15 handler.</a:t>
          </a:r>
        </a:p>
      </dgm:t>
    </dgm:pt>
    <dgm:pt modelId="{9D4550DA-BA1A-4C25-8866-ED8C9944E0D5}" type="parTrans" cxnId="{C33EF5D9-0A65-4CF4-89C5-6F7ED0E5FEB7}">
      <dgm:prSet/>
      <dgm:spPr/>
      <dgm:t>
        <a:bodyPr/>
        <a:lstStyle/>
        <a:p>
          <a:endParaRPr lang="en-US"/>
        </a:p>
      </dgm:t>
    </dgm:pt>
    <dgm:pt modelId="{12152D77-1C74-4045-8B6A-65A156A89AAB}" type="sibTrans" cxnId="{C33EF5D9-0A65-4CF4-89C5-6F7ED0E5FEB7}">
      <dgm:prSet/>
      <dgm:spPr/>
      <dgm:t>
        <a:bodyPr/>
        <a:lstStyle/>
        <a:p>
          <a:endParaRPr lang="en-US"/>
        </a:p>
      </dgm:t>
    </dgm:pt>
    <dgm:pt modelId="{42708D78-4FC2-43AA-B04C-1E6CDED22FD1}" type="pres">
      <dgm:prSet presAssocID="{043FCCBA-C458-47A3-B416-75D67D1E0DF1}" presName="hierChild1" presStyleCnt="0">
        <dgm:presLayoutVars>
          <dgm:chPref val="1"/>
          <dgm:dir/>
          <dgm:animOne val="branch"/>
          <dgm:animLvl val="lvl"/>
          <dgm:resizeHandles/>
        </dgm:presLayoutVars>
      </dgm:prSet>
      <dgm:spPr/>
    </dgm:pt>
    <dgm:pt modelId="{FC50E3B2-69C2-4E96-B706-E58924D167B7}" type="pres">
      <dgm:prSet presAssocID="{7980F82B-CC1C-4E27-BEFE-49DB36EB0CFB}" presName="hierRoot1" presStyleCnt="0"/>
      <dgm:spPr/>
    </dgm:pt>
    <dgm:pt modelId="{8B2ED047-58E8-439D-985E-94002F039EBD}" type="pres">
      <dgm:prSet presAssocID="{7980F82B-CC1C-4E27-BEFE-49DB36EB0CFB}" presName="composite" presStyleCnt="0"/>
      <dgm:spPr/>
    </dgm:pt>
    <dgm:pt modelId="{8F07A8D1-CF36-4C5F-8CB4-3FBE31CA265F}" type="pres">
      <dgm:prSet presAssocID="{7980F82B-CC1C-4E27-BEFE-49DB36EB0CFB}" presName="background" presStyleLbl="node0" presStyleIdx="0" presStyleCnt="2"/>
      <dgm:spPr/>
    </dgm:pt>
    <dgm:pt modelId="{DB6A382C-1637-4D68-857F-B3914F25A46D}" type="pres">
      <dgm:prSet presAssocID="{7980F82B-CC1C-4E27-BEFE-49DB36EB0CFB}" presName="text" presStyleLbl="fgAcc0" presStyleIdx="0" presStyleCnt="2">
        <dgm:presLayoutVars>
          <dgm:chPref val="3"/>
        </dgm:presLayoutVars>
      </dgm:prSet>
      <dgm:spPr/>
    </dgm:pt>
    <dgm:pt modelId="{735925B6-B894-4611-BEC4-B1295F922B7B}" type="pres">
      <dgm:prSet presAssocID="{7980F82B-CC1C-4E27-BEFE-49DB36EB0CFB}" presName="hierChild2" presStyleCnt="0"/>
      <dgm:spPr/>
    </dgm:pt>
    <dgm:pt modelId="{BC2947BF-C05B-40B7-8D26-83CE82E18E69}" type="pres">
      <dgm:prSet presAssocID="{C676C1F7-62ED-4C51-AF87-2C3606B905CC}" presName="hierRoot1" presStyleCnt="0"/>
      <dgm:spPr/>
    </dgm:pt>
    <dgm:pt modelId="{B2DCB3D7-E6B8-4A6F-A760-C29A5C7FA672}" type="pres">
      <dgm:prSet presAssocID="{C676C1F7-62ED-4C51-AF87-2C3606B905CC}" presName="composite" presStyleCnt="0"/>
      <dgm:spPr/>
    </dgm:pt>
    <dgm:pt modelId="{FF43214B-1CDF-4BA5-B020-036DA35E4ECE}" type="pres">
      <dgm:prSet presAssocID="{C676C1F7-62ED-4C51-AF87-2C3606B905CC}" presName="background" presStyleLbl="node0" presStyleIdx="1" presStyleCnt="2"/>
      <dgm:spPr/>
    </dgm:pt>
    <dgm:pt modelId="{2AE94162-4BA5-4008-B43F-0ECC95432235}" type="pres">
      <dgm:prSet presAssocID="{C676C1F7-62ED-4C51-AF87-2C3606B905CC}" presName="text" presStyleLbl="fgAcc0" presStyleIdx="1" presStyleCnt="2">
        <dgm:presLayoutVars>
          <dgm:chPref val="3"/>
        </dgm:presLayoutVars>
      </dgm:prSet>
      <dgm:spPr/>
    </dgm:pt>
    <dgm:pt modelId="{8D3D6059-0DE2-416D-ABFA-CCF085911CD4}" type="pres">
      <dgm:prSet presAssocID="{C676C1F7-62ED-4C51-AF87-2C3606B905CC}" presName="hierChild2" presStyleCnt="0"/>
      <dgm:spPr/>
    </dgm:pt>
  </dgm:ptLst>
  <dgm:cxnLst>
    <dgm:cxn modelId="{31C78628-F335-4CE1-94B1-4EBA686F1701}" type="presOf" srcId="{C676C1F7-62ED-4C51-AF87-2C3606B905CC}" destId="{2AE94162-4BA5-4008-B43F-0ECC95432235}" srcOrd="0" destOrd="0" presId="urn:microsoft.com/office/officeart/2005/8/layout/hierarchy1"/>
    <dgm:cxn modelId="{F294664C-1073-46D6-8F33-48E0645E62A5}" type="presOf" srcId="{7980F82B-CC1C-4E27-BEFE-49DB36EB0CFB}" destId="{DB6A382C-1637-4D68-857F-B3914F25A46D}" srcOrd="0" destOrd="0" presId="urn:microsoft.com/office/officeart/2005/8/layout/hierarchy1"/>
    <dgm:cxn modelId="{88261775-A107-46DE-A910-B6C7DF556A48}" srcId="{043FCCBA-C458-47A3-B416-75D67D1E0DF1}" destId="{7980F82B-CC1C-4E27-BEFE-49DB36EB0CFB}" srcOrd="0" destOrd="0" parTransId="{498CA770-5F77-4BE7-8BA4-E91814EE7BCF}" sibTransId="{94B9F769-EE32-4B2C-9522-7B4164135B41}"/>
    <dgm:cxn modelId="{58929996-C535-40A6-A927-8C3FFAEEA097}" type="presOf" srcId="{043FCCBA-C458-47A3-B416-75D67D1E0DF1}" destId="{42708D78-4FC2-43AA-B04C-1E6CDED22FD1}" srcOrd="0" destOrd="0" presId="urn:microsoft.com/office/officeart/2005/8/layout/hierarchy1"/>
    <dgm:cxn modelId="{C33EF5D9-0A65-4CF4-89C5-6F7ED0E5FEB7}" srcId="{043FCCBA-C458-47A3-B416-75D67D1E0DF1}" destId="{C676C1F7-62ED-4C51-AF87-2C3606B905CC}" srcOrd="1" destOrd="0" parTransId="{9D4550DA-BA1A-4C25-8866-ED8C9944E0D5}" sibTransId="{12152D77-1C74-4045-8B6A-65A156A89AAB}"/>
    <dgm:cxn modelId="{7C602C83-F831-4D58-8CEB-8DA0F5A9F447}" type="presParOf" srcId="{42708D78-4FC2-43AA-B04C-1E6CDED22FD1}" destId="{FC50E3B2-69C2-4E96-B706-E58924D167B7}" srcOrd="0" destOrd="0" presId="urn:microsoft.com/office/officeart/2005/8/layout/hierarchy1"/>
    <dgm:cxn modelId="{56EC2E30-BA3C-4251-B70B-38CEA1CD31A8}" type="presParOf" srcId="{FC50E3B2-69C2-4E96-B706-E58924D167B7}" destId="{8B2ED047-58E8-439D-985E-94002F039EBD}" srcOrd="0" destOrd="0" presId="urn:microsoft.com/office/officeart/2005/8/layout/hierarchy1"/>
    <dgm:cxn modelId="{C95AD5FA-F547-41B5-A584-24904945416A}" type="presParOf" srcId="{8B2ED047-58E8-439D-985E-94002F039EBD}" destId="{8F07A8D1-CF36-4C5F-8CB4-3FBE31CA265F}" srcOrd="0" destOrd="0" presId="urn:microsoft.com/office/officeart/2005/8/layout/hierarchy1"/>
    <dgm:cxn modelId="{9F7B73A1-8A4A-4CA0-9F99-64DD82878898}" type="presParOf" srcId="{8B2ED047-58E8-439D-985E-94002F039EBD}" destId="{DB6A382C-1637-4D68-857F-B3914F25A46D}" srcOrd="1" destOrd="0" presId="urn:microsoft.com/office/officeart/2005/8/layout/hierarchy1"/>
    <dgm:cxn modelId="{90ADED7C-14D4-48B2-9161-11988BE73C2A}" type="presParOf" srcId="{FC50E3B2-69C2-4E96-B706-E58924D167B7}" destId="{735925B6-B894-4611-BEC4-B1295F922B7B}" srcOrd="1" destOrd="0" presId="urn:microsoft.com/office/officeart/2005/8/layout/hierarchy1"/>
    <dgm:cxn modelId="{8F93B860-684F-4655-83E6-CEAAD89A3BD8}" type="presParOf" srcId="{42708D78-4FC2-43AA-B04C-1E6CDED22FD1}" destId="{BC2947BF-C05B-40B7-8D26-83CE82E18E69}" srcOrd="1" destOrd="0" presId="urn:microsoft.com/office/officeart/2005/8/layout/hierarchy1"/>
    <dgm:cxn modelId="{25F623EF-6920-4362-9A28-EFF31795CF43}" type="presParOf" srcId="{BC2947BF-C05B-40B7-8D26-83CE82E18E69}" destId="{B2DCB3D7-E6B8-4A6F-A760-C29A5C7FA672}" srcOrd="0" destOrd="0" presId="urn:microsoft.com/office/officeart/2005/8/layout/hierarchy1"/>
    <dgm:cxn modelId="{7602C1FC-910C-408E-A2CE-D6459C2E816F}" type="presParOf" srcId="{B2DCB3D7-E6B8-4A6F-A760-C29A5C7FA672}" destId="{FF43214B-1CDF-4BA5-B020-036DA35E4ECE}" srcOrd="0" destOrd="0" presId="urn:microsoft.com/office/officeart/2005/8/layout/hierarchy1"/>
    <dgm:cxn modelId="{5F95B236-67C0-4CE5-88B2-757009EE7201}" type="presParOf" srcId="{B2DCB3D7-E6B8-4A6F-A760-C29A5C7FA672}" destId="{2AE94162-4BA5-4008-B43F-0ECC95432235}" srcOrd="1" destOrd="0" presId="urn:microsoft.com/office/officeart/2005/8/layout/hierarchy1"/>
    <dgm:cxn modelId="{32AE3FCC-BB26-47C5-A84F-F3D882D33C70}" type="presParOf" srcId="{BC2947BF-C05B-40B7-8D26-83CE82E18E69}" destId="{8D3D6059-0DE2-416D-ABFA-CCF085911CD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020A0-0858-48EB-BF6C-EAA284100B76}">
      <dsp:nvSpPr>
        <dsp:cNvPr id="0" name=""/>
        <dsp:cNvSpPr/>
      </dsp:nvSpPr>
      <dsp:spPr>
        <a:xfrm>
          <a:off x="0" y="1798"/>
          <a:ext cx="10232136" cy="9117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E1D2E-91E8-4151-9519-D02BBB1EAD03}">
      <dsp:nvSpPr>
        <dsp:cNvPr id="0" name=""/>
        <dsp:cNvSpPr/>
      </dsp:nvSpPr>
      <dsp:spPr>
        <a:xfrm>
          <a:off x="275794" y="206935"/>
          <a:ext cx="501444" cy="501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DD582-B291-4988-BEE4-8F8DAFA106AF}">
      <dsp:nvSpPr>
        <dsp:cNvPr id="0" name=""/>
        <dsp:cNvSpPr/>
      </dsp:nvSpPr>
      <dsp:spPr>
        <a:xfrm>
          <a:off x="1053033" y="1798"/>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l" defTabSz="666750">
            <a:lnSpc>
              <a:spcPct val="90000"/>
            </a:lnSpc>
            <a:spcBef>
              <a:spcPct val="0"/>
            </a:spcBef>
            <a:spcAft>
              <a:spcPct val="35000"/>
            </a:spcAft>
            <a:buNone/>
          </a:pPr>
          <a:r>
            <a:rPr lang="en-US" sz="1500" kern="1200"/>
            <a:t>Interrupts are used to achieve rapid response with minimal overhead to infrequent, random or unexpected events.The alternative to interrupts is polling. With polling the firmware continually tests the status of input-output devices for a service request. The disadvantages of polling are:</a:t>
          </a:r>
        </a:p>
      </dsp:txBody>
      <dsp:txXfrm>
        <a:off x="1053033" y="1798"/>
        <a:ext cx="9179102" cy="911717"/>
      </dsp:txXfrm>
    </dsp:sp>
    <dsp:sp modelId="{38AE6C54-9920-4C44-B2F6-312F9B500841}">
      <dsp:nvSpPr>
        <dsp:cNvPr id="0" name=""/>
        <dsp:cNvSpPr/>
      </dsp:nvSpPr>
      <dsp:spPr>
        <a:xfrm>
          <a:off x="0" y="1141445"/>
          <a:ext cx="10232136" cy="9117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C0487-51C9-4E3A-B34A-3D5B67F8ECA2}">
      <dsp:nvSpPr>
        <dsp:cNvPr id="0" name=""/>
        <dsp:cNvSpPr/>
      </dsp:nvSpPr>
      <dsp:spPr>
        <a:xfrm>
          <a:off x="275794" y="1346582"/>
          <a:ext cx="501444" cy="501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75FF5-7B06-49AB-8A64-05D71DE1A6F2}">
      <dsp:nvSpPr>
        <dsp:cNvPr id="0" name=""/>
        <dsp:cNvSpPr/>
      </dsp:nvSpPr>
      <dsp:spPr>
        <a:xfrm>
          <a:off x="1053033" y="1141445"/>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l" defTabSz="666750">
            <a:lnSpc>
              <a:spcPct val="90000"/>
            </a:lnSpc>
            <a:spcBef>
              <a:spcPct val="0"/>
            </a:spcBef>
            <a:spcAft>
              <a:spcPct val="35000"/>
            </a:spcAft>
            <a:buNone/>
          </a:pPr>
          <a:r>
            <a:rPr lang="en-US" sz="1500" kern="1200"/>
            <a:t>The code overhead to continually test the status.</a:t>
          </a:r>
        </a:p>
      </dsp:txBody>
      <dsp:txXfrm>
        <a:off x="1053033" y="1141445"/>
        <a:ext cx="9179102" cy="911717"/>
      </dsp:txXfrm>
    </dsp:sp>
    <dsp:sp modelId="{3ADC26E3-94FA-445C-8281-DBEF6D2EEC9A}">
      <dsp:nvSpPr>
        <dsp:cNvPr id="0" name=""/>
        <dsp:cNvSpPr/>
      </dsp:nvSpPr>
      <dsp:spPr>
        <a:xfrm>
          <a:off x="0" y="2281092"/>
          <a:ext cx="10232136" cy="9117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7E205-C56E-471B-AA9C-887C960C3629}">
      <dsp:nvSpPr>
        <dsp:cNvPr id="0" name=""/>
        <dsp:cNvSpPr/>
      </dsp:nvSpPr>
      <dsp:spPr>
        <a:xfrm>
          <a:off x="275794" y="2486229"/>
          <a:ext cx="501444" cy="501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D7F243-6B9F-440C-B847-6463A3F73A26}">
      <dsp:nvSpPr>
        <dsp:cNvPr id="0" name=""/>
        <dsp:cNvSpPr/>
      </dsp:nvSpPr>
      <dsp:spPr>
        <a:xfrm>
          <a:off x="1053033" y="2281092"/>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l" defTabSz="666750">
            <a:lnSpc>
              <a:spcPct val="90000"/>
            </a:lnSpc>
            <a:spcBef>
              <a:spcPct val="0"/>
            </a:spcBef>
            <a:spcAft>
              <a:spcPct val="35000"/>
            </a:spcAft>
            <a:buNone/>
          </a:pPr>
          <a:r>
            <a:rPr lang="en-US" sz="1500" kern="1200"/>
            <a:t>The response time that for worse-case can be as long as the time between the tests.</a:t>
          </a:r>
        </a:p>
      </dsp:txBody>
      <dsp:txXfrm>
        <a:off x="1053033" y="2281092"/>
        <a:ext cx="9179102" cy="911717"/>
      </dsp:txXfrm>
    </dsp:sp>
    <dsp:sp modelId="{118AC7E2-DC73-4436-A520-1903948675F7}">
      <dsp:nvSpPr>
        <dsp:cNvPr id="0" name=""/>
        <dsp:cNvSpPr/>
      </dsp:nvSpPr>
      <dsp:spPr>
        <a:xfrm>
          <a:off x="0" y="3420739"/>
          <a:ext cx="10232136" cy="9117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85409-676C-4FB9-9257-4DD0647680F8}">
      <dsp:nvSpPr>
        <dsp:cNvPr id="0" name=""/>
        <dsp:cNvSpPr/>
      </dsp:nvSpPr>
      <dsp:spPr>
        <a:xfrm>
          <a:off x="275794" y="3625876"/>
          <a:ext cx="501444" cy="501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06B5E7-6ABB-4ED2-A7C5-6D8A2AB58170}">
      <dsp:nvSpPr>
        <dsp:cNvPr id="0" name=""/>
        <dsp:cNvSpPr/>
      </dsp:nvSpPr>
      <dsp:spPr>
        <a:xfrm>
          <a:off x="1053033" y="3420739"/>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l" defTabSz="666750">
            <a:lnSpc>
              <a:spcPct val="90000"/>
            </a:lnSpc>
            <a:spcBef>
              <a:spcPct val="0"/>
            </a:spcBef>
            <a:spcAft>
              <a:spcPct val="35000"/>
            </a:spcAft>
            <a:buNone/>
          </a:pPr>
          <a:r>
            <a:rPr lang="en-US" sz="1500" kern="1200"/>
            <a:t>The overhead and response time are trade offs. The response time can be reduced at the expense of greater overhead and vice versa.Relative to polling the advantages of interrupts are the minimal overhead and very short response time. The disadvantages of interrupts are that it is difficult to anticipate and test for all contingencies.</a:t>
          </a:r>
        </a:p>
      </dsp:txBody>
      <dsp:txXfrm>
        <a:off x="1053033" y="3420739"/>
        <a:ext cx="9179102" cy="911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41A86-9E84-43F2-8909-0A00FC244F8F}">
      <dsp:nvSpPr>
        <dsp:cNvPr id="0" name=""/>
        <dsp:cNvSpPr/>
      </dsp:nvSpPr>
      <dsp:spPr>
        <a:xfrm>
          <a:off x="0" y="27143"/>
          <a:ext cx="10515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microcontroller will then branch to the interrupt service routine (ISR). This involves going to a vector table and reading the start address for the ISR and placing this into the microcontroller program counter. It is the responsibility of the programmer to initialize the vector table.</a:t>
          </a:r>
        </a:p>
      </dsp:txBody>
      <dsp:txXfrm>
        <a:off x="40266" y="67409"/>
        <a:ext cx="10435068" cy="744318"/>
      </dsp:txXfrm>
    </dsp:sp>
    <dsp:sp modelId="{4B5D9949-AA26-4444-ABA4-6208796B0DAA}">
      <dsp:nvSpPr>
        <dsp:cNvPr id="0" name=""/>
        <dsp:cNvSpPr/>
      </dsp:nvSpPr>
      <dsp:spPr>
        <a:xfrm>
          <a:off x="0" y="895193"/>
          <a:ext cx="10515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interrupt service routine. This is the programmer's responsibility and involves:</a:t>
          </a:r>
        </a:p>
      </dsp:txBody>
      <dsp:txXfrm>
        <a:off x="40266" y="935459"/>
        <a:ext cx="10435068" cy="744318"/>
      </dsp:txXfrm>
    </dsp:sp>
    <dsp:sp modelId="{0664477D-186C-4505-95F5-CA52E4340D37}">
      <dsp:nvSpPr>
        <dsp:cNvPr id="0" name=""/>
        <dsp:cNvSpPr/>
      </dsp:nvSpPr>
      <dsp:spPr>
        <a:xfrm>
          <a:off x="0" y="1763243"/>
          <a:ext cx="10515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Handling the source of the interrupt. For a serial input this might involve reading the data and placing it into a buffer.</a:t>
          </a:r>
        </a:p>
      </dsp:txBody>
      <dsp:txXfrm>
        <a:off x="40266" y="1803509"/>
        <a:ext cx="10435068" cy="744318"/>
      </dsp:txXfrm>
    </dsp:sp>
    <dsp:sp modelId="{92611E03-51D8-4EAC-AF39-AAF988FC29E6}">
      <dsp:nvSpPr>
        <dsp:cNvPr id="0" name=""/>
        <dsp:cNvSpPr/>
      </dsp:nvSpPr>
      <dsp:spPr>
        <a:xfrm>
          <a:off x="0" y="2631294"/>
          <a:ext cx="10515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Clearing the source of the interrupt. Often this handling the interrupt will also clear the interrupt source. For a serial device this might include reading the status register as well as the data register.</a:t>
          </a:r>
        </a:p>
      </dsp:txBody>
      <dsp:txXfrm>
        <a:off x="40266" y="2671560"/>
        <a:ext cx="10435068" cy="744318"/>
      </dsp:txXfrm>
    </dsp:sp>
    <dsp:sp modelId="{2A87FEF3-4D79-4DA8-88FF-AA364A361519}">
      <dsp:nvSpPr>
        <dsp:cNvPr id="0" name=""/>
        <dsp:cNvSpPr/>
      </dsp:nvSpPr>
      <dsp:spPr>
        <a:xfrm>
          <a:off x="0" y="3499344"/>
          <a:ext cx="10515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If the ISR is going to use any registers that were not automatically saved by the microcontroller these should be saved before they are used and then returned at the end of the ISR.</a:t>
          </a:r>
        </a:p>
      </dsp:txBody>
      <dsp:txXfrm>
        <a:off x="40266" y="3539610"/>
        <a:ext cx="10435068" cy="744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EF6CC-48ED-49FB-9B1A-CC1F036B31CB}">
      <dsp:nvSpPr>
        <dsp:cNvPr id="0" name=""/>
        <dsp:cNvSpPr/>
      </dsp:nvSpPr>
      <dsp:spPr>
        <a:xfrm>
          <a:off x="9242" y="608870"/>
          <a:ext cx="2762398" cy="3133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On the return from interrupt the microcontroller unwinds the interrupt response actions. The status register and program counter are returned along with any additional saved registers. To execute the return from interrupt: </a:t>
          </a:r>
        </a:p>
      </dsp:txBody>
      <dsp:txXfrm>
        <a:off x="90150" y="689778"/>
        <a:ext cx="2600582" cy="2971780"/>
      </dsp:txXfrm>
    </dsp:sp>
    <dsp:sp modelId="{A893F93E-FD83-4631-9470-DDCFF45E3ADF}">
      <dsp:nvSpPr>
        <dsp:cNvPr id="0" name=""/>
        <dsp:cNvSpPr/>
      </dsp:nvSpPr>
      <dsp:spPr>
        <a:xfrm>
          <a:off x="3047880"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0802B42F-F9B8-4EA4-A7B4-1483EA624EF0}">
      <dsp:nvSpPr>
        <dsp:cNvPr id="0" name=""/>
        <dsp:cNvSpPr/>
      </dsp:nvSpPr>
      <dsp:spPr>
        <a:xfrm>
          <a:off x="3876600" y="608870"/>
          <a:ext cx="2762398" cy="3133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For many microcontrollers return from interrupt (RTI) instruction is required. If programming in a high level language this implies a directive to force the function to end with a RTI instruction is required.</a:t>
          </a:r>
        </a:p>
      </dsp:txBody>
      <dsp:txXfrm>
        <a:off x="3957508" y="689778"/>
        <a:ext cx="2600582" cy="2971780"/>
      </dsp:txXfrm>
    </dsp:sp>
    <dsp:sp modelId="{27B9D7EB-DE76-4B9A-968A-860D9B50062C}">
      <dsp:nvSpPr>
        <dsp:cNvPr id="0" name=""/>
        <dsp:cNvSpPr/>
      </dsp:nvSpPr>
      <dsp:spPr>
        <a:xfrm>
          <a:off x="6915239" y="1833131"/>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B200F9D4-AA2D-4765-A117-F7CBE562AE70}">
      <dsp:nvSpPr>
        <dsp:cNvPr id="0" name=""/>
        <dsp:cNvSpPr/>
      </dsp:nvSpPr>
      <dsp:spPr>
        <a:xfrm>
          <a:off x="7743958" y="608870"/>
          <a:ext cx="2762398" cy="3133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With the ARM microcontroller the NVIC handles the return so a specific RTI is not required and standard function calls may be used.</a:t>
          </a:r>
        </a:p>
      </dsp:txBody>
      <dsp:txXfrm>
        <a:off x="7824866" y="689778"/>
        <a:ext cx="2600582" cy="2971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7A8D1-CF36-4C5F-8CB4-3FBE31CA265F}">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6A382C-1637-4D68-857F-B3914F25A46D}">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So it means that you cannot use PA0 and PB0 as EXTI lines at the same time but PA0 and PB1 is ok.</a:t>
          </a:r>
        </a:p>
      </dsp:txBody>
      <dsp:txXfrm>
        <a:off x="696297" y="538547"/>
        <a:ext cx="4171627" cy="2590157"/>
      </dsp:txXfrm>
    </dsp:sp>
    <dsp:sp modelId="{FF43214B-1CDF-4BA5-B020-036DA35E4EC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E94162-4BA5-4008-B43F-0ECC9543223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EXTI0 is the one we need. Besides, EXTI0 and EXTI1 share the same interrupt handler (vector EXTI0_1 in the vector table) so just need to make sure that you check which one is triggered inside the handler (not mentioned in the video). Moreover, EXTI2 and EXTI3 share the EXTI2_3 handler and EXTI4 to EXTI15 will share the EXTI4_15 handler.</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F4E117-DE00-416C-825C-9393F9D9C85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159128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4E117-DE00-416C-825C-9393F9D9C85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54470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4E117-DE00-416C-825C-9393F9D9C85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98355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4E117-DE00-416C-825C-9393F9D9C85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285320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4E117-DE00-416C-825C-9393F9D9C85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225389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F4E117-DE00-416C-825C-9393F9D9C85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127553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F4E117-DE00-416C-825C-9393F9D9C857}"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328874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F4E117-DE00-416C-825C-9393F9D9C857}"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37927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4E117-DE00-416C-825C-9393F9D9C857}"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122386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E117-DE00-416C-825C-9393F9D9C85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406513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E117-DE00-416C-825C-9393F9D9C85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389298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4E117-DE00-416C-825C-9393F9D9C857}" type="datetimeFigureOut">
              <a:rPr lang="en-US" smtClean="0"/>
              <a:t>10/31/2022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89BBD-9A60-497D-82CF-4590BDA713CB}" type="slidenum">
              <a:rPr lang="en-US" smtClean="0"/>
              <a:t>‹#›</a:t>
            </a:fld>
            <a:endParaRPr lang="en-US"/>
          </a:p>
        </p:txBody>
      </p:sp>
    </p:spTree>
    <p:extLst>
      <p:ext uri="{BB962C8B-B14F-4D97-AF65-F5344CB8AC3E}">
        <p14:creationId xmlns:p14="http://schemas.microsoft.com/office/powerpoint/2010/main" val="170027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hyperlink" Target="https://sites.google.com/site/johnkneenmicrocontrollers/ISER_Logic.gif?attredirects=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Interrupts</a:t>
            </a:r>
          </a:p>
        </p:txBody>
      </p:sp>
      <p:sp>
        <p:nvSpPr>
          <p:cNvPr id="3" name="Subtitle 2"/>
          <p:cNvSpPr>
            <a:spLocks noGrp="1"/>
          </p:cNvSpPr>
          <p:nvPr>
            <p:ph type="subTitle" idx="1"/>
          </p:nvPr>
        </p:nvSpPr>
        <p:spPr/>
        <p:txBody>
          <a:bodyPr/>
          <a:lstStyle/>
          <a:p>
            <a:r>
              <a:rPr lang="en-US" dirty="0"/>
              <a:t>Mohamed Saied</a:t>
            </a:r>
          </a:p>
        </p:txBody>
      </p:sp>
    </p:spTree>
    <p:extLst>
      <p:ext uri="{BB962C8B-B14F-4D97-AF65-F5344CB8AC3E}">
        <p14:creationId xmlns:p14="http://schemas.microsoft.com/office/powerpoint/2010/main" val="131448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Operation Modes</a:t>
            </a:r>
            <a:br>
              <a:rPr kumimoji="0" lang="en-US"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The Cortex-M3 processor has two modes and two privilege  </a:t>
            </a:r>
          </a:p>
          <a:p>
            <a:pPr marL="0" lvl="0" indent="0" eaLnBrk="0" fontAlgn="base" hangingPunct="0">
              <a:lnSpc>
                <a:spcPct val="100000"/>
              </a:lnSpc>
              <a:spcBef>
                <a:spcPct val="0"/>
              </a:spcBef>
              <a:spcAft>
                <a:spcPct val="0"/>
              </a:spcAft>
              <a:buNone/>
            </a:pPr>
            <a:r>
              <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The operation modes (thread mode and handler mode) determine whether the processor is running a normal program or running an exception handler like an interrupt handler or system exception handler (see Figure 2.4).</a:t>
            </a:r>
          </a:p>
          <a:p>
            <a:pPr marL="0" lvl="0" indent="0" eaLnBrk="0" fontAlgn="base" hangingPunct="0">
              <a:lnSpc>
                <a:spcPct val="100000"/>
              </a:lnSpc>
              <a:spcBef>
                <a:spcPct val="0"/>
              </a:spcBef>
              <a:spcAft>
                <a:spcPct val="0"/>
              </a:spcAft>
              <a:buNone/>
            </a:pPr>
            <a:r>
              <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The privilege levels (privileged level and user level) provide a mechanism for safeguarding memory accessing to critical regions as well as providing a basic security model.</a:t>
            </a:r>
            <a:endParaRPr kumimoji="0" lang="en-US" sz="2400" b="0" i="0" u="none" strike="noStrike" cap="none" normalizeH="0" baseline="0">
              <a:ln>
                <a:noFill/>
              </a:ln>
              <a:solidFill>
                <a:schemeClr val="tx1"/>
              </a:solidFill>
              <a:effectLst/>
            </a:endParaRPr>
          </a:p>
          <a:p>
            <a:pPr marL="0" lvl="0" indent="0" eaLnBrk="0" fontAlgn="base" hangingPunct="0">
              <a:lnSpc>
                <a:spcPct val="100000"/>
              </a:lnSpc>
              <a:spcBef>
                <a:spcPct val="0"/>
              </a:spcBef>
              <a:spcAft>
                <a:spcPct val="0"/>
              </a:spcAft>
              <a:buNone/>
            </a:pPr>
            <a:r>
              <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p>
          <a:p>
            <a:endParaRPr lang="en-US" sz="2400" dirty="0"/>
          </a:p>
        </p:txBody>
      </p:sp>
      <p:pic>
        <p:nvPicPr>
          <p:cNvPr id="22530" name="Picture 2" descr="https://ars.els-cdn.com/content/image/3-s2.0-B9781856179638000053-f0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6" y="4533901"/>
            <a:ext cx="93345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60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ARM response to an interrupt</a:t>
            </a:r>
            <a:br>
              <a:rPr lang="en-US" dirty="0"/>
            </a:br>
            <a:endParaRPr lang="en-US" dirty="0"/>
          </a:p>
        </p:txBody>
      </p:sp>
      <p:pic>
        <p:nvPicPr>
          <p:cNvPr id="9218" name="Picture 2" descr="ARM_Response.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9338" y="1819503"/>
            <a:ext cx="7232662" cy="4049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p:txBody>
          <a:bodyPr/>
          <a:lstStyle/>
          <a:p>
            <a:r>
              <a:rPr lang="en-US" b="0" i="0" dirty="0">
                <a:solidFill>
                  <a:srgbClr val="444444"/>
                </a:solidFill>
                <a:effectLst/>
                <a:latin typeface="Arial" panose="020B0604020202020204" pitchFamily="34" charset="0"/>
              </a:rPr>
              <a:t>The previous description is the general response to an interrupt. Two criteria for embedded systems are that operations are both deterministic and there is low interrupt latency. By using separate buses for program and data operations the ARM is able to collect the interrupt vector in parallel with saving the registers (R0-R3, R12-R15) that improves the response time (reduces the latency). Also with a separate vector for each interrupt source the ARM will vector directly to the interrupt in question rather than firmware needing to poll for the source.</a:t>
            </a:r>
          </a:p>
          <a:p>
            <a:br>
              <a:rPr lang="en-US" dirty="0"/>
            </a:br>
            <a:endParaRPr lang="en-US" dirty="0"/>
          </a:p>
        </p:txBody>
      </p:sp>
    </p:spTree>
    <p:extLst>
      <p:ext uri="{BB962C8B-B14F-4D97-AF65-F5344CB8AC3E}">
        <p14:creationId xmlns:p14="http://schemas.microsoft.com/office/powerpoint/2010/main" val="420946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Interrupt Groups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7518050"/>
              </p:ext>
            </p:extLst>
          </p:nvPr>
        </p:nvGraphicFramePr>
        <p:xfrm>
          <a:off x="635620" y="1905000"/>
          <a:ext cx="10718180" cy="3931920"/>
        </p:xfrm>
        <a:graphic>
          <a:graphicData uri="http://schemas.openxmlformats.org/drawingml/2006/table">
            <a:tbl>
              <a:tblPr/>
              <a:tblGrid>
                <a:gridCol w="10718180">
                  <a:extLst>
                    <a:ext uri="{9D8B030D-6E8A-4147-A177-3AD203B41FA5}">
                      <a16:colId xmlns:a16="http://schemas.microsoft.com/office/drawing/2014/main" val="20000"/>
                    </a:ext>
                  </a:extLst>
                </a:gridCol>
              </a:tblGrid>
              <a:tr h="282781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Note that the interrupts are grouped into two:</a:t>
                      </a:r>
                      <a:endParaRPr kumimoji="0" 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The internal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interruptsassociated</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with the ARM core. Note these interrupts/exceptions are all non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maskable</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(NMI). That is once they are enabled if they occur the ARM will vector to the relevant/appropriate routine. One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exampe</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of a NMI is the system tick.</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The external interrupts associated with the peripheral devices. These are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maskable</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That is they are interrupt requests and are only accepted if they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they</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are also enabled at the NVIC (Nested Vector Interrupt Controller). An example of external interrupts are the USART interrupts. Note associated with each external interrupt is an interrupt number that is used in programming the NVIC.</a:t>
                      </a:r>
                    </a:p>
                    <a:p>
                      <a:pPr fontAlgn="t"/>
                      <a:endParaRPr lang="en-US" b="1" dirty="0">
                        <a:effectLst/>
                      </a:endParaRPr>
                    </a:p>
                    <a:p>
                      <a:pPr fontAlgn="t"/>
                      <a:r>
                        <a:rPr lang="en-US" b="1" dirty="0">
                          <a:effectLst/>
                        </a:rPr>
                        <a:t>Notes:</a:t>
                      </a:r>
                      <a:endParaRPr lang="en-US" dirty="0">
                        <a:effectLst/>
                      </a:endParaRPr>
                    </a:p>
                    <a:p>
                      <a:pPr fontAlgn="t">
                        <a:buFont typeface="Arial" panose="020B0604020202020204" pitchFamily="34" charset="0"/>
                        <a:buChar char="•"/>
                      </a:pPr>
                      <a:r>
                        <a:rPr lang="en-US" dirty="0">
                          <a:effectLst/>
                        </a:rPr>
                        <a:t>By default following reset all interrupts have the same priority. Once an interrupt is accepted it cannot be interrupted by interrupt requests from other sources.</a:t>
                      </a:r>
                    </a:p>
                    <a:p>
                      <a:pPr fontAlgn="t">
                        <a:buFont typeface="Arial" panose="020B0604020202020204" pitchFamily="34" charset="0"/>
                        <a:buChar char="•"/>
                      </a:pPr>
                      <a:r>
                        <a:rPr lang="en-US" dirty="0">
                          <a:effectLst/>
                        </a:rPr>
                        <a:t>If two or more interrupts request service the first on the list will be serviced first. That is in this situation the interrupts have priority in the order listed.</a:t>
                      </a: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0" name="Rectangle 2"/>
          <p:cNvSpPr>
            <a:spLocks noChangeArrowheads="1"/>
          </p:cNvSpPr>
          <p:nvPr/>
        </p:nvSpPr>
        <p:spPr bwMode="auto">
          <a:xfrm>
            <a:off x="635620" y="2452597"/>
            <a:ext cx="1134955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496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700">
                <a:solidFill>
                  <a:srgbClr val="FFFFFF"/>
                </a:solidFill>
              </a:rPr>
              <a:t>Non-maskable Interrupt Example using the 			SystemTick Timer</a:t>
            </a:r>
            <a:br>
              <a:rPr lang="en-US" sz="3700">
                <a:solidFill>
                  <a:srgbClr val="FFFFFF"/>
                </a:solidFill>
              </a:rPr>
            </a:br>
            <a:endParaRPr lang="en-US" sz="3700">
              <a:solidFill>
                <a:srgbClr val="FFFFFF"/>
              </a:solidFill>
            </a:endParaRPr>
          </a:p>
        </p:txBody>
      </p:sp>
      <p:sp>
        <p:nvSpPr>
          <p:cNvPr id="2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a:t>The following uses the system tick as an illustration of a non-maskable interrupt. The example assumes that a 1ms system tick is required from a system where the AHB clock = 8Mhz .</a:t>
            </a:r>
          </a:p>
          <a:p>
            <a:r>
              <a:rPr lang="en-US"/>
              <a:t>For the STM32F103 will be the HSI clock.</a:t>
            </a:r>
          </a:p>
          <a:p>
            <a:r>
              <a:rPr lang="en-US"/>
              <a:t>For the system tick the designer has the choice of using either the AHB clock or AHB/8 clock. Assume that the AHB clock is used then the load valve will be 8000. The code will be;</a:t>
            </a:r>
          </a:p>
          <a:p>
            <a:endParaRPr lang="en-US" dirty="0"/>
          </a:p>
        </p:txBody>
      </p:sp>
    </p:spTree>
    <p:extLst>
      <p:ext uri="{BB962C8B-B14F-4D97-AF65-F5344CB8AC3E}">
        <p14:creationId xmlns:p14="http://schemas.microsoft.com/office/powerpoint/2010/main" val="380820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SysTick</a:t>
            </a:r>
            <a:r>
              <a:rPr lang="en-US" dirty="0"/>
              <a:t> Configuration for 1ms Interrupt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685831"/>
              </p:ext>
            </p:extLst>
          </p:nvPr>
        </p:nvGraphicFramePr>
        <p:xfrm>
          <a:off x="854015" y="3086894"/>
          <a:ext cx="10499785" cy="1828800"/>
        </p:xfrm>
        <a:graphic>
          <a:graphicData uri="http://schemas.openxmlformats.org/drawingml/2006/table">
            <a:tbl>
              <a:tblPr/>
              <a:tblGrid>
                <a:gridCol w="5241985">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fontAlgn="t"/>
                      <a:r>
                        <a:rPr lang="en-US">
                          <a:effectLst/>
                        </a:rPr>
                        <a:t>SysTick-&gt;LOAD = 8000;</a:t>
                      </a:r>
                    </a:p>
                  </a:txBody>
                  <a:tcPr>
                    <a:lnL>
                      <a:noFill/>
                    </a:lnL>
                    <a:lnR>
                      <a:noFill/>
                    </a:lnR>
                    <a:lnT>
                      <a:noFill/>
                    </a:lnT>
                    <a:lnB>
                      <a:noFill/>
                    </a:lnB>
                    <a:solidFill>
                      <a:srgbClr val="FFFFFF"/>
                    </a:solidFill>
                  </a:tcPr>
                </a:tc>
                <a:tc>
                  <a:txBody>
                    <a:bodyPr/>
                    <a:lstStyle/>
                    <a:p>
                      <a:pPr fontAlgn="t"/>
                      <a:r>
                        <a:rPr lang="en-US">
                          <a:effectLst/>
                        </a:rPr>
                        <a:t>//will give 1ms from 8Mhz AHB</a:t>
                      </a:r>
                    </a:p>
                  </a:txBody>
                  <a:tcP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fontAlgn="t"/>
                      <a:r>
                        <a:rPr lang="en-US">
                          <a:effectLst/>
                        </a:rPr>
                        <a:t>SysTick-&gt;VAL = 0x3fff;</a:t>
                      </a:r>
                    </a:p>
                  </a:txBody>
                  <a:tcPr>
                    <a:lnL>
                      <a:noFill/>
                    </a:lnL>
                    <a:lnR>
                      <a:noFill/>
                    </a:lnR>
                    <a:lnT>
                      <a:noFill/>
                    </a:lnT>
                    <a:lnB>
                      <a:noFill/>
                    </a:lnB>
                    <a:solidFill>
                      <a:srgbClr val="FFFFFF"/>
                    </a:solidFill>
                  </a:tcPr>
                </a:tc>
                <a:tc>
                  <a:txBody>
                    <a:bodyPr/>
                    <a:lstStyle/>
                    <a:p>
                      <a:pPr fontAlgn="t"/>
                      <a:r>
                        <a:rPr lang="en-US">
                          <a:effectLst/>
                        </a:rPr>
                        <a:t>//any value resets</a:t>
                      </a:r>
                    </a:p>
                  </a:txBody>
                  <a:tcP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fontAlgn="t"/>
                      <a:r>
                        <a:rPr lang="en-US" dirty="0" err="1">
                          <a:effectLst/>
                        </a:rPr>
                        <a:t>SysTick</a:t>
                      </a:r>
                      <a:r>
                        <a:rPr lang="en-US" dirty="0">
                          <a:effectLst/>
                        </a:rPr>
                        <a:t>-&gt;CTRL = 4;</a:t>
                      </a:r>
                    </a:p>
                  </a:txBody>
                  <a:tcPr>
                    <a:lnL>
                      <a:noFill/>
                    </a:lnL>
                    <a:lnR>
                      <a:noFill/>
                    </a:lnR>
                    <a:lnT>
                      <a:noFill/>
                    </a:lnT>
                    <a:lnB>
                      <a:noFill/>
                    </a:lnB>
                    <a:solidFill>
                      <a:srgbClr val="FFFFFF"/>
                    </a:solidFill>
                  </a:tcPr>
                </a:tc>
                <a:tc>
                  <a:txBody>
                    <a:bodyPr/>
                    <a:lstStyle/>
                    <a:p>
                      <a:pPr fontAlgn="t"/>
                      <a:r>
                        <a:rPr lang="en-US">
                          <a:effectLst/>
                        </a:rPr>
                        <a:t>//Use AHB clock</a:t>
                      </a:r>
                    </a:p>
                  </a:txBody>
                  <a:tcP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fontAlgn="t"/>
                      <a:r>
                        <a:rPr lang="en-US">
                          <a:effectLst/>
                        </a:rPr>
                        <a:t>SysTick-&gt;CTRL |=2;</a:t>
                      </a:r>
                    </a:p>
                  </a:txBody>
                  <a:tcPr>
                    <a:lnL>
                      <a:noFill/>
                    </a:lnL>
                    <a:lnR>
                      <a:noFill/>
                    </a:lnR>
                    <a:lnT>
                      <a:noFill/>
                    </a:lnT>
                    <a:lnB>
                      <a:noFill/>
                    </a:lnB>
                    <a:solidFill>
                      <a:srgbClr val="FFFF00"/>
                    </a:solidFill>
                  </a:tcPr>
                </a:tc>
                <a:tc>
                  <a:txBody>
                    <a:bodyPr/>
                    <a:lstStyle/>
                    <a:p>
                      <a:pPr fontAlgn="t"/>
                      <a:r>
                        <a:rPr lang="en-US">
                          <a:effectLst/>
                        </a:rPr>
                        <a:t>// enable system tick interrupts</a:t>
                      </a:r>
                    </a:p>
                  </a:txBody>
                  <a:tcP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fontAlgn="t"/>
                      <a:r>
                        <a:rPr lang="en-US">
                          <a:effectLst/>
                        </a:rPr>
                        <a:t>SysTick-&gt;CTRL |=1;</a:t>
                      </a:r>
                    </a:p>
                  </a:txBody>
                  <a:tcPr>
                    <a:lnL>
                      <a:noFill/>
                    </a:lnL>
                    <a:lnR>
                      <a:noFill/>
                    </a:lnR>
                    <a:lnT>
                      <a:noFill/>
                    </a:lnT>
                    <a:lnB>
                      <a:noFill/>
                    </a:lnB>
                    <a:solidFill>
                      <a:srgbClr val="FFFFFF"/>
                    </a:solidFill>
                  </a:tcPr>
                </a:tc>
                <a:tc>
                  <a:txBody>
                    <a:bodyPr/>
                    <a:lstStyle/>
                    <a:p>
                      <a:pPr fontAlgn="t"/>
                      <a:r>
                        <a:rPr lang="en-US" dirty="0">
                          <a:effectLst/>
                        </a:rPr>
                        <a:t>// enable tick</a:t>
                      </a:r>
                    </a:p>
                  </a:txBody>
                  <a:tcPr>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632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SysTick</a:t>
            </a:r>
            <a:r>
              <a:rPr lang="en-US" dirty="0"/>
              <a:t> Interrupt Vector</a:t>
            </a:r>
          </a:p>
        </p:txBody>
      </p:sp>
      <p:graphicFrame>
        <p:nvGraphicFramePr>
          <p:cNvPr id="4" name="Content Placeholder 3"/>
          <p:cNvGraphicFramePr>
            <a:graphicFrameLocks noGrp="1"/>
          </p:cNvGraphicFramePr>
          <p:nvPr>
            <p:ph idx="1"/>
          </p:nvPr>
        </p:nvGraphicFramePr>
        <p:xfrm>
          <a:off x="838200" y="2766854"/>
          <a:ext cx="10515600" cy="246888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0">
                <a:tc>
                  <a:txBody>
                    <a:bodyPr/>
                    <a:lstStyle/>
                    <a:p>
                      <a:pPr fontAlgn="t"/>
                      <a:endParaRPr lang="en-US" dirty="0">
                        <a:effectLst/>
                      </a:endParaRPr>
                    </a:p>
                  </a:txBody>
                  <a:tcPr>
                    <a:lnL>
                      <a:noFill/>
                    </a:lnL>
                    <a:lnR>
                      <a:noFill/>
                    </a:lnR>
                    <a:lnT>
                      <a:noFill/>
                    </a:lnT>
                    <a:lnB>
                      <a:noFill/>
                    </a:lnB>
                  </a:tcPr>
                </a:tc>
                <a:tc>
                  <a:txBody>
                    <a:bodyPr/>
                    <a:lstStyle/>
                    <a:p>
                      <a:pPr fontAlgn="t"/>
                      <a:r>
                        <a:rPr lang="en-US">
                          <a:effectLst/>
                        </a:rPr>
                        <a:t>DCD</a:t>
                      </a:r>
                    </a:p>
                  </a:txBody>
                  <a:tcPr>
                    <a:lnL>
                      <a:noFill/>
                    </a:lnL>
                    <a:lnR>
                      <a:noFill/>
                    </a:lnR>
                    <a:lnT>
                      <a:noFill/>
                    </a:lnT>
                    <a:lnB>
                      <a:noFill/>
                    </a:lnB>
                  </a:tcPr>
                </a:tc>
                <a:tc>
                  <a:txBody>
                    <a:bodyPr/>
                    <a:lstStyle/>
                    <a:p>
                      <a:pPr fontAlgn="t"/>
                      <a:r>
                        <a:rPr lang="en-US">
                          <a:effectLst/>
                        </a:rPr>
                        <a:t>SysTick_Handler</a:t>
                      </a:r>
                    </a:p>
                  </a:txBody>
                  <a:tcPr>
                    <a:lnL>
                      <a:noFill/>
                    </a:lnL>
                    <a:lnR>
                      <a:noFill/>
                    </a:lnR>
                    <a:lnT>
                      <a:noFill/>
                    </a:lnT>
                    <a:lnB>
                      <a:noFill/>
                    </a:lnB>
                  </a:tcPr>
                </a:tc>
                <a:tc>
                  <a:txBody>
                    <a:bodyPr/>
                    <a:lstStyle/>
                    <a:p>
                      <a:pPr fontAlgn="t"/>
                      <a:r>
                        <a:rPr lang="en-US">
                          <a:effectLst/>
                        </a:rPr>
                        <a:t>; SysTick Handler</a:t>
                      </a:r>
                    </a:p>
                  </a:txBody>
                  <a:tcPr>
                    <a:lnL>
                      <a:noFill/>
                    </a:lnL>
                    <a:lnR>
                      <a:noFill/>
                    </a:lnR>
                    <a:lnT>
                      <a:noFill/>
                    </a:lnT>
                    <a:lnB>
                      <a:noFill/>
                    </a:lnB>
                  </a:tcPr>
                </a:tc>
                <a:extLst>
                  <a:ext uri="{0D108BD9-81ED-4DB2-BD59-A6C34878D82A}">
                    <a16:rowId xmlns:a16="http://schemas.microsoft.com/office/drawing/2014/main" val="10000"/>
                  </a:ext>
                </a:extLst>
              </a:tr>
              <a:tr h="0">
                <a:tc>
                  <a:txBody>
                    <a:bodyPr/>
                    <a:lstStyle/>
                    <a:p>
                      <a:pPr fontAlgn="t"/>
                      <a:endParaRPr lang="en-US">
                        <a:effectLst/>
                      </a:endParaRPr>
                    </a:p>
                  </a:txBody>
                  <a:tcPr>
                    <a:lnL>
                      <a:noFill/>
                    </a:lnL>
                    <a:lnR>
                      <a:noFill/>
                    </a:lnR>
                    <a:lnT>
                      <a:noFill/>
                    </a:lnT>
                    <a:lnB>
                      <a:noFill/>
                    </a:lnB>
                  </a:tcPr>
                </a:tc>
                <a:tc>
                  <a:txBody>
                    <a:bodyPr/>
                    <a:lstStyle/>
                    <a:p>
                      <a:pPr fontAlgn="t"/>
                      <a:r>
                        <a:rPr lang="en-US">
                          <a:effectLst/>
                        </a:rPr>
                        <a:t>;other vectors</a:t>
                      </a:r>
                    </a:p>
                  </a:txBody>
                  <a:tcPr>
                    <a:lnL>
                      <a:noFill/>
                    </a:lnL>
                    <a:lnR>
                      <a:noFill/>
                    </a:lnR>
                    <a:lnT>
                      <a:noFill/>
                    </a:lnT>
                    <a:lnB>
                      <a:noFill/>
                    </a:lnB>
                  </a:tcPr>
                </a:tc>
                <a:tc>
                  <a:txBody>
                    <a:bodyPr/>
                    <a:lstStyle/>
                    <a:p>
                      <a:endParaRPr lang="en-US"/>
                    </a:p>
                  </a:txBody>
                  <a:tcPr>
                    <a:lnL>
                      <a:noFill/>
                    </a:lnL>
                    <a:lnT>
                      <a:noFill/>
                    </a:lnT>
                  </a:tcPr>
                </a:tc>
                <a:tc>
                  <a:txBody>
                    <a:bodyPr/>
                    <a:lstStyle/>
                    <a:p>
                      <a:endParaRPr lang="en-US"/>
                    </a:p>
                  </a:txBody>
                  <a:tcPr>
                    <a:lnT>
                      <a:noFill/>
                    </a:lnT>
                  </a:tcPr>
                </a:tc>
                <a:extLst>
                  <a:ext uri="{0D108BD9-81ED-4DB2-BD59-A6C34878D82A}">
                    <a16:rowId xmlns:a16="http://schemas.microsoft.com/office/drawing/2014/main" val="10001"/>
                  </a:ext>
                </a:extLst>
              </a:tr>
              <a:tr h="0">
                <a:tc>
                  <a:txBody>
                    <a:bodyPr/>
                    <a:lstStyle/>
                    <a:p>
                      <a:pPr fontAlgn="t"/>
                      <a:r>
                        <a:rPr lang="en-US">
                          <a:effectLst/>
                        </a:rPr>
                        <a:t>SysTick_Handler</a:t>
                      </a:r>
                    </a:p>
                  </a:txBody>
                  <a:tcPr>
                    <a:lnL>
                      <a:noFill/>
                    </a:lnL>
                    <a:lnR>
                      <a:noFill/>
                    </a:lnR>
                    <a:lnT>
                      <a:noFill/>
                    </a:lnT>
                    <a:lnB>
                      <a:noFill/>
                    </a:lnB>
                  </a:tcPr>
                </a:tc>
                <a:tc>
                  <a:txBody>
                    <a:bodyPr/>
                    <a:lstStyle/>
                    <a:p>
                      <a:pPr fontAlgn="t"/>
                      <a:r>
                        <a:rPr lang="en-US">
                          <a:effectLst/>
                        </a:rPr>
                        <a:t>PROC</a:t>
                      </a:r>
                    </a:p>
                  </a:txBody>
                  <a:tcPr>
                    <a:lnL>
                      <a:noFill/>
                    </a:lnL>
                    <a:lnR>
                      <a:noFill/>
                    </a:lnR>
                    <a:lnT>
                      <a:noFill/>
                    </a:lnT>
                    <a:lnB>
                      <a:noFill/>
                    </a:lnB>
                  </a:tcPr>
                </a:tc>
                <a:tc>
                  <a:txBody>
                    <a:bodyPr/>
                    <a:lstStyle/>
                    <a:p>
                      <a:endParaRPr lang="en-US"/>
                    </a:p>
                  </a:txBody>
                  <a:tcPr>
                    <a:lnL>
                      <a:noFill/>
                    </a:lnL>
                  </a:tcPr>
                </a:tc>
                <a:tc>
                  <a:txBody>
                    <a:bodyPr/>
                    <a:lstStyle/>
                    <a:p>
                      <a:endParaRPr lang="en-US"/>
                    </a:p>
                  </a:txBody>
                  <a:tcPr/>
                </a:tc>
                <a:extLst>
                  <a:ext uri="{0D108BD9-81ED-4DB2-BD59-A6C34878D82A}">
                    <a16:rowId xmlns:a16="http://schemas.microsoft.com/office/drawing/2014/main" val="10002"/>
                  </a:ext>
                </a:extLst>
              </a:tr>
              <a:tr h="0">
                <a:tc>
                  <a:txBody>
                    <a:bodyPr/>
                    <a:lstStyle/>
                    <a:p>
                      <a:pPr fontAlgn="t"/>
                      <a:endParaRPr lang="en-US">
                        <a:effectLst/>
                      </a:endParaRPr>
                    </a:p>
                  </a:txBody>
                  <a:tcPr>
                    <a:lnL>
                      <a:noFill/>
                    </a:lnL>
                    <a:lnR>
                      <a:noFill/>
                    </a:lnR>
                    <a:lnT>
                      <a:noFill/>
                    </a:lnT>
                    <a:lnB>
                      <a:noFill/>
                    </a:lnB>
                  </a:tcPr>
                </a:tc>
                <a:tc>
                  <a:txBody>
                    <a:bodyPr/>
                    <a:lstStyle/>
                    <a:p>
                      <a:pPr fontAlgn="t"/>
                      <a:r>
                        <a:rPr lang="en-US">
                          <a:effectLst/>
                        </a:rPr>
                        <a:t>EXPORT</a:t>
                      </a:r>
                    </a:p>
                  </a:txBody>
                  <a:tcPr>
                    <a:lnL>
                      <a:noFill/>
                    </a:lnL>
                    <a:lnR>
                      <a:noFill/>
                    </a:lnR>
                    <a:lnT>
                      <a:noFill/>
                    </a:lnT>
                    <a:lnB>
                      <a:noFill/>
                    </a:lnB>
                  </a:tcPr>
                </a:tc>
                <a:tc>
                  <a:txBody>
                    <a:bodyPr/>
                    <a:lstStyle/>
                    <a:p>
                      <a:pPr fontAlgn="t"/>
                      <a:r>
                        <a:rPr lang="en-US">
                          <a:effectLst/>
                        </a:rPr>
                        <a:t>SysTick_Handler   </a:t>
                      </a:r>
                    </a:p>
                  </a:txBody>
                  <a:tcPr>
                    <a:lnL>
                      <a:noFill/>
                    </a:lnL>
                    <a:lnR>
                      <a:noFill/>
                    </a:lnR>
                    <a:lnB>
                      <a:noFill/>
                    </a:lnB>
                  </a:tcPr>
                </a:tc>
                <a:tc>
                  <a:txBody>
                    <a:bodyPr/>
                    <a:lstStyle/>
                    <a:p>
                      <a:pPr fontAlgn="t"/>
                      <a:r>
                        <a:rPr lang="en-US">
                          <a:effectLst/>
                        </a:rPr>
                        <a:t>[WEAK]</a:t>
                      </a:r>
                    </a:p>
                  </a:txBody>
                  <a:tcPr>
                    <a:lnL>
                      <a:noFill/>
                    </a:lnL>
                    <a:lnR>
                      <a:noFill/>
                    </a:lnR>
                    <a:lnB>
                      <a:noFill/>
                    </a:lnB>
                    <a:solidFill>
                      <a:srgbClr val="FFFF00"/>
                    </a:solidFill>
                  </a:tcPr>
                </a:tc>
                <a:extLst>
                  <a:ext uri="{0D108BD9-81ED-4DB2-BD59-A6C34878D82A}">
                    <a16:rowId xmlns:a16="http://schemas.microsoft.com/office/drawing/2014/main" val="10003"/>
                  </a:ext>
                </a:extLst>
              </a:tr>
              <a:tr h="0">
                <a:tc>
                  <a:txBody>
                    <a:bodyPr/>
                    <a:lstStyle/>
                    <a:p>
                      <a:pPr fontAlgn="t"/>
                      <a:endParaRPr lang="en-US">
                        <a:effectLst/>
                      </a:endParaRPr>
                    </a:p>
                  </a:txBody>
                  <a:tcPr>
                    <a:lnL>
                      <a:noFill/>
                    </a:lnL>
                    <a:lnR>
                      <a:noFill/>
                    </a:lnR>
                    <a:lnT>
                      <a:noFill/>
                    </a:lnT>
                    <a:lnB>
                      <a:noFill/>
                    </a:lnB>
                  </a:tcPr>
                </a:tc>
                <a:tc>
                  <a:txBody>
                    <a:bodyPr/>
                    <a:lstStyle/>
                    <a:p>
                      <a:pPr fontAlgn="t"/>
                      <a:r>
                        <a:rPr lang="en-US">
                          <a:effectLst/>
                        </a:rPr>
                        <a:t>B</a:t>
                      </a:r>
                    </a:p>
                  </a:txBody>
                  <a:tcPr>
                    <a:lnL>
                      <a:noFill/>
                    </a:lnL>
                    <a:lnR>
                      <a:noFill/>
                    </a:lnR>
                    <a:lnT>
                      <a:noFill/>
                    </a:lnT>
                    <a:lnB>
                      <a:noFill/>
                    </a:lnB>
                  </a:tcPr>
                </a:tc>
                <a:tc>
                  <a:txBody>
                    <a:bodyPr/>
                    <a:lstStyle/>
                    <a:p>
                      <a:pPr fontAlgn="t"/>
                      <a:r>
                        <a:rPr lang="en-US" b="1">
                          <a:effectLst/>
                        </a:rPr>
                        <a:t>.</a:t>
                      </a:r>
                      <a:endParaRPr lang="en-US">
                        <a:effectLst/>
                      </a:endParaRPr>
                    </a:p>
                  </a:txBody>
                  <a:tcPr>
                    <a:lnL>
                      <a:noFill/>
                    </a:lnL>
                    <a:lnR>
                      <a:noFill/>
                    </a:lnR>
                    <a:lnT>
                      <a:noFill/>
                    </a:lnT>
                    <a:lnB>
                      <a:noFill/>
                    </a:lnB>
                  </a:tcPr>
                </a:tc>
                <a:tc>
                  <a:txBody>
                    <a:bodyPr/>
                    <a:lstStyle/>
                    <a:p>
                      <a:pPr fontAlgn="t"/>
                      <a:r>
                        <a:rPr lang="en-US">
                          <a:effectLst/>
                        </a:rPr>
                        <a:t>; note B [full stop] - loop forever</a:t>
                      </a:r>
                    </a:p>
                  </a:txBody>
                  <a:tcPr>
                    <a:lnL>
                      <a:noFill/>
                    </a:lnL>
                    <a:lnR>
                      <a:noFill/>
                    </a:lnR>
                    <a:lnT>
                      <a:noFill/>
                    </a:lnT>
                    <a:lnB>
                      <a:noFill/>
                    </a:lnB>
                  </a:tcPr>
                </a:tc>
                <a:extLst>
                  <a:ext uri="{0D108BD9-81ED-4DB2-BD59-A6C34878D82A}">
                    <a16:rowId xmlns:a16="http://schemas.microsoft.com/office/drawing/2014/main" val="10004"/>
                  </a:ext>
                </a:extLst>
              </a:tr>
              <a:tr h="0">
                <a:tc>
                  <a:txBody>
                    <a:bodyPr/>
                    <a:lstStyle/>
                    <a:p>
                      <a:pPr fontAlgn="t"/>
                      <a:endParaRPr lang="en-US">
                        <a:effectLst/>
                      </a:endParaRPr>
                    </a:p>
                  </a:txBody>
                  <a:tcPr>
                    <a:lnL>
                      <a:noFill/>
                    </a:lnL>
                    <a:lnR>
                      <a:noFill/>
                    </a:lnR>
                    <a:lnT>
                      <a:noFill/>
                    </a:lnT>
                    <a:lnB>
                      <a:noFill/>
                    </a:lnB>
                  </a:tcPr>
                </a:tc>
                <a:tc>
                  <a:txBody>
                    <a:bodyPr/>
                    <a:lstStyle/>
                    <a:p>
                      <a:pPr fontAlgn="t"/>
                      <a:r>
                        <a:rPr lang="en-US">
                          <a:effectLst/>
                        </a:rPr>
                        <a:t>ENDP</a:t>
                      </a:r>
                    </a:p>
                  </a:txBody>
                  <a:tcPr>
                    <a:lnL>
                      <a:noFill/>
                    </a:lnL>
                    <a:lnR>
                      <a:noFill/>
                    </a:lnR>
                    <a:lnT>
                      <a:noFill/>
                    </a:lnT>
                    <a:lnB>
                      <a:noFill/>
                    </a:lnB>
                  </a:tcPr>
                </a:tc>
                <a:tc>
                  <a:txBody>
                    <a:bodyPr/>
                    <a:lstStyle/>
                    <a:p>
                      <a:endParaRPr lang="en-US" dirty="0"/>
                    </a:p>
                  </a:txBody>
                  <a:tcPr>
                    <a:lnL>
                      <a:noFill/>
                    </a:lnL>
                    <a:lnT>
                      <a:noFill/>
                    </a:lnT>
                  </a:tcPr>
                </a:tc>
                <a:tc>
                  <a:txBody>
                    <a:bodyPr/>
                    <a:lstStyle/>
                    <a:p>
                      <a:endParaRPr lang="en-US" dirty="0"/>
                    </a:p>
                  </a:txBody>
                  <a:tcPr>
                    <a:lnT>
                      <a:noFill/>
                    </a:lnT>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rot="10800000" flipV="1">
            <a:off x="838199" y="1908405"/>
            <a:ext cx="76635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444444"/>
                </a:solidFill>
                <a:effectLst/>
                <a:cs typeface="Arial" panose="020B0604020202020204" pitchFamily="34" charset="0"/>
              </a:rPr>
              <a:t>The </a:t>
            </a:r>
            <a:r>
              <a:rPr kumimoji="0" lang="en-US" b="0" i="0" u="none" strike="noStrike" cap="none" normalizeH="0" baseline="0" dirty="0" err="1">
                <a:ln>
                  <a:noFill/>
                </a:ln>
                <a:solidFill>
                  <a:srgbClr val="444444"/>
                </a:solidFill>
                <a:effectLst/>
                <a:cs typeface="Arial" panose="020B0604020202020204" pitchFamily="34" charset="0"/>
              </a:rPr>
              <a:t>Keil</a:t>
            </a:r>
            <a:r>
              <a:rPr kumimoji="0" lang="en-US" b="0" i="0" u="none" strike="noStrike" cap="none" normalizeH="0" baseline="0" dirty="0">
                <a:ln>
                  <a:noFill/>
                </a:ln>
                <a:solidFill>
                  <a:srgbClr val="444444"/>
                </a:solidFill>
                <a:effectLst/>
                <a:cs typeface="Arial" panose="020B0604020202020204" pitchFamily="34" charset="0"/>
              </a:rPr>
              <a:t> start up code includes a default routine and vector.</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90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SysTick</a:t>
            </a:r>
            <a:r>
              <a:rPr lang="en-US" dirty="0"/>
              <a:t> ISR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6927288"/>
              </p:ext>
            </p:extLst>
          </p:nvPr>
        </p:nvGraphicFramePr>
        <p:xfrm>
          <a:off x="762000" y="2841314"/>
          <a:ext cx="10515600" cy="914400"/>
        </p:xfrm>
        <a:graphic>
          <a:graphicData uri="http://schemas.openxmlformats.org/drawingml/2006/table">
            <a:tbl>
              <a:tblPr/>
              <a:tblGrid>
                <a:gridCol w="10515600">
                  <a:extLst>
                    <a:ext uri="{9D8B030D-6E8A-4147-A177-3AD203B41FA5}">
                      <a16:colId xmlns:a16="http://schemas.microsoft.com/office/drawing/2014/main" val="20000"/>
                    </a:ext>
                  </a:extLst>
                </a:gridCol>
              </a:tblGrid>
              <a:tr h="0">
                <a:tc>
                  <a:txBody>
                    <a:bodyPr/>
                    <a:lstStyle/>
                    <a:p>
                      <a:pPr fontAlgn="t"/>
                      <a:r>
                        <a:rPr lang="en-US" b="1" dirty="0">
                          <a:effectLst/>
                        </a:rPr>
                        <a:t>Note:</a:t>
                      </a:r>
                      <a:r>
                        <a:rPr lang="en-US" dirty="0">
                          <a:effectLst/>
                        </a:rPr>
                        <a:t> If the ISR uses the label "</a:t>
                      </a:r>
                      <a:r>
                        <a:rPr lang="en-US" dirty="0" err="1">
                          <a:effectLst/>
                        </a:rPr>
                        <a:t>SysTick_Handler</a:t>
                      </a:r>
                      <a:r>
                        <a:rPr lang="en-US" dirty="0">
                          <a:effectLst/>
                        </a:rPr>
                        <a:t>" </a:t>
                      </a:r>
                    </a:p>
                    <a:p>
                      <a:pPr fontAlgn="t">
                        <a:buFont typeface="Arial" panose="020B0604020202020204" pitchFamily="34" charset="0"/>
                        <a:buChar char="•"/>
                      </a:pPr>
                      <a:r>
                        <a:rPr lang="en-US" dirty="0">
                          <a:effectLst/>
                        </a:rPr>
                        <a:t>this definition will take precedence as the definition above is defined as weak.</a:t>
                      </a:r>
                    </a:p>
                    <a:p>
                      <a:pPr fontAlgn="t">
                        <a:buFont typeface="Arial" panose="020B0604020202020204" pitchFamily="34" charset="0"/>
                        <a:buChar char="•"/>
                      </a:pPr>
                      <a:r>
                        <a:rPr lang="en-US" dirty="0">
                          <a:effectLst/>
                        </a:rPr>
                        <a:t>no modifications to the vector table in the start up code will be required.</a:t>
                      </a: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rot="10800000" flipV="1">
            <a:off x="674914" y="1835114"/>
            <a:ext cx="118872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444444"/>
                </a:solidFill>
                <a:effectLst/>
                <a:cs typeface="Arial" panose="020B0604020202020204" pitchFamily="34" charset="0"/>
              </a:rPr>
              <a:t>To complete the code there must be an interrupt service routine. (ISR) If there is no user routine provided the ARM will execute the default or continuous loop as shown.</a:t>
            </a:r>
            <a:endParaRPr kumimoji="0" 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93995456"/>
              </p:ext>
            </p:extLst>
          </p:nvPr>
        </p:nvGraphicFramePr>
        <p:xfrm>
          <a:off x="3995056" y="3831773"/>
          <a:ext cx="4038600" cy="2499065"/>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499813">
                <a:tc>
                  <a:txBody>
                    <a:bodyPr/>
                    <a:lstStyle/>
                    <a:p>
                      <a:pPr fontAlgn="t"/>
                      <a:r>
                        <a:rPr lang="en-US" dirty="0">
                          <a:effectLst/>
                        </a:rPr>
                        <a:t>volatile</a:t>
                      </a:r>
                    </a:p>
                  </a:txBody>
                  <a:tcPr>
                    <a:lnL>
                      <a:noFill/>
                    </a:lnL>
                    <a:lnR>
                      <a:noFill/>
                    </a:lnR>
                    <a:lnT>
                      <a:noFill/>
                    </a:lnT>
                    <a:lnB>
                      <a:noFill/>
                    </a:lnB>
                  </a:tcPr>
                </a:tc>
                <a:tc>
                  <a:txBody>
                    <a:bodyPr/>
                    <a:lstStyle/>
                    <a:p>
                      <a:pPr fontAlgn="t"/>
                      <a:r>
                        <a:rPr lang="en-US" dirty="0">
                          <a:effectLst/>
                        </a:rPr>
                        <a:t>char    flag;</a:t>
                      </a:r>
                    </a:p>
                  </a:txBody>
                  <a:tcPr>
                    <a:lnL>
                      <a:noFill/>
                    </a:lnL>
                    <a:lnR>
                      <a:noFill/>
                    </a:lnR>
                    <a:lnT>
                      <a:noFill/>
                    </a:lnT>
                    <a:lnB>
                      <a:noFill/>
                    </a:lnB>
                  </a:tcPr>
                </a:tc>
                <a:tc>
                  <a:txBody>
                    <a:bodyPr/>
                    <a:lstStyle/>
                    <a:p>
                      <a:endParaRPr lang="en-US" dirty="0"/>
                    </a:p>
                  </a:txBody>
                  <a:tcPr>
                    <a:lnL>
                      <a:noFill/>
                    </a:lnL>
                  </a:tcPr>
                </a:tc>
                <a:extLst>
                  <a:ext uri="{0D108BD9-81ED-4DB2-BD59-A6C34878D82A}">
                    <a16:rowId xmlns:a16="http://schemas.microsoft.com/office/drawing/2014/main" val="10000"/>
                  </a:ext>
                </a:extLst>
              </a:tr>
              <a:tr h="499813">
                <a:tc>
                  <a:txBody>
                    <a:bodyPr/>
                    <a:lstStyle/>
                    <a:p>
                      <a:pPr fontAlgn="t"/>
                      <a:r>
                        <a:rPr lang="en-US" dirty="0">
                          <a:effectLst/>
                        </a:rPr>
                        <a:t>void</a:t>
                      </a:r>
                    </a:p>
                  </a:txBody>
                  <a:tcPr>
                    <a:lnL>
                      <a:noFill/>
                    </a:lnL>
                    <a:lnR>
                      <a:noFill/>
                    </a:lnR>
                    <a:lnT>
                      <a:noFill/>
                    </a:lnT>
                    <a:lnB>
                      <a:noFill/>
                    </a:lnB>
                  </a:tcPr>
                </a:tc>
                <a:tc gridSpan="2">
                  <a:txBody>
                    <a:bodyPr/>
                    <a:lstStyle/>
                    <a:p>
                      <a:pPr fontAlgn="t"/>
                      <a:r>
                        <a:rPr lang="en-US">
                          <a:effectLst/>
                        </a:rPr>
                        <a:t>SysTick_Handler( )</a:t>
                      </a:r>
                    </a:p>
                  </a:txBody>
                  <a:tcP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01"/>
                  </a:ext>
                </a:extLst>
              </a:tr>
              <a:tr h="499813">
                <a:tc>
                  <a:txBody>
                    <a:bodyPr/>
                    <a:lstStyle/>
                    <a:p>
                      <a:pPr fontAlgn="t"/>
                      <a:r>
                        <a:rPr lang="en-US">
                          <a:effectLst/>
                        </a:rPr>
                        <a:t>{</a:t>
                      </a:r>
                    </a:p>
                  </a:txBody>
                  <a:tcPr>
                    <a:lnL>
                      <a:noFill/>
                    </a:lnL>
                    <a:lnR>
                      <a:noFill/>
                    </a:lnR>
                    <a:lnT>
                      <a:noFill/>
                    </a:lnT>
                    <a:lnB>
                      <a:noFill/>
                    </a:lnB>
                  </a:tcPr>
                </a:tc>
                <a:tc>
                  <a:txBody>
                    <a:bodyPr/>
                    <a:lstStyle/>
                    <a:p>
                      <a:endParaRPr lang="en-US" dirty="0"/>
                    </a:p>
                  </a:txBody>
                  <a:tcPr>
                    <a:lnL>
                      <a:noFill/>
                    </a:lnL>
                    <a:lnT>
                      <a:noFill/>
                    </a:lnT>
                  </a:tcPr>
                </a:tc>
                <a:tc>
                  <a:txBody>
                    <a:bodyPr/>
                    <a:lstStyle/>
                    <a:p>
                      <a:endParaRPr lang="en-US" dirty="0"/>
                    </a:p>
                  </a:txBody>
                  <a:tcPr>
                    <a:lnT>
                      <a:noFill/>
                    </a:lnT>
                  </a:tcPr>
                </a:tc>
                <a:extLst>
                  <a:ext uri="{0D108BD9-81ED-4DB2-BD59-A6C34878D82A}">
                    <a16:rowId xmlns:a16="http://schemas.microsoft.com/office/drawing/2014/main" val="10002"/>
                  </a:ext>
                </a:extLst>
              </a:tr>
              <a:tr h="499813">
                <a:tc>
                  <a:txBody>
                    <a:bodyPr/>
                    <a:lstStyle/>
                    <a:p>
                      <a:pPr fontAlgn="t"/>
                      <a:endParaRPr lang="en-US">
                        <a:effectLst/>
                      </a:endParaRPr>
                    </a:p>
                  </a:txBody>
                  <a:tcPr>
                    <a:lnL>
                      <a:noFill/>
                    </a:lnL>
                    <a:lnR>
                      <a:noFill/>
                    </a:lnR>
                    <a:lnT>
                      <a:noFill/>
                    </a:lnT>
                    <a:lnB>
                      <a:noFill/>
                    </a:lnB>
                  </a:tcPr>
                </a:tc>
                <a:tc>
                  <a:txBody>
                    <a:bodyPr/>
                    <a:lstStyle/>
                    <a:p>
                      <a:pPr fontAlgn="t"/>
                      <a:r>
                        <a:rPr lang="en-US" dirty="0">
                          <a:effectLst/>
                        </a:rPr>
                        <a:t>flag =1;</a:t>
                      </a:r>
                    </a:p>
                  </a:txBody>
                  <a:tcPr>
                    <a:lnL>
                      <a:noFill/>
                    </a:lnL>
                    <a:lnR>
                      <a:noFill/>
                    </a:lnR>
                    <a:lnB>
                      <a:noFill/>
                    </a:lnB>
                  </a:tcPr>
                </a:tc>
                <a:tc>
                  <a:txBody>
                    <a:bodyPr/>
                    <a:lstStyle/>
                    <a:p>
                      <a:endParaRPr lang="en-US" dirty="0"/>
                    </a:p>
                  </a:txBody>
                  <a:tcPr>
                    <a:lnL>
                      <a:noFill/>
                    </a:lnL>
                  </a:tcPr>
                </a:tc>
                <a:extLst>
                  <a:ext uri="{0D108BD9-81ED-4DB2-BD59-A6C34878D82A}">
                    <a16:rowId xmlns:a16="http://schemas.microsoft.com/office/drawing/2014/main" val="10003"/>
                  </a:ext>
                </a:extLst>
              </a:tr>
              <a:tr h="499813">
                <a:tc>
                  <a:txBody>
                    <a:bodyPr/>
                    <a:lstStyle/>
                    <a:p>
                      <a:pPr fontAlgn="t"/>
                      <a:r>
                        <a:rPr lang="en-US">
                          <a:effectLst/>
                        </a:rPr>
                        <a:t>}</a:t>
                      </a:r>
                    </a:p>
                  </a:txBody>
                  <a:tcPr>
                    <a:lnL>
                      <a:noFill/>
                    </a:lnL>
                    <a:lnR>
                      <a:noFill/>
                    </a:lnR>
                    <a:lnT>
                      <a:noFill/>
                    </a:lnT>
                    <a:lnB>
                      <a:noFill/>
                    </a:lnB>
                  </a:tcPr>
                </a:tc>
                <a:tc>
                  <a:txBody>
                    <a:bodyPr/>
                    <a:lstStyle/>
                    <a:p>
                      <a:endParaRPr lang="en-US"/>
                    </a:p>
                  </a:txBody>
                  <a:tcPr>
                    <a:lnL>
                      <a:noFill/>
                    </a:lnL>
                    <a:lnT>
                      <a:noFill/>
                    </a:lnT>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7" name="Rectangle 2"/>
          <p:cNvSpPr>
            <a:spLocks noChangeArrowheads="1"/>
          </p:cNvSpPr>
          <p:nvPr/>
        </p:nvSpPr>
        <p:spPr bwMode="auto">
          <a:xfrm>
            <a:off x="3949937" y="4328566"/>
            <a:ext cx="45300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433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eaLnBrk="0" fontAlgn="base" hangingPunct="0">
              <a:lnSpc>
                <a:spcPct val="100000"/>
              </a:lnSpc>
              <a:spcAft>
                <a:spcPct val="0"/>
              </a:spcAft>
            </a:pPr>
            <a:r>
              <a:rPr kumimoji="0" lang="en-US" sz="2800" b="0" i="0" strike="noStrike" cap="none" normalizeH="0" baseline="0" dirty="0" err="1">
                <a:ln>
                  <a:noFill/>
                </a:ln>
                <a:effectLst/>
                <a:latin typeface="Arial" panose="020B0604020202020204" pitchFamily="34" charset="0"/>
                <a:cs typeface="Arial" panose="020B0604020202020204" pitchFamily="34" charset="0"/>
              </a:rPr>
              <a:t>M</a:t>
            </a:r>
            <a:r>
              <a:rPr kumimoji="0" lang="en-US" sz="2800" b="0" i="0" strike="noStrike" cap="none" normalizeH="0" baseline="0" dirty="0" err="1" bmk="">
                <a:ln>
                  <a:noFill/>
                </a:ln>
                <a:effectLst/>
                <a:latin typeface="Arial" panose="020B0604020202020204" pitchFamily="34" charset="0"/>
                <a:cs typeface="Arial" panose="020B0604020202020204" pitchFamily="34" charset="0"/>
              </a:rPr>
              <a:t>askable</a:t>
            </a:r>
            <a:r>
              <a:rPr kumimoji="0" lang="en-US" sz="2800" b="0" i="0" strike="noStrike" cap="none" normalizeH="0" baseline="0" dirty="0" bmk="">
                <a:ln>
                  <a:noFill/>
                </a:ln>
                <a:effectLst/>
                <a:latin typeface="Arial" panose="020B0604020202020204" pitchFamily="34" charset="0"/>
                <a:cs typeface="Arial" panose="020B0604020202020204" pitchFamily="34" charset="0"/>
              </a:rPr>
              <a:t> Interrupts and the Nested Vector Interrupt Controller</a:t>
            </a:r>
            <a:endParaRPr kumimoji="0" lang="en-US" sz="2800" b="0" i="0" strike="noStrike" cap="none" normalizeH="0" baseline="0" dirty="0">
              <a:ln>
                <a:noFill/>
              </a:ln>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All interrupts including the core exceptions are managed by the NVIC (Nested Vector Interrupt Controller). Core exceptions are non </a:t>
            </a:r>
            <a:r>
              <a:rPr lang="en-US" dirty="0" err="1"/>
              <a:t>maskable</a:t>
            </a:r>
            <a:r>
              <a:rPr lang="en-US" dirty="0"/>
              <a:t>. That is they will always be honored or accepted.</a:t>
            </a:r>
          </a:p>
          <a:p>
            <a:r>
              <a:rPr lang="en-US" dirty="0"/>
              <a:t>External interrupts are </a:t>
            </a:r>
            <a:r>
              <a:rPr lang="en-US" dirty="0" err="1"/>
              <a:t>maskable</a:t>
            </a:r>
            <a:r>
              <a:rPr lang="en-US" dirty="0"/>
              <a:t>. That is when an event occurs the peripheral will issue an interrupt request. If the interrupt has been enabled in the NVIC it will be accepted and the microcontroller will proceed to the appropriate vector and interrupt service routine. If the interrupt has not been enabled at the NVIC no further action will occur. A simplified diagram of the logic is given below.</a:t>
            </a:r>
          </a:p>
          <a:p>
            <a:endParaRPr lang="en-US" dirty="0"/>
          </a:p>
        </p:txBody>
      </p:sp>
      <p:pic>
        <p:nvPicPr>
          <p:cNvPr id="15362" name="Picture 2" descr="ISER_Logic.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223250"/>
            <a:ext cx="35052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98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1" name="Rectangle 1639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Maskable Interrupt simplified</a:t>
            </a:r>
          </a:p>
        </p:txBody>
      </p:sp>
      <p:pic>
        <p:nvPicPr>
          <p:cNvPr id="16386" name="Picture 2" descr="ISER_Logic.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38526" y="1675227"/>
            <a:ext cx="1011494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76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STM32 Supports Nested Interrupts</a:t>
            </a:r>
          </a:p>
        </p:txBody>
      </p:sp>
      <p:pic>
        <p:nvPicPr>
          <p:cNvPr id="3074" name="Picture 2" descr="figure_2_nested_interrup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677682"/>
            <a:ext cx="10905066" cy="438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7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09521"/>
            <a:ext cx="10232136" cy="1014984"/>
          </a:xfrm>
        </p:spPr>
        <p:txBody>
          <a:bodyPr>
            <a:normAutofit/>
          </a:bodyPr>
          <a:lstStyle/>
          <a:p>
            <a:r>
              <a:rPr lang="en-US" sz="3100" u="sng"/>
              <a:t>Introduction to interrupts. (and Polling)</a:t>
            </a:r>
            <a:br>
              <a:rPr lang="en-US" sz="3100"/>
            </a:br>
            <a:endParaRPr lang="en-US" sz="3100"/>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E44282C-B826-5A5B-22E0-34C9E906DFD7}"/>
              </a:ext>
            </a:extLst>
          </p:cNvPr>
          <p:cNvGraphicFramePr>
            <a:graphicFrameLocks noGrp="1"/>
          </p:cNvGraphicFramePr>
          <p:nvPr>
            <p:ph idx="1"/>
            <p:extLst>
              <p:ext uri="{D42A27DB-BD31-4B8C-83A1-F6EECF244321}">
                <p14:modId xmlns:p14="http://schemas.microsoft.com/office/powerpoint/2010/main" val="3929860088"/>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305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Stm32 Interrupt Vector Table</a:t>
            </a:r>
          </a:p>
        </p:txBody>
      </p:sp>
      <p:pic>
        <p:nvPicPr>
          <p:cNvPr id="1026" name="Picture 2" descr="vector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90045" y="1675227"/>
            <a:ext cx="7811909"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06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Vector table cont’</a:t>
            </a:r>
          </a:p>
        </p:txBody>
      </p:sp>
      <p:pic>
        <p:nvPicPr>
          <p:cNvPr id="2050" name="Picture 2" descr="vector table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8846" y="1675227"/>
            <a:ext cx="735430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09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External Interrupt In STM32</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In STM32 IO pins can be used as the external interrupt line (EXTI) while AVR only has 2 fixed pins for that. However, it does not mean that you can use all 55 pins of the STM32F051 as EXTI lines at the same time.  In fact, we can use up to 16 EXTI lines simultaneously due to the following  external interrupt GPIO mapping:</a:t>
            </a:r>
          </a:p>
        </p:txBody>
      </p:sp>
    </p:spTree>
    <p:extLst>
      <p:ext uri="{BB962C8B-B14F-4D97-AF65-F5344CB8AC3E}">
        <p14:creationId xmlns:p14="http://schemas.microsoft.com/office/powerpoint/2010/main" val="2519653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All GPIO’s can be EXT. Interrupt</a:t>
            </a:r>
          </a:p>
        </p:txBody>
      </p:sp>
      <p:pic>
        <p:nvPicPr>
          <p:cNvPr id="4098" name="Picture 2" descr="external interrup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84152" y="578738"/>
            <a:ext cx="5131846" cy="56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06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a:t>Ext. Interrupt Cont’</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7DE3807-FB40-E2F5-6138-577E9E06795F}"/>
              </a:ext>
            </a:extLst>
          </p:cNvPr>
          <p:cNvGraphicFramePr>
            <a:graphicFrameLocks noGrp="1"/>
          </p:cNvGraphicFramePr>
          <p:nvPr>
            <p:ph idx="1"/>
            <p:extLst>
              <p:ext uri="{D42A27DB-BD31-4B8C-83A1-F6EECF244321}">
                <p14:modId xmlns:p14="http://schemas.microsoft.com/office/powerpoint/2010/main" val="163325306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493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672747"/>
            <a:ext cx="10515600" cy="715556"/>
          </a:xfrm>
        </p:spPr>
        <p:txBody>
          <a:bodyPr>
            <a:normAutofit/>
          </a:bodyPr>
          <a:lstStyle/>
          <a:p>
            <a:pPr algn="ctr"/>
            <a:r>
              <a:rPr lang="en-US" sz="3200">
                <a:solidFill>
                  <a:schemeClr val="bg1"/>
                </a:solidFill>
              </a:rPr>
              <a:t>Signal Edge</a:t>
            </a:r>
          </a:p>
        </p:txBody>
      </p:sp>
      <p:sp>
        <p:nvSpPr>
          <p:cNvPr id="3" name="Content Placeholder 2"/>
          <p:cNvSpPr>
            <a:spLocks noGrp="1"/>
          </p:cNvSpPr>
          <p:nvPr>
            <p:ph idx="1"/>
          </p:nvPr>
        </p:nvSpPr>
        <p:spPr>
          <a:xfrm>
            <a:off x="1428750" y="1597390"/>
            <a:ext cx="9334500" cy="870305"/>
          </a:xfrm>
        </p:spPr>
        <p:txBody>
          <a:bodyPr>
            <a:normAutofit/>
          </a:bodyPr>
          <a:lstStyle/>
          <a:p>
            <a:pPr lvl="0" algn="ctr"/>
            <a:r>
              <a:rPr kumimoji="0" lang="en-US" sz="1600" b="0" i="0" u="none" strike="noStrike" cap="none" normalizeH="0" baseline="0">
                <a:ln>
                  <a:noFill/>
                </a:ln>
                <a:effectLst/>
                <a:latin typeface="Merriweather"/>
              </a:rPr>
              <a:t>The falling and rising edge of the signal is simply the transition from high to low and vice versa.</a:t>
            </a:r>
            <a:endParaRPr kumimoji="0" lang="en-US" sz="1600" b="0" i="0" u="none" strike="noStrike" cap="none" normalizeH="0" baseline="0">
              <a:ln>
                <a:noFill/>
              </a:ln>
              <a:effectLst/>
            </a:endParaRPr>
          </a:p>
          <a:p>
            <a:pPr algn="ctr"/>
            <a:endParaRPr lang="en-US" sz="1600"/>
          </a:p>
        </p:txBody>
      </p:sp>
      <p:pic>
        <p:nvPicPr>
          <p:cNvPr id="5122" name="Picture 2" descr="irq_sig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01756" y="2820128"/>
            <a:ext cx="7388488" cy="28041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7759734" y="3733883"/>
            <a:ext cx="26481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spcBef>
                <a:spcPct val="0"/>
              </a:spcBef>
              <a:spcAft>
                <a:spcPts val="600"/>
              </a:spcAft>
              <a:buClrTx/>
              <a:buSzTx/>
              <a:buFontTx/>
              <a:buNone/>
              <a:tabLst/>
            </a:pPr>
            <a:r>
              <a:rPr kumimoji="0" lang="en-US" sz="1300" b="0" i="0" u="none" strike="noStrike" cap="none" normalizeH="0" baseline="0" dirty="0">
                <a:ln>
                  <a:noFill/>
                </a:ln>
                <a:solidFill>
                  <a:srgbClr val="3A4145"/>
                </a:solidFill>
                <a:effectLst/>
                <a:latin typeface="Merriweather"/>
              </a:rPr>
              <a:t>  </a:t>
            </a:r>
            <a:endParaRPr kumimoji="0" lang="en-US" sz="10600" b="0" i="0" u="none" strike="noStrike" cap="none" normalizeH="0" baseline="0">
              <a:ln>
                <a:noFill/>
              </a:ln>
              <a:solidFill>
                <a:srgbClr val="3A4145"/>
              </a:solidFill>
              <a:effectLst/>
              <a:latin typeface="Merriweather"/>
            </a:endParaRPr>
          </a:p>
        </p:txBody>
      </p:sp>
    </p:spTree>
    <p:extLst>
      <p:ext uri="{BB962C8B-B14F-4D97-AF65-F5344CB8AC3E}">
        <p14:creationId xmlns:p14="http://schemas.microsoft.com/office/powerpoint/2010/main" val="44063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USART Maskable Interrupt</a:t>
            </a:r>
            <a:endParaRPr lang="en-US" dirty="0"/>
          </a:p>
        </p:txBody>
      </p:sp>
      <p:pic>
        <p:nvPicPr>
          <p:cNvPr id="17410" name="Picture 2" descr="RX_IRQ.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700" y="1873854"/>
            <a:ext cx="7670800" cy="394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343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66648" y="655591"/>
            <a:ext cx="4929352" cy="2315616"/>
          </a:xfrm>
        </p:spPr>
        <p:txBody>
          <a:bodyPr>
            <a:normAutofit/>
          </a:bodyPr>
          <a:lstStyle/>
          <a:p>
            <a:r>
              <a:rPr lang="en-US"/>
              <a:t>Enable USART1 Int. from NVIC</a:t>
            </a:r>
            <a:endParaRPr lang="en-US" dirty="0"/>
          </a:p>
        </p:txBody>
      </p:sp>
      <p:sp>
        <p:nvSpPr>
          <p:cNvPr id="13" name="Rectangle 1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169101" y="521207"/>
            <a:ext cx="4496426" cy="5957789"/>
          </a:xfrm>
        </p:spPr>
        <p:txBody>
          <a:bodyPr anchor="ctr">
            <a:normAutofit/>
          </a:bodyPr>
          <a:lstStyle/>
          <a:p>
            <a:r>
              <a:rPr lang="en-US" sz="2200" dirty="0"/>
              <a:t>Configure NVIC to allow USART1 interrupts. USART1 is interrupt number 37 so is enabled via bit 5 in the Interrupt Set Enable Register 1.</a:t>
            </a:r>
          </a:p>
          <a:p>
            <a:r>
              <a:rPr lang="en-US" sz="2200" dirty="0"/>
              <a:t>Hand calculation. 37 is in the range 32 to 63 so the relevant register is ISER[1]. 37-32 = 5 so the relevant bit is 5.</a:t>
            </a:r>
          </a:p>
          <a:p>
            <a:r>
              <a:rPr lang="en-US" sz="2200" b="1" dirty="0"/>
              <a:t>The code:</a:t>
            </a:r>
            <a:r>
              <a:rPr lang="en-US" sz="2200" dirty="0"/>
              <a:t>  </a:t>
            </a:r>
          </a:p>
          <a:p>
            <a:pPr marL="0" indent="0">
              <a:buNone/>
            </a:pPr>
            <a:r>
              <a:rPr lang="en-US" sz="2200" dirty="0"/>
              <a:t>    NVIC-&gt;ISER[1] = 1&lt;&lt;5;</a:t>
            </a:r>
          </a:p>
          <a:p>
            <a:pPr marL="0" indent="0">
              <a:buNone/>
            </a:pPr>
            <a:r>
              <a:rPr lang="en-US" sz="2200" dirty="0"/>
              <a:t> //enable USART1 interrupts</a:t>
            </a:r>
          </a:p>
          <a:p>
            <a:pPr marL="0" indent="0">
              <a:buNone/>
            </a:pPr>
            <a:br>
              <a:rPr lang="en-US" sz="2200" dirty="0"/>
            </a:br>
            <a:br>
              <a:rPr lang="en-US" sz="2200" dirty="0"/>
            </a:b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3561645953"/>
              </p:ext>
            </p:extLst>
          </p:nvPr>
        </p:nvGraphicFramePr>
        <p:xfrm>
          <a:off x="885814" y="4021844"/>
          <a:ext cx="5491021" cy="2053275"/>
        </p:xfrm>
        <a:graphic>
          <a:graphicData uri="http://schemas.openxmlformats.org/drawingml/2006/table">
            <a:tbl>
              <a:tblPr>
                <a:noFill/>
              </a:tblPr>
              <a:tblGrid>
                <a:gridCol w="2418563">
                  <a:extLst>
                    <a:ext uri="{9D8B030D-6E8A-4147-A177-3AD203B41FA5}">
                      <a16:colId xmlns:a16="http://schemas.microsoft.com/office/drawing/2014/main" val="20000"/>
                    </a:ext>
                  </a:extLst>
                </a:gridCol>
                <a:gridCol w="1464799">
                  <a:extLst>
                    <a:ext uri="{9D8B030D-6E8A-4147-A177-3AD203B41FA5}">
                      <a16:colId xmlns:a16="http://schemas.microsoft.com/office/drawing/2014/main" val="20001"/>
                    </a:ext>
                  </a:extLst>
                </a:gridCol>
                <a:gridCol w="1607659">
                  <a:extLst>
                    <a:ext uri="{9D8B030D-6E8A-4147-A177-3AD203B41FA5}">
                      <a16:colId xmlns:a16="http://schemas.microsoft.com/office/drawing/2014/main" val="20002"/>
                    </a:ext>
                  </a:extLst>
                </a:gridCol>
              </a:tblGrid>
              <a:tr h="684425">
                <a:tc>
                  <a:txBody>
                    <a:bodyPr/>
                    <a:lstStyle/>
                    <a:p>
                      <a:pPr fontAlgn="t"/>
                      <a:r>
                        <a:rPr lang="en-US" sz="1400">
                          <a:solidFill>
                            <a:schemeClr val="tx1">
                              <a:lumMod val="85000"/>
                              <a:lumOff val="15000"/>
                            </a:schemeClr>
                          </a:solidFill>
                          <a:effectLst/>
                        </a:rPr>
                        <a:t>NVIC-&gt;ISER[0] handles interrupts 0</a:t>
                      </a:r>
                      <a:r>
                        <a:rPr lang="en-US" sz="1400" baseline="0">
                          <a:solidFill>
                            <a:schemeClr val="tx1">
                              <a:lumMod val="85000"/>
                              <a:lumOff val="15000"/>
                            </a:schemeClr>
                          </a:solidFill>
                          <a:effectLst/>
                        </a:rPr>
                        <a:t> </a:t>
                      </a:r>
                      <a:r>
                        <a:rPr lang="en-US" sz="1400">
                          <a:solidFill>
                            <a:schemeClr val="tx1">
                              <a:lumMod val="85000"/>
                              <a:lumOff val="15000"/>
                            </a:schemeClr>
                          </a:solidFill>
                          <a:effectLst/>
                        </a:rPr>
                        <a:t>through 31.</a:t>
                      </a:r>
                    </a:p>
                  </a:txBody>
                  <a:tcPr marL="195923" marR="117554" marT="117554" marB="117554">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fontAlgn="t"/>
                      <a:r>
                        <a:rPr lang="en-US" sz="1400">
                          <a:solidFill>
                            <a:schemeClr val="tx1">
                              <a:lumMod val="85000"/>
                              <a:lumOff val="15000"/>
                            </a:schemeClr>
                          </a:solidFill>
                          <a:effectLst/>
                        </a:rPr>
                        <a:t>That is when </a:t>
                      </a:r>
                      <a:r>
                        <a:rPr lang="en-US" sz="1400" err="1">
                          <a:solidFill>
                            <a:schemeClr val="tx1">
                              <a:lumMod val="85000"/>
                              <a:lumOff val="15000"/>
                            </a:schemeClr>
                          </a:solidFill>
                          <a:effectLst/>
                        </a:rPr>
                        <a:t>IRQn</a:t>
                      </a:r>
                      <a:r>
                        <a:rPr lang="en-US" sz="1400">
                          <a:solidFill>
                            <a:schemeClr val="tx1">
                              <a:lumMod val="85000"/>
                              <a:lumOff val="15000"/>
                            </a:schemeClr>
                          </a:solidFill>
                          <a:effectLst/>
                        </a:rPr>
                        <a:t>/32 = 0  </a:t>
                      </a:r>
                    </a:p>
                  </a:txBody>
                  <a:tcPr marL="195923" marR="117554" marT="117554" marB="117554">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fontAlgn="t"/>
                      <a:r>
                        <a:rPr lang="en-US" sz="1400">
                          <a:solidFill>
                            <a:schemeClr val="tx1">
                              <a:lumMod val="85000"/>
                              <a:lumOff val="15000"/>
                            </a:schemeClr>
                          </a:solidFill>
                          <a:effectLst/>
                        </a:rPr>
                        <a:t>Bit in ISER[0] = IRQn % 32</a:t>
                      </a:r>
                    </a:p>
                  </a:txBody>
                  <a:tcPr marL="195923" marR="117554" marT="117554" marB="117554">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0"/>
                  </a:ext>
                </a:extLst>
              </a:tr>
              <a:tr h="684425">
                <a:tc>
                  <a:txBody>
                    <a:bodyPr/>
                    <a:lstStyle/>
                    <a:p>
                      <a:pPr fontAlgn="t"/>
                      <a:r>
                        <a:rPr lang="en-US" sz="1400">
                          <a:solidFill>
                            <a:schemeClr val="tx1">
                              <a:lumMod val="85000"/>
                              <a:lumOff val="15000"/>
                            </a:schemeClr>
                          </a:solidFill>
                          <a:effectLst/>
                        </a:rPr>
                        <a:t>NVIC-&gt;ISER[1] handles interrupts 32 through 63.</a:t>
                      </a:r>
                    </a:p>
                  </a:txBody>
                  <a:tcPr marL="195923" marR="117554" marT="117554" marB="117554">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t"/>
                      <a:r>
                        <a:rPr lang="en-US" sz="1400">
                          <a:solidFill>
                            <a:schemeClr val="tx1">
                              <a:lumMod val="85000"/>
                              <a:lumOff val="15000"/>
                            </a:schemeClr>
                          </a:solidFill>
                          <a:effectLst/>
                        </a:rPr>
                        <a:t>That is when IRQn/32 = 0</a:t>
                      </a:r>
                    </a:p>
                  </a:txBody>
                  <a:tcPr marL="195923" marR="117554" marT="117554" marB="11755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t"/>
                      <a:r>
                        <a:rPr lang="en-US" sz="1400">
                          <a:solidFill>
                            <a:schemeClr val="tx1">
                              <a:lumMod val="85000"/>
                              <a:lumOff val="15000"/>
                            </a:schemeClr>
                          </a:solidFill>
                          <a:effectLst/>
                        </a:rPr>
                        <a:t>Bit in ISER[1] = IRQn % 32</a:t>
                      </a:r>
                    </a:p>
                  </a:txBody>
                  <a:tcPr marL="195923" marR="117554" marT="117554" marB="11755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1"/>
                  </a:ext>
                </a:extLst>
              </a:tr>
              <a:tr h="684425">
                <a:tc>
                  <a:txBody>
                    <a:bodyPr/>
                    <a:lstStyle/>
                    <a:p>
                      <a:pPr fontAlgn="t"/>
                      <a:r>
                        <a:rPr lang="en-US" sz="1400">
                          <a:solidFill>
                            <a:schemeClr val="tx1">
                              <a:lumMod val="85000"/>
                              <a:lumOff val="15000"/>
                            </a:schemeClr>
                          </a:solidFill>
                          <a:effectLst/>
                        </a:rPr>
                        <a:t>NVIC-&gt;ISER[2] handles interrupts 64 through 95.  </a:t>
                      </a:r>
                    </a:p>
                  </a:txBody>
                  <a:tcPr marL="195923" marR="117554" marT="117554" marB="117554">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t"/>
                      <a:r>
                        <a:rPr lang="en-US" sz="1400">
                          <a:solidFill>
                            <a:schemeClr val="tx1">
                              <a:lumMod val="85000"/>
                              <a:lumOff val="15000"/>
                            </a:schemeClr>
                          </a:solidFill>
                          <a:effectLst/>
                        </a:rPr>
                        <a:t>That is when IRQn/32 = 0</a:t>
                      </a:r>
                    </a:p>
                  </a:txBody>
                  <a:tcPr marL="195923" marR="117554" marT="117554" marB="11755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t"/>
                      <a:r>
                        <a:rPr lang="en-US" sz="1400">
                          <a:solidFill>
                            <a:schemeClr val="tx1">
                              <a:lumMod val="85000"/>
                              <a:lumOff val="15000"/>
                            </a:schemeClr>
                          </a:solidFill>
                          <a:effectLst/>
                        </a:rPr>
                        <a:t>Bit in ISER[1] = </a:t>
                      </a:r>
                      <a:r>
                        <a:rPr lang="en-US" sz="1400" err="1">
                          <a:solidFill>
                            <a:schemeClr val="tx1">
                              <a:lumMod val="85000"/>
                              <a:lumOff val="15000"/>
                            </a:schemeClr>
                          </a:solidFill>
                          <a:effectLst/>
                        </a:rPr>
                        <a:t>IRQn</a:t>
                      </a:r>
                      <a:r>
                        <a:rPr lang="en-US" sz="1400">
                          <a:solidFill>
                            <a:schemeClr val="tx1">
                              <a:lumMod val="85000"/>
                              <a:lumOff val="15000"/>
                            </a:schemeClr>
                          </a:solidFill>
                          <a:effectLst/>
                        </a:rPr>
                        <a:t> % 32</a:t>
                      </a:r>
                    </a:p>
                  </a:txBody>
                  <a:tcPr marL="195923" marR="117554" marT="117554" marB="117554">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8220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69" name="Rectangle 18438">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672747"/>
            <a:ext cx="10515600" cy="715556"/>
          </a:xfrm>
        </p:spPr>
        <p:txBody>
          <a:bodyPr>
            <a:normAutofit/>
          </a:bodyPr>
          <a:lstStyle/>
          <a:p>
            <a:pPr algn="ctr"/>
            <a:r>
              <a:rPr lang="en-US" sz="3200">
                <a:solidFill>
                  <a:schemeClr val="bg1"/>
                </a:solidFill>
              </a:rPr>
              <a:t>Enable Interrupt in USART</a:t>
            </a:r>
          </a:p>
        </p:txBody>
      </p:sp>
      <p:sp>
        <p:nvSpPr>
          <p:cNvPr id="3" name="Content Placeholder 2"/>
          <p:cNvSpPr>
            <a:spLocks noGrp="1"/>
          </p:cNvSpPr>
          <p:nvPr>
            <p:ph idx="1"/>
          </p:nvPr>
        </p:nvSpPr>
        <p:spPr>
          <a:xfrm>
            <a:off x="1428750" y="1597390"/>
            <a:ext cx="9334500" cy="870305"/>
          </a:xfrm>
        </p:spPr>
        <p:txBody>
          <a:bodyPr>
            <a:normAutofit/>
          </a:bodyPr>
          <a:lstStyle/>
          <a:p>
            <a:pPr algn="ctr"/>
            <a:r>
              <a:rPr lang="en-US" sz="900"/>
              <a:t>Assuming that USART1 has been configured for normal operations the additional code will be to enable interrupts at the USART. This requires setting bit 5 in control register 1.</a:t>
            </a:r>
          </a:p>
          <a:p>
            <a:pPr algn="ctr"/>
            <a:r>
              <a:rPr lang="en-US" sz="900" i="1"/>
              <a:t>USART Control Register showing bit 5 (RXNEIE) to enable interrupts when receiver buffer is not empty.</a:t>
            </a:r>
            <a:endParaRPr lang="en-US" sz="900"/>
          </a:p>
          <a:p>
            <a:pPr marL="0" indent="0" algn="ctr">
              <a:buNone/>
            </a:pPr>
            <a:br>
              <a:rPr lang="en-US" sz="900"/>
            </a:br>
            <a:endParaRPr lang="en-US" sz="900"/>
          </a:p>
        </p:txBody>
      </p:sp>
      <p:pic>
        <p:nvPicPr>
          <p:cNvPr id="18434" name="Picture 2" descr="USART_CR1.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3328383"/>
            <a:ext cx="10515600" cy="178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3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USART Interrupt vector</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Upon interrupt the ARM will jump to a location in low memory where it expects to find the starting address for the interrupt service routine (ISR). It is generally the users responsibility to initialise these vectors.</a:t>
            </a:r>
          </a:p>
          <a:p>
            <a:endParaRPr lang="en-US" sz="2400"/>
          </a:p>
          <a:p>
            <a:r>
              <a:rPr lang="en-US" sz="2400"/>
              <a:t>The Interrupt Service Routine As noted the interrupt service routine (ISR) should be given the same label as defined by the start up code. That is (for USART 1)</a:t>
            </a:r>
          </a:p>
          <a:p>
            <a:r>
              <a:rPr lang="en-US" sz="2400"/>
              <a:t>void USART1_IRQHandler(void);</a:t>
            </a:r>
            <a:br>
              <a:rPr lang="en-US" sz="2400"/>
            </a:br>
            <a:endParaRPr lang="en-US" sz="2400"/>
          </a:p>
        </p:txBody>
      </p:sp>
    </p:spTree>
    <p:extLst>
      <p:ext uri="{BB962C8B-B14F-4D97-AF65-F5344CB8AC3E}">
        <p14:creationId xmlns:p14="http://schemas.microsoft.com/office/powerpoint/2010/main" val="103096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General Response to Interrupt Requests</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https://cdc14a96-a-62cb3a1a-s-sites.googlegroups.com/site/johnkneenmicrocontrollers/IRQ_Response.gif?attachauth=ANoY7cqWqkxf6b_p-DKft-JAg4kxd_OBz4tmea-IeibD73ugJjHmq9FJ5ZbOaW5LXaXYKvev4ISkVi915lgQ3aeVbANCc0XIKt9Oefebaxj0lZl5d5gG4etqbEEk5oXT-kLPrt573hymgTlTEAOKlHc5PnIHpLcwiHf0Zj5EYGzezZXBEARtO6ODgJd43A0x8B1dW4SpRhOQS1Jd92PtDEecnAoeeYPTMTR22YyiRwwGlMbFT38Z-IA%3D&amp;attredirects=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44624" y="2427541"/>
            <a:ext cx="7447652"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823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a:solidFill>
                  <a:srgbClr val="FFFFFF"/>
                </a:solidFill>
                <a:latin typeface="+mj-lt"/>
                <a:ea typeface="+mj-ea"/>
                <a:cs typeface="+mj-cs"/>
              </a:rPr>
              <a:t>USART Interrupt vector summary</a:t>
            </a:r>
          </a:p>
        </p:txBody>
      </p:sp>
      <p:sp>
        <p:nvSpPr>
          <p:cNvPr id="5" name="Rectangle 4"/>
          <p:cNvSpPr/>
          <p:nvPr/>
        </p:nvSpPr>
        <p:spPr>
          <a:xfrm>
            <a:off x="1139635" y="2546161"/>
            <a:ext cx="3200451" cy="298592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a:solidFill>
                  <a:srgbClr val="FEFFFF"/>
                </a:solidFill>
              </a:rPr>
              <a:t>A summary of the USART vectors for the ARM is listed below.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5013646"/>
              </p:ext>
            </p:extLst>
          </p:nvPr>
        </p:nvGraphicFramePr>
        <p:xfrm>
          <a:off x="4998268" y="830336"/>
          <a:ext cx="6539075" cy="4877920"/>
        </p:xfrm>
        <a:graphic>
          <a:graphicData uri="http://schemas.openxmlformats.org/drawingml/2006/table">
            <a:tbl>
              <a:tblPr firstRow="1" bandRow="1"/>
              <a:tblGrid>
                <a:gridCol w="1313878">
                  <a:extLst>
                    <a:ext uri="{9D8B030D-6E8A-4147-A177-3AD203B41FA5}">
                      <a16:colId xmlns:a16="http://schemas.microsoft.com/office/drawing/2014/main" val="20000"/>
                    </a:ext>
                  </a:extLst>
                </a:gridCol>
                <a:gridCol w="1287593">
                  <a:extLst>
                    <a:ext uri="{9D8B030D-6E8A-4147-A177-3AD203B41FA5}">
                      <a16:colId xmlns:a16="http://schemas.microsoft.com/office/drawing/2014/main" val="20001"/>
                    </a:ext>
                  </a:extLst>
                </a:gridCol>
                <a:gridCol w="1968802">
                  <a:extLst>
                    <a:ext uri="{9D8B030D-6E8A-4147-A177-3AD203B41FA5}">
                      <a16:colId xmlns:a16="http://schemas.microsoft.com/office/drawing/2014/main" val="20002"/>
                    </a:ext>
                  </a:extLst>
                </a:gridCol>
                <a:gridCol w="1968802">
                  <a:extLst>
                    <a:ext uri="{9D8B030D-6E8A-4147-A177-3AD203B41FA5}">
                      <a16:colId xmlns:a16="http://schemas.microsoft.com/office/drawing/2014/main" val="20003"/>
                    </a:ext>
                  </a:extLst>
                </a:gridCol>
              </a:tblGrid>
              <a:tr h="304870">
                <a:tc>
                  <a:txBody>
                    <a:bodyPr/>
                    <a:lstStyle/>
                    <a:p>
                      <a:pPr algn="l" fontAlgn="t"/>
                      <a:r>
                        <a:rPr lang="en-US" sz="1300" b="1">
                          <a:solidFill>
                            <a:srgbClr val="444444"/>
                          </a:solidFill>
                          <a:effectLst/>
                        </a:rPr>
                        <a:t>Number</a:t>
                      </a:r>
                    </a:p>
                  </a:txBody>
                  <a:tcPr marL="68480" marR="68480" marT="34240" marB="34240">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b="1">
                          <a:solidFill>
                            <a:srgbClr val="444444"/>
                          </a:solidFill>
                          <a:effectLst/>
                        </a:rPr>
                        <a:t>Address</a:t>
                      </a:r>
                    </a:p>
                  </a:txBody>
                  <a:tcPr marL="68480" marR="68480" marT="34240" marB="34240">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b="1">
                          <a:solidFill>
                            <a:srgbClr val="444444"/>
                          </a:solidFill>
                          <a:effectLst/>
                        </a:rPr>
                        <a:t>Interrupt/Exception</a:t>
                      </a:r>
                    </a:p>
                  </a:txBody>
                  <a:tcPr marL="68480" marR="68480" marT="34240" marB="34240">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b="1">
                          <a:solidFill>
                            <a:srgbClr val="444444"/>
                          </a:solidFill>
                          <a:effectLst/>
                        </a:rPr>
                        <a:t>Comments</a:t>
                      </a:r>
                    </a:p>
                  </a:txBody>
                  <a:tcPr marL="68480" marR="68480" marT="34240" marB="34240">
                    <a:lnL>
                      <a:noFill/>
                    </a:lnL>
                    <a:lnR>
                      <a:noFill/>
                    </a:lnR>
                    <a:lnT>
                      <a:noFill/>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04870">
                <a:tc>
                  <a:txBody>
                    <a:bodyPr/>
                    <a:lstStyle/>
                    <a:p>
                      <a:pPr fontAlgn="t"/>
                      <a:r>
                        <a:rPr lang="en-US" sz="1300">
                          <a:effectLst/>
                        </a:rPr>
                        <a:t> </a:t>
                      </a:r>
                    </a:p>
                  </a:txBody>
                  <a:tcPr marL="68480" marR="68480" marT="34240" marB="34240">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300">
                          <a:effectLst/>
                        </a:rPr>
                        <a:t>0x000</a:t>
                      </a:r>
                    </a:p>
                  </a:txBody>
                  <a:tcPr marL="68480" marR="68480" marT="34240" marB="34240">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300">
                          <a:effectLst/>
                        </a:rPr>
                        <a:t>__initial_sp</a:t>
                      </a:r>
                    </a:p>
                  </a:txBody>
                  <a:tcPr marL="68480" marR="68480" marT="34240" marB="34240">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300">
                          <a:effectLst/>
                        </a:rPr>
                        <a:t>Top of Stack</a:t>
                      </a:r>
                    </a:p>
                  </a:txBody>
                  <a:tcPr marL="68480" marR="68480" marT="34240" marB="34240">
                    <a:lnL>
                      <a:noFill/>
                    </a:lnL>
                    <a:lnR>
                      <a:noFill/>
                    </a:lnR>
                    <a:lnT w="9525" cap="flat" cmpd="sng" algn="ctr">
                      <a:solidFill>
                        <a:srgbClr val="CCCCC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304870">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0x004</a:t>
                      </a:r>
                    </a:p>
                  </a:txBody>
                  <a:tcPr marL="68480" marR="68480" marT="34240" marB="34240">
                    <a:lnL>
                      <a:noFill/>
                    </a:lnL>
                    <a:lnR>
                      <a:noFill/>
                    </a:lnR>
                    <a:lnT>
                      <a:noFill/>
                    </a:lnT>
                    <a:lnB>
                      <a:noFill/>
                    </a:lnB>
                    <a:solidFill>
                      <a:srgbClr val="FFFFFF"/>
                    </a:solidFill>
                  </a:tcPr>
                </a:tc>
                <a:tc>
                  <a:txBody>
                    <a:bodyPr/>
                    <a:lstStyle/>
                    <a:p>
                      <a:pPr fontAlgn="t"/>
                      <a:r>
                        <a:rPr lang="en-US" sz="1300">
                          <a:effectLst/>
                        </a:rPr>
                        <a:t>Reset_Handler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02"/>
                  </a:ext>
                </a:extLst>
              </a:tr>
              <a:tr h="304870">
                <a:tc>
                  <a:txBody>
                    <a:bodyPr/>
                    <a:lstStyle/>
                    <a:p>
                      <a:pPr fontAlgn="t"/>
                      <a:r>
                        <a:rPr lang="en-US" sz="1300">
                          <a:effectLst/>
                        </a:rPr>
                        <a:t>-14</a:t>
                      </a:r>
                    </a:p>
                  </a:txBody>
                  <a:tcPr marL="68480" marR="68480" marT="34240" marB="34240">
                    <a:lnL>
                      <a:noFill/>
                    </a:lnL>
                    <a:lnR>
                      <a:noFill/>
                    </a:lnR>
                    <a:lnT>
                      <a:noFill/>
                    </a:lnT>
                    <a:lnB>
                      <a:noFill/>
                    </a:lnB>
                    <a:solidFill>
                      <a:srgbClr val="FFFFFF"/>
                    </a:solidFill>
                  </a:tcPr>
                </a:tc>
                <a:tc>
                  <a:txBody>
                    <a:bodyPr/>
                    <a:lstStyle/>
                    <a:p>
                      <a:pPr fontAlgn="t"/>
                      <a:r>
                        <a:rPr lang="en-US" sz="1300">
                          <a:effectLst/>
                        </a:rPr>
                        <a:t>0x008</a:t>
                      </a:r>
                    </a:p>
                  </a:txBody>
                  <a:tcPr marL="68480" marR="68480" marT="34240" marB="34240">
                    <a:lnL>
                      <a:noFill/>
                    </a:lnL>
                    <a:lnR>
                      <a:noFill/>
                    </a:lnR>
                    <a:lnT>
                      <a:noFill/>
                    </a:lnT>
                    <a:lnB>
                      <a:noFill/>
                    </a:lnB>
                    <a:solidFill>
                      <a:srgbClr val="FFFFFF"/>
                    </a:solidFill>
                  </a:tcPr>
                </a:tc>
                <a:tc>
                  <a:txBody>
                    <a:bodyPr/>
                    <a:lstStyle/>
                    <a:p>
                      <a:pPr fontAlgn="t"/>
                      <a:r>
                        <a:rPr lang="en-US" sz="1300">
                          <a:effectLst/>
                        </a:rPr>
                        <a:t>NMI_Handler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03"/>
                  </a:ext>
                </a:extLst>
              </a:tr>
              <a:tr h="304870">
                <a:tc>
                  <a:txBody>
                    <a:bodyPr/>
                    <a:lstStyle/>
                    <a:p>
                      <a:pPr fontAlgn="t"/>
                      <a:r>
                        <a:rPr lang="en-US" sz="1300">
                          <a:effectLst/>
                        </a:rPr>
                        <a:t>-13</a:t>
                      </a:r>
                    </a:p>
                  </a:txBody>
                  <a:tcPr marL="68480" marR="68480" marT="34240" marB="34240">
                    <a:lnL>
                      <a:noFill/>
                    </a:lnL>
                    <a:lnR>
                      <a:noFill/>
                    </a:lnR>
                    <a:lnT>
                      <a:noFill/>
                    </a:lnT>
                    <a:lnB>
                      <a:noFill/>
                    </a:lnB>
                    <a:solidFill>
                      <a:srgbClr val="FFFFFF"/>
                    </a:solidFill>
                  </a:tcPr>
                </a:tc>
                <a:tc>
                  <a:txBody>
                    <a:bodyPr/>
                    <a:lstStyle/>
                    <a:p>
                      <a:pPr fontAlgn="t"/>
                      <a:r>
                        <a:rPr lang="en-US" sz="1300">
                          <a:effectLst/>
                        </a:rPr>
                        <a:t>0x00C</a:t>
                      </a:r>
                    </a:p>
                  </a:txBody>
                  <a:tcPr marL="68480" marR="68480" marT="34240" marB="34240">
                    <a:lnL>
                      <a:noFill/>
                    </a:lnL>
                    <a:lnR>
                      <a:noFill/>
                    </a:lnR>
                    <a:lnT>
                      <a:noFill/>
                    </a:lnT>
                    <a:lnB>
                      <a:noFill/>
                    </a:lnB>
                    <a:solidFill>
                      <a:srgbClr val="FFFFFF"/>
                    </a:solidFill>
                  </a:tcPr>
                </a:tc>
                <a:tc>
                  <a:txBody>
                    <a:bodyPr/>
                    <a:lstStyle/>
                    <a:p>
                      <a:pPr fontAlgn="t"/>
                      <a:r>
                        <a:rPr lang="en-US" sz="1300">
                          <a:effectLst/>
                        </a:rPr>
                        <a:t>HardFault_Handler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04"/>
                  </a:ext>
                </a:extLst>
              </a:tr>
              <a:tr h="304870">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b="1">
                          <a:effectLst/>
                        </a:rPr>
                        <a:t>External Interrupts</a:t>
                      </a:r>
                      <a:endParaRPr lang="en-US" sz="1300">
                        <a:effectLst/>
                      </a:endParaRPr>
                    </a:p>
                  </a:txBody>
                  <a:tcPr marL="68480" marR="68480" marT="34240" marB="34240">
                    <a:lnL>
                      <a:noFill/>
                    </a:lnL>
                    <a:lnR>
                      <a:noFill/>
                    </a:lnR>
                    <a:lnT>
                      <a:noFill/>
                    </a:lnT>
                    <a:lnB>
                      <a:noFill/>
                    </a:lnB>
                    <a:solidFill>
                      <a:srgbClr val="FFFFFF"/>
                    </a:solidFill>
                  </a:tcPr>
                </a:tc>
                <a:tc>
                  <a:txBody>
                    <a:bodyPr/>
                    <a:lstStyle/>
                    <a:p>
                      <a:pPr fontAlgn="t"/>
                      <a:r>
                        <a:rPr lang="en-US" sz="1300">
                          <a:effectLst/>
                        </a:rPr>
                        <a:t>STM32 specific</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05"/>
                  </a:ext>
                </a:extLst>
              </a:tr>
              <a:tr h="304870">
                <a:tc>
                  <a:txBody>
                    <a:bodyPr/>
                    <a:lstStyle/>
                    <a:p>
                      <a:pPr fontAlgn="t"/>
                      <a:r>
                        <a:rPr lang="en-US" sz="1300">
                          <a:effectLst/>
                        </a:rPr>
                        <a:t>0</a:t>
                      </a:r>
                    </a:p>
                  </a:txBody>
                  <a:tcPr marL="68480" marR="68480" marT="34240" marB="34240">
                    <a:lnL>
                      <a:noFill/>
                    </a:lnL>
                    <a:lnR>
                      <a:noFill/>
                    </a:lnR>
                    <a:lnT>
                      <a:noFill/>
                    </a:lnT>
                    <a:lnB>
                      <a:noFill/>
                    </a:lnB>
                    <a:solidFill>
                      <a:srgbClr val="FFFFFF"/>
                    </a:solidFill>
                  </a:tcPr>
                </a:tc>
                <a:tc>
                  <a:txBody>
                    <a:bodyPr/>
                    <a:lstStyle/>
                    <a:p>
                      <a:pPr fontAlgn="t"/>
                      <a:r>
                        <a:rPr lang="en-US" sz="1300">
                          <a:effectLst/>
                        </a:rPr>
                        <a:t>0x040</a:t>
                      </a:r>
                    </a:p>
                  </a:txBody>
                  <a:tcPr marL="68480" marR="68480" marT="34240" marB="34240">
                    <a:lnL>
                      <a:noFill/>
                    </a:lnL>
                    <a:lnR>
                      <a:noFill/>
                    </a:lnR>
                    <a:lnT>
                      <a:noFill/>
                    </a:lnT>
                    <a:lnB>
                      <a:noFill/>
                    </a:lnB>
                    <a:solidFill>
                      <a:srgbClr val="FFFFFF"/>
                    </a:solidFill>
                  </a:tcPr>
                </a:tc>
                <a:tc>
                  <a:txBody>
                    <a:bodyPr/>
                    <a:lstStyle/>
                    <a:p>
                      <a:pPr fontAlgn="t"/>
                      <a:r>
                        <a:rPr lang="en-US" sz="1300">
                          <a:effectLst/>
                        </a:rPr>
                        <a:t>WWDG_IRQHandler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Window Watchdog</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06"/>
                  </a:ext>
                </a:extLst>
              </a:tr>
              <a:tr h="304870">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07"/>
                  </a:ext>
                </a:extLst>
              </a:tr>
              <a:tr h="304870">
                <a:tc>
                  <a:txBody>
                    <a:bodyPr/>
                    <a:lstStyle/>
                    <a:p>
                      <a:pPr fontAlgn="t"/>
                      <a:r>
                        <a:rPr lang="en-US" sz="1300">
                          <a:effectLst/>
                        </a:rPr>
                        <a:t>37</a:t>
                      </a:r>
                    </a:p>
                  </a:txBody>
                  <a:tcPr marL="68480" marR="68480" marT="34240" marB="34240">
                    <a:lnL>
                      <a:noFill/>
                    </a:lnL>
                    <a:lnR>
                      <a:noFill/>
                    </a:lnR>
                    <a:lnT>
                      <a:noFill/>
                    </a:lnT>
                    <a:lnB>
                      <a:noFill/>
                    </a:lnB>
                    <a:solidFill>
                      <a:srgbClr val="FFFFFF"/>
                    </a:solidFill>
                  </a:tcPr>
                </a:tc>
                <a:tc>
                  <a:txBody>
                    <a:bodyPr/>
                    <a:lstStyle/>
                    <a:p>
                      <a:pPr fontAlgn="t"/>
                      <a:r>
                        <a:rPr lang="en-US" sz="1300">
                          <a:effectLst/>
                        </a:rPr>
                        <a:t>0x0D4</a:t>
                      </a:r>
                    </a:p>
                  </a:txBody>
                  <a:tcPr marL="68480" marR="68480" marT="34240" marB="34240">
                    <a:lnL>
                      <a:noFill/>
                    </a:lnL>
                    <a:lnR>
                      <a:noFill/>
                    </a:lnR>
                    <a:lnT>
                      <a:noFill/>
                    </a:lnT>
                    <a:lnB>
                      <a:noFill/>
                    </a:lnB>
                    <a:solidFill>
                      <a:srgbClr val="FFFFFF"/>
                    </a:solidFill>
                  </a:tcPr>
                </a:tc>
                <a:tc>
                  <a:txBody>
                    <a:bodyPr/>
                    <a:lstStyle/>
                    <a:p>
                      <a:pPr fontAlgn="t"/>
                      <a:r>
                        <a:rPr lang="en-US" sz="1300">
                          <a:effectLst/>
                        </a:rPr>
                        <a:t>USART1_IRQHandler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08"/>
                  </a:ext>
                </a:extLst>
              </a:tr>
              <a:tr h="304870">
                <a:tc>
                  <a:txBody>
                    <a:bodyPr/>
                    <a:lstStyle/>
                    <a:p>
                      <a:pPr fontAlgn="t"/>
                      <a:r>
                        <a:rPr lang="en-US" sz="1300">
                          <a:effectLst/>
                        </a:rPr>
                        <a:t>38</a:t>
                      </a:r>
                    </a:p>
                  </a:txBody>
                  <a:tcPr marL="68480" marR="68480" marT="34240" marB="34240">
                    <a:lnL>
                      <a:noFill/>
                    </a:lnL>
                    <a:lnR>
                      <a:noFill/>
                    </a:lnR>
                    <a:lnT>
                      <a:noFill/>
                    </a:lnT>
                    <a:lnB>
                      <a:noFill/>
                    </a:lnB>
                    <a:solidFill>
                      <a:srgbClr val="FFFFFF"/>
                    </a:solidFill>
                  </a:tcPr>
                </a:tc>
                <a:tc>
                  <a:txBody>
                    <a:bodyPr/>
                    <a:lstStyle/>
                    <a:p>
                      <a:pPr fontAlgn="t"/>
                      <a:r>
                        <a:rPr lang="en-US" sz="1300">
                          <a:effectLst/>
                        </a:rPr>
                        <a:t>0x0D8</a:t>
                      </a:r>
                    </a:p>
                  </a:txBody>
                  <a:tcPr marL="68480" marR="68480" marT="34240" marB="34240">
                    <a:lnL>
                      <a:noFill/>
                    </a:lnL>
                    <a:lnR>
                      <a:noFill/>
                    </a:lnR>
                    <a:lnT>
                      <a:noFill/>
                    </a:lnT>
                    <a:lnB>
                      <a:noFill/>
                    </a:lnB>
                    <a:solidFill>
                      <a:srgbClr val="FFFFFF"/>
                    </a:solidFill>
                  </a:tcPr>
                </a:tc>
                <a:tc>
                  <a:txBody>
                    <a:bodyPr/>
                    <a:lstStyle/>
                    <a:p>
                      <a:pPr fontAlgn="t"/>
                      <a:r>
                        <a:rPr lang="en-US" sz="1300">
                          <a:effectLst/>
                        </a:rPr>
                        <a:t>USART2_IRQHandler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09"/>
                  </a:ext>
                </a:extLst>
              </a:tr>
              <a:tr h="304870">
                <a:tc>
                  <a:txBody>
                    <a:bodyPr/>
                    <a:lstStyle/>
                    <a:p>
                      <a:pPr fontAlgn="t"/>
                      <a:r>
                        <a:rPr lang="en-US" sz="1300">
                          <a:effectLst/>
                        </a:rPr>
                        <a:t>39</a:t>
                      </a:r>
                    </a:p>
                  </a:txBody>
                  <a:tcPr marL="68480" marR="68480" marT="34240" marB="34240">
                    <a:lnL>
                      <a:noFill/>
                    </a:lnL>
                    <a:lnR>
                      <a:noFill/>
                    </a:lnR>
                    <a:lnT>
                      <a:noFill/>
                    </a:lnT>
                    <a:lnB>
                      <a:noFill/>
                    </a:lnB>
                    <a:solidFill>
                      <a:srgbClr val="FFFFFF"/>
                    </a:solidFill>
                  </a:tcPr>
                </a:tc>
                <a:tc>
                  <a:txBody>
                    <a:bodyPr/>
                    <a:lstStyle/>
                    <a:p>
                      <a:pPr fontAlgn="t"/>
                      <a:r>
                        <a:rPr lang="en-US" sz="1300">
                          <a:effectLst/>
                        </a:rPr>
                        <a:t>0x0DC</a:t>
                      </a:r>
                    </a:p>
                  </a:txBody>
                  <a:tcPr marL="68480" marR="68480" marT="34240" marB="34240">
                    <a:lnL>
                      <a:noFill/>
                    </a:lnL>
                    <a:lnR>
                      <a:noFill/>
                    </a:lnR>
                    <a:lnT>
                      <a:noFill/>
                    </a:lnT>
                    <a:lnB>
                      <a:noFill/>
                    </a:lnB>
                    <a:solidFill>
                      <a:srgbClr val="FFFFFF"/>
                    </a:solidFill>
                  </a:tcPr>
                </a:tc>
                <a:tc>
                  <a:txBody>
                    <a:bodyPr/>
                    <a:lstStyle/>
                    <a:p>
                      <a:pPr fontAlgn="t"/>
                      <a:r>
                        <a:rPr lang="en-US" sz="1300">
                          <a:effectLst/>
                        </a:rPr>
                        <a:t>USART3_IRQHandler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10"/>
                  </a:ext>
                </a:extLst>
              </a:tr>
              <a:tr h="304870">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11"/>
                  </a:ext>
                </a:extLst>
              </a:tr>
              <a:tr h="304870">
                <a:tc>
                  <a:txBody>
                    <a:bodyPr/>
                    <a:lstStyle/>
                    <a:p>
                      <a:pPr fontAlgn="t"/>
                      <a:r>
                        <a:rPr lang="en-US" sz="1300">
                          <a:effectLst/>
                        </a:rPr>
                        <a:t>52</a:t>
                      </a:r>
                    </a:p>
                  </a:txBody>
                  <a:tcPr marL="68480" marR="68480" marT="34240" marB="34240">
                    <a:lnL>
                      <a:noFill/>
                    </a:lnL>
                    <a:lnR>
                      <a:noFill/>
                    </a:lnR>
                    <a:lnT>
                      <a:noFill/>
                    </a:lnT>
                    <a:lnB>
                      <a:noFill/>
                    </a:lnB>
                    <a:solidFill>
                      <a:srgbClr val="FFFFFF"/>
                    </a:solidFill>
                  </a:tcPr>
                </a:tc>
                <a:tc>
                  <a:txBody>
                    <a:bodyPr/>
                    <a:lstStyle/>
                    <a:p>
                      <a:pPr fontAlgn="t"/>
                      <a:r>
                        <a:rPr lang="en-US" sz="1300">
                          <a:effectLst/>
                        </a:rPr>
                        <a:t>0x110</a:t>
                      </a:r>
                    </a:p>
                  </a:txBody>
                  <a:tcPr marL="68480" marR="68480" marT="34240" marB="34240">
                    <a:lnL>
                      <a:noFill/>
                    </a:lnL>
                    <a:lnR>
                      <a:noFill/>
                    </a:lnR>
                    <a:lnT>
                      <a:noFill/>
                    </a:lnT>
                    <a:lnB>
                      <a:noFill/>
                    </a:lnB>
                    <a:solidFill>
                      <a:srgbClr val="FFFFFF"/>
                    </a:solidFill>
                  </a:tcPr>
                </a:tc>
                <a:tc>
                  <a:txBody>
                    <a:bodyPr/>
                    <a:lstStyle/>
                    <a:p>
                      <a:pPr fontAlgn="t"/>
                      <a:r>
                        <a:rPr lang="en-US" sz="1300">
                          <a:effectLst/>
                        </a:rPr>
                        <a:t>UART4_IRQHandler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12"/>
                  </a:ext>
                </a:extLst>
              </a:tr>
              <a:tr h="304870">
                <a:tc>
                  <a:txBody>
                    <a:bodyPr/>
                    <a:lstStyle/>
                    <a:p>
                      <a:pPr fontAlgn="t"/>
                      <a:r>
                        <a:rPr lang="en-US" sz="1300">
                          <a:effectLst/>
                        </a:rPr>
                        <a:t>53</a:t>
                      </a:r>
                    </a:p>
                  </a:txBody>
                  <a:tcPr marL="68480" marR="68480" marT="34240" marB="34240">
                    <a:lnL>
                      <a:noFill/>
                    </a:lnL>
                    <a:lnR>
                      <a:noFill/>
                    </a:lnR>
                    <a:lnT>
                      <a:noFill/>
                    </a:lnT>
                    <a:lnB>
                      <a:noFill/>
                    </a:lnB>
                    <a:solidFill>
                      <a:srgbClr val="FFFFFF"/>
                    </a:solidFill>
                  </a:tcPr>
                </a:tc>
                <a:tc>
                  <a:txBody>
                    <a:bodyPr/>
                    <a:lstStyle/>
                    <a:p>
                      <a:pPr fontAlgn="t"/>
                      <a:r>
                        <a:rPr lang="en-US" sz="1300">
                          <a:effectLst/>
                        </a:rPr>
                        <a:t>0x114</a:t>
                      </a:r>
                    </a:p>
                  </a:txBody>
                  <a:tcPr marL="68480" marR="68480" marT="34240" marB="34240">
                    <a:lnL>
                      <a:noFill/>
                    </a:lnL>
                    <a:lnR>
                      <a:noFill/>
                    </a:lnR>
                    <a:lnT>
                      <a:noFill/>
                    </a:lnT>
                    <a:lnB>
                      <a:noFill/>
                    </a:lnB>
                    <a:solidFill>
                      <a:srgbClr val="FFFFFF"/>
                    </a:solidFill>
                  </a:tcPr>
                </a:tc>
                <a:tc>
                  <a:txBody>
                    <a:bodyPr/>
                    <a:lstStyle/>
                    <a:p>
                      <a:pPr fontAlgn="t"/>
                      <a:r>
                        <a:rPr lang="en-US" sz="1300">
                          <a:effectLst/>
                        </a:rPr>
                        <a:t>UART5_IRQHandler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13"/>
                  </a:ext>
                </a:extLst>
              </a:tr>
              <a:tr h="304870">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tc>
                  <a:txBody>
                    <a:bodyPr/>
                    <a:lstStyle/>
                    <a:p>
                      <a:pPr fontAlgn="t"/>
                      <a:r>
                        <a:rPr lang="en-US" sz="1300">
                          <a:effectLst/>
                        </a:rPr>
                        <a:t> </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14"/>
                  </a:ext>
                </a:extLst>
              </a:tr>
              <a:tr h="304870">
                <a:tc>
                  <a:txBody>
                    <a:bodyPr/>
                    <a:lstStyle/>
                    <a:p>
                      <a:pPr fontAlgn="t"/>
                      <a:r>
                        <a:rPr lang="en-US" sz="1300">
                          <a:effectLst/>
                        </a:rPr>
                        <a:t>71</a:t>
                      </a:r>
                    </a:p>
                  </a:txBody>
                  <a:tcPr marL="68480" marR="68480" marT="34240" marB="34240">
                    <a:lnL>
                      <a:noFill/>
                    </a:lnL>
                    <a:lnR>
                      <a:noFill/>
                    </a:lnR>
                    <a:lnT>
                      <a:noFill/>
                    </a:lnT>
                    <a:lnB>
                      <a:noFill/>
                    </a:lnB>
                    <a:solidFill>
                      <a:srgbClr val="FFFFFF"/>
                    </a:solidFill>
                  </a:tcPr>
                </a:tc>
                <a:tc>
                  <a:txBody>
                    <a:bodyPr/>
                    <a:lstStyle/>
                    <a:p>
                      <a:pPr fontAlgn="t"/>
                      <a:r>
                        <a:rPr lang="en-US" sz="1300">
                          <a:effectLst/>
                        </a:rPr>
                        <a:t>0x15C</a:t>
                      </a:r>
                    </a:p>
                  </a:txBody>
                  <a:tcPr marL="68480" marR="68480" marT="34240" marB="34240">
                    <a:lnL>
                      <a:noFill/>
                    </a:lnL>
                    <a:lnR>
                      <a:noFill/>
                    </a:lnR>
                    <a:lnT>
                      <a:noFill/>
                    </a:lnT>
                    <a:lnB>
                      <a:noFill/>
                    </a:lnB>
                    <a:solidFill>
                      <a:srgbClr val="FFFFFF"/>
                    </a:solidFill>
                  </a:tcPr>
                </a:tc>
                <a:tc>
                  <a:txBody>
                    <a:bodyPr/>
                    <a:lstStyle/>
                    <a:p>
                      <a:pPr fontAlgn="t"/>
                      <a:r>
                        <a:rPr lang="en-US" sz="1300">
                          <a:effectLst/>
                        </a:rPr>
                        <a:t>USART6_IRQHandler</a:t>
                      </a:r>
                    </a:p>
                  </a:txBody>
                  <a:tcPr marL="68480" marR="68480" marT="34240" marB="34240">
                    <a:lnL>
                      <a:noFill/>
                    </a:lnL>
                    <a:lnR>
                      <a:noFill/>
                    </a:lnR>
                    <a:lnT>
                      <a:noFill/>
                    </a:lnT>
                    <a:lnB>
                      <a:noFill/>
                    </a:lnB>
                    <a:solidFill>
                      <a:srgbClr val="FFFFFF"/>
                    </a:solidFill>
                  </a:tcPr>
                </a:tc>
                <a:tc>
                  <a:txBody>
                    <a:bodyPr/>
                    <a:lstStyle/>
                    <a:p>
                      <a:pPr fontAlgn="t"/>
                      <a:r>
                        <a:rPr lang="en-US" sz="1300">
                          <a:effectLst/>
                        </a:rPr>
                        <a:t>STM32F407 only</a:t>
                      </a:r>
                    </a:p>
                  </a:txBody>
                  <a:tcPr marL="68480" marR="68480" marT="34240" marB="34240">
                    <a:lnL>
                      <a:noFill/>
                    </a:lnL>
                    <a:lnR>
                      <a:noFill/>
                    </a:lnR>
                    <a:lnT>
                      <a:noFill/>
                    </a:lnT>
                    <a:lnB>
                      <a:noFill/>
                    </a:lnB>
                    <a:solidFill>
                      <a:srgbClr val="FFFFFF"/>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68759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source of interrupt in USART</a:t>
            </a:r>
          </a:p>
        </p:txBody>
      </p:sp>
      <p:pic>
        <p:nvPicPr>
          <p:cNvPr id="23554" name="Picture 2" descr="https://cdc14a96-a-62cb3a1a-s-sites.googlegroups.com/site/johnkneenmicrocontrollers/USART_SR.PNG?attachauth=ANoY7coFB4bL4uKFPz6c5sRaHW77Ze0awyUysHCewwh_eENi9S7TImgpnCB4c25PiLWqNhbhXLLox-1YFakEZcXSuR-WZVIjBbgVA4VUqSvipy-j3Wmt3h5OMIv1_aN2PbgRS_A15MxJdx6NQ7cS8GDAeavpH71e5s6bFno2ySHkWbFBOGWFbbQfsqi_08gThRvEn7X_oPzfgYj2lISxYHchqnMLFdhx1ns_zEyBJsPrDtQlLEsih1c%3D&amp;attredirects=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784" y="2552278"/>
            <a:ext cx="11191215" cy="16788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8485" y="1749918"/>
            <a:ext cx="10810215" cy="1200329"/>
          </a:xfrm>
          <a:prstGeom prst="rect">
            <a:avLst/>
          </a:prstGeom>
        </p:spPr>
        <p:txBody>
          <a:bodyPr wrap="square">
            <a:spAutoFit/>
          </a:bodyPr>
          <a:lstStyle/>
          <a:p>
            <a:r>
              <a:rPr lang="en-US" b="0" i="0" dirty="0">
                <a:solidFill>
                  <a:srgbClr val="444444"/>
                </a:solidFill>
                <a:effectLst/>
                <a:latin typeface="Arial" panose="020B0604020202020204" pitchFamily="34" charset="0"/>
              </a:rPr>
              <a:t>Since the USART interrupts do not distinguish the individual interrupts part of the ISR will be to read the status register to identify the source of the interrupt.</a:t>
            </a:r>
          </a:p>
          <a:p>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33749965"/>
              </p:ext>
            </p:extLst>
          </p:nvPr>
        </p:nvGraphicFramePr>
        <p:xfrm>
          <a:off x="673099" y="4572795"/>
          <a:ext cx="11023600" cy="1571335"/>
        </p:xfrm>
        <a:graphic>
          <a:graphicData uri="http://schemas.openxmlformats.org/drawingml/2006/table">
            <a:tbl>
              <a:tblPr/>
              <a:tblGrid>
                <a:gridCol w="1532853">
                  <a:extLst>
                    <a:ext uri="{9D8B030D-6E8A-4147-A177-3AD203B41FA5}">
                      <a16:colId xmlns:a16="http://schemas.microsoft.com/office/drawing/2014/main" val="20000"/>
                    </a:ext>
                  </a:extLst>
                </a:gridCol>
                <a:gridCol w="3351491">
                  <a:extLst>
                    <a:ext uri="{9D8B030D-6E8A-4147-A177-3AD203B41FA5}">
                      <a16:colId xmlns:a16="http://schemas.microsoft.com/office/drawing/2014/main" val="20001"/>
                    </a:ext>
                  </a:extLst>
                </a:gridCol>
                <a:gridCol w="6139256">
                  <a:extLst>
                    <a:ext uri="{9D8B030D-6E8A-4147-A177-3AD203B41FA5}">
                      <a16:colId xmlns:a16="http://schemas.microsoft.com/office/drawing/2014/main" val="20002"/>
                    </a:ext>
                  </a:extLst>
                </a:gridCol>
              </a:tblGrid>
              <a:tr h="861190">
                <a:tc>
                  <a:txBody>
                    <a:bodyPr/>
                    <a:lstStyle/>
                    <a:p>
                      <a:r>
                        <a:rPr lang="en-US" b="1" dirty="0">
                          <a:solidFill>
                            <a:srgbClr val="444444"/>
                          </a:solidFill>
                          <a:effectLst/>
                        </a:rPr>
                        <a:t>RXNE: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Read data register not empty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Set by hardware when the content of the RDR shift register has been transferred to the USART_DR register. Cleared by a read of the USART_DR register.</a:t>
                      </a:r>
                    </a:p>
                    <a:p>
                      <a:endParaRPr lang="en-US" dirty="0"/>
                    </a:p>
                  </a:txBody>
                  <a:tcPr/>
                </a:tc>
                <a:extLst>
                  <a:ext uri="{0D108BD9-81ED-4DB2-BD59-A6C34878D82A}">
                    <a16:rowId xmlns:a16="http://schemas.microsoft.com/office/drawing/2014/main" val="10000"/>
                  </a:ext>
                </a:extLst>
              </a:tr>
              <a:tr h="382615">
                <a:tc>
                  <a:txBody>
                    <a:bodyPr/>
                    <a:lstStyle/>
                    <a:p>
                      <a:pPr algn="l" fontAlgn="t"/>
                      <a:endParaRPr lang="en-US" b="1" dirty="0">
                        <a:solidFill>
                          <a:srgbClr val="444444"/>
                        </a:solidFill>
                        <a:effectLst/>
                      </a:endParaRPr>
                    </a:p>
                  </a:txBody>
                  <a:tcPr>
                    <a:lnL>
                      <a:noFill/>
                    </a:lnL>
                    <a:lnR>
                      <a:noFill/>
                    </a:lnR>
                    <a:lnB w="9525" cap="flat" cmpd="sng" algn="ctr">
                      <a:solidFill>
                        <a:srgbClr val="CCCCCC"/>
                      </a:solidFill>
                      <a:prstDash val="solid"/>
                      <a:round/>
                      <a:headEnd type="none" w="med" len="med"/>
                      <a:tailEnd type="none" w="med" len="med"/>
                    </a:lnB>
                    <a:solidFill>
                      <a:srgbClr val="FFFFFF"/>
                    </a:solidFill>
                  </a:tcPr>
                </a:tc>
                <a:tc>
                  <a:txBody>
                    <a:bodyPr/>
                    <a:lstStyle/>
                    <a:p>
                      <a:pPr fontAlgn="t"/>
                      <a:endParaRPr lang="en-US" dirty="0">
                        <a:effectLst/>
                      </a:endParaRPr>
                    </a:p>
                  </a:txBody>
                  <a:tcPr>
                    <a:lnL>
                      <a:noFill/>
                    </a:lnL>
                    <a:lnR>
                      <a:noFill/>
                    </a:lnR>
                    <a:lnB>
                      <a:noFill/>
                    </a:lnB>
                    <a:solidFill>
                      <a:srgbClr val="FFFFFF"/>
                    </a:solidFill>
                  </a:tcPr>
                </a:tc>
                <a:tc>
                  <a:txBody>
                    <a:bodyPr/>
                    <a:lstStyle/>
                    <a:p>
                      <a:pPr fontAlgn="t"/>
                      <a:endParaRPr lang="en-US" dirty="0">
                        <a:effectLst/>
                      </a:endParaRPr>
                    </a:p>
                  </a:txBody>
                  <a:tcPr>
                    <a:lnL>
                      <a:noFill/>
                    </a:lnL>
                    <a:lnR>
                      <a:noFill/>
                    </a:lnR>
                    <a:lnB>
                      <a:no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3387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50242" y="632990"/>
            <a:ext cx="4062643" cy="1043409"/>
          </a:xfrm>
        </p:spPr>
        <p:txBody>
          <a:bodyPr>
            <a:normAutofit/>
          </a:bodyPr>
          <a:lstStyle/>
          <a:p>
            <a:r>
              <a:rPr lang="en-US" sz="3300"/>
              <a:t>USART Interrupt Receive</a:t>
            </a:r>
          </a:p>
        </p:txBody>
      </p:sp>
      <p:sp>
        <p:nvSpPr>
          <p:cNvPr id="14" name="Content Placeholder 13"/>
          <p:cNvSpPr>
            <a:spLocks noGrp="1"/>
          </p:cNvSpPr>
          <p:nvPr>
            <p:ph idx="1"/>
          </p:nvPr>
        </p:nvSpPr>
        <p:spPr>
          <a:xfrm>
            <a:off x="518474" y="1774372"/>
            <a:ext cx="4064409" cy="2754086"/>
          </a:xfrm>
        </p:spPr>
        <p:txBody>
          <a:bodyPr anchor="t">
            <a:normAutofit/>
          </a:bodyPr>
          <a:lstStyle/>
          <a:p>
            <a:r>
              <a:rPr lang="en-US" sz="1800" b="1"/>
              <a:t>Example</a:t>
            </a:r>
            <a:r>
              <a:rPr lang="en-US" sz="1800"/>
              <a:t> Assume there is a packet of hexadecimal characters being received by interrupts using USART1. On each interrupt the received character will be placed into an array *rx_ptr. The character string will end with a character ‘\n'.</a:t>
            </a:r>
          </a:p>
          <a:p>
            <a:r>
              <a:rPr lang="en-US" sz="1800" b="1"/>
              <a:t>Possible solution</a:t>
            </a:r>
            <a:endParaRPr lang="en-US" sz="1800"/>
          </a:p>
          <a:p>
            <a:endParaRPr lang="en-US" sz="1800"/>
          </a:p>
        </p:txBody>
      </p:sp>
      <p:pic>
        <p:nvPicPr>
          <p:cNvPr id="16" name="Picture 15"/>
          <p:cNvPicPr>
            <a:picLocks noChangeAspect="1"/>
          </p:cNvPicPr>
          <p:nvPr/>
        </p:nvPicPr>
        <p:blipFill>
          <a:blip r:embed="rId2"/>
          <a:stretch>
            <a:fillRect/>
          </a:stretch>
        </p:blipFill>
        <p:spPr>
          <a:xfrm>
            <a:off x="6038101" y="2104972"/>
            <a:ext cx="5510771" cy="2355129"/>
          </a:xfrm>
          <a:prstGeom prst="rect">
            <a:avLst/>
          </a:prstGeom>
        </p:spPr>
      </p:pic>
    </p:spTree>
    <p:extLst>
      <p:ext uri="{BB962C8B-B14F-4D97-AF65-F5344CB8AC3E}">
        <p14:creationId xmlns:p14="http://schemas.microsoft.com/office/powerpoint/2010/main" val="1403899348"/>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Multiple Interrupts</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602" name="Picture 2" descr="IRQ_x2.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0813" y="2427541"/>
            <a:ext cx="7995274"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484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Nested Interrupts</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6626" name="Picture 2" descr="NestedIRQ.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78126" y="2427541"/>
            <a:ext cx="10180648"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496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900" y="2638425"/>
            <a:ext cx="3048000" cy="1325563"/>
          </a:xfrm>
        </p:spPr>
        <p:txBody>
          <a:bodyPr/>
          <a:lstStyle/>
          <a:p>
            <a:pPr algn="ctr"/>
            <a:r>
              <a:rPr lang="en-US" dirty="0"/>
              <a:t>Thank You</a:t>
            </a:r>
          </a:p>
        </p:txBody>
      </p:sp>
    </p:spTree>
    <p:extLst>
      <p:ext uri="{BB962C8B-B14F-4D97-AF65-F5344CB8AC3E}">
        <p14:creationId xmlns:p14="http://schemas.microsoft.com/office/powerpoint/2010/main" val="300104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t>General response to an interrupt request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5"/>
          <p:cNvSpPr>
            <a:spLocks noGrp="1"/>
          </p:cNvSpPr>
          <p:nvPr>
            <p:ph idx="1"/>
          </p:nvPr>
        </p:nvSpPr>
        <p:spPr>
          <a:xfrm>
            <a:off x="838200" y="1929384"/>
            <a:ext cx="10515600" cy="4251960"/>
          </a:xfrm>
        </p:spPr>
        <p:txBody>
          <a:bodyPr>
            <a:normAutofit/>
          </a:bodyPr>
          <a:lstStyle/>
          <a:p>
            <a:r>
              <a:rPr lang="en-US" sz="1500"/>
              <a:t>The general response to an interrupt request is illustrated above. (Note it is not ARM specific). The cycle consists of the following phases:</a:t>
            </a:r>
          </a:p>
          <a:p>
            <a:r>
              <a:rPr lang="en-US" sz="1500"/>
              <a:t>Enabling the interrupt request. There are two steps here:</a:t>
            </a:r>
          </a:p>
          <a:p>
            <a:pPr lvl="1"/>
            <a:r>
              <a:rPr lang="en-US" sz="1500"/>
              <a:t>Enabling the input-output device to request an interrupt on some specified conditions/circumstance for example receiving new input data at a communications port. This will normally be included as part of the configuration code for the input-output device.</a:t>
            </a:r>
          </a:p>
          <a:p>
            <a:pPr lvl="1"/>
            <a:r>
              <a:rPr lang="en-US" sz="1500"/>
              <a:t>Configuring/enabling the central processing unit to accept the interrupt request. For some microcontrollers there is only one enable for all input-output interrupt requests. With the ARM microcontroller interrupt requested are handled by the Nested Vector Interrupt Controller (NVIC) and each request must be activated in the NVIC .</a:t>
            </a:r>
          </a:p>
          <a:p>
            <a:r>
              <a:rPr lang="en-US" sz="1500"/>
              <a:t>Once the interrupts are enabled should an interrupt occur it will be accepted so the programmer must be sure the microcontroller is ready for such an event.</a:t>
            </a:r>
          </a:p>
          <a:p>
            <a:r>
              <a:rPr lang="en-US" sz="1500"/>
              <a:t>Accepting the interrupt request. Once the microcontroller receives an interrupt request it will:</a:t>
            </a:r>
          </a:p>
          <a:p>
            <a:pPr lvl="1"/>
            <a:r>
              <a:rPr lang="en-US" sz="1500"/>
              <a:t>Place the current program counter and status register (flags) on the stack.</a:t>
            </a:r>
          </a:p>
          <a:p>
            <a:pPr lvl="1"/>
            <a:r>
              <a:rPr lang="en-US" sz="1500"/>
              <a:t>Some microcontrollers will also place other registers on the stack. For example the ARM pushes registers R0-R3, R12, Link register (LR), PSR, and PC onto the stack.</a:t>
            </a:r>
          </a:p>
          <a:p>
            <a:endParaRPr lang="en-US" sz="1500"/>
          </a:p>
        </p:txBody>
      </p:sp>
    </p:spTree>
    <p:extLst>
      <p:ext uri="{BB962C8B-B14F-4D97-AF65-F5344CB8AC3E}">
        <p14:creationId xmlns:p14="http://schemas.microsoft.com/office/powerpoint/2010/main" val="231005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pPr lvl="0"/>
            <a:r>
              <a:rPr kumimoji="0" lang="en-US" sz="3100" u="none" strike="noStrike" cap="none" normalizeH="0" baseline="0">
                <a:ln>
                  <a:noFill/>
                </a:ln>
                <a:effectLst/>
                <a:latin typeface="Arial" panose="020B0604020202020204" pitchFamily="34" charset="0"/>
                <a:cs typeface="Arial" panose="020B0604020202020204" pitchFamily="34" charset="0"/>
              </a:rPr>
              <a:t>Registers saved on stack with ARM interrupt</a:t>
            </a:r>
            <a:br>
              <a:rPr kumimoji="0" lang="en-US" sz="3100" b="0" i="0" u="none" strike="noStrike" cap="none" normalizeH="0" baseline="0">
                <a:ln>
                  <a:noFill/>
                </a:ln>
                <a:effectLst/>
                <a:latin typeface="Arial" panose="020B0604020202020204" pitchFamily="34" charset="0"/>
              </a:rPr>
            </a:br>
            <a:endParaRPr lang="en-US" sz="3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8830200"/>
              </p:ext>
            </p:extLst>
          </p:nvPr>
        </p:nvGraphicFramePr>
        <p:xfrm>
          <a:off x="843319" y="1926266"/>
          <a:ext cx="10505361" cy="4357530"/>
        </p:xfrm>
        <a:graphic>
          <a:graphicData uri="http://schemas.openxmlformats.org/drawingml/2006/table">
            <a:tbl>
              <a:tblPr/>
              <a:tblGrid>
                <a:gridCol w="5984818">
                  <a:extLst>
                    <a:ext uri="{9D8B030D-6E8A-4147-A177-3AD203B41FA5}">
                      <a16:colId xmlns:a16="http://schemas.microsoft.com/office/drawing/2014/main" val="20000"/>
                    </a:ext>
                  </a:extLst>
                </a:gridCol>
                <a:gridCol w="4520543">
                  <a:extLst>
                    <a:ext uri="{9D8B030D-6E8A-4147-A177-3AD203B41FA5}">
                      <a16:colId xmlns:a16="http://schemas.microsoft.com/office/drawing/2014/main" val="20001"/>
                    </a:ext>
                  </a:extLst>
                </a:gridCol>
              </a:tblGrid>
              <a:tr h="484170">
                <a:tc>
                  <a:txBody>
                    <a:bodyPr/>
                    <a:lstStyle/>
                    <a:p>
                      <a:pPr fontAlgn="t"/>
                      <a:r>
                        <a:rPr lang="en-US" sz="2200">
                          <a:effectLst/>
                        </a:rPr>
                        <a:t>R13(SP) at start of interrupt    </a:t>
                      </a:r>
                    </a:p>
                  </a:txBody>
                  <a:tcPr marL="110038" marR="110038" marT="55019" marB="55019">
                    <a:lnL>
                      <a:noFill/>
                    </a:lnL>
                    <a:lnR>
                      <a:noFill/>
                    </a:lnR>
                    <a:lnT>
                      <a:noFill/>
                    </a:lnT>
                    <a:lnB>
                      <a:noFill/>
                    </a:lnB>
                  </a:tcPr>
                </a:tc>
                <a:tc>
                  <a:txBody>
                    <a:bodyPr/>
                    <a:lstStyle/>
                    <a:p>
                      <a:pPr fontAlgn="t"/>
                      <a:r>
                        <a:rPr lang="en-US" sz="2200">
                          <a:effectLst/>
                        </a:rPr>
                        <a:t>R0</a:t>
                      </a:r>
                    </a:p>
                  </a:txBody>
                  <a:tcPr marL="110038" marR="110038" marT="55019" marB="55019">
                    <a:lnL>
                      <a:noFill/>
                    </a:lnL>
                    <a:lnR>
                      <a:noFill/>
                    </a:lnR>
                    <a:lnT>
                      <a:noFill/>
                    </a:lnT>
                    <a:lnB>
                      <a:noFill/>
                    </a:lnB>
                  </a:tcPr>
                </a:tc>
                <a:extLst>
                  <a:ext uri="{0D108BD9-81ED-4DB2-BD59-A6C34878D82A}">
                    <a16:rowId xmlns:a16="http://schemas.microsoft.com/office/drawing/2014/main" val="10000"/>
                  </a:ext>
                </a:extLst>
              </a:tr>
              <a:tr h="484170">
                <a:tc>
                  <a:txBody>
                    <a:bodyPr/>
                    <a:lstStyle/>
                    <a:p>
                      <a:pPr fontAlgn="t"/>
                      <a:r>
                        <a:rPr lang="en-US" sz="2200">
                          <a:effectLst/>
                        </a:rPr>
                        <a:t>R13+4</a:t>
                      </a:r>
                    </a:p>
                  </a:txBody>
                  <a:tcPr marL="110038" marR="110038" marT="55019" marB="55019">
                    <a:lnL>
                      <a:noFill/>
                    </a:lnL>
                    <a:lnR>
                      <a:noFill/>
                    </a:lnR>
                    <a:lnT>
                      <a:noFill/>
                    </a:lnT>
                    <a:lnB>
                      <a:noFill/>
                    </a:lnB>
                  </a:tcPr>
                </a:tc>
                <a:tc>
                  <a:txBody>
                    <a:bodyPr/>
                    <a:lstStyle/>
                    <a:p>
                      <a:pPr fontAlgn="t"/>
                      <a:r>
                        <a:rPr lang="en-US" sz="2200">
                          <a:effectLst/>
                        </a:rPr>
                        <a:t>R1</a:t>
                      </a:r>
                    </a:p>
                  </a:txBody>
                  <a:tcPr marL="110038" marR="110038" marT="55019" marB="55019">
                    <a:lnL>
                      <a:noFill/>
                    </a:lnL>
                    <a:lnR>
                      <a:noFill/>
                    </a:lnR>
                    <a:lnT>
                      <a:noFill/>
                    </a:lnT>
                    <a:lnB>
                      <a:noFill/>
                    </a:lnB>
                  </a:tcPr>
                </a:tc>
                <a:extLst>
                  <a:ext uri="{0D108BD9-81ED-4DB2-BD59-A6C34878D82A}">
                    <a16:rowId xmlns:a16="http://schemas.microsoft.com/office/drawing/2014/main" val="10001"/>
                  </a:ext>
                </a:extLst>
              </a:tr>
              <a:tr h="484170">
                <a:tc>
                  <a:txBody>
                    <a:bodyPr/>
                    <a:lstStyle/>
                    <a:p>
                      <a:pPr fontAlgn="t"/>
                      <a:r>
                        <a:rPr lang="en-US" sz="2200">
                          <a:effectLst/>
                        </a:rPr>
                        <a:t>R13+8</a:t>
                      </a:r>
                    </a:p>
                  </a:txBody>
                  <a:tcPr marL="110038" marR="110038" marT="55019" marB="55019">
                    <a:lnL>
                      <a:noFill/>
                    </a:lnL>
                    <a:lnR>
                      <a:noFill/>
                    </a:lnR>
                    <a:lnT>
                      <a:noFill/>
                    </a:lnT>
                    <a:lnB>
                      <a:noFill/>
                    </a:lnB>
                  </a:tcPr>
                </a:tc>
                <a:tc>
                  <a:txBody>
                    <a:bodyPr/>
                    <a:lstStyle/>
                    <a:p>
                      <a:pPr fontAlgn="t"/>
                      <a:r>
                        <a:rPr lang="en-US" sz="2200">
                          <a:effectLst/>
                        </a:rPr>
                        <a:t>R2</a:t>
                      </a:r>
                    </a:p>
                  </a:txBody>
                  <a:tcPr marL="110038" marR="110038" marT="55019" marB="55019">
                    <a:lnL>
                      <a:noFill/>
                    </a:lnL>
                    <a:lnR>
                      <a:noFill/>
                    </a:lnR>
                    <a:lnT>
                      <a:noFill/>
                    </a:lnT>
                    <a:lnB>
                      <a:noFill/>
                    </a:lnB>
                  </a:tcPr>
                </a:tc>
                <a:extLst>
                  <a:ext uri="{0D108BD9-81ED-4DB2-BD59-A6C34878D82A}">
                    <a16:rowId xmlns:a16="http://schemas.microsoft.com/office/drawing/2014/main" val="10002"/>
                  </a:ext>
                </a:extLst>
              </a:tr>
              <a:tr h="484170">
                <a:tc>
                  <a:txBody>
                    <a:bodyPr/>
                    <a:lstStyle/>
                    <a:p>
                      <a:pPr fontAlgn="t"/>
                      <a:r>
                        <a:rPr lang="en-US" sz="2200">
                          <a:effectLst/>
                        </a:rPr>
                        <a:t>R13+0xC</a:t>
                      </a:r>
                    </a:p>
                  </a:txBody>
                  <a:tcPr marL="110038" marR="110038" marT="55019" marB="55019">
                    <a:lnL>
                      <a:noFill/>
                    </a:lnL>
                    <a:lnR>
                      <a:noFill/>
                    </a:lnR>
                    <a:lnT>
                      <a:noFill/>
                    </a:lnT>
                    <a:lnB>
                      <a:noFill/>
                    </a:lnB>
                  </a:tcPr>
                </a:tc>
                <a:tc>
                  <a:txBody>
                    <a:bodyPr/>
                    <a:lstStyle/>
                    <a:p>
                      <a:pPr fontAlgn="t"/>
                      <a:r>
                        <a:rPr lang="en-US" sz="2200">
                          <a:effectLst/>
                        </a:rPr>
                        <a:t>R3</a:t>
                      </a:r>
                    </a:p>
                  </a:txBody>
                  <a:tcPr marL="110038" marR="110038" marT="55019" marB="55019">
                    <a:lnL>
                      <a:noFill/>
                    </a:lnL>
                    <a:lnR>
                      <a:noFill/>
                    </a:lnR>
                    <a:lnT>
                      <a:noFill/>
                    </a:lnT>
                    <a:lnB>
                      <a:noFill/>
                    </a:lnB>
                  </a:tcPr>
                </a:tc>
                <a:extLst>
                  <a:ext uri="{0D108BD9-81ED-4DB2-BD59-A6C34878D82A}">
                    <a16:rowId xmlns:a16="http://schemas.microsoft.com/office/drawing/2014/main" val="10003"/>
                  </a:ext>
                </a:extLst>
              </a:tr>
              <a:tr h="484170">
                <a:tc>
                  <a:txBody>
                    <a:bodyPr/>
                    <a:lstStyle/>
                    <a:p>
                      <a:pPr fontAlgn="t"/>
                      <a:r>
                        <a:rPr lang="en-US" sz="2200">
                          <a:effectLst/>
                        </a:rPr>
                        <a:t>R13+0x10</a:t>
                      </a:r>
                    </a:p>
                  </a:txBody>
                  <a:tcPr marL="110038" marR="110038" marT="55019" marB="55019">
                    <a:lnL>
                      <a:noFill/>
                    </a:lnL>
                    <a:lnR>
                      <a:noFill/>
                    </a:lnR>
                    <a:lnT>
                      <a:noFill/>
                    </a:lnT>
                    <a:lnB>
                      <a:noFill/>
                    </a:lnB>
                  </a:tcPr>
                </a:tc>
                <a:tc>
                  <a:txBody>
                    <a:bodyPr/>
                    <a:lstStyle/>
                    <a:p>
                      <a:pPr fontAlgn="t"/>
                      <a:r>
                        <a:rPr lang="en-US" sz="2200">
                          <a:effectLst/>
                        </a:rPr>
                        <a:t>R12</a:t>
                      </a:r>
                    </a:p>
                  </a:txBody>
                  <a:tcPr marL="110038" marR="110038" marT="55019" marB="55019">
                    <a:lnL>
                      <a:noFill/>
                    </a:lnL>
                    <a:lnR>
                      <a:noFill/>
                    </a:lnR>
                    <a:lnT>
                      <a:noFill/>
                    </a:lnT>
                    <a:lnB>
                      <a:noFill/>
                    </a:lnB>
                  </a:tcPr>
                </a:tc>
                <a:extLst>
                  <a:ext uri="{0D108BD9-81ED-4DB2-BD59-A6C34878D82A}">
                    <a16:rowId xmlns:a16="http://schemas.microsoft.com/office/drawing/2014/main" val="10004"/>
                  </a:ext>
                </a:extLst>
              </a:tr>
              <a:tr h="484170">
                <a:tc>
                  <a:txBody>
                    <a:bodyPr/>
                    <a:lstStyle/>
                    <a:p>
                      <a:pPr fontAlgn="t"/>
                      <a:r>
                        <a:rPr lang="en-US" sz="2200">
                          <a:effectLst/>
                        </a:rPr>
                        <a:t>R13+0x14</a:t>
                      </a:r>
                    </a:p>
                  </a:txBody>
                  <a:tcPr marL="110038" marR="110038" marT="55019" marB="55019">
                    <a:lnL>
                      <a:noFill/>
                    </a:lnL>
                    <a:lnR>
                      <a:noFill/>
                    </a:lnR>
                    <a:lnT>
                      <a:noFill/>
                    </a:lnT>
                    <a:lnB>
                      <a:noFill/>
                    </a:lnB>
                  </a:tcPr>
                </a:tc>
                <a:tc>
                  <a:txBody>
                    <a:bodyPr/>
                    <a:lstStyle/>
                    <a:p>
                      <a:pPr fontAlgn="t"/>
                      <a:r>
                        <a:rPr lang="en-US" sz="2200">
                          <a:effectLst/>
                        </a:rPr>
                        <a:t>R14(LR)</a:t>
                      </a:r>
                    </a:p>
                  </a:txBody>
                  <a:tcPr marL="110038" marR="110038" marT="55019" marB="55019">
                    <a:lnL>
                      <a:noFill/>
                    </a:lnL>
                    <a:lnR>
                      <a:noFill/>
                    </a:lnR>
                    <a:lnT>
                      <a:noFill/>
                    </a:lnT>
                    <a:lnB>
                      <a:noFill/>
                    </a:lnB>
                  </a:tcPr>
                </a:tc>
                <a:extLst>
                  <a:ext uri="{0D108BD9-81ED-4DB2-BD59-A6C34878D82A}">
                    <a16:rowId xmlns:a16="http://schemas.microsoft.com/office/drawing/2014/main" val="10005"/>
                  </a:ext>
                </a:extLst>
              </a:tr>
              <a:tr h="484170">
                <a:tc>
                  <a:txBody>
                    <a:bodyPr/>
                    <a:lstStyle/>
                    <a:p>
                      <a:pPr fontAlgn="t"/>
                      <a:r>
                        <a:rPr lang="en-US" sz="2200">
                          <a:effectLst/>
                        </a:rPr>
                        <a:t>R13+0x18</a:t>
                      </a:r>
                    </a:p>
                  </a:txBody>
                  <a:tcPr marL="110038" marR="110038" marT="55019" marB="55019">
                    <a:lnL>
                      <a:noFill/>
                    </a:lnL>
                    <a:lnR>
                      <a:noFill/>
                    </a:lnR>
                    <a:lnT>
                      <a:noFill/>
                    </a:lnT>
                    <a:lnB>
                      <a:noFill/>
                    </a:lnB>
                  </a:tcPr>
                </a:tc>
                <a:tc>
                  <a:txBody>
                    <a:bodyPr/>
                    <a:lstStyle/>
                    <a:p>
                      <a:pPr fontAlgn="t"/>
                      <a:r>
                        <a:rPr lang="en-US" sz="2200">
                          <a:effectLst/>
                        </a:rPr>
                        <a:t>R15(PC)</a:t>
                      </a:r>
                    </a:p>
                  </a:txBody>
                  <a:tcPr marL="110038" marR="110038" marT="55019" marB="55019">
                    <a:lnL>
                      <a:noFill/>
                    </a:lnL>
                    <a:lnR>
                      <a:noFill/>
                    </a:lnR>
                    <a:lnT>
                      <a:noFill/>
                    </a:lnT>
                    <a:lnB>
                      <a:noFill/>
                    </a:lnB>
                  </a:tcPr>
                </a:tc>
                <a:extLst>
                  <a:ext uri="{0D108BD9-81ED-4DB2-BD59-A6C34878D82A}">
                    <a16:rowId xmlns:a16="http://schemas.microsoft.com/office/drawing/2014/main" val="10006"/>
                  </a:ext>
                </a:extLst>
              </a:tr>
              <a:tr h="484170">
                <a:tc>
                  <a:txBody>
                    <a:bodyPr/>
                    <a:lstStyle/>
                    <a:p>
                      <a:pPr fontAlgn="t"/>
                      <a:r>
                        <a:rPr lang="en-US" sz="2200">
                          <a:effectLst/>
                        </a:rPr>
                        <a:t>R13+0x1C</a:t>
                      </a:r>
                    </a:p>
                  </a:txBody>
                  <a:tcPr marL="110038" marR="110038" marT="55019" marB="55019">
                    <a:lnL>
                      <a:noFill/>
                    </a:lnL>
                    <a:lnR>
                      <a:noFill/>
                    </a:lnR>
                    <a:lnT>
                      <a:noFill/>
                    </a:lnT>
                    <a:lnB>
                      <a:noFill/>
                    </a:lnB>
                  </a:tcPr>
                </a:tc>
                <a:tc>
                  <a:txBody>
                    <a:bodyPr/>
                    <a:lstStyle/>
                    <a:p>
                      <a:pPr fontAlgn="t"/>
                      <a:r>
                        <a:rPr lang="en-US" sz="2200">
                          <a:effectLst/>
                        </a:rPr>
                        <a:t>PSW</a:t>
                      </a:r>
                    </a:p>
                  </a:txBody>
                  <a:tcPr marL="110038" marR="110038" marT="55019" marB="55019">
                    <a:lnL>
                      <a:noFill/>
                    </a:lnL>
                    <a:lnR>
                      <a:noFill/>
                    </a:lnR>
                    <a:lnT>
                      <a:noFill/>
                    </a:lnT>
                    <a:lnB>
                      <a:noFill/>
                    </a:lnB>
                  </a:tcPr>
                </a:tc>
                <a:extLst>
                  <a:ext uri="{0D108BD9-81ED-4DB2-BD59-A6C34878D82A}">
                    <a16:rowId xmlns:a16="http://schemas.microsoft.com/office/drawing/2014/main" val="10007"/>
                  </a:ext>
                </a:extLst>
              </a:tr>
              <a:tr h="484170">
                <a:tc>
                  <a:txBody>
                    <a:bodyPr/>
                    <a:lstStyle/>
                    <a:p>
                      <a:pPr fontAlgn="t"/>
                      <a:r>
                        <a:rPr lang="en-US" sz="2200">
                          <a:effectLst/>
                        </a:rPr>
                        <a:t>R13+0x20</a:t>
                      </a:r>
                    </a:p>
                  </a:txBody>
                  <a:tcPr marL="110038" marR="110038" marT="55019" marB="55019">
                    <a:lnL>
                      <a:noFill/>
                    </a:lnL>
                    <a:lnR>
                      <a:noFill/>
                    </a:lnR>
                    <a:lnT>
                      <a:noFill/>
                    </a:lnT>
                    <a:lnB>
                      <a:noFill/>
                    </a:lnB>
                  </a:tcPr>
                </a:tc>
                <a:tc>
                  <a:txBody>
                    <a:bodyPr/>
                    <a:lstStyle/>
                    <a:p>
                      <a:pPr fontAlgn="t"/>
                      <a:r>
                        <a:rPr lang="en-US" sz="2200">
                          <a:effectLst/>
                        </a:rPr>
                        <a:t>SP prior to interrupt   </a:t>
                      </a:r>
                    </a:p>
                  </a:txBody>
                  <a:tcPr marL="110038" marR="110038" marT="55019" marB="55019">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0934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Interrupt Response Cont’</a:t>
            </a:r>
            <a:endParaRPr lang="en-US" dirty="0"/>
          </a:p>
        </p:txBody>
      </p:sp>
      <p:graphicFrame>
        <p:nvGraphicFramePr>
          <p:cNvPr id="5" name="Content Placeholder 2">
            <a:extLst>
              <a:ext uri="{FF2B5EF4-FFF2-40B4-BE49-F238E27FC236}">
                <a16:creationId xmlns:a16="http://schemas.microsoft.com/office/drawing/2014/main" id="{A19F7801-5C58-575B-C84F-567B655ECBC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561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Return from interrupt</a:t>
            </a:r>
            <a:endParaRPr lang="en-US" dirty="0"/>
          </a:p>
        </p:txBody>
      </p:sp>
      <p:graphicFrame>
        <p:nvGraphicFramePr>
          <p:cNvPr id="5" name="Content Placeholder 2">
            <a:extLst>
              <a:ext uri="{FF2B5EF4-FFF2-40B4-BE49-F238E27FC236}">
                <a16:creationId xmlns:a16="http://schemas.microsoft.com/office/drawing/2014/main" id="{19912BE6-E798-6F26-EBEA-E75836707BE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10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a:solidFill>
                  <a:srgbClr val="FFFFFF"/>
                </a:solidFill>
              </a:rPr>
              <a:t>Return to background</a:t>
            </a:r>
          </a:p>
        </p:txBody>
      </p:sp>
      <p:sp>
        <p:nvSpPr>
          <p:cNvPr id="18"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US"/>
              <a:t>Program continuation. The return from interrupt places the address of the next instruction into the program counter so the program continues from where it was prior to interrupt. The status register is also returned to its status prior to the interrupt. The program should run normally ARM Interrupts and Exceptions.</a:t>
            </a:r>
          </a:p>
          <a:p>
            <a:endParaRPr lang="en-US" dirty="0"/>
          </a:p>
        </p:txBody>
      </p:sp>
    </p:spTree>
    <p:extLst>
      <p:ext uri="{BB962C8B-B14F-4D97-AF65-F5344CB8AC3E}">
        <p14:creationId xmlns:p14="http://schemas.microsoft.com/office/powerpoint/2010/main" val="306724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ARM Interrupts</a:t>
            </a:r>
          </a:p>
        </p:txBody>
      </p:sp>
      <p:pic>
        <p:nvPicPr>
          <p:cNvPr id="10242" name="Picture 2" descr="https://ars.els-cdn.com/content/image/3-s2.0-B9781856179638000065-f03-09.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3556" y="1675227"/>
            <a:ext cx="976488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29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2300</Words>
  <Application>Microsoft Office PowerPoint</Application>
  <PresentationFormat>Widescreen</PresentationFormat>
  <Paragraphs>228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Merriweather</vt:lpstr>
      <vt:lpstr>Times New Roman</vt:lpstr>
      <vt:lpstr>Office Theme</vt:lpstr>
      <vt:lpstr>Interrupts</vt:lpstr>
      <vt:lpstr>Introduction to interrupts. (and Polling) </vt:lpstr>
      <vt:lpstr>General Response to Interrupt Requests</vt:lpstr>
      <vt:lpstr>General response to an interrupt request</vt:lpstr>
      <vt:lpstr>Registers saved on stack with ARM interrupt </vt:lpstr>
      <vt:lpstr>Interrupt Response Cont’</vt:lpstr>
      <vt:lpstr>Return from interrupt</vt:lpstr>
      <vt:lpstr>Return to background</vt:lpstr>
      <vt:lpstr>ARM Interrupts</vt:lpstr>
      <vt:lpstr>Operation Modes </vt:lpstr>
      <vt:lpstr>ARM response to an interrupt </vt:lpstr>
      <vt:lpstr>Interrupt Groups</vt:lpstr>
      <vt:lpstr>Non-maskable Interrupt Example using the    SystemTick Timer </vt:lpstr>
      <vt:lpstr>SysTick Configuration for 1ms Interrupt</vt:lpstr>
      <vt:lpstr>SysTick Interrupt Vector</vt:lpstr>
      <vt:lpstr>SysTick ISR</vt:lpstr>
      <vt:lpstr>Maskable Interrupts and the Nested Vector Interrupt Controller</vt:lpstr>
      <vt:lpstr>Maskable Interrupt simplified</vt:lpstr>
      <vt:lpstr>STM32 Supports Nested Interrupts</vt:lpstr>
      <vt:lpstr>Stm32 Interrupt Vector Table</vt:lpstr>
      <vt:lpstr>Vector table cont’</vt:lpstr>
      <vt:lpstr>External Interrupt In STM32</vt:lpstr>
      <vt:lpstr>All GPIO’s can be EXT. Interrupt</vt:lpstr>
      <vt:lpstr>Ext. Interrupt Cont’</vt:lpstr>
      <vt:lpstr>Signal Edge</vt:lpstr>
      <vt:lpstr>USART Maskable Interrupt</vt:lpstr>
      <vt:lpstr>Enable USART1 Int. from NVIC</vt:lpstr>
      <vt:lpstr>Enable Interrupt in USART</vt:lpstr>
      <vt:lpstr>USART Interrupt vector</vt:lpstr>
      <vt:lpstr>USART Interrupt vector summary</vt:lpstr>
      <vt:lpstr>Define the source of interrupt in USART</vt:lpstr>
      <vt:lpstr>USART Interrupt Receive</vt:lpstr>
      <vt:lpstr>Multiple Interrupts</vt:lpstr>
      <vt:lpstr>Nested Interrupts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Interrupt</dc:title>
  <dc:creator>Mohamed</dc:creator>
  <cp:lastModifiedBy>Mohamed, Mohamed Said (DXC Luxoft)</cp:lastModifiedBy>
  <cp:revision>86</cp:revision>
  <dcterms:created xsi:type="dcterms:W3CDTF">2019-05-03T08:07:34Z</dcterms:created>
  <dcterms:modified xsi:type="dcterms:W3CDTF">2022-10-31T19:48:59Z</dcterms:modified>
</cp:coreProperties>
</file>