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Inter" panose="020B0604020202020204" charset="0"/>
      <p:regular r:id="rId10"/>
      <p:bold r:id="rId11"/>
    </p:embeddedFont>
    <p:embeddedFont>
      <p:font typeface="Rubik" panose="020B0604020202020204" charset="-79"/>
      <p:regular r:id="rId12"/>
      <p:bold r:id="rId13"/>
      <p:italic r:id="rId14"/>
      <p:boldItalic r:id="rId15"/>
    </p:embeddedFont>
    <p:embeddedFont>
      <p:font typeface="Rubik Light" panose="020B0604020202020204" charset="-79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B18AFE-8285-4085-A310-59DDC9CBACFF}" v="299" dt="2021-06-24T15:31:28.861"/>
  </p1510:revLst>
</p1510:revInfo>
</file>

<file path=ppt/tableStyles.xml><?xml version="1.0" encoding="utf-8"?>
<a:tblStyleLst xmlns:a="http://schemas.openxmlformats.org/drawingml/2006/main" def="{365AA5F7-BF08-44F8-BE08-65840CD80B7E}">
  <a:tblStyle styleId="{365AA5F7-BF08-44F8-BE08-65840CD80B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B2CD31B-D7EA-4258-9B28-81EFF3F2DE9F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tcBdr/>
        <a:fill>
          <a:solidFill>
            <a:srgbClr val="DEE7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E7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98E68E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98E68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98E68E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98E68E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orient="horz" pos="16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418644f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418644f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173de11bb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173de11bb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173de11bb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173de11bb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173de11bb_0_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173de11bb_0_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173de11bb_0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173de11bb_0_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6850" y="683250"/>
            <a:ext cx="7697100" cy="3777000"/>
          </a:xfrm>
          <a:prstGeom prst="roundRect">
            <a:avLst>
              <a:gd name="adj" fmla="val 5742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20000" y="1064389"/>
            <a:ext cx="7697100" cy="0"/>
          </a:xfrm>
          <a:prstGeom prst="straightConnector1">
            <a:avLst/>
          </a:prstGeom>
          <a:noFill/>
          <a:ln w="28575" cap="flat" cmpd="sng">
            <a:solidFill>
              <a:srgbClr val="2D2E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7368795" y="816719"/>
            <a:ext cx="140400" cy="140400"/>
          </a:xfrm>
          <a:prstGeom prst="ellipse">
            <a:avLst/>
          </a:prstGeom>
          <a:solidFill>
            <a:srgbClr val="FFB09C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666043" y="816719"/>
            <a:ext cx="140400" cy="140400"/>
          </a:xfrm>
          <a:prstGeom prst="ellipse">
            <a:avLst/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963292" y="816719"/>
            <a:ext cx="140400" cy="140400"/>
          </a:xfrm>
          <a:prstGeom prst="ellipse">
            <a:avLst/>
          </a:prstGeom>
          <a:solidFill>
            <a:srgbClr val="9FF1B7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415100" y="1086188"/>
            <a:ext cx="6732900" cy="26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5000" b="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4233300" y="3727613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>
            <a:off x="247200" y="346884"/>
            <a:ext cx="8649600" cy="752100"/>
          </a:xfrm>
          <a:prstGeom prst="roundRect">
            <a:avLst>
              <a:gd name="adj" fmla="val 13763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 b="0">
                <a:latin typeface="Rubik Light"/>
                <a:ea typeface="Rubik Light"/>
                <a:cs typeface="Rubik Light"/>
                <a:sym typeface="Rubi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247200" y="332350"/>
            <a:ext cx="8649600" cy="4478700"/>
          </a:xfrm>
          <a:prstGeom prst="roundRect">
            <a:avLst>
              <a:gd name="adj" fmla="val 3336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0000" y="410400"/>
            <a:ext cx="7704000" cy="10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>
                <a:latin typeface="Rubik Light"/>
                <a:ea typeface="Rubik Light"/>
                <a:cs typeface="Rubik Light"/>
                <a:sym typeface="Rubi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3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ctrTitle"/>
          </p:nvPr>
        </p:nvSpPr>
        <p:spPr>
          <a:xfrm>
            <a:off x="1415100" y="963724"/>
            <a:ext cx="6732900" cy="26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dirty="0">
                <a:solidFill>
                  <a:schemeClr val="lt1"/>
                </a:solidFill>
                <a:highlight>
                  <a:srgbClr val="787FF0"/>
                </a:highlight>
              </a:rPr>
              <a:t> </a:t>
            </a:r>
            <a:r>
              <a:rPr lang="en" sz="3200" dirty="0">
                <a:solidFill>
                  <a:srgbClr val="2D2E27"/>
                </a:solidFill>
                <a:highlight>
                  <a:srgbClr val="787FF0"/>
                </a:highlight>
              </a:rPr>
              <a:t>CONTEN MANAGEMENT SYSTEM</a:t>
            </a:r>
            <a:endParaRPr lang="en" sz="3200">
              <a:solidFill>
                <a:srgbClr val="2D2E27"/>
              </a:solidFill>
              <a:highlight>
                <a:srgbClr val="787FF0"/>
              </a:highlight>
            </a:endParaRPr>
          </a:p>
          <a:p>
            <a:r>
              <a:rPr lang="en" dirty="0">
                <a:solidFill>
                  <a:srgbClr val="2D2E27"/>
                </a:solidFill>
              </a:rPr>
              <a:t>INFOGRAPHICS</a:t>
            </a:r>
            <a:endParaRPr lang="en-US" dirty="0">
              <a:solidFill>
                <a:srgbClr val="2D2E27"/>
              </a:solidFill>
            </a:endParaRPr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1"/>
          </p:nvPr>
        </p:nvSpPr>
        <p:spPr>
          <a:xfrm>
            <a:off x="4233300" y="3727613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ANAS LABZAR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20000" y="410400"/>
            <a:ext cx="7704000" cy="10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 </a:t>
            </a:r>
            <a:r>
              <a:rPr lang="en" b="1" dirty="0"/>
              <a:t>Introduction </a:t>
            </a:r>
            <a:r>
              <a:rPr lang="en" b="1" dirty="0" err="1"/>
              <a:t>Prérequis</a:t>
            </a:r>
            <a:r>
              <a:rPr lang="en" b="1" dirty="0"/>
              <a:t> : But du </a:t>
            </a:r>
            <a:r>
              <a:rPr lang="en" b="1" dirty="0" err="1"/>
              <a:t>cours</a:t>
            </a:r>
            <a:r>
              <a:rPr lang="en" b="1" dirty="0"/>
              <a:t> : </a:t>
            </a:r>
            <a:r>
              <a:rPr lang="en" b="1" dirty="0" err="1"/>
              <a:t>Aucun</a:t>
            </a:r>
            <a:r>
              <a:rPr lang="en" b="1" dirty="0"/>
              <a:t> </a:t>
            </a:r>
            <a:r>
              <a:rPr lang="en" b="1" dirty="0" err="1"/>
              <a:t>Qu'est-ce</a:t>
            </a:r>
            <a:r>
              <a:rPr lang="en" b="1" dirty="0"/>
              <a:t> </a:t>
            </a:r>
            <a:r>
              <a:rPr lang="en" b="1" dirty="0" err="1"/>
              <a:t>qu'un</a:t>
            </a:r>
            <a:r>
              <a:rPr lang="en" b="1" dirty="0"/>
              <a:t> CMS ?</a:t>
            </a:r>
            <a:endParaRPr lang="en-US" dirty="0"/>
          </a:p>
        </p:txBody>
      </p:sp>
      <p:sp>
        <p:nvSpPr>
          <p:cNvPr id="74" name="Google Shape;74;p17"/>
          <p:cNvSpPr txBox="1"/>
          <p:nvPr/>
        </p:nvSpPr>
        <p:spPr>
          <a:xfrm>
            <a:off x="559254" y="1504799"/>
            <a:ext cx="8229600" cy="174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indent="-91440">
              <a:spcBef>
                <a:spcPts val="1600"/>
              </a:spcBef>
              <a:spcAft>
                <a:spcPts val="1600"/>
              </a:spcAft>
              <a:buChar char="•"/>
            </a:pPr>
            <a:r>
              <a:rPr lang="en-US" dirty="0">
                <a:ea typeface="Inter"/>
              </a:rPr>
              <a:t>A quoi </a:t>
            </a:r>
            <a:r>
              <a:rPr lang="en-US" dirty="0" err="1">
                <a:ea typeface="Inter"/>
              </a:rPr>
              <a:t>ça</a:t>
            </a:r>
            <a:r>
              <a:rPr lang="en-US" dirty="0">
                <a:ea typeface="Inter"/>
              </a:rPr>
              <a:t> </a:t>
            </a:r>
            <a:r>
              <a:rPr lang="en-US" dirty="0" err="1">
                <a:ea typeface="Inter"/>
              </a:rPr>
              <a:t>sert</a:t>
            </a:r>
            <a:r>
              <a:rPr lang="en-US" dirty="0">
                <a:ea typeface="Inter"/>
              </a:rPr>
              <a:t> ? </a:t>
            </a:r>
            <a:endParaRPr lang="en-US"/>
          </a:p>
          <a:p>
            <a:pPr marL="274320" indent="-91440">
              <a:spcBef>
                <a:spcPts val="1600"/>
              </a:spcBef>
              <a:spcAft>
                <a:spcPts val="1600"/>
              </a:spcAft>
              <a:buChar char="•"/>
            </a:pPr>
            <a:r>
              <a:rPr lang="en-US" dirty="0">
                <a:ea typeface="Inter"/>
              </a:rPr>
              <a:t>Quels </a:t>
            </a:r>
            <a:r>
              <a:rPr lang="en-US" dirty="0" err="1">
                <a:ea typeface="Inter"/>
              </a:rPr>
              <a:t>sont</a:t>
            </a:r>
            <a:r>
              <a:rPr lang="en-US" dirty="0">
                <a:ea typeface="Inter"/>
              </a:rPr>
              <a:t> les </a:t>
            </a:r>
            <a:r>
              <a:rPr lang="en-US" dirty="0" err="1">
                <a:ea typeface="Inter"/>
              </a:rPr>
              <a:t>avantages</a:t>
            </a:r>
            <a:r>
              <a:rPr lang="en-US" dirty="0">
                <a:ea typeface="Inter"/>
              </a:rPr>
              <a:t> et les </a:t>
            </a:r>
            <a:r>
              <a:rPr lang="en-US" dirty="0" err="1">
                <a:ea typeface="Inter"/>
              </a:rPr>
              <a:t>inconvénients</a:t>
            </a:r>
            <a:r>
              <a:rPr lang="en-US" dirty="0">
                <a:ea typeface="Inter"/>
              </a:rPr>
              <a:t> ?</a:t>
            </a:r>
          </a:p>
          <a:p>
            <a:pPr marL="274320" indent="-91440">
              <a:spcBef>
                <a:spcPts val="1600"/>
              </a:spcBef>
              <a:spcAft>
                <a:spcPts val="1600"/>
              </a:spcAft>
              <a:buChar char="•"/>
            </a:pPr>
            <a:r>
              <a:rPr lang="en-US" dirty="0">
                <a:ea typeface="Inter"/>
              </a:rPr>
              <a:t>Quels </a:t>
            </a:r>
            <a:r>
              <a:rPr lang="en-US" dirty="0" err="1">
                <a:ea typeface="Inter"/>
              </a:rPr>
              <a:t>sont</a:t>
            </a:r>
            <a:r>
              <a:rPr lang="en-US" dirty="0">
                <a:ea typeface="Inter"/>
              </a:rPr>
              <a:t> les CMS les plus </a:t>
            </a:r>
            <a:r>
              <a:rPr lang="en-US" dirty="0" err="1">
                <a:ea typeface="Inter"/>
              </a:rPr>
              <a:t>utilisés</a:t>
            </a:r>
            <a:r>
              <a:rPr lang="en-US" dirty="0">
                <a:ea typeface="Inter"/>
              </a:rPr>
              <a:t> ?</a:t>
            </a:r>
          </a:p>
          <a:p>
            <a:pPr marL="274320" indent="-91440">
              <a:spcBef>
                <a:spcPts val="1600"/>
              </a:spcBef>
              <a:spcAft>
                <a:spcPts val="1600"/>
              </a:spcAft>
              <a:buChar char="•"/>
            </a:pPr>
            <a:r>
              <a:rPr lang="en-US" dirty="0">
                <a:ea typeface="Inter"/>
              </a:rPr>
              <a:t>Pas de description d'un CMS </a:t>
            </a:r>
            <a:r>
              <a:rPr lang="en-US" dirty="0" err="1">
                <a:ea typeface="Inter"/>
              </a:rPr>
              <a:t>en</a:t>
            </a:r>
            <a:r>
              <a:rPr lang="en-US" dirty="0">
                <a:ea typeface="Inter"/>
              </a:rPr>
              <a:t> particulier (</a:t>
            </a:r>
            <a:r>
              <a:rPr lang="en-US" dirty="0" err="1">
                <a:ea typeface="Inter"/>
              </a:rPr>
              <a:t>voir</a:t>
            </a:r>
            <a:r>
              <a:rPr lang="en-US" dirty="0">
                <a:ea typeface="Inter"/>
              </a:rPr>
              <a:t> TD)</a:t>
            </a:r>
            <a:br>
              <a:rPr lang="en-US" dirty="0">
                <a:ea typeface="Inter"/>
              </a:rPr>
            </a:br>
            <a:endParaRPr lang="en-US" dirty="0">
              <a:ea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b="1" dirty="0" err="1"/>
              <a:t>Qu'est-ce</a:t>
            </a:r>
            <a:r>
              <a:rPr lang="en" b="1" dirty="0"/>
              <a:t> </a:t>
            </a:r>
            <a:r>
              <a:rPr lang="en" b="1" dirty="0" err="1"/>
              <a:t>qu'un</a:t>
            </a:r>
            <a:r>
              <a:rPr lang="en" b="1" dirty="0"/>
              <a:t> CMS ? En </a:t>
            </a:r>
            <a:r>
              <a:rPr lang="en" b="1" dirty="0" err="1"/>
              <a:t>français</a:t>
            </a:r>
            <a:r>
              <a:rPr lang="en" b="1" dirty="0"/>
              <a:t>, </a:t>
            </a:r>
            <a:r>
              <a:rPr lang="en" b="1" dirty="0" err="1"/>
              <a:t>système</a:t>
            </a:r>
            <a:r>
              <a:rPr lang="en" b="1" dirty="0"/>
              <a:t> de gestion de </a:t>
            </a:r>
            <a:r>
              <a:rPr lang="en" b="1" dirty="0" err="1"/>
              <a:t>contenu</a:t>
            </a: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19DBD7-B306-4B61-9C7A-9568F6085650}"/>
              </a:ext>
            </a:extLst>
          </p:cNvPr>
          <p:cNvSpPr txBox="1"/>
          <p:nvPr/>
        </p:nvSpPr>
        <p:spPr>
          <a:xfrm>
            <a:off x="376918" y="1690007"/>
            <a:ext cx="766898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En </a:t>
            </a:r>
            <a:r>
              <a:rPr lang="en-US" sz="2000" dirty="0" err="1"/>
              <a:t>anglais</a:t>
            </a:r>
            <a:r>
              <a:rPr lang="en-US" sz="2000" dirty="0"/>
              <a:t>, content management system (CMS)Les buts :</a:t>
            </a:r>
            <a:endParaRPr lang="en-US" dirty="0"/>
          </a:p>
          <a:p>
            <a:endParaRPr lang="en-US" sz="2000" dirty="0"/>
          </a:p>
          <a:p>
            <a:r>
              <a:rPr lang="en-US" sz="2000" dirty="0"/>
              <a:t>Offrir des </a:t>
            </a:r>
            <a:r>
              <a:rPr lang="en-US" sz="2000" dirty="0" err="1"/>
              <a:t>fonctionnalités</a:t>
            </a:r>
            <a:r>
              <a:rPr lang="en-US" sz="2000" dirty="0"/>
              <a:t> de publication, </a:t>
            </a:r>
            <a:r>
              <a:rPr lang="en-US" sz="2000" dirty="0" err="1"/>
              <a:t>d'organisation</a:t>
            </a:r>
            <a:r>
              <a:rPr lang="en-US" sz="2000" dirty="0"/>
              <a:t> et </a:t>
            </a:r>
            <a:r>
              <a:rPr lang="en-US" sz="2000" dirty="0" err="1"/>
              <a:t>d'administration</a:t>
            </a:r>
            <a:r>
              <a:rPr lang="en-US" sz="2000" dirty="0"/>
              <a:t> de </a:t>
            </a:r>
            <a:r>
              <a:rPr lang="en-US" sz="2000" dirty="0" err="1"/>
              <a:t>contenuStructurer</a:t>
            </a:r>
            <a:r>
              <a:rPr lang="en-US" sz="2000" dirty="0"/>
              <a:t> le </a:t>
            </a:r>
            <a:r>
              <a:rPr lang="en-US" sz="2000" dirty="0" err="1"/>
              <a:t>contenu</a:t>
            </a:r>
            <a:r>
              <a:rPr lang="en-US" sz="2000" dirty="0"/>
              <a:t> et le </a:t>
            </a:r>
            <a:r>
              <a:rPr lang="en-US" sz="2000" dirty="0" err="1"/>
              <a:t>séparer</a:t>
            </a:r>
            <a:r>
              <a:rPr lang="en-US" sz="2000" dirty="0"/>
              <a:t> de la </a:t>
            </a:r>
            <a:r>
              <a:rPr lang="en-US" sz="2000" dirty="0" err="1"/>
              <a:t>formeLimiter</a:t>
            </a:r>
            <a:r>
              <a:rPr lang="en-US" sz="2000" dirty="0"/>
              <a:t> les </a:t>
            </a:r>
            <a:r>
              <a:rPr lang="en-US" sz="2000" dirty="0" err="1"/>
              <a:t>compétences</a:t>
            </a:r>
            <a:r>
              <a:rPr lang="en-US" sz="2000" dirty="0"/>
              <a:t> </a:t>
            </a:r>
            <a:r>
              <a:rPr lang="en-US" sz="2000" dirty="0" err="1"/>
              <a:t>nécessaires</a:t>
            </a:r>
            <a:r>
              <a:rPr lang="en-US" sz="2000" dirty="0"/>
              <a:t> pour </a:t>
            </a:r>
            <a:r>
              <a:rPr lang="en-US" sz="2000" dirty="0" err="1"/>
              <a:t>maintenir</a:t>
            </a:r>
            <a:r>
              <a:rPr lang="en-US" sz="2000" dirty="0"/>
              <a:t> un site Web </a:t>
            </a:r>
            <a:r>
              <a:rPr lang="en-US" sz="2000" dirty="0" err="1"/>
              <a:t>dynamiqueGérer</a:t>
            </a:r>
            <a:r>
              <a:rPr lang="en-US" sz="2000" dirty="0"/>
              <a:t> les </a:t>
            </a:r>
            <a:r>
              <a:rPr lang="en-US" sz="2000" dirty="0" err="1"/>
              <a:t>utilisateurs</a:t>
            </a:r>
            <a:r>
              <a:rPr lang="en-US" sz="2000" dirty="0"/>
              <a:t>, </a:t>
            </a:r>
            <a:r>
              <a:rPr lang="en-US" sz="2000" dirty="0" err="1"/>
              <a:t>leurs</a:t>
            </a:r>
            <a:r>
              <a:rPr lang="en-US" sz="2000" dirty="0"/>
              <a:t> </a:t>
            </a:r>
            <a:r>
              <a:rPr lang="en-US" sz="2000" dirty="0" err="1"/>
              <a:t>rôles</a:t>
            </a:r>
            <a:r>
              <a:rPr lang="en-US" sz="2000" dirty="0"/>
              <a:t> et </a:t>
            </a:r>
            <a:r>
              <a:rPr lang="en-US" sz="2000" dirty="0" err="1"/>
              <a:t>leurs</a:t>
            </a:r>
            <a:r>
              <a:rPr lang="en-US" sz="2000" dirty="0"/>
              <a:t> permissions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 </a:t>
            </a:r>
            <a:r>
              <a:rPr lang="en" b="1" dirty="0"/>
              <a:t>Les </a:t>
            </a:r>
            <a:r>
              <a:rPr lang="en" b="1" dirty="0" err="1"/>
              <a:t>fonctionnalités</a:t>
            </a:r>
            <a:r>
              <a:rPr lang="en" b="1" dirty="0"/>
              <a:t> Choix du </a:t>
            </a:r>
            <a:r>
              <a:rPr lang="en" b="1" dirty="0" err="1"/>
              <a:t>modèle</a:t>
            </a:r>
            <a:r>
              <a:rPr lang="en" b="1" dirty="0"/>
              <a:t> de page Interface Web de gestion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E70B43-8C70-448C-9657-B4CA844D2735}"/>
              </a:ext>
            </a:extLst>
          </p:cNvPr>
          <p:cNvSpPr txBox="1"/>
          <p:nvPr/>
        </p:nvSpPr>
        <p:spPr>
          <a:xfrm>
            <a:off x="703489" y="1703614"/>
            <a:ext cx="589325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« </a:t>
            </a:r>
            <a:r>
              <a:rPr lang="en-US" b="1" dirty="0"/>
              <a:t>Article </a:t>
            </a:r>
            <a:r>
              <a:rPr lang="en-US" dirty="0"/>
              <a:t>», « </a:t>
            </a:r>
            <a:r>
              <a:rPr lang="en-US" b="1" dirty="0"/>
              <a:t>blog </a:t>
            </a:r>
            <a:r>
              <a:rPr lang="en-US" dirty="0"/>
              <a:t>», « </a:t>
            </a:r>
            <a:r>
              <a:rPr lang="en-US" b="1" dirty="0"/>
              <a:t>FAQ </a:t>
            </a:r>
            <a:r>
              <a:rPr lang="en-US" dirty="0"/>
              <a:t>», « </a:t>
            </a:r>
            <a:r>
              <a:rPr lang="en-US" b="1" dirty="0"/>
              <a:t>forum </a:t>
            </a:r>
            <a:r>
              <a:rPr lang="en-US" dirty="0"/>
              <a:t>»...</a:t>
            </a:r>
          </a:p>
          <a:p>
            <a:r>
              <a:rPr lang="en-US" dirty="0" err="1"/>
              <a:t>Thèmes</a:t>
            </a:r>
            <a:r>
              <a:rPr lang="en-US" dirty="0"/>
              <a:t> au </a:t>
            </a:r>
            <a:r>
              <a:rPr lang="en-US" dirty="0" err="1"/>
              <a:t>choix</a:t>
            </a:r>
            <a:r>
              <a:rPr lang="en-US" dirty="0"/>
              <a:t> Interface Web de gestion Publication de </a:t>
            </a:r>
            <a:r>
              <a:rPr lang="en-US" dirty="0" err="1"/>
              <a:t>contenu</a:t>
            </a:r>
            <a:r>
              <a:rPr lang="en-US" dirty="0"/>
              <a:t> avec validation par un </a:t>
            </a:r>
            <a:r>
              <a:rPr lang="en-US" dirty="0" err="1"/>
              <a:t>modérateur</a:t>
            </a:r>
            <a:r>
              <a:rPr lang="en-US" dirty="0"/>
              <a:t> (workflow) </a:t>
            </a:r>
            <a:r>
              <a:rPr lang="en-US" dirty="0" err="1"/>
              <a:t>Organisation</a:t>
            </a:r>
            <a:r>
              <a:rPr lang="en-US" dirty="0"/>
              <a:t> des menus et des </a:t>
            </a:r>
            <a:r>
              <a:rPr lang="en-US" dirty="0" err="1"/>
              <a:t>catégories</a:t>
            </a:r>
            <a:r>
              <a:rPr lang="en-US" dirty="0"/>
              <a:t> </a:t>
            </a:r>
            <a:r>
              <a:rPr lang="en-US" dirty="0" err="1"/>
              <a:t>Création</a:t>
            </a:r>
            <a:r>
              <a:rPr lang="en-US" dirty="0"/>
              <a:t> de flux RSS  Administration du site Gestion des </a:t>
            </a:r>
            <a:r>
              <a:rPr lang="en-US" dirty="0" err="1"/>
              <a:t>utilisateurs</a:t>
            </a:r>
            <a:r>
              <a:rPr lang="en-US" dirty="0"/>
              <a:t> </a:t>
            </a:r>
            <a:r>
              <a:rPr lang="en-US" dirty="0" err="1"/>
              <a:t>Statistiques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6EBC5-00D2-4308-A010-711A986B1B8E}"/>
              </a:ext>
            </a:extLst>
          </p:cNvPr>
          <p:cNvSpPr txBox="1"/>
          <p:nvPr/>
        </p:nvSpPr>
        <p:spPr>
          <a:xfrm>
            <a:off x="3486150" y="26289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90F47-5891-4D0F-8A57-DF3801627627}"/>
              </a:ext>
            </a:extLst>
          </p:cNvPr>
          <p:cNvSpPr txBox="1"/>
          <p:nvPr/>
        </p:nvSpPr>
        <p:spPr>
          <a:xfrm>
            <a:off x="2758168" y="2982686"/>
            <a:ext cx="362086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 b="1" dirty="0">
                <a:solidFill>
                  <a:schemeClr val="dk1"/>
                </a:solidFill>
                <a:latin typeface="Rubik Light"/>
                <a:cs typeface="Rubik Light"/>
                <a:sym typeface="Rubik Light"/>
              </a:rPr>
              <a:t>Les </a:t>
            </a:r>
            <a:r>
              <a:rPr lang="en-US" sz="2500" b="1" dirty="0" err="1">
                <a:solidFill>
                  <a:schemeClr val="dk1"/>
                </a:solidFill>
                <a:latin typeface="Rubik Light"/>
                <a:cs typeface="Rubik Light"/>
                <a:sym typeface="Rubik Light"/>
              </a:rPr>
              <a:t>fonctionnalités</a:t>
            </a:r>
            <a:endParaRPr lang="en-US" sz="2500" b="1" dirty="0" err="1">
              <a:solidFill>
                <a:schemeClr val="dk1"/>
              </a:solidFill>
              <a:latin typeface="Rubik Light"/>
              <a:cs typeface="Rubik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6D4F3-57A1-46B8-8714-E6C095B0B54A}"/>
              </a:ext>
            </a:extLst>
          </p:cNvPr>
          <p:cNvSpPr txBox="1"/>
          <p:nvPr/>
        </p:nvSpPr>
        <p:spPr>
          <a:xfrm>
            <a:off x="703489" y="3574596"/>
            <a:ext cx="6015717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Les CMS les plus </a:t>
            </a:r>
            <a:r>
              <a:rPr lang="en-US" dirty="0" err="1"/>
              <a:t>utilisés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open-source, et de </a:t>
            </a:r>
            <a:r>
              <a:rPr lang="en-US" dirty="0" err="1"/>
              <a:t>nombreux</a:t>
            </a:r>
            <a:r>
              <a:rPr lang="en-US" dirty="0"/>
              <a:t> modules </a:t>
            </a:r>
            <a:r>
              <a:rPr lang="en-US" dirty="0" err="1"/>
              <a:t>supplémentaires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disponiblesIl</a:t>
            </a:r>
            <a:r>
              <a:rPr lang="en-US" dirty="0"/>
              <a:t> y a </a:t>
            </a:r>
            <a:r>
              <a:rPr lang="en-US" dirty="0" err="1"/>
              <a:t>probablement</a:t>
            </a:r>
            <a:r>
              <a:rPr lang="en-US" dirty="0"/>
              <a:t> un module </a:t>
            </a:r>
            <a:r>
              <a:rPr lang="en-US" dirty="0" err="1"/>
              <a:t>répondant</a:t>
            </a:r>
            <a:r>
              <a:rPr lang="en-US" dirty="0"/>
              <a:t> plus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moins</a:t>
            </a:r>
            <a:r>
              <a:rPr lang="en-US" dirty="0"/>
              <a:t> à </a:t>
            </a:r>
            <a:r>
              <a:rPr lang="en-US" dirty="0" err="1"/>
              <a:t>votre</a:t>
            </a:r>
            <a:r>
              <a:rPr lang="en-US" dirty="0"/>
              <a:t> </a:t>
            </a:r>
            <a:r>
              <a:rPr lang="en-US" dirty="0" err="1"/>
              <a:t>problème</a:t>
            </a:r>
            <a:r>
              <a:rPr lang="en-US" dirty="0"/>
              <a:t> :Tableau </a:t>
            </a:r>
            <a:r>
              <a:rPr lang="en-US" dirty="0" err="1"/>
              <a:t>récapitulatif</a:t>
            </a:r>
            <a:r>
              <a:rPr lang="en-US" dirty="0"/>
              <a:t> </a:t>
            </a:r>
            <a:r>
              <a:rPr lang="en-US" dirty="0" err="1"/>
              <a:t>éditableCalendrierGestion</a:t>
            </a:r>
            <a:r>
              <a:rPr lang="en-US" dirty="0"/>
              <a:t> </a:t>
            </a:r>
            <a:r>
              <a:rPr lang="en-US" dirty="0" err="1"/>
              <a:t>d'emploi</a:t>
            </a:r>
            <a:r>
              <a:rPr lang="en-US" dirty="0"/>
              <a:t> du </a:t>
            </a:r>
            <a:r>
              <a:rPr lang="en-US" dirty="0" err="1"/>
              <a:t>tempsNuage</a:t>
            </a:r>
            <a:r>
              <a:rPr lang="en-US" dirty="0"/>
              <a:t> de </a:t>
            </a:r>
            <a:r>
              <a:rPr lang="en-US" dirty="0" err="1"/>
              <a:t>tagsÉdition</a:t>
            </a:r>
            <a:r>
              <a:rPr lang="en-US" dirty="0"/>
              <a:t> de </a:t>
            </a:r>
            <a:r>
              <a:rPr lang="en-US" dirty="0" err="1"/>
              <a:t>PDFEtc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 Les </a:t>
            </a:r>
            <a:r>
              <a:rPr lang="en" dirty="0" err="1"/>
              <a:t>avantages</a:t>
            </a:r>
            <a:endParaRPr lang="en-US" dirty="0" err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4F43B-C837-4486-B7F2-18172522F1AC}"/>
              </a:ext>
            </a:extLst>
          </p:cNvPr>
          <p:cNvSpPr txBox="1"/>
          <p:nvPr/>
        </p:nvSpPr>
        <p:spPr>
          <a:xfrm>
            <a:off x="1642382" y="1404256"/>
            <a:ext cx="5859235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Le CMS </a:t>
            </a:r>
            <a:r>
              <a:rPr lang="en-US" dirty="0" err="1"/>
              <a:t>n'est</a:t>
            </a:r>
            <a:r>
              <a:rPr lang="en-US" dirty="0"/>
              <a:t> pas </a:t>
            </a:r>
            <a:r>
              <a:rPr lang="en-US" dirty="0" err="1"/>
              <a:t>seulement</a:t>
            </a:r>
            <a:r>
              <a:rPr lang="en-US" dirty="0"/>
              <a:t> pour les « petits », des </a:t>
            </a:r>
            <a:r>
              <a:rPr lang="en-US" dirty="0" err="1"/>
              <a:t>gros</a:t>
            </a:r>
            <a:r>
              <a:rPr lang="en-US" dirty="0"/>
              <a:t> sites </a:t>
            </a:r>
            <a:r>
              <a:rPr lang="en-US" dirty="0" err="1"/>
              <a:t>utilisent</a:t>
            </a:r>
            <a:r>
              <a:rPr lang="en-US" dirty="0"/>
              <a:t> des </a:t>
            </a:r>
            <a:r>
              <a:rPr lang="en-US" dirty="0" err="1"/>
              <a:t>CMSCela</a:t>
            </a:r>
            <a:r>
              <a:rPr lang="en-US" dirty="0"/>
              <a:t> </a:t>
            </a:r>
            <a:r>
              <a:rPr lang="en-US" dirty="0" err="1"/>
              <a:t>permet</a:t>
            </a:r>
            <a:r>
              <a:rPr lang="en-US" dirty="0"/>
              <a:t> :</a:t>
            </a:r>
            <a:r>
              <a:rPr lang="en-US" dirty="0" err="1"/>
              <a:t>D'homogénéiser</a:t>
            </a:r>
            <a:r>
              <a:rPr lang="en-US" dirty="0"/>
              <a:t> </a:t>
            </a:r>
            <a:r>
              <a:rPr lang="en-US" dirty="0" err="1"/>
              <a:t>l'ensemble</a:t>
            </a:r>
            <a:r>
              <a:rPr lang="en-US" dirty="0"/>
              <a:t> du </a:t>
            </a:r>
            <a:r>
              <a:rPr lang="en-US" dirty="0" err="1"/>
              <a:t>siteDe</a:t>
            </a:r>
            <a:r>
              <a:rPr lang="en-US" dirty="0"/>
              <a:t> donner un cadre de travail strict à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développeursDe</a:t>
            </a:r>
            <a:r>
              <a:rPr lang="en-US" dirty="0"/>
              <a:t> </a:t>
            </a:r>
            <a:r>
              <a:rPr lang="en-US" dirty="0" err="1"/>
              <a:t>bénéficier</a:t>
            </a:r>
            <a:r>
              <a:rPr lang="en-US" dirty="0"/>
              <a:t> </a:t>
            </a:r>
            <a:r>
              <a:rPr lang="en-US" dirty="0" err="1"/>
              <a:t>d'outils</a:t>
            </a:r>
            <a:r>
              <a:rPr lang="en-US" dirty="0"/>
              <a:t> déjà </a:t>
            </a:r>
            <a:r>
              <a:rPr lang="en-US" dirty="0" err="1"/>
              <a:t>prêts</a:t>
            </a:r>
            <a:r>
              <a:rPr lang="en-US" dirty="0"/>
              <a:t> et </a:t>
            </a:r>
            <a:r>
              <a:rPr lang="en-US" dirty="0" err="1"/>
              <a:t>testésEt</a:t>
            </a:r>
            <a:r>
              <a:rPr lang="en-US" dirty="0"/>
              <a:t> on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toujours</a:t>
            </a:r>
            <a:r>
              <a:rPr lang="en-US" dirty="0"/>
              <a:t> se </a:t>
            </a:r>
            <a:r>
              <a:rPr lang="en-US" dirty="0" err="1"/>
              <a:t>plonger</a:t>
            </a:r>
            <a:r>
              <a:rPr lang="en-US" dirty="0"/>
              <a:t> dans le code </a:t>
            </a:r>
            <a:r>
              <a:rPr lang="en-US" dirty="0" err="1"/>
              <a:t>lorsqu'on</a:t>
            </a:r>
            <a:r>
              <a:rPr lang="en-US" dirty="0"/>
              <a:t> a </a:t>
            </a:r>
            <a:r>
              <a:rPr lang="en-US" dirty="0" err="1"/>
              <a:t>quelque</a:t>
            </a:r>
            <a:r>
              <a:rPr lang="en-US" dirty="0"/>
              <a:t> chose de plus </a:t>
            </a:r>
            <a:r>
              <a:rPr lang="en-US" dirty="0" err="1"/>
              <a:t>complexe</a:t>
            </a:r>
            <a:r>
              <a:rPr lang="en-US" dirty="0"/>
              <a:t> à faire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602143-CD21-4185-BED2-01E5E500D34F}"/>
              </a:ext>
            </a:extLst>
          </p:cNvPr>
          <p:cNvSpPr txBox="1"/>
          <p:nvPr/>
        </p:nvSpPr>
        <p:spPr>
          <a:xfrm>
            <a:off x="1669596" y="2812596"/>
            <a:ext cx="5798002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Attention </a:t>
            </a:r>
            <a:r>
              <a:rPr lang="en-US" dirty="0"/>
              <a:t>: ne pas </a:t>
            </a:r>
            <a:r>
              <a:rPr lang="en-US" err="1"/>
              <a:t>utiliser</a:t>
            </a:r>
            <a:r>
              <a:rPr lang="en-US" dirty="0"/>
              <a:t> un CMS pour un site </a:t>
            </a:r>
            <a:r>
              <a:rPr lang="en-US" err="1"/>
              <a:t>statique</a:t>
            </a:r>
            <a:r>
              <a:rPr lang="en-US" dirty="0"/>
              <a:t>, le </a:t>
            </a:r>
            <a:r>
              <a:rPr lang="en-US" err="1"/>
              <a:t>coût</a:t>
            </a:r>
            <a:r>
              <a:rPr lang="en-US" dirty="0"/>
              <a:t> de </a:t>
            </a:r>
            <a:r>
              <a:rPr lang="en-US" err="1"/>
              <a:t>prise</a:t>
            </a:r>
            <a:r>
              <a:rPr lang="en-US" dirty="0"/>
              <a:t> </a:t>
            </a:r>
            <a:r>
              <a:rPr lang="en-US" err="1"/>
              <a:t>en</a:t>
            </a:r>
            <a:r>
              <a:rPr lang="en-US" dirty="0"/>
              <a:t> main sera plus important que le </a:t>
            </a:r>
            <a:r>
              <a:rPr lang="en-US" err="1"/>
              <a:t>gainLimites</a:t>
            </a:r>
            <a:r>
              <a:rPr lang="en-US" dirty="0"/>
              <a:t> : </a:t>
            </a:r>
            <a:r>
              <a:rPr lang="en-US" err="1"/>
              <a:t>dès</a:t>
            </a:r>
            <a:r>
              <a:rPr lang="en-US" dirty="0"/>
              <a:t> que </a:t>
            </a:r>
            <a:r>
              <a:rPr lang="en-US" err="1"/>
              <a:t>l'on</a:t>
            </a:r>
            <a:r>
              <a:rPr lang="en-US" dirty="0"/>
              <a:t> </a:t>
            </a:r>
            <a:r>
              <a:rPr lang="en-US" err="1"/>
              <a:t>souhaite</a:t>
            </a:r>
            <a:r>
              <a:rPr lang="en-US" dirty="0"/>
              <a:t> faire des choses qui </a:t>
            </a:r>
            <a:r>
              <a:rPr lang="en-US" err="1"/>
              <a:t>sortent</a:t>
            </a:r>
            <a:r>
              <a:rPr lang="en-US" dirty="0"/>
              <a:t> de </a:t>
            </a:r>
            <a:r>
              <a:rPr lang="en-US" err="1"/>
              <a:t>l'ordinaire</a:t>
            </a:r>
            <a:r>
              <a:rPr lang="en-US" dirty="0"/>
              <a:t>, </a:t>
            </a:r>
            <a:r>
              <a:rPr lang="en-US" err="1"/>
              <a:t>ça</a:t>
            </a:r>
            <a:r>
              <a:rPr lang="en-US" dirty="0"/>
              <a:t> se </a:t>
            </a:r>
            <a:r>
              <a:rPr lang="en-US" err="1"/>
              <a:t>compliqueMême</a:t>
            </a:r>
            <a:r>
              <a:rPr lang="en-US" dirty="0"/>
              <a:t> </a:t>
            </a:r>
            <a:r>
              <a:rPr lang="en-US" err="1"/>
              <a:t>si</a:t>
            </a:r>
            <a:r>
              <a:rPr lang="en-US" dirty="0"/>
              <a:t> les modules </a:t>
            </a:r>
            <a:r>
              <a:rPr lang="en-US" err="1"/>
              <a:t>sont</a:t>
            </a:r>
            <a:r>
              <a:rPr lang="en-US" dirty="0"/>
              <a:t> </a:t>
            </a:r>
            <a:r>
              <a:rPr lang="en-US" err="1"/>
              <a:t>utiles</a:t>
            </a:r>
            <a:r>
              <a:rPr lang="en-US" dirty="0"/>
              <a:t>, </a:t>
            </a:r>
            <a:r>
              <a:rPr lang="en-US" err="1"/>
              <a:t>ils</a:t>
            </a:r>
            <a:r>
              <a:rPr lang="en-US" dirty="0"/>
              <a:t> ne </a:t>
            </a:r>
            <a:r>
              <a:rPr lang="en-US" err="1"/>
              <a:t>colleront</a:t>
            </a:r>
            <a:r>
              <a:rPr lang="en-US" dirty="0"/>
              <a:t> jamais à </a:t>
            </a:r>
            <a:r>
              <a:rPr lang="en-US" err="1"/>
              <a:t>votre</a:t>
            </a:r>
            <a:r>
              <a:rPr lang="en-US" dirty="0"/>
              <a:t> </a:t>
            </a:r>
            <a:r>
              <a:rPr lang="en-US" err="1"/>
              <a:t>problème</a:t>
            </a:r>
            <a:r>
              <a:rPr lang="en-US" dirty="0"/>
              <a:t> </a:t>
            </a:r>
            <a:r>
              <a:rPr lang="en-US" err="1"/>
              <a:t>spécifiqueOn</a:t>
            </a:r>
            <a:r>
              <a:rPr lang="en-US" dirty="0"/>
              <a:t> doit </a:t>
            </a:r>
            <a:r>
              <a:rPr lang="en-US" err="1"/>
              <a:t>alors</a:t>
            </a:r>
            <a:r>
              <a:rPr lang="en-US" dirty="0"/>
              <a:t> </a:t>
            </a:r>
            <a:r>
              <a:rPr lang="en-US" err="1"/>
              <a:t>résoudre</a:t>
            </a:r>
            <a:r>
              <a:rPr lang="en-US" dirty="0"/>
              <a:t> </a:t>
            </a:r>
            <a:r>
              <a:rPr lang="en-US" err="1"/>
              <a:t>notre</a:t>
            </a:r>
            <a:r>
              <a:rPr lang="en-US" dirty="0"/>
              <a:t> </a:t>
            </a:r>
            <a:r>
              <a:rPr lang="en-US" err="1"/>
              <a:t>problème</a:t>
            </a:r>
            <a:r>
              <a:rPr lang="en-US" dirty="0"/>
              <a:t> tout </a:t>
            </a:r>
            <a:r>
              <a:rPr lang="en-US" err="1"/>
              <a:t>en</a:t>
            </a:r>
            <a:r>
              <a:rPr lang="en-US" dirty="0"/>
              <a:t> </a:t>
            </a:r>
            <a:r>
              <a:rPr lang="en-US" err="1"/>
              <a:t>restant</a:t>
            </a:r>
            <a:r>
              <a:rPr lang="en-US" dirty="0"/>
              <a:t> dans le cadre du </a:t>
            </a:r>
            <a:r>
              <a:rPr lang="en-US" err="1"/>
              <a:t>CMSSi</a:t>
            </a:r>
            <a:r>
              <a:rPr lang="en-US" dirty="0"/>
              <a:t> </a:t>
            </a:r>
            <a:r>
              <a:rPr lang="en-US" err="1"/>
              <a:t>cette</a:t>
            </a:r>
            <a:r>
              <a:rPr lang="en-US" dirty="0"/>
              <a:t> situation se </a:t>
            </a:r>
            <a:r>
              <a:rPr lang="en-US" err="1"/>
              <a:t>répète</a:t>
            </a:r>
            <a:r>
              <a:rPr lang="en-US" dirty="0"/>
              <a:t>, les </a:t>
            </a:r>
            <a:r>
              <a:rPr lang="en-US" err="1"/>
              <a:t>contraintes</a:t>
            </a:r>
            <a:r>
              <a:rPr lang="en-US" dirty="0"/>
              <a:t> </a:t>
            </a:r>
            <a:r>
              <a:rPr lang="en-US" err="1"/>
              <a:t>deviennent</a:t>
            </a:r>
            <a:r>
              <a:rPr lang="en-US" dirty="0"/>
              <a:t> plus fortes que les </a:t>
            </a:r>
            <a:r>
              <a:rPr lang="en-US" err="1"/>
              <a:t>avantages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b="1" dirty="0" err="1"/>
              <a:t>Quelques</a:t>
            </a:r>
            <a:r>
              <a:rPr lang="en" b="1" dirty="0"/>
              <a:t> CMS Les plus </a:t>
            </a:r>
            <a:r>
              <a:rPr lang="en" b="1" dirty="0" err="1"/>
              <a:t>utilisés</a:t>
            </a:r>
            <a:r>
              <a:rPr lang="en" b="1" dirty="0"/>
              <a:t> :</a:t>
            </a:r>
            <a:endParaRPr lang="en-US" dirty="0"/>
          </a:p>
        </p:txBody>
      </p:sp>
      <p:pic>
        <p:nvPicPr>
          <p:cNvPr id="2" name="Picture 2" descr="Logo&#10;&#10;Description automatically generated">
            <a:extLst>
              <a:ext uri="{FF2B5EF4-FFF2-40B4-BE49-F238E27FC236}">
                <a16:creationId xmlns:a16="http://schemas.microsoft.com/office/drawing/2014/main" id="{71683894-39B7-430A-B10C-ACD01BA2B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023" y="3610728"/>
            <a:ext cx="5140531" cy="14252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D79125-DF24-4B64-A427-623ACA2EC6BA}"/>
              </a:ext>
            </a:extLst>
          </p:cNvPr>
          <p:cNvSpPr txBox="1"/>
          <p:nvPr/>
        </p:nvSpPr>
        <p:spPr>
          <a:xfrm>
            <a:off x="1812470" y="2120487"/>
            <a:ext cx="551905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WordPress  Joomla Drupal SPIP Typo3 Le plus simple à prendre </a:t>
            </a:r>
            <a:r>
              <a:rPr lang="en-US" dirty="0" err="1"/>
              <a:t>en</a:t>
            </a:r>
            <a:r>
              <a:rPr lang="en-US" dirty="0"/>
              <a:t> main : </a:t>
            </a:r>
            <a:endParaRPr lang="en-US"/>
          </a:p>
          <a:p>
            <a:r>
              <a:rPr lang="en-US" dirty="0"/>
              <a:t>WordPress (pour un simple blog </a:t>
            </a:r>
            <a:r>
              <a:rPr lang="en-US" dirty="0" err="1"/>
              <a:t>ou</a:t>
            </a:r>
            <a:r>
              <a:rPr lang="en-US" dirty="0"/>
              <a:t> un petit site)Le plus « pro », </a:t>
            </a:r>
            <a:r>
              <a:rPr lang="en-US" dirty="0" err="1"/>
              <a:t>complexe</a:t>
            </a:r>
            <a:r>
              <a:rPr lang="en-US" dirty="0"/>
              <a:t> et </a:t>
            </a:r>
            <a:r>
              <a:rPr lang="en-US" dirty="0" err="1"/>
              <a:t>complet</a:t>
            </a:r>
            <a:r>
              <a:rPr lang="en-US" dirty="0"/>
              <a:t> : </a:t>
            </a:r>
            <a:r>
              <a:rPr lang="en-US" dirty="0" err="1"/>
              <a:t>DrupalUn</a:t>
            </a:r>
            <a:r>
              <a:rPr lang="en-US" dirty="0"/>
              <a:t> bon </a:t>
            </a:r>
            <a:r>
              <a:rPr lang="en-US" dirty="0" err="1"/>
              <a:t>intermédiaire</a:t>
            </a:r>
            <a:r>
              <a:rPr lang="en-US" dirty="0"/>
              <a:t> : Joomla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ttle Pop-Up Windows Meeting Infographics by Slidesgo">
  <a:themeElements>
    <a:clrScheme name="Simple Light">
      <a:dk1>
        <a:srgbClr val="2D2E27"/>
      </a:dk1>
      <a:lt1>
        <a:srgbClr val="FCF4E6"/>
      </a:lt1>
      <a:dk2>
        <a:srgbClr val="FFB09C"/>
      </a:dk2>
      <a:lt2>
        <a:srgbClr val="9FF1B7"/>
      </a:lt2>
      <a:accent1>
        <a:srgbClr val="B5F1C6"/>
      </a:accent1>
      <a:accent2>
        <a:srgbClr val="787FF0"/>
      </a:accent2>
      <a:accent3>
        <a:srgbClr val="898FF0"/>
      </a:accent3>
      <a:accent4>
        <a:srgbClr val="FFBBAA"/>
      </a:accent4>
      <a:accent5>
        <a:srgbClr val="9FF1B7"/>
      </a:accent5>
      <a:accent6>
        <a:srgbClr val="787FF0"/>
      </a:accent6>
      <a:hlink>
        <a:srgbClr val="2D2E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Little Pop-Up Windows Meeting Infographics by Slidesgo</vt:lpstr>
      <vt:lpstr>Slidesgo Final Pages</vt:lpstr>
      <vt:lpstr> CONTEN MANAGEMENT SYSTEM INFOGRAPHICS</vt:lpstr>
      <vt:lpstr> Introduction Prérequis : But du cours : Aucun Qu'est-ce qu'un CMS ?</vt:lpstr>
      <vt:lpstr>Qu'est-ce qu'un CMS ? En français, système de gestion de contenu</vt:lpstr>
      <vt:lpstr> Les fonctionnalités Choix du modèle de page Interface Web de gestion</vt:lpstr>
      <vt:lpstr> Les avantages</vt:lpstr>
      <vt:lpstr>Quelques CMS Les plus utilisés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aux CMS.  INFOGRAPHICS</dc:title>
  <cp:revision>79</cp:revision>
  <dcterms:modified xsi:type="dcterms:W3CDTF">2021-06-24T15:31:48Z</dcterms:modified>
</cp:coreProperties>
</file>