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8270B47-487A-4BA6-8796-29E6D0C39A7D}" type="datetimeFigureOut">
              <a:rPr lang="en-US" smtClean="0"/>
              <a:t>6/16/2023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6131D12-EC82-4AB1-A5F1-C9A1B8EDD9E0}" type="slidenum">
              <a:rPr lang="en-US" smtClean="0"/>
              <a:t>‹#›</a:t>
            </a:fld>
            <a:endParaRPr lang="en-US"/>
          </a:p>
        </p:txBody>
      </p:sp>
    </p:spTree>
    <p:extLst>
      <p:ext uri="{BB962C8B-B14F-4D97-AF65-F5344CB8AC3E}">
        <p14:creationId xmlns:p14="http://schemas.microsoft.com/office/powerpoint/2010/main" val="17380942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270B47-487A-4BA6-8796-29E6D0C39A7D}"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31D12-EC82-4AB1-A5F1-C9A1B8EDD9E0}" type="slidenum">
              <a:rPr lang="en-US" smtClean="0"/>
              <a:t>‹#›</a:t>
            </a:fld>
            <a:endParaRPr lang="en-US"/>
          </a:p>
        </p:txBody>
      </p:sp>
    </p:spTree>
    <p:extLst>
      <p:ext uri="{BB962C8B-B14F-4D97-AF65-F5344CB8AC3E}">
        <p14:creationId xmlns:p14="http://schemas.microsoft.com/office/powerpoint/2010/main" val="3346939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270B47-487A-4BA6-8796-29E6D0C39A7D}"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31D12-EC82-4AB1-A5F1-C9A1B8EDD9E0}" type="slidenum">
              <a:rPr lang="en-US" smtClean="0"/>
              <a:t>‹#›</a:t>
            </a:fld>
            <a:endParaRPr lang="en-US"/>
          </a:p>
        </p:txBody>
      </p:sp>
    </p:spTree>
    <p:extLst>
      <p:ext uri="{BB962C8B-B14F-4D97-AF65-F5344CB8AC3E}">
        <p14:creationId xmlns:p14="http://schemas.microsoft.com/office/powerpoint/2010/main" val="176089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270B47-487A-4BA6-8796-29E6D0C39A7D}" type="datetimeFigureOut">
              <a:rPr lang="en-US" smtClean="0"/>
              <a:t>6/16/2023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131D12-EC82-4AB1-A5F1-C9A1B8EDD9E0}" type="slidenum">
              <a:rPr lang="en-US" smtClean="0"/>
              <a:t>‹#›</a:t>
            </a:fld>
            <a:endParaRPr lang="en-US"/>
          </a:p>
        </p:txBody>
      </p:sp>
    </p:spTree>
    <p:extLst>
      <p:ext uri="{BB962C8B-B14F-4D97-AF65-F5344CB8AC3E}">
        <p14:creationId xmlns:p14="http://schemas.microsoft.com/office/powerpoint/2010/main" val="221834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8270B47-487A-4BA6-8796-29E6D0C39A7D}" type="datetimeFigureOut">
              <a:rPr lang="en-US" smtClean="0"/>
              <a:t>6/16/2023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B6131D12-EC82-4AB1-A5F1-C9A1B8EDD9E0}" type="slidenum">
              <a:rPr lang="en-US" smtClean="0"/>
              <a:t>‹#›</a:t>
            </a:fld>
            <a:endParaRPr lang="en-US"/>
          </a:p>
        </p:txBody>
      </p:sp>
    </p:spTree>
    <p:extLst>
      <p:ext uri="{BB962C8B-B14F-4D97-AF65-F5344CB8AC3E}">
        <p14:creationId xmlns:p14="http://schemas.microsoft.com/office/powerpoint/2010/main" val="39835678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270B47-487A-4BA6-8796-29E6D0C39A7D}"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131D12-EC82-4AB1-A5F1-C9A1B8EDD9E0}" type="slidenum">
              <a:rPr lang="en-US" smtClean="0"/>
              <a:t>‹#›</a:t>
            </a:fld>
            <a:endParaRPr lang="en-US"/>
          </a:p>
        </p:txBody>
      </p:sp>
    </p:spTree>
    <p:extLst>
      <p:ext uri="{BB962C8B-B14F-4D97-AF65-F5344CB8AC3E}">
        <p14:creationId xmlns:p14="http://schemas.microsoft.com/office/powerpoint/2010/main" val="257501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270B47-487A-4BA6-8796-29E6D0C39A7D}" type="datetimeFigureOut">
              <a:rPr lang="en-US" smtClean="0"/>
              <a:t>6/16/2023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131D12-EC82-4AB1-A5F1-C9A1B8EDD9E0}" type="slidenum">
              <a:rPr lang="en-US" smtClean="0"/>
              <a:t>‹#›</a:t>
            </a:fld>
            <a:endParaRPr lang="en-US"/>
          </a:p>
        </p:txBody>
      </p:sp>
    </p:spTree>
    <p:extLst>
      <p:ext uri="{BB962C8B-B14F-4D97-AF65-F5344CB8AC3E}">
        <p14:creationId xmlns:p14="http://schemas.microsoft.com/office/powerpoint/2010/main" val="3085119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270B47-487A-4BA6-8796-29E6D0C39A7D}" type="datetimeFigureOut">
              <a:rPr lang="en-US" smtClean="0"/>
              <a:t>6/16/2023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131D12-EC82-4AB1-A5F1-C9A1B8EDD9E0}" type="slidenum">
              <a:rPr lang="en-US" smtClean="0"/>
              <a:t>‹#›</a:t>
            </a:fld>
            <a:endParaRPr lang="en-US"/>
          </a:p>
        </p:txBody>
      </p:sp>
    </p:spTree>
    <p:extLst>
      <p:ext uri="{BB962C8B-B14F-4D97-AF65-F5344CB8AC3E}">
        <p14:creationId xmlns:p14="http://schemas.microsoft.com/office/powerpoint/2010/main" val="71584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270B47-487A-4BA6-8796-29E6D0C39A7D}" type="datetimeFigureOut">
              <a:rPr lang="en-US" smtClean="0"/>
              <a:t>6/16/2023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131D12-EC82-4AB1-A5F1-C9A1B8EDD9E0}" type="slidenum">
              <a:rPr lang="en-US" smtClean="0"/>
              <a:t>‹#›</a:t>
            </a:fld>
            <a:endParaRPr lang="en-US"/>
          </a:p>
        </p:txBody>
      </p:sp>
    </p:spTree>
    <p:extLst>
      <p:ext uri="{BB962C8B-B14F-4D97-AF65-F5344CB8AC3E}">
        <p14:creationId xmlns:p14="http://schemas.microsoft.com/office/powerpoint/2010/main" val="240586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8270B47-487A-4BA6-8796-29E6D0C39A7D}" type="datetimeFigureOut">
              <a:rPr lang="en-US" smtClean="0"/>
              <a:t>6/16/2023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B6131D12-EC82-4AB1-A5F1-C9A1B8EDD9E0}"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6072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8270B47-487A-4BA6-8796-29E6D0C39A7D}" type="datetimeFigureOut">
              <a:rPr lang="en-US" smtClean="0"/>
              <a:t>6/16/2023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B6131D12-EC82-4AB1-A5F1-C9A1B8EDD9E0}"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947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8270B47-487A-4BA6-8796-29E6D0C39A7D}" type="datetimeFigureOut">
              <a:rPr lang="en-US" smtClean="0"/>
              <a:t>6/16/2023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6131D12-EC82-4AB1-A5F1-C9A1B8EDD9E0}" type="slidenum">
              <a:rPr lang="en-US" smtClean="0"/>
              <a:t>‹#›</a:t>
            </a:fld>
            <a:endParaRPr lang="en-US"/>
          </a:p>
        </p:txBody>
      </p:sp>
    </p:spTree>
    <p:extLst>
      <p:ext uri="{BB962C8B-B14F-4D97-AF65-F5344CB8AC3E}">
        <p14:creationId xmlns:p14="http://schemas.microsoft.com/office/powerpoint/2010/main" val="2681497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prims-minimum-spanning-tree-mst-greedy-algo-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FD832-5B41-8C8D-81FA-2EF9E3AC9694}"/>
              </a:ext>
            </a:extLst>
          </p:cNvPr>
          <p:cNvSpPr>
            <a:spLocks noGrp="1"/>
          </p:cNvSpPr>
          <p:nvPr>
            <p:ph type="ctrTitle"/>
          </p:nvPr>
        </p:nvSpPr>
        <p:spPr>
          <a:xfrm>
            <a:off x="1561707" y="2133600"/>
            <a:ext cx="9068586" cy="2590800"/>
          </a:xfrm>
        </p:spPr>
        <p:txBody>
          <a:bodyPr/>
          <a:lstStyle/>
          <a:p>
            <a:r>
              <a:rPr lang="en-US" dirty="0"/>
              <a:t>Dijkstra</a:t>
            </a:r>
          </a:p>
        </p:txBody>
      </p:sp>
    </p:spTree>
    <p:extLst>
      <p:ext uri="{BB962C8B-B14F-4D97-AF65-F5344CB8AC3E}">
        <p14:creationId xmlns:p14="http://schemas.microsoft.com/office/powerpoint/2010/main" val="224452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2980C-1766-FD92-AE48-9D9C2ECB8840}"/>
              </a:ext>
            </a:extLst>
          </p:cNvPr>
          <p:cNvSpPr>
            <a:spLocks noGrp="1"/>
          </p:cNvSpPr>
          <p:nvPr>
            <p:ph type="title"/>
          </p:nvPr>
        </p:nvSpPr>
        <p:spPr/>
        <p:txBody>
          <a:bodyPr>
            <a:normAutofit fontScale="90000"/>
          </a:bodyPr>
          <a:lstStyle/>
          <a:p>
            <a:r>
              <a:rPr lang="en-US" sz="4800" b="1" dirty="0">
                <a:effectLst/>
                <a:latin typeface="Times New Roman" panose="02020603050405020304" pitchFamily="18" charset="0"/>
                <a:ea typeface="Calibri" panose="020F0502020204030204" pitchFamily="34" charset="0"/>
                <a:cs typeface="Arial" panose="020B0604020202020204" pitchFamily="34" charset="0"/>
              </a:rPr>
              <a:t>Dijkstra shortest path algorithm using Prim’s Algorithm in O(V</a:t>
            </a:r>
            <a:r>
              <a:rPr lang="en-US" sz="4800" b="1" baseline="30000" dirty="0">
                <a:effectLst/>
                <a:latin typeface="Times New Roman" panose="02020603050405020304" pitchFamily="18" charset="0"/>
                <a:ea typeface="Calibri" panose="020F0502020204030204" pitchFamily="34" charset="0"/>
                <a:cs typeface="Arial" panose="020B0604020202020204" pitchFamily="34" charset="0"/>
              </a:rPr>
              <a:t>2</a:t>
            </a:r>
            <a:r>
              <a:rPr lang="en-US" sz="4800" b="1" dirty="0">
                <a:effectLst/>
                <a:latin typeface="Times New Roman" panose="02020603050405020304" pitchFamily="18" charset="0"/>
                <a:ea typeface="Calibri" panose="020F0502020204030204" pitchFamily="34" charset="0"/>
                <a:cs typeface="Arial" panose="020B0604020202020204" pitchFamily="34" charset="0"/>
              </a:rPr>
              <a:t>):</a:t>
            </a:r>
            <a:endParaRPr lang="en-US" dirty="0"/>
          </a:p>
        </p:txBody>
      </p:sp>
      <p:sp>
        <p:nvSpPr>
          <p:cNvPr id="3" name="Content Placeholder 2">
            <a:extLst>
              <a:ext uri="{FF2B5EF4-FFF2-40B4-BE49-F238E27FC236}">
                <a16:creationId xmlns:a16="http://schemas.microsoft.com/office/drawing/2014/main" id="{804E88C4-F87B-0103-1139-CA101DF42D9F}"/>
              </a:ext>
            </a:extLst>
          </p:cNvPr>
          <p:cNvSpPr>
            <a:spLocks noGrp="1"/>
          </p:cNvSpPr>
          <p:nvPr>
            <p:ph idx="1"/>
          </p:nvPr>
        </p:nvSpPr>
        <p:spPr/>
        <p:txBody>
          <a:bodyPr>
            <a:normAutofit/>
          </a:bodyPr>
          <a:lstStyle/>
          <a:p>
            <a:pPr marL="0" marR="0" indent="155575" algn="just">
              <a:spcBef>
                <a:spcPts val="0"/>
              </a:spcBef>
              <a:spcAft>
                <a:spcPts val="1200"/>
              </a:spcAft>
            </a:pPr>
            <a:r>
              <a:rPr lang="en-US" sz="2800" i="1" dirty="0">
                <a:effectLst/>
                <a:latin typeface="Times New Roman" panose="02020603050405020304" pitchFamily="18" charset="0"/>
                <a:ea typeface="Calibri" panose="020F0502020204030204" pitchFamily="34" charset="0"/>
                <a:cs typeface="Arial" panose="020B0604020202020204" pitchFamily="34" charset="0"/>
              </a:rPr>
              <a:t>Dijkstra’s algorithm is very similar to </a:t>
            </a:r>
            <a:r>
              <a:rPr lang="en-US" sz="2800" i="1" u="sng"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hlinkClick r:id="rId2"/>
              </a:rPr>
              <a:t>Prim’s algorithm for minimum spanning tree</a:t>
            </a:r>
            <a:r>
              <a:rPr lang="en-US" sz="2800" i="1" dirty="0">
                <a:effectLst/>
                <a:latin typeface="Times New Roman" panose="02020603050405020304" pitchFamily="18" charset="0"/>
                <a:ea typeface="Calibri" panose="020F0502020204030204" pitchFamily="34" charset="0"/>
                <a:cs typeface="Arial" panose="020B0604020202020204" pitchFamily="34" charset="0"/>
              </a:rPr>
              <a:t>. </a:t>
            </a:r>
            <a:endParaRPr lang="en-US" sz="2800" dirty="0">
              <a:effectLst/>
              <a:latin typeface="Times New Roman" panose="02020603050405020304" pitchFamily="18" charset="0"/>
              <a:ea typeface="Calibri" panose="020F0502020204030204" pitchFamily="34" charset="0"/>
              <a:cs typeface="Arial" panose="020B0604020202020204" pitchFamily="34" charset="0"/>
            </a:endParaRPr>
          </a:p>
          <a:p>
            <a:pPr marL="0" marR="0" indent="155575" algn="just">
              <a:spcBef>
                <a:spcPts val="0"/>
              </a:spcBef>
              <a:spcAft>
                <a:spcPts val="1200"/>
              </a:spcAft>
            </a:pPr>
            <a:r>
              <a:rPr lang="en-US" sz="2800" i="1" dirty="0">
                <a:effectLst/>
                <a:latin typeface="Times New Roman" panose="02020603050405020304" pitchFamily="18" charset="0"/>
                <a:ea typeface="Calibri" panose="020F0502020204030204" pitchFamily="34" charset="0"/>
                <a:cs typeface="Arial" panose="020B0604020202020204" pitchFamily="34" charset="0"/>
              </a:rPr>
              <a:t>Like Prim’s MST, generate a SPT (shortest path tree) with a given source as a root. Maintain two sets, one set contains vertices included in the shortest-path tree, other set includes vertices not yet included in the shortest-path tree. At every step of the algorithm, find a vertex that is in the other set (set not yet included) and has a minimum distance from the source.</a:t>
            </a:r>
            <a:endParaRPr lang="en-US" sz="2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2800" dirty="0"/>
          </a:p>
        </p:txBody>
      </p:sp>
    </p:spTree>
    <p:extLst>
      <p:ext uri="{BB962C8B-B14F-4D97-AF65-F5344CB8AC3E}">
        <p14:creationId xmlns:p14="http://schemas.microsoft.com/office/powerpoint/2010/main" val="3967779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8CA90-F23C-0520-6EE6-28E4B6957D0F}"/>
              </a:ext>
            </a:extLst>
          </p:cNvPr>
          <p:cNvSpPr>
            <a:spLocks noGrp="1"/>
          </p:cNvSpPr>
          <p:nvPr>
            <p:ph type="title"/>
          </p:nvPr>
        </p:nvSpPr>
        <p:spPr/>
        <p:txBody>
          <a:bodyPr>
            <a:normAutofit fontScale="90000"/>
          </a:bodyPr>
          <a:lstStyle/>
          <a:p>
            <a:r>
              <a:rPr lang="en-US" sz="4800" dirty="0">
                <a:effectLst/>
                <a:latin typeface="Times New Roman" panose="02020603050405020304" pitchFamily="18" charset="0"/>
                <a:ea typeface="Calibri" panose="020F0502020204030204" pitchFamily="34" charset="0"/>
                <a:cs typeface="Arial" panose="020B0604020202020204" pitchFamily="34" charset="0"/>
              </a:rPr>
              <a:t>Follow the steps below to solve the problem:</a:t>
            </a:r>
            <a:endParaRPr lang="en-US" dirty="0"/>
          </a:p>
        </p:txBody>
      </p:sp>
      <p:sp>
        <p:nvSpPr>
          <p:cNvPr id="3" name="Content Placeholder 2">
            <a:extLst>
              <a:ext uri="{FF2B5EF4-FFF2-40B4-BE49-F238E27FC236}">
                <a16:creationId xmlns:a16="http://schemas.microsoft.com/office/drawing/2014/main" id="{8D3305CE-772A-EFC9-2C2D-B51EB599810A}"/>
              </a:ext>
            </a:extLst>
          </p:cNvPr>
          <p:cNvSpPr>
            <a:spLocks noGrp="1"/>
          </p:cNvSpPr>
          <p:nvPr>
            <p:ph idx="1"/>
          </p:nvPr>
        </p:nvSpPr>
        <p:spPr/>
        <p:txBody>
          <a:bodyPr>
            <a:normAutofit fontScale="92500" lnSpcReduction="10000"/>
          </a:bodyPr>
          <a:lstStyle/>
          <a:p>
            <a:pPr marL="342900" marR="0" lvl="0" indent="-342900" algn="just">
              <a:spcBef>
                <a:spcPts val="0"/>
              </a:spcBef>
              <a:spcAft>
                <a:spcPts val="12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Calibri" panose="020F0502020204030204" pitchFamily="34" charset="0"/>
                <a:cs typeface="Arial" panose="020B0604020202020204" pitchFamily="34" charset="0"/>
              </a:rPr>
              <a:t>Create a set </a:t>
            </a:r>
            <a:r>
              <a:rPr lang="en-US" b="1" dirty="0" err="1">
                <a:effectLst/>
                <a:latin typeface="Times New Roman" panose="02020603050405020304" pitchFamily="18" charset="0"/>
                <a:ea typeface="Calibri" panose="020F0502020204030204" pitchFamily="34" charset="0"/>
                <a:cs typeface="Arial" panose="020B0604020202020204" pitchFamily="34" charset="0"/>
              </a:rPr>
              <a:t>sptSet</a:t>
            </a:r>
            <a:r>
              <a:rPr lang="en-US" dirty="0">
                <a:effectLst/>
                <a:latin typeface="Times New Roman" panose="02020603050405020304" pitchFamily="18" charset="0"/>
                <a:ea typeface="Calibri" panose="020F0502020204030204" pitchFamily="34" charset="0"/>
                <a:cs typeface="Arial" panose="020B0604020202020204" pitchFamily="34" charset="0"/>
              </a:rPr>
              <a:t> (shortest path tree set) that keeps track of vertices included in the shortest path tree, i.e., whose minimum distance from the source is calculated and finalized. Initially, this set is empty. </a:t>
            </a:r>
          </a:p>
          <a:p>
            <a:pPr marL="342900" marR="0" lvl="0" indent="-342900" algn="just">
              <a:spcBef>
                <a:spcPts val="0"/>
              </a:spcBef>
              <a:spcAft>
                <a:spcPts val="12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Calibri" panose="020F0502020204030204" pitchFamily="34" charset="0"/>
                <a:cs typeface="Arial" panose="020B0604020202020204" pitchFamily="34" charset="0"/>
              </a:rPr>
              <a:t>Assign a distance value to all vertices in the input graph. Initialize all distance values as </a:t>
            </a:r>
            <a:r>
              <a:rPr lang="en-US" b="1" dirty="0">
                <a:effectLst/>
                <a:latin typeface="Times New Roman" panose="02020603050405020304" pitchFamily="18" charset="0"/>
                <a:ea typeface="Calibri" panose="020F0502020204030204" pitchFamily="34" charset="0"/>
                <a:cs typeface="Arial" panose="020B0604020202020204" pitchFamily="34" charset="0"/>
              </a:rPr>
              <a:t>INFINITE</a:t>
            </a:r>
            <a:r>
              <a:rPr lang="en-US" dirty="0">
                <a:effectLst/>
                <a:latin typeface="Times New Roman" panose="02020603050405020304" pitchFamily="18" charset="0"/>
                <a:ea typeface="Calibri" panose="020F0502020204030204" pitchFamily="34" charset="0"/>
                <a:cs typeface="Arial" panose="020B0604020202020204" pitchFamily="34" charset="0"/>
              </a:rPr>
              <a:t>. Assign the distance value as 0 for the source vertex so that it is picked first. </a:t>
            </a:r>
          </a:p>
          <a:p>
            <a:pPr marL="342900" marR="0" lvl="0" indent="-342900" algn="just">
              <a:spcBef>
                <a:spcPts val="0"/>
              </a:spcBef>
              <a:spcAft>
                <a:spcPts val="12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Calibri" panose="020F0502020204030204" pitchFamily="34" charset="0"/>
                <a:cs typeface="Arial" panose="020B0604020202020204" pitchFamily="34" charset="0"/>
              </a:rPr>
              <a:t>While </a:t>
            </a:r>
            <a:r>
              <a:rPr lang="en-US" b="1" dirty="0" err="1">
                <a:effectLst/>
                <a:latin typeface="Times New Roman" panose="02020603050405020304" pitchFamily="18" charset="0"/>
                <a:ea typeface="Calibri" panose="020F0502020204030204" pitchFamily="34" charset="0"/>
                <a:cs typeface="Arial" panose="020B0604020202020204" pitchFamily="34" charset="0"/>
              </a:rPr>
              <a:t>sptSet</a:t>
            </a:r>
            <a:r>
              <a:rPr lang="en-US" dirty="0">
                <a:effectLst/>
                <a:latin typeface="Times New Roman" panose="02020603050405020304" pitchFamily="18" charset="0"/>
                <a:ea typeface="Calibri" panose="020F0502020204030204" pitchFamily="34" charset="0"/>
                <a:cs typeface="Arial" panose="020B0604020202020204" pitchFamily="34" charset="0"/>
              </a:rPr>
              <a:t> doesn’t include all vertices </a:t>
            </a:r>
          </a:p>
          <a:p>
            <a:pPr marL="742950" marR="0" lvl="1" indent="-285750" algn="just">
              <a:spcBef>
                <a:spcPts val="0"/>
              </a:spcBef>
              <a:spcAft>
                <a:spcPts val="1200"/>
              </a:spcAft>
              <a:buSzPts val="1000"/>
              <a:buFont typeface="Symbol" panose="05050102010706020507" pitchFamily="18" charset="2"/>
              <a:buChar char=""/>
              <a:tabLst>
                <a:tab pos="914400" algn="l"/>
              </a:tabLst>
            </a:pPr>
            <a:r>
              <a:rPr lang="en-US" sz="1800" dirty="0">
                <a:effectLst/>
                <a:latin typeface="Times New Roman" panose="02020603050405020304" pitchFamily="18" charset="0"/>
                <a:ea typeface="Calibri" panose="020F0502020204030204" pitchFamily="34" charset="0"/>
                <a:cs typeface="Arial" panose="020B0604020202020204" pitchFamily="34" charset="0"/>
              </a:rPr>
              <a:t>Pick a vertex </a:t>
            </a:r>
            <a:r>
              <a:rPr lang="en-US" sz="1800" b="1" dirty="0">
                <a:effectLst/>
                <a:latin typeface="Times New Roman" panose="02020603050405020304" pitchFamily="18" charset="0"/>
                <a:ea typeface="Calibri" panose="020F0502020204030204" pitchFamily="34" charset="0"/>
                <a:cs typeface="Arial" panose="020B0604020202020204" pitchFamily="34" charset="0"/>
              </a:rPr>
              <a:t>u</a:t>
            </a:r>
            <a:r>
              <a:rPr lang="en-US" sz="1800" dirty="0">
                <a:effectLst/>
                <a:latin typeface="Times New Roman" panose="02020603050405020304" pitchFamily="18" charset="0"/>
                <a:ea typeface="Calibri" panose="020F0502020204030204" pitchFamily="34" charset="0"/>
                <a:cs typeface="Arial" panose="020B0604020202020204" pitchFamily="34" charset="0"/>
              </a:rPr>
              <a:t> that is not there in </a:t>
            </a:r>
            <a:r>
              <a:rPr lang="en-US" sz="1800" b="1" dirty="0" err="1">
                <a:effectLst/>
                <a:latin typeface="Times New Roman" panose="02020603050405020304" pitchFamily="18" charset="0"/>
                <a:ea typeface="Calibri" panose="020F0502020204030204" pitchFamily="34" charset="0"/>
                <a:cs typeface="Arial" panose="020B0604020202020204" pitchFamily="34" charset="0"/>
              </a:rPr>
              <a:t>sptSet</a:t>
            </a: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and has a minimum distance value. </a:t>
            </a:r>
          </a:p>
          <a:p>
            <a:pPr marL="742950" marR="0" lvl="1" indent="-285750" algn="just">
              <a:spcBef>
                <a:spcPts val="0"/>
              </a:spcBef>
              <a:spcAft>
                <a:spcPts val="1200"/>
              </a:spcAft>
              <a:buSzPts val="1000"/>
              <a:buFont typeface="Symbol" panose="05050102010706020507" pitchFamily="18" charset="2"/>
              <a:buChar char=""/>
              <a:tabLst>
                <a:tab pos="914400" algn="l"/>
              </a:tabLst>
            </a:pPr>
            <a:r>
              <a:rPr lang="en-US" sz="1800" dirty="0">
                <a:effectLst/>
                <a:latin typeface="Times New Roman" panose="02020603050405020304" pitchFamily="18" charset="0"/>
                <a:ea typeface="Calibri" panose="020F0502020204030204" pitchFamily="34" charset="0"/>
                <a:cs typeface="Arial" panose="020B0604020202020204" pitchFamily="34" charset="0"/>
              </a:rPr>
              <a:t>Include u to </a:t>
            </a:r>
            <a:r>
              <a:rPr lang="en-US" sz="1800" b="1" dirty="0" err="1">
                <a:effectLst/>
                <a:latin typeface="Times New Roman" panose="02020603050405020304" pitchFamily="18" charset="0"/>
                <a:ea typeface="Calibri" panose="020F0502020204030204" pitchFamily="34" charset="0"/>
                <a:cs typeface="Arial" panose="020B0604020202020204" pitchFamily="34" charset="0"/>
              </a:rPr>
              <a:t>sptSet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p>
          <a:p>
            <a:pPr marL="742950" marR="0" lvl="1" indent="-285750" algn="just">
              <a:spcBef>
                <a:spcPts val="0"/>
              </a:spcBef>
              <a:spcAft>
                <a:spcPts val="1200"/>
              </a:spcAft>
              <a:buSzPts val="1000"/>
              <a:buFont typeface="Symbol" panose="05050102010706020507" pitchFamily="18" charset="2"/>
              <a:buChar char=""/>
              <a:tabLst>
                <a:tab pos="914400" algn="l"/>
              </a:tabLst>
            </a:pPr>
            <a:r>
              <a:rPr lang="en-US" sz="1800" dirty="0">
                <a:effectLst/>
                <a:latin typeface="Times New Roman" panose="02020603050405020304" pitchFamily="18" charset="0"/>
                <a:ea typeface="Calibri" panose="020F0502020204030204" pitchFamily="34" charset="0"/>
                <a:cs typeface="Arial" panose="020B0604020202020204" pitchFamily="34" charset="0"/>
              </a:rPr>
              <a:t>Then update the distance value of all adjacent vertices of u. </a:t>
            </a:r>
          </a:p>
          <a:p>
            <a:pPr marL="1143000" marR="0" lvl="2" indent="-228600" algn="just">
              <a:spcBef>
                <a:spcPts val="0"/>
              </a:spcBef>
              <a:spcAft>
                <a:spcPts val="1200"/>
              </a:spcAft>
              <a:buSzPts val="1000"/>
              <a:buFont typeface="Symbol" panose="05050102010706020507" pitchFamily="18" charset="2"/>
              <a:buChar char=""/>
              <a:tabLst>
                <a:tab pos="1371600" algn="l"/>
              </a:tabLst>
            </a:pPr>
            <a:r>
              <a:rPr lang="en-US" sz="1800" dirty="0">
                <a:effectLst/>
                <a:latin typeface="Times New Roman" panose="02020603050405020304" pitchFamily="18" charset="0"/>
                <a:ea typeface="Calibri" panose="020F0502020204030204" pitchFamily="34" charset="0"/>
                <a:cs typeface="Arial" panose="020B0604020202020204" pitchFamily="34" charset="0"/>
              </a:rPr>
              <a:t>To update the distance values, iterate through all adjacent vertices. </a:t>
            </a:r>
          </a:p>
          <a:p>
            <a:pPr marL="1143000" marR="0" lvl="2" indent="-228600" algn="just">
              <a:spcBef>
                <a:spcPts val="0"/>
              </a:spcBef>
              <a:spcAft>
                <a:spcPts val="1200"/>
              </a:spcAft>
              <a:buSzPts val="1000"/>
              <a:buFont typeface="Symbol" panose="05050102010706020507" pitchFamily="18" charset="2"/>
              <a:buChar char=""/>
              <a:tabLst>
                <a:tab pos="1371600" algn="l"/>
              </a:tabLst>
            </a:pPr>
            <a:r>
              <a:rPr lang="en-US" sz="1800" dirty="0">
                <a:effectLst/>
                <a:latin typeface="Times New Roman" panose="02020603050405020304" pitchFamily="18" charset="0"/>
                <a:ea typeface="Calibri" panose="020F0502020204030204" pitchFamily="34" charset="0"/>
                <a:cs typeface="Arial" panose="020B0604020202020204" pitchFamily="34" charset="0"/>
              </a:rPr>
              <a:t>For every adjacent vertex v, if the sum of the distance value of u (from source) and weight of edge u-v, is less than the distance value of v, then update the distance value of v. </a:t>
            </a:r>
          </a:p>
          <a:p>
            <a:endParaRPr lang="en-US" sz="2800" dirty="0"/>
          </a:p>
        </p:txBody>
      </p:sp>
    </p:spTree>
    <p:extLst>
      <p:ext uri="{BB962C8B-B14F-4D97-AF65-F5344CB8AC3E}">
        <p14:creationId xmlns:p14="http://schemas.microsoft.com/office/powerpoint/2010/main" val="324135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AAE40DA-1F5A-4A1A-89CA-2BC620DCD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p>
        </p:txBody>
      </p:sp>
      <p:pic>
        <p:nvPicPr>
          <p:cNvPr id="2" name="Picture 1" descr="A picture containing circle, diagram, line&#10;&#10;Description automatically generated">
            <a:extLst>
              <a:ext uri="{FF2B5EF4-FFF2-40B4-BE49-F238E27FC236}">
                <a16:creationId xmlns:a16="http://schemas.microsoft.com/office/drawing/2014/main" id="{652FEF5B-68D6-3273-A35B-8A178E85B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07128" y="945566"/>
            <a:ext cx="10577744" cy="4945095"/>
          </a:xfrm>
          <a:prstGeom prst="rect">
            <a:avLst/>
          </a:prstGeom>
          <a:noFill/>
        </p:spPr>
      </p:pic>
    </p:spTree>
    <p:extLst>
      <p:ext uri="{BB962C8B-B14F-4D97-AF65-F5344CB8AC3E}">
        <p14:creationId xmlns:p14="http://schemas.microsoft.com/office/powerpoint/2010/main" val="24796907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TotalTime>
  <Words>286</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Century Gothic</vt:lpstr>
      <vt:lpstr>Garamond</vt:lpstr>
      <vt:lpstr>Symbol</vt:lpstr>
      <vt:lpstr>Times New Roman</vt:lpstr>
      <vt:lpstr>Savon</vt:lpstr>
      <vt:lpstr>Dijkstra</vt:lpstr>
      <vt:lpstr>Dijkstra shortest path algorithm using Prim’s Algorithm in O(V2):</vt:lpstr>
      <vt:lpstr>Follow the steps below to solve the problem: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dc:title>
  <dc:creator>Mariam Amr Barakat</dc:creator>
  <cp:lastModifiedBy>Mariam Amr Barakat</cp:lastModifiedBy>
  <cp:revision>1</cp:revision>
  <dcterms:created xsi:type="dcterms:W3CDTF">2023-06-16T15:51:35Z</dcterms:created>
  <dcterms:modified xsi:type="dcterms:W3CDTF">2023-06-16T15:54:51Z</dcterms:modified>
</cp:coreProperties>
</file>