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B8270B47-487A-4BA6-8796-29E6D0C39A7D}" type="datetimeFigureOut">
              <a:rPr lang="en-US" smtClean="0"/>
              <a:t>6/17/2023</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B6131D12-EC82-4AB1-A5F1-C9A1B8EDD9E0}" type="slidenum">
              <a:rPr lang="en-US" smtClean="0"/>
              <a:t>‹#›</a:t>
            </a:fld>
            <a:endParaRPr lang="en-US"/>
          </a:p>
        </p:txBody>
      </p:sp>
    </p:spTree>
    <p:extLst>
      <p:ext uri="{BB962C8B-B14F-4D97-AF65-F5344CB8AC3E}">
        <p14:creationId xmlns:p14="http://schemas.microsoft.com/office/powerpoint/2010/main" val="173809424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270B47-487A-4BA6-8796-29E6D0C39A7D}"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131D12-EC82-4AB1-A5F1-C9A1B8EDD9E0}" type="slidenum">
              <a:rPr lang="en-US" smtClean="0"/>
              <a:t>‹#›</a:t>
            </a:fld>
            <a:endParaRPr lang="en-US"/>
          </a:p>
        </p:txBody>
      </p:sp>
    </p:spTree>
    <p:extLst>
      <p:ext uri="{BB962C8B-B14F-4D97-AF65-F5344CB8AC3E}">
        <p14:creationId xmlns:p14="http://schemas.microsoft.com/office/powerpoint/2010/main" val="3346939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270B47-487A-4BA6-8796-29E6D0C39A7D}"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131D12-EC82-4AB1-A5F1-C9A1B8EDD9E0}" type="slidenum">
              <a:rPr lang="en-US" smtClean="0"/>
              <a:t>‹#›</a:t>
            </a:fld>
            <a:endParaRPr lang="en-US"/>
          </a:p>
        </p:txBody>
      </p:sp>
    </p:spTree>
    <p:extLst>
      <p:ext uri="{BB962C8B-B14F-4D97-AF65-F5344CB8AC3E}">
        <p14:creationId xmlns:p14="http://schemas.microsoft.com/office/powerpoint/2010/main" val="1760894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270B47-487A-4BA6-8796-29E6D0C39A7D}" type="datetimeFigureOut">
              <a:rPr lang="en-US" smtClean="0"/>
              <a:t>6/17/2023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131D12-EC82-4AB1-A5F1-C9A1B8EDD9E0}" type="slidenum">
              <a:rPr lang="en-US" smtClean="0"/>
              <a:t>‹#›</a:t>
            </a:fld>
            <a:endParaRPr lang="en-US"/>
          </a:p>
        </p:txBody>
      </p:sp>
    </p:spTree>
    <p:extLst>
      <p:ext uri="{BB962C8B-B14F-4D97-AF65-F5344CB8AC3E}">
        <p14:creationId xmlns:p14="http://schemas.microsoft.com/office/powerpoint/2010/main" val="221834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B8270B47-487A-4BA6-8796-29E6D0C39A7D}" type="datetimeFigureOut">
              <a:rPr lang="en-US" smtClean="0"/>
              <a:t>6/17/2023</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B6131D12-EC82-4AB1-A5F1-C9A1B8EDD9E0}" type="slidenum">
              <a:rPr lang="en-US" smtClean="0"/>
              <a:t>‹#›</a:t>
            </a:fld>
            <a:endParaRPr lang="en-US"/>
          </a:p>
        </p:txBody>
      </p:sp>
    </p:spTree>
    <p:extLst>
      <p:ext uri="{BB962C8B-B14F-4D97-AF65-F5344CB8AC3E}">
        <p14:creationId xmlns:p14="http://schemas.microsoft.com/office/powerpoint/2010/main" val="39835678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270B47-487A-4BA6-8796-29E6D0C39A7D}"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131D12-EC82-4AB1-A5F1-C9A1B8EDD9E0}" type="slidenum">
              <a:rPr lang="en-US" smtClean="0"/>
              <a:t>‹#›</a:t>
            </a:fld>
            <a:endParaRPr lang="en-US"/>
          </a:p>
        </p:txBody>
      </p:sp>
    </p:spTree>
    <p:extLst>
      <p:ext uri="{BB962C8B-B14F-4D97-AF65-F5344CB8AC3E}">
        <p14:creationId xmlns:p14="http://schemas.microsoft.com/office/powerpoint/2010/main" val="2575016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270B47-487A-4BA6-8796-29E6D0C39A7D}" type="datetimeFigureOut">
              <a:rPr lang="en-US" smtClean="0"/>
              <a:t>6/17/2023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131D12-EC82-4AB1-A5F1-C9A1B8EDD9E0}" type="slidenum">
              <a:rPr lang="en-US" smtClean="0"/>
              <a:t>‹#›</a:t>
            </a:fld>
            <a:endParaRPr lang="en-US"/>
          </a:p>
        </p:txBody>
      </p:sp>
    </p:spTree>
    <p:extLst>
      <p:ext uri="{BB962C8B-B14F-4D97-AF65-F5344CB8AC3E}">
        <p14:creationId xmlns:p14="http://schemas.microsoft.com/office/powerpoint/2010/main" val="3085119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270B47-487A-4BA6-8796-29E6D0C39A7D}" type="datetimeFigureOut">
              <a:rPr lang="en-US" smtClean="0"/>
              <a:t>6/17/2023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131D12-EC82-4AB1-A5F1-C9A1B8EDD9E0}" type="slidenum">
              <a:rPr lang="en-US" smtClean="0"/>
              <a:t>‹#›</a:t>
            </a:fld>
            <a:endParaRPr lang="en-US"/>
          </a:p>
        </p:txBody>
      </p:sp>
    </p:spTree>
    <p:extLst>
      <p:ext uri="{BB962C8B-B14F-4D97-AF65-F5344CB8AC3E}">
        <p14:creationId xmlns:p14="http://schemas.microsoft.com/office/powerpoint/2010/main" val="71584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270B47-487A-4BA6-8796-29E6D0C39A7D}" type="datetimeFigureOut">
              <a:rPr lang="en-US" smtClean="0"/>
              <a:t>6/17/2023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131D12-EC82-4AB1-A5F1-C9A1B8EDD9E0}" type="slidenum">
              <a:rPr lang="en-US" smtClean="0"/>
              <a:t>‹#›</a:t>
            </a:fld>
            <a:endParaRPr lang="en-US"/>
          </a:p>
        </p:txBody>
      </p:sp>
    </p:spTree>
    <p:extLst>
      <p:ext uri="{BB962C8B-B14F-4D97-AF65-F5344CB8AC3E}">
        <p14:creationId xmlns:p14="http://schemas.microsoft.com/office/powerpoint/2010/main" val="2405861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8270B47-487A-4BA6-8796-29E6D0C39A7D}" type="datetimeFigureOut">
              <a:rPr lang="en-US" smtClean="0"/>
              <a:t>6/17/2023</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B6131D12-EC82-4AB1-A5F1-C9A1B8EDD9E0}"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60727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B8270B47-487A-4BA6-8796-29E6D0C39A7D}" type="datetimeFigureOut">
              <a:rPr lang="en-US" smtClean="0"/>
              <a:t>6/17/2023</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B6131D12-EC82-4AB1-A5F1-C9A1B8EDD9E0}"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29479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8270B47-487A-4BA6-8796-29E6D0C39A7D}" type="datetimeFigureOut">
              <a:rPr lang="en-US" smtClean="0"/>
              <a:t>6/17/2023</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B6131D12-EC82-4AB1-A5F1-C9A1B8EDD9E0}" type="slidenum">
              <a:rPr lang="en-US" smtClean="0"/>
              <a:t>‹#›</a:t>
            </a:fld>
            <a:endParaRPr lang="en-US"/>
          </a:p>
        </p:txBody>
      </p:sp>
    </p:spTree>
    <p:extLst>
      <p:ext uri="{BB962C8B-B14F-4D97-AF65-F5344CB8AC3E}">
        <p14:creationId xmlns:p14="http://schemas.microsoft.com/office/powerpoint/2010/main" val="26814977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FD832-5B41-8C8D-81FA-2EF9E3AC9694}"/>
              </a:ext>
            </a:extLst>
          </p:cNvPr>
          <p:cNvSpPr>
            <a:spLocks noGrp="1"/>
          </p:cNvSpPr>
          <p:nvPr>
            <p:ph type="ctrTitle"/>
          </p:nvPr>
        </p:nvSpPr>
        <p:spPr>
          <a:xfrm>
            <a:off x="1561707" y="2133600"/>
            <a:ext cx="9068586" cy="2590800"/>
          </a:xfrm>
        </p:spPr>
        <p:txBody>
          <a:bodyPr/>
          <a:lstStyle/>
          <a:p>
            <a:r>
              <a:rPr lang="en-US" dirty="0"/>
              <a:t>Dijkstra</a:t>
            </a:r>
          </a:p>
        </p:txBody>
      </p:sp>
    </p:spTree>
    <p:extLst>
      <p:ext uri="{BB962C8B-B14F-4D97-AF65-F5344CB8AC3E}">
        <p14:creationId xmlns:p14="http://schemas.microsoft.com/office/powerpoint/2010/main" val="2244522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8CA90-F23C-0520-6EE6-28E4B6957D0F}"/>
              </a:ext>
            </a:extLst>
          </p:cNvPr>
          <p:cNvSpPr>
            <a:spLocks noGrp="1"/>
          </p:cNvSpPr>
          <p:nvPr>
            <p:ph type="title"/>
          </p:nvPr>
        </p:nvSpPr>
        <p:spPr/>
        <p:txBody>
          <a:bodyPr>
            <a:normAutofit fontScale="90000"/>
          </a:bodyPr>
          <a:lstStyle/>
          <a:p>
            <a:r>
              <a:rPr lang="en-US" sz="4800" dirty="0">
                <a:effectLst/>
                <a:latin typeface="Times New Roman" panose="02020603050405020304" pitchFamily="18" charset="0"/>
                <a:ea typeface="Calibri" panose="020F0502020204030204" pitchFamily="34" charset="0"/>
                <a:cs typeface="Arial" panose="020B0604020202020204" pitchFamily="34" charset="0"/>
              </a:rPr>
              <a:t>Follow the steps below to solve the problem:</a:t>
            </a:r>
            <a:endParaRPr lang="en-US" dirty="0"/>
          </a:p>
        </p:txBody>
      </p:sp>
      <p:sp>
        <p:nvSpPr>
          <p:cNvPr id="3" name="Content Placeholder 2">
            <a:extLst>
              <a:ext uri="{FF2B5EF4-FFF2-40B4-BE49-F238E27FC236}">
                <a16:creationId xmlns:a16="http://schemas.microsoft.com/office/drawing/2014/main" id="{8D3305CE-772A-EFC9-2C2D-B51EB599810A}"/>
              </a:ext>
            </a:extLst>
          </p:cNvPr>
          <p:cNvSpPr>
            <a:spLocks noGrp="1"/>
          </p:cNvSpPr>
          <p:nvPr>
            <p:ph idx="1"/>
          </p:nvPr>
        </p:nvSpPr>
        <p:spPr/>
        <p:txBody>
          <a:bodyPr>
            <a:normAutofit fontScale="92500" lnSpcReduction="10000"/>
          </a:bodyPr>
          <a:lstStyle/>
          <a:p>
            <a:pPr marL="342900" marR="0" lvl="0" indent="-342900" algn="just">
              <a:spcBef>
                <a:spcPts val="0"/>
              </a:spcBef>
              <a:spcAft>
                <a:spcPts val="1200"/>
              </a:spcAft>
              <a:buSzPts val="1000"/>
              <a:buFont typeface="Symbol" panose="05050102010706020507" pitchFamily="18" charset="2"/>
              <a:buChar char=""/>
              <a:tabLst>
                <a:tab pos="457200" algn="l"/>
              </a:tabLst>
            </a:pPr>
            <a:r>
              <a:rPr lang="en-US" dirty="0">
                <a:effectLst/>
                <a:latin typeface="Times New Roman" panose="02020603050405020304" pitchFamily="18" charset="0"/>
                <a:ea typeface="Calibri" panose="020F0502020204030204" pitchFamily="34" charset="0"/>
                <a:cs typeface="Arial" panose="020B0604020202020204" pitchFamily="34" charset="0"/>
              </a:rPr>
              <a:t>Create a set </a:t>
            </a:r>
            <a:r>
              <a:rPr lang="en-US" b="1" dirty="0" err="1">
                <a:effectLst/>
                <a:latin typeface="Times New Roman" panose="02020603050405020304" pitchFamily="18" charset="0"/>
                <a:ea typeface="Calibri" panose="020F0502020204030204" pitchFamily="34" charset="0"/>
                <a:cs typeface="Arial" panose="020B0604020202020204" pitchFamily="34" charset="0"/>
              </a:rPr>
              <a:t>sptSet</a:t>
            </a:r>
            <a:r>
              <a:rPr lang="en-US" dirty="0">
                <a:effectLst/>
                <a:latin typeface="Times New Roman" panose="02020603050405020304" pitchFamily="18" charset="0"/>
                <a:ea typeface="Calibri" panose="020F0502020204030204" pitchFamily="34" charset="0"/>
                <a:cs typeface="Arial" panose="020B0604020202020204" pitchFamily="34" charset="0"/>
              </a:rPr>
              <a:t> (shortest path tree set) that keeps track of vertices included in the shortest path tree, i.e., whose minimum distance from the source is calculated and finalized. Initially, this set is empty. </a:t>
            </a:r>
          </a:p>
          <a:p>
            <a:pPr marL="342900" marR="0" lvl="0" indent="-342900" algn="just">
              <a:spcBef>
                <a:spcPts val="0"/>
              </a:spcBef>
              <a:spcAft>
                <a:spcPts val="1200"/>
              </a:spcAft>
              <a:buSzPts val="1000"/>
              <a:buFont typeface="Symbol" panose="05050102010706020507" pitchFamily="18" charset="2"/>
              <a:buChar char=""/>
              <a:tabLst>
                <a:tab pos="457200" algn="l"/>
              </a:tabLst>
            </a:pPr>
            <a:r>
              <a:rPr lang="en-US" dirty="0">
                <a:effectLst/>
                <a:latin typeface="Times New Roman" panose="02020603050405020304" pitchFamily="18" charset="0"/>
                <a:ea typeface="Calibri" panose="020F0502020204030204" pitchFamily="34" charset="0"/>
                <a:cs typeface="Arial" panose="020B0604020202020204" pitchFamily="34" charset="0"/>
              </a:rPr>
              <a:t>Assign a distance value to all vertices in the input graph. Initialize all distance values as </a:t>
            </a:r>
            <a:r>
              <a:rPr lang="en-US" b="1" dirty="0">
                <a:effectLst/>
                <a:latin typeface="Times New Roman" panose="02020603050405020304" pitchFamily="18" charset="0"/>
                <a:ea typeface="Calibri" panose="020F0502020204030204" pitchFamily="34" charset="0"/>
                <a:cs typeface="Arial" panose="020B0604020202020204" pitchFamily="34" charset="0"/>
              </a:rPr>
              <a:t>INFINITE</a:t>
            </a:r>
            <a:r>
              <a:rPr lang="en-US" dirty="0">
                <a:effectLst/>
                <a:latin typeface="Times New Roman" panose="02020603050405020304" pitchFamily="18" charset="0"/>
                <a:ea typeface="Calibri" panose="020F0502020204030204" pitchFamily="34" charset="0"/>
                <a:cs typeface="Arial" panose="020B0604020202020204" pitchFamily="34" charset="0"/>
              </a:rPr>
              <a:t>. Assign the distance value as 0 for the source vertex so that it is picked first. </a:t>
            </a:r>
          </a:p>
          <a:p>
            <a:pPr marL="342900" marR="0" lvl="0" indent="-342900" algn="just">
              <a:spcBef>
                <a:spcPts val="0"/>
              </a:spcBef>
              <a:spcAft>
                <a:spcPts val="1200"/>
              </a:spcAft>
              <a:buSzPts val="1000"/>
              <a:buFont typeface="Symbol" panose="05050102010706020507" pitchFamily="18" charset="2"/>
              <a:buChar char=""/>
              <a:tabLst>
                <a:tab pos="457200" algn="l"/>
              </a:tabLst>
            </a:pPr>
            <a:r>
              <a:rPr lang="en-US" dirty="0">
                <a:effectLst/>
                <a:latin typeface="Times New Roman" panose="02020603050405020304" pitchFamily="18" charset="0"/>
                <a:ea typeface="Calibri" panose="020F0502020204030204" pitchFamily="34" charset="0"/>
                <a:cs typeface="Arial" panose="020B0604020202020204" pitchFamily="34" charset="0"/>
              </a:rPr>
              <a:t>While </a:t>
            </a:r>
            <a:r>
              <a:rPr lang="en-US" b="1" dirty="0" err="1">
                <a:effectLst/>
                <a:latin typeface="Times New Roman" panose="02020603050405020304" pitchFamily="18" charset="0"/>
                <a:ea typeface="Calibri" panose="020F0502020204030204" pitchFamily="34" charset="0"/>
                <a:cs typeface="Arial" panose="020B0604020202020204" pitchFamily="34" charset="0"/>
              </a:rPr>
              <a:t>sptSet</a:t>
            </a:r>
            <a:r>
              <a:rPr lang="en-US" dirty="0">
                <a:effectLst/>
                <a:latin typeface="Times New Roman" panose="02020603050405020304" pitchFamily="18" charset="0"/>
                <a:ea typeface="Calibri" panose="020F0502020204030204" pitchFamily="34" charset="0"/>
                <a:cs typeface="Arial" panose="020B0604020202020204" pitchFamily="34" charset="0"/>
              </a:rPr>
              <a:t> doesn’t include all vertices </a:t>
            </a:r>
          </a:p>
          <a:p>
            <a:pPr marL="742950" marR="0" lvl="1" indent="-285750" algn="just">
              <a:spcBef>
                <a:spcPts val="0"/>
              </a:spcBef>
              <a:spcAft>
                <a:spcPts val="1200"/>
              </a:spcAft>
              <a:buSzPts val="1000"/>
              <a:buFont typeface="Symbol" panose="05050102010706020507" pitchFamily="18" charset="2"/>
              <a:buChar char=""/>
              <a:tabLst>
                <a:tab pos="914400" algn="l"/>
              </a:tabLst>
            </a:pPr>
            <a:r>
              <a:rPr lang="en-US" sz="1800" dirty="0">
                <a:effectLst/>
                <a:latin typeface="Times New Roman" panose="02020603050405020304" pitchFamily="18" charset="0"/>
                <a:ea typeface="Calibri" panose="020F0502020204030204" pitchFamily="34" charset="0"/>
                <a:cs typeface="Arial" panose="020B0604020202020204" pitchFamily="34" charset="0"/>
              </a:rPr>
              <a:t>Pick a vertex </a:t>
            </a:r>
            <a:r>
              <a:rPr lang="en-US" sz="1800" b="1" dirty="0">
                <a:effectLst/>
                <a:latin typeface="Times New Roman" panose="02020603050405020304" pitchFamily="18" charset="0"/>
                <a:ea typeface="Calibri" panose="020F0502020204030204" pitchFamily="34" charset="0"/>
                <a:cs typeface="Arial" panose="020B0604020202020204" pitchFamily="34" charset="0"/>
              </a:rPr>
              <a:t>u</a:t>
            </a:r>
            <a:r>
              <a:rPr lang="en-US" sz="1800" dirty="0">
                <a:effectLst/>
                <a:latin typeface="Times New Roman" panose="02020603050405020304" pitchFamily="18" charset="0"/>
                <a:ea typeface="Calibri" panose="020F0502020204030204" pitchFamily="34" charset="0"/>
                <a:cs typeface="Arial" panose="020B0604020202020204" pitchFamily="34" charset="0"/>
              </a:rPr>
              <a:t> that is not there in </a:t>
            </a:r>
            <a:r>
              <a:rPr lang="en-US" sz="1800" b="1" dirty="0" err="1">
                <a:effectLst/>
                <a:latin typeface="Times New Roman" panose="02020603050405020304" pitchFamily="18" charset="0"/>
                <a:ea typeface="Calibri" panose="020F0502020204030204" pitchFamily="34" charset="0"/>
                <a:cs typeface="Arial" panose="020B0604020202020204" pitchFamily="34" charset="0"/>
              </a:rPr>
              <a:t>sptSet</a:t>
            </a:r>
            <a:r>
              <a:rPr lang="en-US" sz="1800" b="1"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a:effectLst/>
                <a:latin typeface="Times New Roman" panose="02020603050405020304" pitchFamily="18" charset="0"/>
                <a:ea typeface="Calibri" panose="020F0502020204030204" pitchFamily="34" charset="0"/>
                <a:cs typeface="Arial" panose="020B0604020202020204" pitchFamily="34" charset="0"/>
              </a:rPr>
              <a:t>and has a minimum distance value. </a:t>
            </a:r>
          </a:p>
          <a:p>
            <a:pPr marL="742950" marR="0" lvl="1" indent="-285750" algn="just">
              <a:spcBef>
                <a:spcPts val="0"/>
              </a:spcBef>
              <a:spcAft>
                <a:spcPts val="1200"/>
              </a:spcAft>
              <a:buSzPts val="1000"/>
              <a:buFont typeface="Symbol" panose="05050102010706020507" pitchFamily="18" charset="2"/>
              <a:buChar char=""/>
              <a:tabLst>
                <a:tab pos="914400" algn="l"/>
              </a:tabLst>
            </a:pPr>
            <a:r>
              <a:rPr lang="en-US" sz="1800" dirty="0">
                <a:effectLst/>
                <a:latin typeface="Times New Roman" panose="02020603050405020304" pitchFamily="18" charset="0"/>
                <a:ea typeface="Calibri" panose="020F0502020204030204" pitchFamily="34" charset="0"/>
                <a:cs typeface="Arial" panose="020B0604020202020204" pitchFamily="34" charset="0"/>
              </a:rPr>
              <a:t>Include u to </a:t>
            </a:r>
            <a:r>
              <a:rPr lang="en-US" sz="1800" b="1" dirty="0" err="1">
                <a:effectLst/>
                <a:latin typeface="Times New Roman" panose="02020603050405020304" pitchFamily="18" charset="0"/>
                <a:ea typeface="Calibri" panose="020F0502020204030204" pitchFamily="34" charset="0"/>
                <a:cs typeface="Arial" panose="020B0604020202020204" pitchFamily="34" charset="0"/>
              </a:rPr>
              <a:t>sptSet</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p>
          <a:p>
            <a:pPr marL="742950" marR="0" lvl="1" indent="-285750" algn="just">
              <a:spcBef>
                <a:spcPts val="0"/>
              </a:spcBef>
              <a:spcAft>
                <a:spcPts val="1200"/>
              </a:spcAft>
              <a:buSzPts val="1000"/>
              <a:buFont typeface="Symbol" panose="05050102010706020507" pitchFamily="18" charset="2"/>
              <a:buChar char=""/>
              <a:tabLst>
                <a:tab pos="914400" algn="l"/>
              </a:tabLst>
            </a:pPr>
            <a:r>
              <a:rPr lang="en-US" sz="1800" dirty="0">
                <a:effectLst/>
                <a:latin typeface="Times New Roman" panose="02020603050405020304" pitchFamily="18" charset="0"/>
                <a:ea typeface="Calibri" panose="020F0502020204030204" pitchFamily="34" charset="0"/>
                <a:cs typeface="Arial" panose="020B0604020202020204" pitchFamily="34" charset="0"/>
              </a:rPr>
              <a:t>Then update the distance value of all adjacent vertices of u. </a:t>
            </a:r>
          </a:p>
          <a:p>
            <a:pPr marL="1143000" marR="0" lvl="2" indent="-228600" algn="just">
              <a:spcBef>
                <a:spcPts val="0"/>
              </a:spcBef>
              <a:spcAft>
                <a:spcPts val="1200"/>
              </a:spcAft>
              <a:buSzPts val="1000"/>
              <a:buFont typeface="Symbol" panose="05050102010706020507" pitchFamily="18" charset="2"/>
              <a:buChar char=""/>
              <a:tabLst>
                <a:tab pos="1371600" algn="l"/>
              </a:tabLst>
            </a:pPr>
            <a:r>
              <a:rPr lang="en-US" sz="1800" dirty="0">
                <a:effectLst/>
                <a:latin typeface="Times New Roman" panose="02020603050405020304" pitchFamily="18" charset="0"/>
                <a:ea typeface="Calibri" panose="020F0502020204030204" pitchFamily="34" charset="0"/>
                <a:cs typeface="Arial" panose="020B0604020202020204" pitchFamily="34" charset="0"/>
              </a:rPr>
              <a:t>To update the distance values, iterate through all adjacent vertices. </a:t>
            </a:r>
          </a:p>
          <a:p>
            <a:pPr marL="1143000" marR="0" lvl="2" indent="-228600" algn="just">
              <a:spcBef>
                <a:spcPts val="0"/>
              </a:spcBef>
              <a:spcAft>
                <a:spcPts val="1200"/>
              </a:spcAft>
              <a:buSzPts val="1000"/>
              <a:buFont typeface="Symbol" panose="05050102010706020507" pitchFamily="18" charset="2"/>
              <a:buChar char=""/>
              <a:tabLst>
                <a:tab pos="1371600" algn="l"/>
              </a:tabLst>
            </a:pPr>
            <a:r>
              <a:rPr lang="en-US" sz="1800" dirty="0">
                <a:effectLst/>
                <a:latin typeface="Times New Roman" panose="02020603050405020304" pitchFamily="18" charset="0"/>
                <a:ea typeface="Calibri" panose="020F0502020204030204" pitchFamily="34" charset="0"/>
                <a:cs typeface="Arial" panose="020B0604020202020204" pitchFamily="34" charset="0"/>
              </a:rPr>
              <a:t>For every adjacent vertex v, if the sum of the distance value of u (from source) and weight of edge u-v, is less than the distance value of v, then update the distance value of v. </a:t>
            </a:r>
          </a:p>
          <a:p>
            <a:endParaRPr lang="en-US" sz="2800" dirty="0"/>
          </a:p>
        </p:txBody>
      </p:sp>
    </p:spTree>
    <p:extLst>
      <p:ext uri="{BB962C8B-B14F-4D97-AF65-F5344CB8AC3E}">
        <p14:creationId xmlns:p14="http://schemas.microsoft.com/office/powerpoint/2010/main" val="3241356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AAE40DA-1F5A-4A1A-89CA-2BC620DCD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rtlCol="0" anchor="ctr"/>
          <a:lstStyle/>
          <a:p>
            <a:pPr algn="ctr"/>
            <a:endParaRPr lang="en-US"/>
          </a:p>
        </p:txBody>
      </p:sp>
      <p:pic>
        <p:nvPicPr>
          <p:cNvPr id="2" name="Picture 1" descr="A picture containing circle, diagram, line&#10;&#10;Description automatically generated">
            <a:extLst>
              <a:ext uri="{FF2B5EF4-FFF2-40B4-BE49-F238E27FC236}">
                <a16:creationId xmlns:a16="http://schemas.microsoft.com/office/drawing/2014/main" id="{652FEF5B-68D6-3273-A35B-8A178E85BA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807128" y="945566"/>
            <a:ext cx="10577744" cy="4945095"/>
          </a:xfrm>
          <a:prstGeom prst="rect">
            <a:avLst/>
          </a:prstGeom>
          <a:noFill/>
        </p:spPr>
      </p:pic>
    </p:spTree>
    <p:extLst>
      <p:ext uri="{BB962C8B-B14F-4D97-AF65-F5344CB8AC3E}">
        <p14:creationId xmlns:p14="http://schemas.microsoft.com/office/powerpoint/2010/main" val="24796907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3</TotalTime>
  <Words>184</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Century Gothic</vt:lpstr>
      <vt:lpstr>Garamond</vt:lpstr>
      <vt:lpstr>Symbol</vt:lpstr>
      <vt:lpstr>Times New Roman</vt:lpstr>
      <vt:lpstr>Savon</vt:lpstr>
      <vt:lpstr>Dijkstra</vt:lpstr>
      <vt:lpstr>Follow the steps below to solve the problem: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Dijkstra</dc:title>
  <dc:creator>Mariam Amr Barakat</dc:creator>
  <cp:lastModifiedBy>Mariam Amr Barakat</cp:lastModifiedBy>
  <cp:revision>2</cp:revision>
  <dcterms:created xsi:type="dcterms:W3CDTF">2023-06-16T15:51:35Z</dcterms:created>
  <dcterms:modified xsi:type="dcterms:W3CDTF">2023-06-17T08:33:29Z</dcterms:modified>
</cp:coreProperties>
</file>