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sldIdLst>
    <p:sldId id="256" r:id="rId3"/>
    <p:sldId id="257" r:id="rId4"/>
    <p:sldId id="267" r:id="rId5"/>
    <p:sldId id="268" r:id="rId6"/>
    <p:sldId id="269" r:id="rId7"/>
    <p:sldId id="27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86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920" y="368280"/>
            <a:ext cx="793080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7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" name="Google Shape;11;p2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>
            <a:off x="3834360" y="1266120"/>
            <a:ext cx="6625800" cy="577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17128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4" name="Google Shape;94;p19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11382600">
            <a:off x="5733360" y="-2468880"/>
            <a:ext cx="6625800" cy="577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560" y="535680"/>
            <a:ext cx="3417840" cy="75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3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5268600" y="3691080"/>
            <a:ext cx="3417840" cy="75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43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7" name="Google Shape;100;p20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20224800">
            <a:off x="-2000520" y="1667880"/>
            <a:ext cx="6625800" cy="577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478960" y="1791000"/>
            <a:ext cx="6207840" cy="2911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440280"/>
            <a:ext cx="1294920" cy="76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5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6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" name="Google Shape;15;p3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8601600">
            <a:off x="2378880" y="-4229280"/>
            <a:ext cx="8775720" cy="765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242880" y="456480"/>
            <a:ext cx="5443200" cy="103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Google Shape;104;p21"/>
          <p:cNvSpPr/>
          <p:nvPr/>
        </p:nvSpPr>
        <p:spPr>
          <a:xfrm>
            <a:off x="457200" y="3846960"/>
            <a:ext cx="575712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,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  <a:hlinkClick r:id="rId3"/>
              </a:rPr>
              <a:t>Freepik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Albert Sans"/>
                <a:ea typeface="Albert Sans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457200" y="1221480"/>
            <a:ext cx="8233560" cy="130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12400"/>
            <a:ext cx="822924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7" name="Google Shape;25;p5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2200200">
            <a:off x="-3751920" y="-381240"/>
            <a:ext cx="6625800" cy="577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27;p6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15790200">
            <a:off x="-1680840" y="-1717200"/>
            <a:ext cx="4467240" cy="389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body"/>
          </p:nvPr>
        </p:nvSpPr>
        <p:spPr>
          <a:xfrm>
            <a:off x="4053600" y="1704960"/>
            <a:ext cx="4512600" cy="283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445428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69080" y="370800"/>
            <a:ext cx="2841480" cy="733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1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15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576520" y="1292760"/>
            <a:ext cx="67752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2576520" y="2187720"/>
            <a:ext cx="67752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2576520" y="3082680"/>
            <a:ext cx="67752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2576520" y="3937680"/>
            <a:ext cx="67752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9" name="Google Shape;55;p13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10523400">
            <a:off x="6530760" y="569520"/>
            <a:ext cx="6625800" cy="577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445560"/>
            <a:ext cx="8113320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1" name="Google Shape;59;p14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19518600">
            <a:off x="3620520" y="2570760"/>
            <a:ext cx="6625800" cy="577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845280" y="1199520"/>
            <a:ext cx="4619880" cy="20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5" name="Google Shape;63;p15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3072000">
            <a:off x="-2614320" y="-1976760"/>
            <a:ext cx="4433400" cy="386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782680" y="1249560"/>
            <a:ext cx="3360960" cy="38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66;p16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13175400">
            <a:off x="172080" y="-2061000"/>
            <a:ext cx="4599360" cy="401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9;p17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4050000">
            <a:off x="7011720" y="-2139120"/>
            <a:ext cx="6625800" cy="577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5160" y="212400"/>
            <a:ext cx="811332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6000" y="212400"/>
            <a:ext cx="8171280" cy="64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2" name="Google Shape;79;p18"/>
          <p:cNvPicPr/>
          <p:nvPr/>
        </p:nvPicPr>
        <p:blipFill>
          <a:blip r:embed="rId2">
            <a:alphaModFix amt="64000"/>
          </a:blip>
          <a:srcRect l="11021" r="13736" b="8153"/>
          <a:stretch/>
        </p:blipFill>
        <p:spPr>
          <a:xfrm rot="4361400">
            <a:off x="5070240" y="2708640"/>
            <a:ext cx="6625800" cy="57772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199" y="2975429"/>
            <a:ext cx="4274457" cy="17960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23BCE119 – Jenil Soni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OpenSymbol"/>
              </a:rPr>
              <a:t>23BCE156 – Rishi </a:t>
            </a:r>
            <a:r>
              <a:rPr lang="en-US" sz="2000" dirty="0" err="1">
                <a:solidFill>
                  <a:srgbClr val="000000"/>
                </a:solidFill>
                <a:latin typeface="OpenSymbol"/>
              </a:rPr>
              <a:t>Kukadiya</a:t>
            </a:r>
            <a:endParaRPr lang="en-US" sz="2000" dirty="0">
              <a:solidFill>
                <a:srgbClr val="000000"/>
              </a:solidFill>
              <a:latin typeface="OpenSymbo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23BCE157 – Karmit </a:t>
            </a:r>
            <a:r>
              <a:rPr lang="en-US" sz="2000" b="0" u="none" strike="noStrike" dirty="0" err="1">
                <a:solidFill>
                  <a:srgbClr val="000000"/>
                </a:solidFill>
                <a:effectLst/>
                <a:uFillTx/>
                <a:latin typeface="OpenSymbol"/>
              </a:rPr>
              <a:t>Langhnoda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dirty="0">
                <a:solidFill>
                  <a:srgbClr val="000000"/>
                </a:solidFill>
                <a:latin typeface="OpenSymbol"/>
              </a:rPr>
              <a:t>23BCE161 – Mahin Mehta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23BCE188 – </a:t>
            </a:r>
            <a:r>
              <a:rPr lang="en-US" sz="2000" dirty="0">
                <a:solidFill>
                  <a:srgbClr val="000000"/>
                </a:solidFill>
                <a:latin typeface="OpenSymbol"/>
              </a:rPr>
              <a:t>Anas Multani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title"/>
          </p:nvPr>
        </p:nvSpPr>
        <p:spPr>
          <a:xfrm>
            <a:off x="457200" y="458606"/>
            <a:ext cx="793404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dirty="0"/>
              <a:t>University Admission Chatbot</a:t>
            </a:r>
            <a:endParaRPr lang="fr-FR" sz="7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3448080"/>
            <a:ext cx="8115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r>
              <a:rPr lang="en-US" sz="3600" dirty="0"/>
              <a:t>Introduction to University Chatbot System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923760" y="816864"/>
            <a:ext cx="7295760" cy="23165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100" dirty="0"/>
              <a:t>Developed an intelligent chatbot that understands and responds to university-related queries using Natural Language Processing (NLP).</a:t>
            </a:r>
          </a:p>
          <a:p>
            <a:r>
              <a:rPr lang="en-US" sz="1100" dirty="0"/>
              <a:t>Aims to automate information delivery about admissions, fees, scholarships, and courses through natural conversations.</a:t>
            </a:r>
          </a:p>
          <a:p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A Natural Language Computing–based Chatbot that:</a:t>
            </a:r>
          </a:p>
          <a:p>
            <a:pPr lvl="1"/>
            <a:r>
              <a:rPr lang="en-US" sz="1100" dirty="0"/>
              <a:t>Understands user intent and context.</a:t>
            </a:r>
          </a:p>
          <a:p>
            <a:pPr lvl="1"/>
            <a:r>
              <a:rPr lang="en-US" sz="1100" dirty="0"/>
              <a:t>Extracts key information (slots) from queries.</a:t>
            </a:r>
          </a:p>
          <a:p>
            <a:pPr lvl="1"/>
            <a:r>
              <a:rPr lang="en-US" sz="1100" dirty="0"/>
              <a:t>Retrieves accurate answers from university documents using RAG (Retrieval-Augmented Generation).</a:t>
            </a:r>
          </a:p>
          <a:p>
            <a:pPr lvl="1"/>
            <a:r>
              <a:rPr lang="en-US" sz="1100" dirty="0"/>
              <a:t>Provides an engaging, human-like chat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14440" y="209520"/>
            <a:ext cx="811512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3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Step-by-Step</a:t>
            </a:r>
            <a:r>
              <a:rPr lang="en-US" sz="3300" b="0" i="1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 Process</a:t>
            </a:r>
            <a:endParaRPr lang="fr-FR" sz="3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23B95-369E-5C85-9523-C771A371453C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65FDB-CCD4-094A-0210-136D1FA4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3448080"/>
            <a:ext cx="8115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600" dirty="0"/>
              <a:t>AI Components &amp; System Analysis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11200" y="419580"/>
            <a:ext cx="7451440" cy="332510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10000"/>
          </a:bodyPr>
          <a:lstStyle/>
          <a:p>
            <a:r>
              <a:rPr lang="en-IN" sz="1400" b="1" dirty="0"/>
              <a:t>Slot Extraction Model</a:t>
            </a:r>
          </a:p>
          <a:p>
            <a:r>
              <a:rPr lang="en-IN" sz="1400" b="1" dirty="0"/>
              <a:t>Model:</a:t>
            </a:r>
            <a:r>
              <a:rPr lang="en-IN" sz="1400" dirty="0"/>
              <a:t> Google Gemini 2.5 Flash (via </a:t>
            </a:r>
            <a:r>
              <a:rPr lang="en-IN" sz="1400" dirty="0" err="1"/>
              <a:t>LangChain</a:t>
            </a:r>
            <a:r>
              <a:rPr lang="en-IN" sz="1400" dirty="0"/>
              <a:t>)</a:t>
            </a:r>
          </a:p>
          <a:p>
            <a:r>
              <a:rPr lang="en-IN" sz="1400" b="1" dirty="0"/>
              <a:t>Role:</a:t>
            </a:r>
            <a:r>
              <a:rPr lang="en-IN" sz="1400" dirty="0"/>
              <a:t> Converts user text → structured slots (course, location, scholarship, etc.)</a:t>
            </a:r>
          </a:p>
          <a:p>
            <a:r>
              <a:rPr lang="en-IN" sz="1400" b="1" dirty="0"/>
              <a:t>Method:</a:t>
            </a:r>
            <a:r>
              <a:rPr lang="en-IN" sz="1400" dirty="0"/>
              <a:t> Few-shot prompt engineering for JSON output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Intent Classification Model</a:t>
            </a:r>
          </a:p>
          <a:p>
            <a:r>
              <a:rPr lang="en-IN" sz="1400" b="1" dirty="0"/>
              <a:t>Model: </a:t>
            </a:r>
            <a:r>
              <a:rPr lang="en-IN" sz="1400" dirty="0" err="1"/>
              <a:t>intent_classifier</a:t>
            </a:r>
            <a:r>
              <a:rPr lang="en-IN" sz="1400" dirty="0"/>
              <a:t> (</a:t>
            </a:r>
            <a:r>
              <a:rPr lang="en-IN" sz="1400" dirty="0" err="1"/>
              <a:t>HuggingFace</a:t>
            </a:r>
            <a:r>
              <a:rPr lang="en-IN" sz="1400" dirty="0"/>
              <a:t> Transformers)</a:t>
            </a:r>
          </a:p>
          <a:p>
            <a:r>
              <a:rPr lang="en-IN" sz="1400" b="1" dirty="0"/>
              <a:t>Purpose:</a:t>
            </a:r>
            <a:r>
              <a:rPr lang="en-IN" sz="1400" dirty="0"/>
              <a:t> Identify user’s intent category (e.g., </a:t>
            </a:r>
            <a:r>
              <a:rPr lang="en-IN" sz="1400" dirty="0" err="1"/>
              <a:t>fees_info</a:t>
            </a:r>
            <a:r>
              <a:rPr lang="en-IN" sz="1400" dirty="0"/>
              <a:t>, </a:t>
            </a:r>
            <a:r>
              <a:rPr lang="en-IN" sz="1400" dirty="0" err="1"/>
              <a:t>admission_process</a:t>
            </a:r>
            <a:r>
              <a:rPr lang="en-IN" sz="1400" dirty="0"/>
              <a:t>)</a:t>
            </a:r>
          </a:p>
          <a:p>
            <a:r>
              <a:rPr lang="en-IN" sz="1400" b="1" dirty="0"/>
              <a:t>Output:</a:t>
            </a:r>
            <a:r>
              <a:rPr lang="en-IN" sz="1400" dirty="0"/>
              <a:t> Intent + confidence score</a:t>
            </a:r>
            <a:br>
              <a:rPr lang="en-IN" sz="1400" dirty="0"/>
            </a:br>
            <a:r>
              <a:rPr lang="en-IN" sz="1400" dirty="0"/>
              <a:t>→ Example: { intent: "</a:t>
            </a:r>
            <a:r>
              <a:rPr lang="en-IN" sz="1400" dirty="0" err="1"/>
              <a:t>fees_info</a:t>
            </a:r>
            <a:r>
              <a:rPr lang="en-IN" sz="1400" dirty="0"/>
              <a:t>", confidence: 0.94 }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RAG Pipeline (Retrieval-Augmented Generation)</a:t>
            </a:r>
          </a:p>
          <a:p>
            <a:r>
              <a:rPr lang="en-IN" sz="1400" b="1" dirty="0"/>
              <a:t>Retrieval:</a:t>
            </a:r>
            <a:r>
              <a:rPr lang="en-IN" sz="1400" dirty="0"/>
              <a:t> TF-IDF + cosine similarity (Top 3 document chunks)</a:t>
            </a:r>
          </a:p>
          <a:p>
            <a:r>
              <a:rPr lang="en-IN" sz="1400" b="1" dirty="0"/>
              <a:t>Augmentation:</a:t>
            </a:r>
            <a:r>
              <a:rPr lang="en-IN" sz="1400" dirty="0"/>
              <a:t> Adds slot and log context to LLM prompt</a:t>
            </a:r>
          </a:p>
          <a:p>
            <a:r>
              <a:rPr lang="en-IN" sz="1400" b="1" dirty="0"/>
              <a:t>Generation:</a:t>
            </a:r>
            <a:r>
              <a:rPr lang="en-IN" sz="1400" dirty="0"/>
              <a:t> Gemini 2.5 Flash generates factual response</a:t>
            </a:r>
          </a:p>
          <a:p>
            <a:r>
              <a:rPr lang="en-IN" sz="1400" b="1" dirty="0"/>
              <a:t>Documents:</a:t>
            </a:r>
            <a:r>
              <a:rPr lang="en-IN" sz="1400" dirty="0"/>
              <a:t> PDF + scanned images processed via PyPDF2 + Tesseract OCR</a:t>
            </a: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448080"/>
            <a:ext cx="8115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600" dirty="0"/>
              <a:t>System Insights &amp; Conclusion</a:t>
            </a:r>
            <a:endParaRPr lang="fr-FR" sz="33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71679" y="558799"/>
            <a:ext cx="7868377" cy="33382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r>
              <a:rPr lang="en-IN" sz="1400" b="1" dirty="0"/>
              <a:t>Complete Data Flow (Recap)</a:t>
            </a:r>
          </a:p>
          <a:p>
            <a:r>
              <a:rPr lang="en-IN" sz="1400" b="1" dirty="0"/>
              <a:t>- User Input:</a:t>
            </a:r>
            <a:r>
              <a:rPr lang="en-IN" sz="1400" dirty="0"/>
              <a:t> Typed in chat window (React frontend)</a:t>
            </a:r>
          </a:p>
          <a:p>
            <a:r>
              <a:rPr lang="en-IN" sz="1400" b="1" dirty="0"/>
              <a:t>- Backend Handling:</a:t>
            </a:r>
            <a:r>
              <a:rPr lang="en-IN" sz="1400" dirty="0"/>
              <a:t> Creates/updates session and asks next question</a:t>
            </a:r>
          </a:p>
          <a:p>
            <a:r>
              <a:rPr lang="en-IN" sz="1400" b="1" dirty="0"/>
              <a:t>- AI Agent Call:</a:t>
            </a:r>
            <a:r>
              <a:rPr lang="en-IN" sz="1400" dirty="0"/>
              <a:t> Extracts slot → updates MongoDB</a:t>
            </a:r>
          </a:p>
          <a:p>
            <a:r>
              <a:rPr lang="en-IN" sz="1400" b="1" dirty="0"/>
              <a:t>- Completion:</a:t>
            </a:r>
            <a:r>
              <a:rPr lang="en-IN" sz="1400" dirty="0"/>
              <a:t> When all slots filled → intent + RAG response</a:t>
            </a:r>
          </a:p>
          <a:p>
            <a:r>
              <a:rPr lang="en-IN" sz="1400" b="1" dirty="0"/>
              <a:t>- Final Output:</a:t>
            </a:r>
            <a:r>
              <a:rPr lang="en-IN" sz="1400" dirty="0"/>
              <a:t> Accurate, document-based answer sent back to user</a:t>
            </a:r>
          </a:p>
          <a:p>
            <a:br>
              <a:rPr lang="en-IN" sz="1400" dirty="0"/>
            </a:br>
            <a:endParaRPr lang="en-IN" sz="1400" dirty="0"/>
          </a:p>
          <a:p>
            <a:r>
              <a:rPr lang="en-IN" sz="1400" b="1" dirty="0"/>
              <a:t>System Strengths</a:t>
            </a:r>
          </a:p>
          <a:p>
            <a:r>
              <a:rPr lang="en-IN" sz="1400" b="1" dirty="0"/>
              <a:t>- Natural Language Understanding</a:t>
            </a:r>
            <a:r>
              <a:rPr lang="en-IN" sz="1400" dirty="0"/>
              <a:t> — powered by Gemini &amp; Transformers</a:t>
            </a:r>
            <a:br>
              <a:rPr lang="en-IN" sz="1400" dirty="0"/>
            </a:br>
            <a:r>
              <a:rPr lang="en-IN" sz="1400" dirty="0"/>
              <a:t>- </a:t>
            </a:r>
            <a:r>
              <a:rPr lang="en-IN" sz="1400" b="1" dirty="0"/>
              <a:t>Persistent Context</a:t>
            </a:r>
            <a:r>
              <a:rPr lang="en-IN" sz="1400" dirty="0"/>
              <a:t> — MongoDB session tracks user flow</a:t>
            </a:r>
            <a:br>
              <a:rPr lang="en-IN" sz="1400" dirty="0"/>
            </a:br>
            <a:r>
              <a:rPr lang="en-IN" sz="1400" dirty="0"/>
              <a:t>- </a:t>
            </a:r>
            <a:r>
              <a:rPr lang="en-IN" sz="1400" b="1" dirty="0"/>
              <a:t>Factual Answers</a:t>
            </a:r>
            <a:r>
              <a:rPr lang="en-IN" sz="1400" dirty="0"/>
              <a:t> — RAG ensures domain-specific accuracy</a:t>
            </a:r>
            <a:br>
              <a:rPr lang="en-IN" sz="1400" dirty="0"/>
            </a:br>
            <a:r>
              <a:rPr lang="en-IN" sz="1400" dirty="0"/>
              <a:t>- </a:t>
            </a:r>
            <a:r>
              <a:rPr lang="en-IN" sz="1400" b="1" dirty="0"/>
              <a:t>Scalable Design</a:t>
            </a:r>
            <a:r>
              <a:rPr lang="en-IN" sz="1400" dirty="0"/>
              <a:t> — Modular architecture for easy expansion</a:t>
            </a:r>
            <a:br>
              <a:rPr lang="en-IN" sz="1400" dirty="0"/>
            </a:br>
            <a:r>
              <a:rPr lang="en-IN" sz="1400" dirty="0"/>
              <a:t>- </a:t>
            </a:r>
            <a:r>
              <a:rPr lang="en-IN" sz="1400" b="1" dirty="0"/>
              <a:t>Multilingual &amp; Adaptive</a:t>
            </a:r>
            <a:r>
              <a:rPr lang="en-IN" sz="1400" dirty="0"/>
              <a:t> — Can be extended for multiple languages</a:t>
            </a:r>
          </a:p>
          <a:p>
            <a:br>
              <a:rPr lang="en-IN" sz="1400" dirty="0"/>
            </a:br>
            <a:endParaRPr lang="en-IN" sz="1400" dirty="0"/>
          </a:p>
          <a:p>
            <a:r>
              <a:rPr lang="en-IN" sz="1400" b="1" dirty="0"/>
              <a:t>Conclusion</a:t>
            </a:r>
          </a:p>
          <a:p>
            <a:r>
              <a:rPr lang="en-IN" sz="1400" dirty="0"/>
              <a:t>The Gujarat University Admission Chatbot demonstrates how Natural Language Computing enables real-world, human-like information systems. By combining NLP models, document retrieval, and conversational memory, the system provides accurate, context-aware responses — redefining digital university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7;p41">
            <a:extLst>
              <a:ext uri="{FF2B5EF4-FFF2-40B4-BE49-F238E27FC236}">
                <a16:creationId xmlns:a16="http://schemas.microsoft.com/office/drawing/2014/main" id="{1F543310-BC08-62D3-BD43-CC6A65B656A3}"/>
              </a:ext>
            </a:extLst>
          </p:cNvPr>
          <p:cNvPicPr/>
          <p:nvPr/>
        </p:nvPicPr>
        <p:blipFill>
          <a:blip r:embed="rId2">
            <a:alphaModFix amt="64000"/>
          </a:blip>
          <a:srcRect l="11023" r="13738" b="8154"/>
          <a:stretch/>
        </p:blipFill>
        <p:spPr>
          <a:xfrm rot="12735000">
            <a:off x="312432" y="-1955956"/>
            <a:ext cx="6625800" cy="577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>
            <a:extLst>
              <a:ext uri="{FF2B5EF4-FFF2-40B4-BE49-F238E27FC236}">
                <a16:creationId xmlns:a16="http://schemas.microsoft.com/office/drawing/2014/main" id="{DB792038-1104-6F32-6F58-F7CDD68E34F5}"/>
              </a:ext>
            </a:extLst>
          </p:cNvPr>
          <p:cNvSpPr txBox="1">
            <a:spLocks/>
          </p:cNvSpPr>
          <p:nvPr/>
        </p:nvSpPr>
        <p:spPr>
          <a:xfrm>
            <a:off x="1852740" y="1648420"/>
            <a:ext cx="5438520" cy="18466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0800" dirty="0">
                <a:solidFill>
                  <a:schemeClr val="dk1"/>
                </a:solidFill>
                <a:latin typeface="Viaoda Libre"/>
                <a:ea typeface="Viaoda Libre"/>
              </a:rPr>
              <a:t>THANKS</a:t>
            </a:r>
            <a:endParaRPr lang="fr-FR" sz="10800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2902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Gradient by Slidesgo">
  <a:themeElements>
    <a:clrScheme name="Simple Light">
      <a:dk1>
        <a:srgbClr val="000000"/>
      </a:dk1>
      <a:lt1>
        <a:srgbClr val="FFFBF8"/>
      </a:lt1>
      <a:dk2>
        <a:srgbClr val="000000"/>
      </a:dk2>
      <a:lt2>
        <a:srgbClr val="00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423</Words>
  <Application>Microsoft Office PowerPoint</Application>
  <PresentationFormat>On-screen Show (16:9)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Albert Sans</vt:lpstr>
      <vt:lpstr>Arial</vt:lpstr>
      <vt:lpstr>OpenSymbol</vt:lpstr>
      <vt:lpstr>Symbol</vt:lpstr>
      <vt:lpstr>Viaoda Libre</vt:lpstr>
      <vt:lpstr>Wingdings</vt:lpstr>
      <vt:lpstr>Minimal Gradient by Slidesgo</vt:lpstr>
      <vt:lpstr>Slidesgo Final Pages</vt:lpstr>
      <vt:lpstr>University Admission Chatbot</vt:lpstr>
      <vt:lpstr>Introduction to University Chatbot System</vt:lpstr>
      <vt:lpstr>Step-by-Step Process</vt:lpstr>
      <vt:lpstr>AI Components &amp; System Analysis</vt:lpstr>
      <vt:lpstr>System Insights &amp; 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Anas Multani</dc:creator>
  <cp:lastModifiedBy>Anas Multani</cp:lastModifiedBy>
  <cp:revision>2</cp:revision>
  <dcterms:modified xsi:type="dcterms:W3CDTF">2025-10-29T05:56:25Z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2025-10-28T19:38:39Z</dcterms:created>
  <dc:creator>Unknown Creator</dc:creator>
  <dc:description/>
  <dc:language>en-US</dc:language>
  <cp:lastModifiedBy>Unknown Creator</cp:lastModifiedBy>
  <dcterms:modified xsi:type="dcterms:W3CDTF">2025-10-28T19:38:39Z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