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D355E-9AC2-42F9-6CBD-53FEE584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87DE9-0798-1367-9E1D-C8737205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FB0B9-1A9C-F322-B6FF-2DE96246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8F9A2-D9D8-9F79-726B-32021FB7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E965A9-ED36-1987-6B0A-7AF8D83A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9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90EE7-BC70-67A0-A88F-3D0F28B4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4F1941-8196-CC2F-2404-34719E584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0DF4E1-B14C-7FE6-25C2-7D813515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56F074-72EA-33B0-55D1-25E91355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A0866-243F-E560-024E-B58440AC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49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E41531-89A1-3486-B905-53955B22A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63A7D3-C610-583A-6FBD-A3CEBD45F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F66EA-D457-52CB-AB02-D7C1726B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AB3D10-3629-DDF2-6324-ADA7E6E3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EDAEFA-A999-59CA-200A-7077E7C1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03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A251C-F4DB-D6D9-39CD-F2658213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60C21-A448-8699-F5AB-25240819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E2CE8-868D-31CF-99E0-1AA18BDA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202D5-5FEA-130E-017D-0BEDF790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FB496-6359-3170-5899-AFEA5721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377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64D30-1EAA-A651-3B66-F9051B91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09E6D3-0E9A-6B98-6107-4414724E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64BCD-EEB5-7D8B-0C62-7917AA07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BAEE1-A246-3416-78FD-97FA3FAA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E5DEF-005E-9405-33B4-1FD0FCBD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875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46121-6D85-1537-84F0-C7A24C23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FD99F-6AF5-9DC9-8983-1E50E0977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1E150C-9AFC-B44C-F5AA-B3AF4FDCD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8A09E7-A022-2BE3-7345-1125CED4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3F69A7-22C8-491B-FFEF-0C89FEA4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FCEF74-EAD3-F15D-5406-BC387E46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834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F10BC-2CC0-C223-7335-77C79AF3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D1187-D6D2-065F-AFF6-9570BD9D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8B972-17FA-CA29-DFC7-83346DE44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057BE6-23C3-D936-2AD0-2D6BDFFA1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7526BE-5BC4-1720-144E-FBF755A22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D22C9D-5A36-875E-BB03-F178F6E9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26BD37-4581-66F1-9A45-5F6A3916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3F2664-1491-B052-E5D4-629BB61B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99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68BD4-DAF1-A384-D931-FD2A16B3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57481E-5F5C-E98F-585C-9D31F982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9939BB-8620-14EA-A84B-1D0D412A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D9F892-08C6-67FA-2483-DCBF97C4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614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66F411-4283-8BBB-A3E6-FE49FE0F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3671D0-8628-0380-7FA7-6D37B498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9DE768-808D-26AB-0D3E-15E258D9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612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9CECC-C491-09EA-D4B6-AD26479E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DEC50-A722-E254-25EC-57FF129B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DE9121-6261-E038-D135-8A9512E0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698437-E7A2-E1F7-8BF0-EAC71A5D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F9F85-ED0C-E29F-3A64-A75056E2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86904E-01B5-1E8C-226C-B545D35D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74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CB481-6895-4CF6-2C38-9D9EF100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43958B-8CCA-F994-6338-DDA269682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07CC73-4E42-CA27-B2B9-0468B2C84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56C38A-A5E7-37D0-85F6-C95978A4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F4473-C73D-1F84-FF3D-A769C6BA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8E0A5F-E348-6A28-9478-45CDF2F3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1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D89EC5-9ACA-1682-EB1D-5515269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0C9F18-0ECA-C95E-098E-C78335DC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13C0FF-E61D-1C51-41CD-D6BD8C4A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DE007-3574-4807-9456-C100E96853A9}" type="datetimeFigureOut">
              <a:rPr lang="nl-BE" smtClean="0"/>
              <a:t>22/04/2024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5005C-8277-B24F-65EB-D9634784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24277C-B150-42F4-AF4E-4E0D39C37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62D32-365E-4352-945F-E0792520F2B2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28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8DC5D476-A2A0-EB64-8CEE-632354763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" b="1125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414AB1-3B0D-3F62-8F3A-7854906D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5200" dirty="0">
                <a:solidFill>
                  <a:srgbClr val="FFFFFF"/>
                </a:solidFill>
                <a:latin typeface="Abadi" panose="020F0502020204030204" pitchFamily="34" charset="0"/>
              </a:rPr>
              <a:t>Project </a:t>
            </a:r>
            <a:r>
              <a:rPr lang="fr-FR" sz="5200" dirty="0" err="1">
                <a:solidFill>
                  <a:srgbClr val="FFFFFF"/>
                </a:solidFill>
                <a:latin typeface="Abadi" panose="020F0502020204030204" pitchFamily="34" charset="0"/>
              </a:rPr>
              <a:t>week</a:t>
            </a:r>
            <a:r>
              <a:rPr lang="fr-FR" sz="5200" dirty="0">
                <a:solidFill>
                  <a:srgbClr val="FFFFFF"/>
                </a:solidFill>
                <a:latin typeface="Abadi" panose="020F0502020204030204" pitchFamily="34" charset="0"/>
              </a:rPr>
              <a:t> </a:t>
            </a:r>
            <a:br>
              <a:rPr lang="fr-FR" sz="5200" dirty="0">
                <a:solidFill>
                  <a:srgbClr val="FFFFFF"/>
                </a:solidFill>
                <a:latin typeface="Abadi" panose="020F0502020204030204" pitchFamily="34" charset="0"/>
              </a:rPr>
            </a:br>
            <a:r>
              <a:rPr lang="fr-FR" sz="5200" dirty="0">
                <a:solidFill>
                  <a:srgbClr val="FFFFFF"/>
                </a:solidFill>
                <a:latin typeface="Abadi" panose="020F0502020204030204" pitchFamily="34" charset="0"/>
              </a:rPr>
              <a:t>team 8</a:t>
            </a:r>
            <a:endParaRPr lang="nl-BE" sz="5200" dirty="0">
              <a:solidFill>
                <a:srgbClr val="FFFFFF"/>
              </a:solidFill>
              <a:latin typeface="Abadi" panose="020F05020202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6D5B8B-8AFC-A9D1-4FE9-4B6992CE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582" y="3900328"/>
            <a:ext cx="9480480" cy="11288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Zayd Graiet, Anas </a:t>
            </a:r>
            <a:r>
              <a:rPr lang="fr-FR" dirty="0" err="1">
                <a:solidFill>
                  <a:srgbClr val="FFFFFF"/>
                </a:solidFill>
              </a:rPr>
              <a:t>Nassihi</a:t>
            </a:r>
            <a:r>
              <a:rPr lang="fr-FR" dirty="0">
                <a:solidFill>
                  <a:srgbClr val="FFFFFF"/>
                </a:solidFill>
              </a:rPr>
              <a:t>, Joao Pedro </a:t>
            </a:r>
            <a:r>
              <a:rPr lang="fr-FR" dirty="0" err="1">
                <a:solidFill>
                  <a:srgbClr val="FFFFFF"/>
                </a:solidFill>
              </a:rPr>
              <a:t>Serafim</a:t>
            </a:r>
            <a:r>
              <a:rPr lang="fr-FR" dirty="0">
                <a:solidFill>
                  <a:srgbClr val="FFFFFF"/>
                </a:solidFill>
              </a:rPr>
              <a:t> Santos, Maëva Simon, </a:t>
            </a:r>
            <a:r>
              <a:rPr lang="fr-FR" dirty="0" err="1">
                <a:solidFill>
                  <a:srgbClr val="FFFFFF"/>
                </a:solidFill>
              </a:rPr>
              <a:t>Hâjar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Azmizam</a:t>
            </a:r>
            <a:r>
              <a:rPr lang="fr-FR" dirty="0">
                <a:solidFill>
                  <a:srgbClr val="FFFFFF"/>
                </a:solidFill>
              </a:rPr>
              <a:t>, Adam </a:t>
            </a:r>
            <a:r>
              <a:rPr lang="fr-FR" dirty="0" err="1">
                <a:solidFill>
                  <a:srgbClr val="FFFFFF"/>
                </a:solidFill>
              </a:rPr>
              <a:t>Zerrad</a:t>
            </a:r>
            <a:r>
              <a:rPr lang="fr-FR" dirty="0">
                <a:solidFill>
                  <a:srgbClr val="FFFFFF"/>
                </a:solidFill>
              </a:rPr>
              <a:t> , Adam </a:t>
            </a:r>
            <a:r>
              <a:rPr lang="fr-FR" dirty="0" err="1">
                <a:solidFill>
                  <a:srgbClr val="FFFFFF"/>
                </a:solidFill>
              </a:rPr>
              <a:t>Ghaouzi</a:t>
            </a:r>
            <a:r>
              <a:rPr lang="fr-FR" dirty="0">
                <a:solidFill>
                  <a:srgbClr val="FFFFFF"/>
                </a:solidFill>
              </a:rPr>
              <a:t>, </a:t>
            </a:r>
            <a:r>
              <a:rPr lang="fr-FR" dirty="0" err="1">
                <a:solidFill>
                  <a:srgbClr val="FFFFFF"/>
                </a:solidFill>
              </a:rPr>
              <a:t>Görkem</a:t>
            </a:r>
            <a:r>
              <a:rPr lang="fr-FR" dirty="0">
                <a:solidFill>
                  <a:srgbClr val="FFFFFF"/>
                </a:solidFill>
              </a:rPr>
              <a:t> Han </a:t>
            </a:r>
          </a:p>
          <a:p>
            <a:r>
              <a:rPr lang="fr-FR" dirty="0">
                <a:solidFill>
                  <a:srgbClr val="FFFFFF"/>
                </a:solidFill>
              </a:rPr>
              <a:t> </a:t>
            </a:r>
            <a:endParaRPr lang="nl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EBEDE444-01E7-771B-264F-43DD224B9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407D90-AD40-B998-CC3C-690BF35F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endParaRPr lang="nl-BE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5DE315-2439-FD45-2B3B-0DCA8BB6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Clearing Bank (CB) Response: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Trigger alert to technical team.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Implement automatic failover.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Provide status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Prioritize processing pending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Ensure data integrity.</a:t>
            </a:r>
          </a:p>
          <a:p>
            <a:endParaRPr lang="nl-BE" sz="200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537C3844-1572-D785-9BDF-2AB90B64D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2B8BA-57A4-6485-A6B6-4995DA86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Exception 2: Unreceived Requests</a:t>
            </a:r>
            <a:endParaRPr lang="nl-BE" sz="4000">
              <a:latin typeface="Abadi" panose="020B06040201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DB053-3062-3ADE-A03B-C4271340A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Originating Bank (OB) or Beneficiary Bank (BB) Response: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Verify outgoing communication logs.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Log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Attempt resend.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Monitor for communication from CB</a:t>
            </a:r>
          </a:p>
          <a:p>
            <a:endParaRPr lang="nl-BE" sz="200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7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BD49492E-5AC5-3B6A-0AD7-1A87A4EBA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775A6-B1A8-29DD-54BA-5949F597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endParaRPr lang="nl-BE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D1959-1773-4D2D-CF4B-532EEA88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Clearing Bank (CB) Response: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Investigate promptly.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Identify and resolve root cause.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Communicate with OB and BB.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Ensure pending transactions processed.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Implement preventive measures.</a:t>
            </a:r>
          </a:p>
          <a:p>
            <a:pPr marL="0" indent="0">
              <a:buNone/>
            </a:pPr>
            <a:br>
              <a:rPr lang="en-US" sz="1900" dirty="0">
                <a:latin typeface="Abadi" panose="020B0604020104020204" pitchFamily="34" charset="0"/>
              </a:rPr>
            </a:br>
            <a:endParaRPr lang="nl-BE" sz="19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87A1581B-1643-B246-F659-6CCD179BA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C822D2-3F79-B06D-6E04-48F849E7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dirty="0" err="1">
                <a:latin typeface="Abadi" panose="020B0604020104020204" pitchFamily="34" charset="0"/>
              </a:rPr>
              <a:t>Analysis</a:t>
            </a:r>
            <a:endParaRPr lang="nl-BE" sz="4000" dirty="0">
              <a:latin typeface="Abadi" panose="020B06040201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9A27F3-9119-AA41-3148-B6894CE2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Abadi" panose="020B0604020104020204" pitchFamily="34" charset="0"/>
              </a:rPr>
              <a:t>Discussed</a:t>
            </a:r>
            <a:r>
              <a:rPr lang="fr-FR" sz="2000" dirty="0">
                <a:latin typeface="Abadi" panose="020B0604020104020204" pitchFamily="34" charset="0"/>
              </a:rPr>
              <a:t> the messaging </a:t>
            </a:r>
            <a:r>
              <a:rPr lang="fr-FR" sz="2000" dirty="0" err="1">
                <a:latin typeface="Abadi" panose="020B0604020104020204" pitchFamily="34" charset="0"/>
              </a:rPr>
              <a:t>scheme</a:t>
            </a:r>
            <a:endParaRPr lang="fr-FR" sz="2000" dirty="0">
              <a:latin typeface="Abadi" panose="020B0604020104020204" pitchFamily="34" charset="0"/>
            </a:endParaRPr>
          </a:p>
          <a:p>
            <a:r>
              <a:rPr lang="fr-FR" sz="2000" dirty="0">
                <a:latin typeface="Abadi" panose="020B0604020104020204" pitchFamily="34" charset="0"/>
              </a:rPr>
              <a:t>5 use cases in total</a:t>
            </a:r>
          </a:p>
          <a:p>
            <a:r>
              <a:rPr lang="fr-FR" sz="2000" dirty="0" err="1">
                <a:latin typeface="Abadi" panose="020B0604020104020204" pitchFamily="34" charset="0"/>
              </a:rPr>
              <a:t>Also</a:t>
            </a:r>
            <a:r>
              <a:rPr lang="fr-FR" sz="2000" dirty="0">
                <a:latin typeface="Abadi" panose="020B0604020104020204" pitchFamily="34" charset="0"/>
              </a:rPr>
              <a:t> the </a:t>
            </a:r>
            <a:r>
              <a:rPr lang="fr-FR" sz="2000" dirty="0" err="1">
                <a:latin typeface="Abadi" panose="020B0604020104020204" pitchFamily="34" charset="0"/>
              </a:rPr>
              <a:t>possibility</a:t>
            </a:r>
            <a:r>
              <a:rPr lang="fr-FR" sz="2000" dirty="0">
                <a:latin typeface="Abadi" panose="020B0604020104020204" pitchFamily="34" charset="0"/>
              </a:rPr>
              <a:t> of exceptions</a:t>
            </a:r>
          </a:p>
          <a:p>
            <a:r>
              <a:rPr lang="fr-FR" sz="2000" dirty="0" err="1">
                <a:latin typeface="Abadi" panose="020B0604020104020204" pitchFamily="34" charset="0"/>
              </a:rPr>
              <a:t>Created</a:t>
            </a:r>
            <a:r>
              <a:rPr lang="fr-FR" sz="2000" dirty="0">
                <a:latin typeface="Abadi" panose="020B0604020104020204" pitchFamily="34" charset="0"/>
              </a:rPr>
              <a:t> a repository</a:t>
            </a:r>
          </a:p>
          <a:p>
            <a:r>
              <a:rPr lang="fr-FR" sz="2000" dirty="0">
                <a:latin typeface="Abadi" panose="020B0604020104020204" pitchFamily="34" charset="0"/>
              </a:rPr>
              <a:t>Planning (</a:t>
            </a:r>
            <a:r>
              <a:rPr lang="fr-FR" sz="2000" dirty="0" err="1">
                <a:latin typeface="Abadi" panose="020B0604020104020204" pitchFamily="34" charset="0"/>
              </a:rPr>
              <a:t>trello</a:t>
            </a:r>
            <a:r>
              <a:rPr lang="fr-FR" sz="2000" dirty="0">
                <a:latin typeface="Abadi" panose="020B0604020104020204" pitchFamily="34" charset="0"/>
              </a:rPr>
              <a:t>, sharing </a:t>
            </a:r>
            <a:r>
              <a:rPr lang="fr-FR" sz="2000" dirty="0" err="1">
                <a:latin typeface="Abadi" panose="020B0604020104020204" pitchFamily="34" charset="0"/>
              </a:rPr>
              <a:t>tasks</a:t>
            </a:r>
            <a:r>
              <a:rPr lang="fr-FR" sz="2000" dirty="0">
                <a:latin typeface="Abadi" panose="020B0604020104020204" pitchFamily="34" charset="0"/>
              </a:rPr>
              <a:t>)</a:t>
            </a:r>
          </a:p>
          <a:p>
            <a:endParaRPr lang="fr-FR" sz="2000" dirty="0">
              <a:latin typeface="Abadi" panose="020B0604020104020204" pitchFamily="34" charset="0"/>
            </a:endParaRPr>
          </a:p>
          <a:p>
            <a:endParaRPr lang="nl-BE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7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325AC61A-C8B5-8C0A-0F09-8336FDEA0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4ED2B6-60CB-2502-F249-787FCC5A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95850" cy="1899912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Abadi" panose="020B0604020104020204" pitchFamily="34" charset="0"/>
              </a:rPr>
              <a:t>Use case 1:</a:t>
            </a:r>
            <a:br>
              <a:rPr lang="fr-FR" sz="4000" dirty="0">
                <a:latin typeface="Abadi" panose="020B0604020104020204" pitchFamily="34" charset="0"/>
              </a:rPr>
            </a:br>
            <a:r>
              <a:rPr lang="fr-FR" sz="4000" dirty="0">
                <a:latin typeface="Abadi" panose="020B0604020104020204" pitchFamily="34" charset="0"/>
              </a:rPr>
              <a:t>OB validation </a:t>
            </a:r>
            <a:r>
              <a:rPr lang="fr-FR" sz="4000" dirty="0" err="1">
                <a:latin typeface="Abadi" panose="020B0604020104020204" pitchFamily="34" charset="0"/>
              </a:rPr>
              <a:t>failure</a:t>
            </a:r>
            <a:endParaRPr lang="nl-BE" sz="4000" dirty="0">
              <a:latin typeface="Abadi" panose="020B06040201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3B4E0-C8A9-8F7E-6042-7D22631B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Abadi" panose="020B0604020104020204" pitchFamily="34" charset="0"/>
              </a:rPr>
              <a:t>Error</a:t>
            </a:r>
            <a:r>
              <a:rPr lang="fr-FR" sz="2000" dirty="0">
                <a:latin typeface="Abadi" panose="020B0604020104020204" pitchFamily="34" charset="0"/>
              </a:rPr>
              <a:t> message</a:t>
            </a:r>
          </a:p>
          <a:p>
            <a:r>
              <a:rPr lang="fr-FR" sz="2000" dirty="0">
                <a:latin typeface="Abadi" panose="020B0604020104020204" pitchFamily="34" charset="0"/>
              </a:rPr>
              <a:t>Validation </a:t>
            </a:r>
            <a:r>
              <a:rPr lang="fr-FR" sz="2000" dirty="0" err="1">
                <a:latin typeface="Abadi" panose="020B0604020104020204" pitchFamily="34" charset="0"/>
              </a:rPr>
              <a:t>failure</a:t>
            </a:r>
            <a:endParaRPr lang="fr-FR" sz="2000" dirty="0">
              <a:latin typeface="Abadi" panose="020B0604020104020204" pitchFamily="34" charset="0"/>
            </a:endParaRPr>
          </a:p>
          <a:p>
            <a:r>
              <a:rPr lang="fr-FR" sz="2000" dirty="0" err="1">
                <a:latin typeface="Abadi" panose="020B0604020104020204" pitchFamily="34" charset="0"/>
              </a:rPr>
              <a:t>Unknown</a:t>
            </a:r>
            <a:r>
              <a:rPr lang="fr-FR" sz="2000" dirty="0">
                <a:latin typeface="Abadi" panose="020B0604020104020204" pitchFamily="34" charset="0"/>
              </a:rPr>
              <a:t> OA </a:t>
            </a:r>
            <a:r>
              <a:rPr lang="fr-FR" sz="2000" dirty="0" err="1">
                <a:latin typeface="Abadi" panose="020B0604020104020204" pitchFamily="34" charset="0"/>
              </a:rPr>
              <a:t>account</a:t>
            </a:r>
            <a:endParaRPr lang="fr-FR" sz="2000" dirty="0">
              <a:latin typeface="Abadi" panose="020B0604020104020204" pitchFamily="34" charset="0"/>
            </a:endParaRPr>
          </a:p>
          <a:p>
            <a:endParaRPr lang="nl-BE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9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CA4E35E9-59FE-F770-4A7C-D94FD41F3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BC3978-B8E1-F240-386A-21A7C4E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3100">
                <a:latin typeface="Abadi" panose="020B0604020104020204" pitchFamily="34" charset="0"/>
              </a:rPr>
              <a:t>Use case 2: Internal Payment - Successful Validation</a:t>
            </a:r>
            <a:endParaRPr lang="nl-BE" sz="3100">
              <a:latin typeface="Abadi" panose="020B06040201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4AFA9-4B2F-584B-E4BE-D4BD7243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Internal payment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successful validation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processing at CB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confirmation message</a:t>
            </a:r>
            <a:endParaRPr lang="nl-BE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3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1641FB26-107D-7792-2832-0B565BDE3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041D1-4A41-F33C-0DDD-9F95A8D0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3100">
                <a:latin typeface="Abadi" panose="020B0604020104020204" pitchFamily="34" charset="0"/>
              </a:rPr>
              <a:t>Use case 3: External Payment - CB Validation Failure</a:t>
            </a:r>
            <a:endParaRPr lang="nl-BE" sz="3100">
              <a:latin typeface="Abadi" panose="020B06040201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2D4557-1597-52A5-CAAC-41AFE4BF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External payment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CB validation failure</a:t>
            </a:r>
          </a:p>
          <a:p>
            <a:r>
              <a:rPr lang="en-US" sz="2000" dirty="0">
                <a:highlight>
                  <a:srgbClr val="FFFFFF"/>
                </a:highlight>
                <a:latin typeface="Abadi" panose="020B0604020104020204" pitchFamily="34" charset="0"/>
              </a:rPr>
              <a:t>U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nknown BB bank</a:t>
            </a:r>
          </a:p>
          <a:p>
            <a:r>
              <a:rPr lang="en-US" sz="2000" dirty="0">
                <a:highlight>
                  <a:srgbClr val="FFFFFF"/>
                </a:highlight>
                <a:latin typeface="Abadi" panose="020B0604020104020204" pitchFamily="34" charset="0"/>
              </a:rPr>
              <a:t>E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rror message</a:t>
            </a:r>
            <a:endParaRPr lang="nl-BE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3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DBEBB2D2-41AB-4D04-0747-4F7B7B41E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73E95-34C7-3FB4-1463-AA62F087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>
                <a:latin typeface="Abadi" panose="020B0604020104020204" pitchFamily="34" charset="0"/>
              </a:rPr>
              <a:t>Use case 4: BB Validation Failure</a:t>
            </a:r>
            <a:endParaRPr lang="nl-BE" sz="4000">
              <a:latin typeface="Abadi" panose="020B06040201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F0A1A-A665-E48B-C324-89EFE4F4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nl-BE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BB </a:t>
            </a:r>
            <a:r>
              <a:rPr lang="nl-BE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validation</a:t>
            </a:r>
            <a:r>
              <a:rPr lang="nl-BE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failure </a:t>
            </a:r>
          </a:p>
          <a:p>
            <a:r>
              <a:rPr lang="nl-BE" sz="2000" dirty="0" err="1">
                <a:highlight>
                  <a:srgbClr val="FFFFFF"/>
                </a:highlight>
                <a:latin typeface="Abadi" panose="020B0604020104020204" pitchFamily="34" charset="0"/>
              </a:rPr>
              <a:t>U</a:t>
            </a:r>
            <a:r>
              <a:rPr lang="nl-BE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nknown</a:t>
            </a:r>
            <a:r>
              <a:rPr lang="nl-BE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BA account </a:t>
            </a:r>
          </a:p>
          <a:p>
            <a:r>
              <a:rPr lang="nl-BE" sz="2000" dirty="0" err="1">
                <a:highlight>
                  <a:srgbClr val="FFFFFF"/>
                </a:highlight>
                <a:latin typeface="Abadi" panose="020B0604020104020204" pitchFamily="34" charset="0"/>
              </a:rPr>
              <a:t>V</a:t>
            </a:r>
            <a:r>
              <a:rPr lang="nl-BE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alidation</a:t>
            </a:r>
            <a:r>
              <a:rPr lang="nl-BE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failure </a:t>
            </a:r>
            <a:r>
              <a:rPr lang="nl-BE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message</a:t>
            </a:r>
            <a:endParaRPr lang="nl-BE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9" name="Picture 17" descr="Hogeschool Odisee krijgt nieuw logo en wordt 'co-hogeschool'">
            <a:extLst>
              <a:ext uri="{FF2B5EF4-FFF2-40B4-BE49-F238E27FC236}">
                <a16:creationId xmlns:a16="http://schemas.microsoft.com/office/drawing/2014/main" id="{BB7A1367-CA43-4209-F784-B6896E649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6" name="Rectangle 82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8CFEB7-53D1-DB8C-682C-439B5A3A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>
                <a:latin typeface="Abadi" panose="020B0604020104020204" pitchFamily="34" charset="0"/>
              </a:rPr>
              <a:t>Use case 5: All Validations Passed</a:t>
            </a:r>
            <a:endParaRPr lang="nl-BE" sz="4000">
              <a:latin typeface="Abadi" panose="020B06040201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81A6-CAF4-4354-2C17-B79EE051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Abadi" panose="020B0604020104020204" pitchFamily="34" charset="0"/>
              </a:rPr>
              <a:t>Successful</a:t>
            </a:r>
            <a:r>
              <a:rPr lang="fr-FR" sz="2000" dirty="0">
                <a:latin typeface="Abadi" panose="020B0604020104020204" pitchFamily="34" charset="0"/>
              </a:rPr>
              <a:t> validation at OB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CB, and BB, processing successful</a:t>
            </a:r>
            <a:endParaRPr lang="fr-FR" sz="2000" b="0" i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r>
              <a:rPr lang="fr-FR" sz="2000" dirty="0">
                <a:latin typeface="Abadi" panose="020B0604020104020204" pitchFamily="34" charset="0"/>
              </a:rPr>
              <a:t>Confirmation messages </a:t>
            </a:r>
          </a:p>
          <a:p>
            <a:endParaRPr lang="fr-FR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9D7DE67A-EB68-8184-8A0B-48269CFA9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75E7A7-4EC6-C8DF-7D56-DA1E2726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Abadi" panose="020B0604020104020204" pitchFamily="34" charset="0"/>
              </a:rPr>
              <a:t>Exception 1: CB API Down</a:t>
            </a:r>
            <a:endParaRPr lang="nl-BE" sz="4000">
              <a:latin typeface="Abadi" panose="020B06040201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8EF299-9060-C75F-2935-888F667C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Originating Bank (OB) Response:</a:t>
            </a:r>
          </a:p>
          <a:p>
            <a:pPr lvl="1"/>
            <a:r>
              <a:rPr lang="en-US" sz="2000">
                <a:latin typeface="Abadi" panose="020B0604020104020204" pitchFamily="34" charset="0"/>
              </a:rPr>
              <a:t>Verify internal system functionality.</a:t>
            </a:r>
          </a:p>
          <a:p>
            <a:pPr lvl="1"/>
            <a:r>
              <a:rPr lang="en-US" sz="2000">
                <a:latin typeface="Abadi" panose="020B0604020104020204" pitchFamily="34" charset="0"/>
              </a:rPr>
              <a:t>Log failed attempts.</a:t>
            </a:r>
          </a:p>
          <a:p>
            <a:pPr lvl="1"/>
            <a:r>
              <a:rPr lang="en-US" sz="2000">
                <a:latin typeface="Abadi" panose="020B0604020104020204" pitchFamily="34" charset="0"/>
              </a:rPr>
              <a:t>Notify stakeholders.</a:t>
            </a:r>
          </a:p>
          <a:p>
            <a:pPr lvl="1"/>
            <a:r>
              <a:rPr lang="en-US" sz="2000">
                <a:latin typeface="Abadi" panose="020B0604020104020204" pitchFamily="34" charset="0"/>
              </a:rPr>
              <a:t>Implement retry mechanisms.</a:t>
            </a:r>
          </a:p>
          <a:p>
            <a:pPr lvl="1"/>
            <a:r>
              <a:rPr lang="en-US" sz="2000">
                <a:latin typeface="Abadi" panose="020B0604020104020204" pitchFamily="34" charset="0"/>
              </a:rPr>
              <a:t>Escalate to technical support if necessary.</a:t>
            </a:r>
          </a:p>
          <a:p>
            <a:endParaRPr lang="nl-BE" sz="200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8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ogeschool Odisee krijgt nieuw logo en wordt 'co-hogeschool'">
            <a:extLst>
              <a:ext uri="{FF2B5EF4-FFF2-40B4-BE49-F238E27FC236}">
                <a16:creationId xmlns:a16="http://schemas.microsoft.com/office/drawing/2014/main" id="{48DF2C8A-CF72-1C14-FB1D-BB58CF8D3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218BD6-97A0-42ED-7AF6-8A5ADC40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endParaRPr lang="nl-BE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D8751-BD93-2FE8-0F4A-A0B4780B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Beneficiary Bank (BB) Response: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Verify internal system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Log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Notify OB.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Attempt resend.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Monitor for resolution</a:t>
            </a:r>
          </a:p>
          <a:p>
            <a:endParaRPr lang="nl-BE" sz="200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752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301</Words>
  <Application>Microsoft Office PowerPoint</Application>
  <PresentationFormat>Grand écran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Abadi</vt:lpstr>
      <vt:lpstr>Aptos</vt:lpstr>
      <vt:lpstr>Aptos Display</vt:lpstr>
      <vt:lpstr>Arial</vt:lpstr>
      <vt:lpstr>Thème Office</vt:lpstr>
      <vt:lpstr>Project week  team 8</vt:lpstr>
      <vt:lpstr>Analysis</vt:lpstr>
      <vt:lpstr>Use case 1: OB validation failure</vt:lpstr>
      <vt:lpstr>Use case 2: Internal Payment - Successful Validation</vt:lpstr>
      <vt:lpstr>Use case 3: External Payment - CB Validation Failure</vt:lpstr>
      <vt:lpstr>Use case 4: BB Validation Failure</vt:lpstr>
      <vt:lpstr>Use case 5: All Validations Passed</vt:lpstr>
      <vt:lpstr>Exception 1: CB API Down</vt:lpstr>
      <vt:lpstr>Présentation PowerPoint</vt:lpstr>
      <vt:lpstr>Présentation PowerPoint</vt:lpstr>
      <vt:lpstr>Exception 2: Unreceived Requests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week  team 8</dc:title>
  <dc:creator>Zayd Graiet</dc:creator>
  <cp:lastModifiedBy>Zayd Graiet</cp:lastModifiedBy>
  <cp:revision>3</cp:revision>
  <dcterms:created xsi:type="dcterms:W3CDTF">2024-04-22T08:44:20Z</dcterms:created>
  <dcterms:modified xsi:type="dcterms:W3CDTF">2024-04-22T12:07:49Z</dcterms:modified>
</cp:coreProperties>
</file>