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61" r:id="rId11"/>
    <p:sldId id="273" r:id="rId12"/>
    <p:sldId id="262" r:id="rId13"/>
    <p:sldId id="277" r:id="rId14"/>
    <p:sldId id="263" r:id="rId15"/>
    <p:sldId id="271" r:id="rId16"/>
    <p:sldId id="274" r:id="rId17"/>
    <p:sldId id="265" r:id="rId18"/>
    <p:sldId id="27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21:10:15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24575,'21'10'0,"1"-1"0,0-1 0,0-1 0,1-1 0,0-1 0,0-1 0,28 2 0,169-6 0,-101-3 0,-93 4 0,24-1 0,-50 0 0,0 0 0,-1 0 0,1 0 0,0 0 0,0 0 0,0-1 0,0 1 0,0 0 0,0 0 0,0 0 0,0 0 0,0 0 0,0 0 0,0 0 0,0 0 0,0 0 0,0-1 0,0 1 0,0 0 0,0 0 0,0 0 0,0 0 0,0 0 0,0 0 0,1 0 0,-1 0 0,0 0 0,0 0 0,0-1 0,0 1 0,0 0 0,0 0 0,0 0 0,0 0 0,0 0 0,0 0 0,0 0 0,0 0 0,0 0 0,1 0 0,-1 0 0,0 0 0,0 0 0,0 0 0,-29-8 0,-42-2 0,0 4 0,0 2 0,-83 7 0,29-1 0,67-3-101,13 0-320,-1 1-1,-74 12 1,93-7-6405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1:55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2976 1,'-2964'0,"2952"0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2:11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1,'241'0,"-229"0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2:25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1,'3034'0,"-3021"0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2:38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1,'1782'0,"-1772"0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2:58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89,'0'696,"0"-1480,0 6097,0-5323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3:46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1,'0'8164,"0"-8144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4:06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1694 0,'453'0,"-2587"0,2122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9T21:14:42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1,'0'1260,"0"-1251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cwAtpWOjw7F-keypa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2AfH9kzAjyo-keypad-1pin?sharecode=mfa2USUoFwhvmvPuc2zBAxehGJ3qW9ZYCGEBRd-i-M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1772816"/>
            <a:ext cx="8735325" cy="2000251"/>
          </a:xfrm>
        </p:spPr>
        <p:txBody>
          <a:bodyPr/>
          <a:lstStyle/>
          <a:p>
            <a:pPr algn="ctr"/>
            <a:r>
              <a:rPr lang="en-US" sz="5400" dirty="0"/>
              <a:t>Keypad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7D24-217B-5066-C085-94EEB101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diagram and code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7412-098F-107E-D292-E4DA6651D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4121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https://www.tinkercad.com/things/cwAtpWOjw7F-keypad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88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FAC62-CA08-F775-B601-A19E83FF62A7}"/>
              </a:ext>
            </a:extLst>
          </p:cNvPr>
          <p:cNvSpPr txBox="1"/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DB566C-1541-2164-61F6-17023480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Security Systems</a:t>
            </a:r>
          </a:p>
          <a:p>
            <a:r>
              <a:rPr lang="en-US" dirty="0"/>
              <a:t>Data Entry</a:t>
            </a:r>
          </a:p>
          <a:p>
            <a:r>
              <a:rPr lang="en-US" dirty="0"/>
              <a:t>Home Automation</a:t>
            </a:r>
          </a:p>
          <a:p>
            <a:r>
              <a:rPr lang="en-US" dirty="0"/>
              <a:t>Alarm Systems</a:t>
            </a:r>
          </a:p>
          <a:p>
            <a:r>
              <a:rPr lang="en-US" dirty="0"/>
              <a:t>Game Controllers</a:t>
            </a:r>
          </a:p>
          <a:p>
            <a:r>
              <a:rPr lang="en-US" dirty="0"/>
              <a:t>Automation and Robotics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to decrease number of pins</a:t>
            </a:r>
          </a:p>
        </p:txBody>
      </p:sp>
      <p:pic>
        <p:nvPicPr>
          <p:cNvPr id="6" name="Content Placeholder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465B7218-DDC8-D2B3-CB41-8170E942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2" y="1916832"/>
            <a:ext cx="5594623" cy="417646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88FECA-B719-041C-E5E6-794D1FA86FD1}"/>
              </a:ext>
            </a:extLst>
          </p:cNvPr>
          <p:cNvSpPr txBox="1"/>
          <p:nvPr/>
        </p:nvSpPr>
        <p:spPr>
          <a:xfrm>
            <a:off x="1226693" y="1844824"/>
            <a:ext cx="48035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How to use 1 pin for keypad </a:t>
            </a:r>
          </a:p>
          <a:p>
            <a:pPr algn="just"/>
            <a:r>
              <a:rPr lang="en-US" sz="2800" dirty="0"/>
              <a:t>We use analog pin to read the buttons.</a:t>
            </a:r>
          </a:p>
          <a:p>
            <a:pPr algn="just"/>
            <a:r>
              <a:rPr lang="en-US" sz="2800" dirty="0"/>
              <a:t>Why?</a:t>
            </a:r>
          </a:p>
          <a:p>
            <a:pPr algn="just"/>
            <a:r>
              <a:rPr lang="en-US" sz="2800" dirty="0"/>
              <a:t>Because analog pin read the value between 0 to 1023.</a:t>
            </a:r>
          </a:p>
          <a:p>
            <a:pPr algn="just"/>
            <a:r>
              <a:rPr lang="en-US" sz="2800" dirty="0"/>
              <a:t>How ?</a:t>
            </a:r>
          </a:p>
          <a:p>
            <a:pPr algn="just"/>
            <a:r>
              <a:rPr lang="en-US" sz="2800" dirty="0"/>
              <a:t>Let’s put 3 resistors for each row it’s value 5K ohm</a:t>
            </a:r>
          </a:p>
          <a:p>
            <a:pPr algn="just"/>
            <a:r>
              <a:rPr lang="en-US" sz="2800" dirty="0"/>
              <a:t>And put 3 resistors for each column it’s value 2K ohm.</a:t>
            </a:r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to decrease number of pins</a:t>
            </a:r>
          </a:p>
        </p:txBody>
      </p:sp>
      <p:pic>
        <p:nvPicPr>
          <p:cNvPr id="6" name="Content Placeholder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465B7218-DDC8-D2B3-CB41-8170E942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2" y="1916832"/>
            <a:ext cx="5594623" cy="417646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88FECA-B719-041C-E5E6-794D1FA86FD1}"/>
              </a:ext>
            </a:extLst>
          </p:cNvPr>
          <p:cNvSpPr txBox="1"/>
          <p:nvPr/>
        </p:nvSpPr>
        <p:spPr>
          <a:xfrm>
            <a:off x="1226693" y="1844824"/>
            <a:ext cx="4803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And put a 1k ohm resistor connected to ground.</a:t>
            </a:r>
          </a:p>
          <a:p>
            <a:pPr algn="just"/>
            <a:r>
              <a:rPr lang="en-US" sz="2800" dirty="0"/>
              <a:t>Then let’s measure the voltage after each press.</a:t>
            </a:r>
          </a:p>
          <a:p>
            <a:pPr algn="just"/>
            <a:r>
              <a:rPr lang="en-US" sz="2800" dirty="0"/>
              <a:t>Every button has a unique voltage difference, so we used the analog pin to specify the value of each button.</a:t>
            </a:r>
          </a:p>
        </p:txBody>
      </p:sp>
    </p:spTree>
    <p:extLst>
      <p:ext uri="{BB962C8B-B14F-4D97-AF65-F5344CB8AC3E}">
        <p14:creationId xmlns:p14="http://schemas.microsoft.com/office/powerpoint/2010/main" val="34824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to decrease number of pins</a:t>
            </a:r>
          </a:p>
        </p:txBody>
      </p:sp>
      <p:pic>
        <p:nvPicPr>
          <p:cNvPr id="22" name="Content Placeholder 21" descr="A diagram of a circuit board&#10;&#10;Description automatically generated">
            <a:extLst>
              <a:ext uri="{FF2B5EF4-FFF2-40B4-BE49-F238E27FC236}">
                <a16:creationId xmlns:a16="http://schemas.microsoft.com/office/drawing/2014/main" id="{60B1FFB7-E7C3-F2F1-4F6D-3AF6D6F9F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842909"/>
            <a:ext cx="5078412" cy="4192945"/>
          </a:xfrm>
        </p:spPr>
      </p:pic>
      <p:pic>
        <p:nvPicPr>
          <p:cNvPr id="26" name="Content Placeholder 25" descr="A circuit board with a square keypad and wires&#10;&#10;Description automatically generated">
            <a:extLst>
              <a:ext uri="{FF2B5EF4-FFF2-40B4-BE49-F238E27FC236}">
                <a16:creationId xmlns:a16="http://schemas.microsoft.com/office/drawing/2014/main" id="{0FA38535-36BF-C7D5-4013-26A0CFB40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42909"/>
            <a:ext cx="5078413" cy="4192945"/>
          </a:xfr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to decrease number of pins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17F6C4-56BC-7B6F-7941-DC5C835F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4121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https://www.tinkercad.com/things/2AfH9kzAjyo-keypad-1pin?sharecode=mfa2USUoFwhvmvPuc2zBAxehGJ3qW9ZYCGEBRd-i-M8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180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Keypad</a:t>
            </a:r>
          </a:p>
          <a:p>
            <a:r>
              <a:rPr lang="en-US" dirty="0"/>
              <a:t>Simplified schematic</a:t>
            </a:r>
          </a:p>
          <a:p>
            <a:r>
              <a:rPr lang="en-US" dirty="0"/>
              <a:t>Types of Keypad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Wiring diagram and code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How to decrease number of pins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Keypad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3017-61AD-53F8-B7CA-D54C766D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keypad is a set of buttons arranged in rows and columns (called matrix). Each button is called key.</a:t>
            </a:r>
          </a:p>
          <a:p>
            <a:pPr marL="0" indent="0">
              <a:buNone/>
            </a:pPr>
            <a:endParaRPr lang="en-150" dirty="0"/>
          </a:p>
        </p:txBody>
      </p:sp>
      <p:pic>
        <p:nvPicPr>
          <p:cNvPr id="5" name="Picture 4" descr="A diagram of a number pad">
            <a:extLst>
              <a:ext uri="{FF2B5EF4-FFF2-40B4-BE49-F238E27FC236}">
                <a16:creationId xmlns:a16="http://schemas.microsoft.com/office/drawing/2014/main" id="{910E0D60-4574-0155-331F-896BDD59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67" y="1556792"/>
            <a:ext cx="3687956" cy="4615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Simplified schematic</a:t>
            </a:r>
          </a:p>
        </p:txBody>
      </p:sp>
      <p:pic>
        <p:nvPicPr>
          <p:cNvPr id="8" name="Content Placeholder 7" descr="A green circuit board with black round objects&#10;&#10;Description automatically generated">
            <a:extLst>
              <a:ext uri="{FF2B5EF4-FFF2-40B4-BE49-F238E27FC236}">
                <a16:creationId xmlns:a16="http://schemas.microsoft.com/office/drawing/2014/main" id="{C18AEDF2-5504-042F-07BC-69D672B4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8" y="2717800"/>
            <a:ext cx="4605866" cy="3454400"/>
          </a:xfr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1CBD2-8C38-4DBA-34AC-91FCF3F3AAB0}"/>
              </a:ext>
            </a:extLst>
          </p:cNvPr>
          <p:cNvSpPr txBox="1"/>
          <p:nvPr/>
        </p:nvSpPr>
        <p:spPr>
          <a:xfrm>
            <a:off x="1455288" y="1825494"/>
            <a:ext cx="966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It consists of 16 push button arranged in form of a matrix.</a:t>
            </a:r>
          </a:p>
        </p:txBody>
      </p:sp>
      <p:pic>
        <p:nvPicPr>
          <p:cNvPr id="27" name="Content Placeholder 2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CEFEBE-D998-A131-EF93-F861C862B7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19" y="2717800"/>
            <a:ext cx="4765199" cy="345440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There are many types of keypads, but the two most popular types are “12-button keypad’’ Or the “4*3 keypad” and the “16-button keypad” Or the “4*4 keypad”.</a:t>
            </a:r>
          </a:p>
          <a:p>
            <a:pPr marL="0" indent="0" algn="just">
              <a:buNone/>
            </a:pPr>
            <a:r>
              <a:rPr lang="en-US" dirty="0"/>
              <a:t>The 4*3 keypad has 7 pins.</a:t>
            </a:r>
          </a:p>
          <a:p>
            <a:pPr marL="0" indent="0" algn="just">
              <a:buNone/>
            </a:pPr>
            <a:r>
              <a:rPr lang="en-US" dirty="0"/>
              <a:t>The 4*4 keypad has 8 pins</a:t>
            </a:r>
          </a:p>
        </p:txBody>
      </p:sp>
      <p:pic>
        <p:nvPicPr>
          <p:cNvPr id="12" name="Content Placeholder 11" descr="A pair of rectangular buttons with blue and red squares">
            <a:extLst>
              <a:ext uri="{FF2B5EF4-FFF2-40B4-BE49-F238E27FC236}">
                <a16:creationId xmlns:a16="http://schemas.microsoft.com/office/drawing/2014/main" id="{BD21A412-09AC-4A7B-8508-71488CF02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68" y="1706563"/>
            <a:ext cx="4822502" cy="4465637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5833-24AC-3970-5767-6A15CBF7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it works</a:t>
            </a:r>
            <a:endParaRPr lang="en-1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5546B-DD39-0D92-8FD0-97105B9A4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Pins layout : -</a:t>
            </a:r>
          </a:p>
          <a:p>
            <a:pPr marL="0" indent="0">
              <a:buNone/>
            </a:pPr>
            <a:r>
              <a:rPr lang="en-US" dirty="0"/>
              <a:t>Rows are connected to Arduino’s output pins.</a:t>
            </a:r>
          </a:p>
          <a:p>
            <a:pPr marL="0" indent="0">
              <a:buNone/>
            </a:pPr>
            <a:r>
              <a:rPr lang="en-US" dirty="0"/>
              <a:t>Columns are connected to Arduino’s input pins. </a:t>
            </a:r>
          </a:p>
          <a:p>
            <a:pPr marL="0" indent="0">
              <a:buNone/>
            </a:pPr>
            <a:endParaRPr lang="en-150" dirty="0"/>
          </a:p>
        </p:txBody>
      </p:sp>
      <p:pic>
        <p:nvPicPr>
          <p:cNvPr id="3" name="How To Scan Keypad">
            <a:hlinkClick r:id="" action="ppaction://media"/>
            <a:extLst>
              <a:ext uri="{FF2B5EF4-FFF2-40B4-BE49-F238E27FC236}">
                <a16:creationId xmlns:a16="http://schemas.microsoft.com/office/drawing/2014/main" id="{7E59C310-DBA8-564A-6A6D-4B952EE61E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97560" y="1916832"/>
            <a:ext cx="5708273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3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BBBAE8-E5DC-D212-1D7B-7249C564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When the button is pushed the circuit is closed and “R1 and C1” will have a value in Arduino.</a:t>
            </a:r>
          </a:p>
        </p:txBody>
      </p:sp>
      <p:pic>
        <p:nvPicPr>
          <p:cNvPr id="25" name="Content Placeholder 24" descr="A diagram of a computer&#10;&#10;Description automatically generated">
            <a:extLst>
              <a:ext uri="{FF2B5EF4-FFF2-40B4-BE49-F238E27FC236}">
                <a16:creationId xmlns:a16="http://schemas.microsoft.com/office/drawing/2014/main" id="{BE518538-B9F3-2DEA-6EE5-487CEFFA8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20" y="1706880"/>
            <a:ext cx="5078412" cy="38377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A3ED1A-17DF-3C5E-64D3-2E658250BF69}"/>
                  </a:ext>
                </a:extLst>
              </p14:cNvPr>
              <p14:cNvContentPartPr/>
              <p14:nvPr/>
            </p14:nvContentPartPr>
            <p14:xfrm>
              <a:off x="8280808" y="2005670"/>
              <a:ext cx="294480" cy="20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A3ED1A-17DF-3C5E-64D3-2E658250B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2168" y="1997030"/>
                <a:ext cx="31212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0CED69FA-B291-9317-7A2C-4C7524BBFE9B}"/>
              </a:ext>
            </a:extLst>
          </p:cNvPr>
          <p:cNvSpPr/>
          <p:nvPr/>
        </p:nvSpPr>
        <p:spPr>
          <a:xfrm>
            <a:off x="8195998" y="1706880"/>
            <a:ext cx="527990" cy="569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7FCE90-1435-2E2C-656A-12536FAB9D7A}"/>
                  </a:ext>
                </a:extLst>
              </p14:cNvPr>
              <p14:cNvContentPartPr/>
              <p14:nvPr/>
            </p14:nvContentPartPr>
            <p14:xfrm>
              <a:off x="7137840" y="2021400"/>
              <a:ext cx="10717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7FCE90-1435-2E2C-656A-12536FAB9D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8840" y="2012760"/>
                <a:ext cx="1089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D2DDB1-E50D-9AF1-BC16-ED2DB13585D3}"/>
                  </a:ext>
                </a:extLst>
              </p14:cNvPr>
              <p14:cNvContentPartPr/>
              <p14:nvPr/>
            </p14:nvContentPartPr>
            <p14:xfrm>
              <a:off x="7030520" y="2488800"/>
              <a:ext cx="910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D2DDB1-E50D-9AF1-BC16-ED2DB13585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1520" y="2480160"/>
                <a:ext cx="10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4DE876-A4CF-A1B4-4021-AC600C4D2D51}"/>
                  </a:ext>
                </a:extLst>
              </p14:cNvPr>
              <p14:cNvContentPartPr/>
              <p14:nvPr/>
            </p14:nvContentPartPr>
            <p14:xfrm>
              <a:off x="7675640" y="4983120"/>
              <a:ext cx="109728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4DE876-A4CF-A1B4-4021-AC600C4D2D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6640" y="4974480"/>
                <a:ext cx="1114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16682B-2687-C749-5C69-CEE8D30181E5}"/>
                  </a:ext>
                </a:extLst>
              </p14:cNvPr>
              <p14:cNvContentPartPr/>
              <p14:nvPr/>
            </p14:nvContentPartPr>
            <p14:xfrm>
              <a:off x="7030520" y="3113640"/>
              <a:ext cx="6454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16682B-2687-C749-5C69-CEE8D30181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1520" y="3105000"/>
                <a:ext cx="66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18858E-40EE-EC4F-6EE6-2A658A438455}"/>
                  </a:ext>
                </a:extLst>
              </p14:cNvPr>
              <p14:cNvContentPartPr/>
              <p14:nvPr/>
            </p14:nvContentPartPr>
            <p14:xfrm>
              <a:off x="7673120" y="3107160"/>
              <a:ext cx="360" cy="1913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18858E-40EE-EC4F-6EE6-2A658A4384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64120" y="3098520"/>
                <a:ext cx="18000" cy="19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F78DC0-B37C-25E1-5433-26E236C4C52F}"/>
                  </a:ext>
                </a:extLst>
              </p14:cNvPr>
              <p14:cNvContentPartPr/>
              <p14:nvPr/>
            </p14:nvContentPartPr>
            <p14:xfrm>
              <a:off x="8765360" y="2026680"/>
              <a:ext cx="360" cy="2946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F78DC0-B37C-25E1-5433-26E236C4C5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6360" y="2018040"/>
                <a:ext cx="18000" cy="29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957785-836A-10ED-AE1A-B682B43EDA47}"/>
                  </a:ext>
                </a:extLst>
              </p14:cNvPr>
              <p14:cNvContentPartPr/>
              <p14:nvPr/>
            </p14:nvContentPartPr>
            <p14:xfrm>
              <a:off x="7985600" y="2022480"/>
              <a:ext cx="77292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957785-836A-10ED-AE1A-B682B43EDA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76960" y="2013480"/>
                <a:ext cx="790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2E7961-8A42-5AAA-2BF9-D0543800B9A5}"/>
                  </a:ext>
                </a:extLst>
              </p14:cNvPr>
              <p14:cNvContentPartPr/>
              <p14:nvPr/>
            </p14:nvContentPartPr>
            <p14:xfrm>
              <a:off x="7126350" y="2038110"/>
              <a:ext cx="360" cy="457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2E7961-8A42-5AAA-2BF9-D0543800B9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17710" y="2029470"/>
                <a:ext cx="18000" cy="4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D8CF-6BD6-F642-AB91-A56847C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you</a:t>
            </a:r>
            <a:endParaRPr lang="en-1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2D-5C1E-D19F-BB19-C5F7D034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2" y="2276872"/>
            <a:ext cx="10360501" cy="345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frequently asked question which is “why is the keypad arranged as a matrix? And why not use each key as an independent button?”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84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Wiring diagram and code</a:t>
            </a:r>
          </a:p>
        </p:txBody>
      </p:sp>
      <p:pic>
        <p:nvPicPr>
          <p:cNvPr id="7" name="Content Placeholder 6" descr="A close-up of a keypad&#10;&#10;Description automatically generated">
            <a:extLst>
              <a:ext uri="{FF2B5EF4-FFF2-40B4-BE49-F238E27FC236}">
                <a16:creationId xmlns:a16="http://schemas.microsoft.com/office/drawing/2014/main" id="{9375F36D-86A4-52EF-A78A-7605C7FC9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06563"/>
            <a:ext cx="4056972" cy="4386733"/>
          </a:xfrm>
        </p:spPr>
      </p:pic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6589822A-EC88-6666-7C05-C5A6C2A80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24" y="1706563"/>
            <a:ext cx="5354240" cy="4386733"/>
          </a:xfr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71</TotalTime>
  <Words>364</Words>
  <Application>Microsoft Office PowerPoint</Application>
  <PresentationFormat>Custom</PresentationFormat>
  <Paragraphs>51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Keypad</vt:lpstr>
      <vt:lpstr>Overview</vt:lpstr>
      <vt:lpstr>What is Keypad</vt:lpstr>
      <vt:lpstr>Simplified schematic</vt:lpstr>
      <vt:lpstr>Types of Keypad</vt:lpstr>
      <vt:lpstr>How it works</vt:lpstr>
      <vt:lpstr>How it works</vt:lpstr>
      <vt:lpstr>Question for you</vt:lpstr>
      <vt:lpstr>Wiring diagram and code</vt:lpstr>
      <vt:lpstr>Wiring diagram and code</vt:lpstr>
      <vt:lpstr>PowerPoint Presentation</vt:lpstr>
      <vt:lpstr>How to decrease number of pins</vt:lpstr>
      <vt:lpstr>How to decrease number of pins</vt:lpstr>
      <vt:lpstr>How to decrease number of pins</vt:lpstr>
      <vt:lpstr>How to decrease number of pins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Anas Shehata</dc:creator>
  <cp:lastModifiedBy>Anas Shehata</cp:lastModifiedBy>
  <cp:revision>5</cp:revision>
  <dcterms:created xsi:type="dcterms:W3CDTF">2024-02-19T19:40:43Z</dcterms:created>
  <dcterms:modified xsi:type="dcterms:W3CDTF">2024-02-22T13:37:09Z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defa4170-0d19-0005-0004-bc88714345d2_Enabled">
    <vt:lpwstr>true</vt:lpwstr>
  </property>
  <property fmtid="{D5CDD505-2E9C-101B-9397-08002B2CF9AE}" pid="9" name="MSIP_Label_defa4170-0d19-0005-0004-bc88714345d2_SetDate">
    <vt:lpwstr>2024-02-19T21:46:33Z</vt:lpwstr>
  </property>
  <property fmtid="{D5CDD505-2E9C-101B-9397-08002B2CF9AE}" pid="10" name="MSIP_Label_defa4170-0d19-0005-0004-bc88714345d2_Method">
    <vt:lpwstr>Standard</vt:lpwstr>
  </property>
  <property fmtid="{D5CDD505-2E9C-101B-9397-08002B2CF9AE}" pid="11" name="MSIP_Label_defa4170-0d19-0005-0004-bc88714345d2_Name">
    <vt:lpwstr>defa4170-0d19-0005-0004-bc88714345d2</vt:lpwstr>
  </property>
  <property fmtid="{D5CDD505-2E9C-101B-9397-08002B2CF9AE}" pid="12" name="MSIP_Label_defa4170-0d19-0005-0004-bc88714345d2_SiteId">
    <vt:lpwstr>688e6399-f4b1-4f0a-ba28-02d6f6051540</vt:lpwstr>
  </property>
  <property fmtid="{D5CDD505-2E9C-101B-9397-08002B2CF9AE}" pid="13" name="MSIP_Label_defa4170-0d19-0005-0004-bc88714345d2_ActionId">
    <vt:lpwstr>897c27c4-6505-4047-b39e-d1d37501df8d</vt:lpwstr>
  </property>
  <property fmtid="{D5CDD505-2E9C-101B-9397-08002B2CF9AE}" pid="14" name="MSIP_Label_defa4170-0d19-0005-0004-bc88714345d2_ContentBits">
    <vt:lpwstr>0</vt:lpwstr>
  </property>
</Properties>
</file>