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sldIdLst>
    <p:sldId id="256" r:id="rId2"/>
    <p:sldId id="417" r:id="rId3"/>
    <p:sldId id="296" r:id="rId4"/>
    <p:sldId id="297" r:id="rId5"/>
    <p:sldId id="298" r:id="rId6"/>
    <p:sldId id="299" r:id="rId7"/>
    <p:sldId id="300" r:id="rId8"/>
    <p:sldId id="301" r:id="rId9"/>
    <p:sldId id="302" r:id="rId10"/>
    <p:sldId id="303" r:id="rId11"/>
    <p:sldId id="407" r:id="rId12"/>
    <p:sldId id="304" r:id="rId13"/>
    <p:sldId id="305" r:id="rId14"/>
    <p:sldId id="306" r:id="rId15"/>
    <p:sldId id="307" r:id="rId16"/>
    <p:sldId id="308" r:id="rId17"/>
    <p:sldId id="408" r:id="rId18"/>
    <p:sldId id="409" r:id="rId19"/>
    <p:sldId id="410" r:id="rId20"/>
    <p:sldId id="309" r:id="rId21"/>
    <p:sldId id="310" r:id="rId22"/>
    <p:sldId id="311" r:id="rId23"/>
    <p:sldId id="316" r:id="rId24"/>
    <p:sldId id="317" r:id="rId25"/>
    <p:sldId id="404" r:id="rId26"/>
    <p:sldId id="405" r:id="rId27"/>
    <p:sldId id="406" r:id="rId28"/>
    <p:sldId id="411" r:id="rId29"/>
    <p:sldId id="412" r:id="rId30"/>
    <p:sldId id="322" r:id="rId31"/>
    <p:sldId id="323" r:id="rId32"/>
    <p:sldId id="324" r:id="rId33"/>
    <p:sldId id="325" r:id="rId34"/>
    <p:sldId id="326" r:id="rId35"/>
    <p:sldId id="327" r:id="rId36"/>
    <p:sldId id="328" r:id="rId37"/>
    <p:sldId id="329" r:id="rId38"/>
    <p:sldId id="330" r:id="rId39"/>
    <p:sldId id="331" r:id="rId40"/>
    <p:sldId id="332" r:id="rId41"/>
    <p:sldId id="413" r:id="rId42"/>
    <p:sldId id="333" r:id="rId43"/>
    <p:sldId id="334" r:id="rId44"/>
    <p:sldId id="415" r:id="rId45"/>
    <p:sldId id="416" r:id="rId46"/>
    <p:sldId id="335" r:id="rId47"/>
    <p:sldId id="336" r:id="rId48"/>
    <p:sldId id="337" r:id="rId49"/>
    <p:sldId id="338" r:id="rId50"/>
    <p:sldId id="339" r:id="rId51"/>
    <p:sldId id="340" r:id="rId52"/>
    <p:sldId id="342" r:id="rId53"/>
    <p:sldId id="343" r:id="rId54"/>
    <p:sldId id="344" r:id="rId55"/>
    <p:sldId id="346" r:id="rId56"/>
    <p:sldId id="347" r:id="rId57"/>
    <p:sldId id="414" r:id="rId58"/>
    <p:sldId id="348" r:id="rId59"/>
    <p:sldId id="349" r:id="rId60"/>
    <p:sldId id="350" r:id="rId61"/>
    <p:sldId id="352" r:id="rId62"/>
    <p:sldId id="354" r:id="rId63"/>
    <p:sldId id="355" r:id="rId64"/>
    <p:sldId id="356" r:id="rId65"/>
    <p:sldId id="357" r:id="rId66"/>
    <p:sldId id="358" r:id="rId67"/>
    <p:sldId id="359" r:id="rId68"/>
    <p:sldId id="360" r:id="rId69"/>
    <p:sldId id="362" r:id="rId70"/>
    <p:sldId id="363" r:id="rId71"/>
    <p:sldId id="364" r:id="rId72"/>
    <p:sldId id="365" r:id="rId73"/>
    <p:sldId id="366" r:id="rId74"/>
    <p:sldId id="368" r:id="rId75"/>
    <p:sldId id="369" r:id="rId76"/>
    <p:sldId id="371" r:id="rId77"/>
    <p:sldId id="372" r:id="rId78"/>
    <p:sldId id="373" r:id="rId79"/>
    <p:sldId id="374" r:id="rId80"/>
    <p:sldId id="375" r:id="rId81"/>
    <p:sldId id="376" r:id="rId82"/>
    <p:sldId id="377" r:id="rId83"/>
    <p:sldId id="378" r:id="rId84"/>
    <p:sldId id="400" r:id="rId85"/>
    <p:sldId id="402" r:id="rId86"/>
    <p:sldId id="403" r:id="rId8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9" autoAdjust="0"/>
    <p:restoredTop sz="94718" autoAdjust="0"/>
  </p:normalViewPr>
  <p:slideViewPr>
    <p:cSldViewPr>
      <p:cViewPr varScale="1">
        <p:scale>
          <a:sx n="65" d="100"/>
          <a:sy n="65" d="100"/>
        </p:scale>
        <p:origin x="-1446"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BDBC90-9322-4200-9D55-97ED91B5B4B4}" type="datetimeFigureOut">
              <a:rPr lang="zh-TW" altLang="en-US" smtClean="0"/>
              <a:pPr/>
              <a:t>2020/1/21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0AFB84-9FF1-429B-B0D4-DA402DCE91E4}" type="slidenum">
              <a:rPr lang="zh-TW" altLang="en-US" smtClean="0"/>
              <a:pPr/>
              <a:t>‹#›</a:t>
            </a:fld>
            <a:endParaRPr lang="zh-TW" altLang="en-US"/>
          </a:p>
        </p:txBody>
      </p:sp>
    </p:spTree>
    <p:extLst>
      <p:ext uri="{BB962C8B-B14F-4D97-AF65-F5344CB8AC3E}">
        <p14:creationId xmlns="" xmlns:p14="http://schemas.microsoft.com/office/powerpoint/2010/main" val="2446734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43DA91B7-BB93-4947-9607-CC0DC9DF8A12}" type="slidenum">
              <a:rPr lang="tr-TR" smtClean="0"/>
              <a:pPr/>
              <a:t>45</a:t>
            </a:fld>
            <a:endParaRPr lang="tr-TR"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ltLang="en-US" smtClean="0"/>
          </a:p>
        </p:txBody>
      </p:sp>
      <p:sp>
        <p:nvSpPr>
          <p:cNvPr id="38916" name="Slide Number Placeholder 3"/>
          <p:cNvSpPr>
            <a:spLocks noGrp="1"/>
          </p:cNvSpPr>
          <p:nvPr>
            <p:ph type="sldNum" sz="quarter" idx="5"/>
          </p:nvPr>
        </p:nvSpPr>
        <p:spPr/>
        <p:txBody>
          <a:bodyPr/>
          <a:lstStyle/>
          <a:p>
            <a:pPr>
              <a:defRPr/>
            </a:pPr>
            <a:fld id="{0206F1CE-3C69-460F-B768-CB8B83D5EB73}" type="slidenum">
              <a:rPr lang="en-US">
                <a:solidFill>
                  <a:prstClr val="black"/>
                </a:solidFill>
              </a:rPr>
              <a:pPr>
                <a:defRPr/>
              </a:pPr>
              <a:t>68</a:t>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p:spPr>
      </p:sp>
      <p:sp>
        <p:nvSpPr>
          <p:cNvPr id="1556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en-US" smtClean="0"/>
              <a:t>http://www.aiaccess.net/English/Glossaries/GlosMod/e_gm_bias_variance.htm</a:t>
            </a:r>
          </a:p>
        </p:txBody>
      </p:sp>
      <p:sp>
        <p:nvSpPr>
          <p:cNvPr id="4" name="Slide Number Placeholder 3"/>
          <p:cNvSpPr>
            <a:spLocks noGrp="1"/>
          </p:cNvSpPr>
          <p:nvPr>
            <p:ph type="sldNum" sz="quarter" idx="5"/>
          </p:nvPr>
        </p:nvSpPr>
        <p:spPr/>
        <p:txBody>
          <a:bodyPr/>
          <a:lstStyle/>
          <a:p>
            <a:pPr>
              <a:defRPr/>
            </a:pPr>
            <a:fld id="{D095A168-84D4-4256-BACF-B8B8BCA8CB63}" type="slidenum">
              <a:rPr lang="en-US">
                <a:solidFill>
                  <a:prstClr val="black"/>
                </a:solidFill>
              </a:rPr>
              <a:pPr>
                <a:defRPr/>
              </a:pPr>
              <a:t>69</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p:spPr>
      </p:sp>
      <p:sp>
        <p:nvSpPr>
          <p:cNvPr id="15667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en-US" smtClean="0"/>
              <a:t>From the link above:</a:t>
            </a:r>
          </a:p>
          <a:p>
            <a:r>
              <a:rPr lang="en-US" altLang="en-US" smtClean="0"/>
              <a:t>You can only get generalization through assumptions.</a:t>
            </a:r>
          </a:p>
          <a:p>
            <a:r>
              <a:rPr lang="en-US" altLang="en-US" smtClean="0"/>
              <a:t>Thus in order to minimize the MSE, we need to minimize both</a:t>
            </a:r>
          </a:p>
          <a:p>
            <a:r>
              <a:rPr lang="en-US" altLang="en-US" smtClean="0"/>
              <a:t>the bias and the variance. However, this is not trivial to do this. For instance, just</a:t>
            </a:r>
          </a:p>
          <a:p>
            <a:r>
              <a:rPr lang="en-US" altLang="en-US" smtClean="0"/>
              <a:t>neglecting the input data and predicting the output somehow (e.g., just a constant), would definitely minimize the variance of our predictions: they would be</a:t>
            </a:r>
          </a:p>
          <a:p>
            <a:r>
              <a:rPr lang="en-US" altLang="en-US" smtClean="0"/>
              <a:t>always the same, thus the variance would be zero—but the bias of our estimate</a:t>
            </a:r>
          </a:p>
          <a:p>
            <a:r>
              <a:rPr lang="en-US" altLang="en-US" smtClean="0"/>
              <a:t>(i.e., the amount we are off the real function) would be tremendously large. On</a:t>
            </a:r>
          </a:p>
          <a:p>
            <a:r>
              <a:rPr lang="en-US" altLang="en-US" smtClean="0"/>
              <a:t>the other hand, the neural network could perfectly interpolate the training data,</a:t>
            </a:r>
          </a:p>
          <a:p>
            <a:r>
              <a:rPr lang="en-US" altLang="en-US" smtClean="0"/>
              <a:t>i.e., it predict y=t for every data point. This will make the bias term vanish entirely, since the E(y)=f (insert this above into the squared bias term to verify this),</a:t>
            </a:r>
          </a:p>
          <a:p>
            <a:r>
              <a:rPr lang="en-US" altLang="en-US" smtClean="0"/>
              <a:t>but the variance term will become equal to the variance of the noise, which may</a:t>
            </a:r>
          </a:p>
          <a:p>
            <a:r>
              <a:rPr lang="en-US" altLang="en-US" smtClean="0"/>
              <a:t>be significant (see also Bishop Chapter 9 and the Geman et al. Paper). In general,</a:t>
            </a:r>
          </a:p>
          <a:p>
            <a:r>
              <a:rPr lang="en-US" altLang="en-US" smtClean="0"/>
              <a:t>finding an optimal bias-variance tradeoff is hard, but acceptable solutions can be</a:t>
            </a:r>
          </a:p>
          <a:p>
            <a:r>
              <a:rPr lang="en-US" altLang="en-US" smtClean="0"/>
              <a:t>found, e.g., by means of cross validation or regularization.</a:t>
            </a:r>
          </a:p>
        </p:txBody>
      </p:sp>
      <p:sp>
        <p:nvSpPr>
          <p:cNvPr id="4" name="Slide Number Placeholder 3"/>
          <p:cNvSpPr>
            <a:spLocks noGrp="1"/>
          </p:cNvSpPr>
          <p:nvPr>
            <p:ph type="sldNum" sz="quarter" idx="5"/>
          </p:nvPr>
        </p:nvSpPr>
        <p:spPr/>
        <p:txBody>
          <a:bodyPr/>
          <a:lstStyle/>
          <a:p>
            <a:pPr>
              <a:defRPr/>
            </a:pPr>
            <a:fld id="{92B4F171-912A-4C5D-A0FE-B6797B79982C}" type="slidenum">
              <a:rPr lang="en-US">
                <a:solidFill>
                  <a:prstClr val="black"/>
                </a:solidFill>
              </a:rPr>
              <a:pPr>
                <a:defRPr/>
              </a:pPr>
              <a:t>70</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p:spPr>
      </p:sp>
      <p:sp>
        <p:nvSpPr>
          <p:cNvPr id="1576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4076C205-84D3-439F-9B31-C2F2EDBE789C}" type="slidenum">
              <a:rPr lang="en-US">
                <a:solidFill>
                  <a:prstClr val="black"/>
                </a:solidFill>
              </a:rPr>
              <a:pPr>
                <a:defRPr/>
              </a:pPr>
              <a:t>71</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p:spPr>
      </p:sp>
      <p:sp>
        <p:nvSpPr>
          <p:cNvPr id="1587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en-US" smtClean="0"/>
              <a:t>Note: these figures don’t work in pdf</a:t>
            </a:r>
          </a:p>
        </p:txBody>
      </p:sp>
      <p:sp>
        <p:nvSpPr>
          <p:cNvPr id="4" name="Slide Number Placeholder 3"/>
          <p:cNvSpPr>
            <a:spLocks noGrp="1"/>
          </p:cNvSpPr>
          <p:nvPr>
            <p:ph type="sldNum" sz="quarter" idx="5"/>
          </p:nvPr>
        </p:nvSpPr>
        <p:spPr/>
        <p:txBody>
          <a:bodyPr/>
          <a:lstStyle/>
          <a:p>
            <a:pPr>
              <a:defRPr/>
            </a:pPr>
            <a:fld id="{33CB6332-36A3-45DC-8D6D-E2BD7657B379}" type="slidenum">
              <a:rPr lang="en-US">
                <a:solidFill>
                  <a:prstClr val="black"/>
                </a:solidFill>
              </a:rPr>
              <a:pPr>
                <a:defRPr/>
              </a:pPr>
              <a:t>72</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bwMode="auto">
          <a:noFill/>
          <a:ln>
            <a:solidFill>
              <a:srgbClr val="000000"/>
            </a:solidFill>
            <a:miter lim="800000"/>
            <a:headEnd/>
            <a:tailEnd/>
          </a:ln>
        </p:spPr>
      </p:sp>
      <p:sp>
        <p:nvSpPr>
          <p:cNvPr id="1597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CFBFC84D-717C-4A3E-8357-F12CBC718CC6}" type="slidenum">
              <a:rPr lang="en-US">
                <a:solidFill>
                  <a:prstClr val="black"/>
                </a:solidFill>
              </a:rPr>
              <a:pPr>
                <a:defRPr/>
              </a:pPr>
              <a:t>73</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bwMode="auto">
          <a:noFill/>
          <a:ln>
            <a:solidFill>
              <a:srgbClr val="000000"/>
            </a:solidFill>
            <a:miter lim="800000"/>
            <a:headEnd/>
            <a:tailEnd/>
          </a:ln>
        </p:spPr>
      </p:sp>
      <p:sp>
        <p:nvSpPr>
          <p:cNvPr id="16077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en-US" smtClean="0"/>
              <a:t>You can only get generalization through assumptions.</a:t>
            </a:r>
          </a:p>
          <a:p>
            <a:endParaRPr lang="en-US" altLang="en-US" smtClean="0"/>
          </a:p>
        </p:txBody>
      </p:sp>
      <p:sp>
        <p:nvSpPr>
          <p:cNvPr id="4" name="Slide Number Placeholder 3"/>
          <p:cNvSpPr>
            <a:spLocks noGrp="1"/>
          </p:cNvSpPr>
          <p:nvPr>
            <p:ph type="sldNum" sz="quarter" idx="5"/>
          </p:nvPr>
        </p:nvSpPr>
        <p:spPr/>
        <p:txBody>
          <a:bodyPr/>
          <a:lstStyle/>
          <a:p>
            <a:pPr>
              <a:defRPr/>
            </a:pPr>
            <a:fld id="{C3AF32E9-9744-4912-A4BE-131CB00FD9C7}" type="slidenum">
              <a:rPr lang="en-US">
                <a:solidFill>
                  <a:prstClr val="black"/>
                </a:solidFill>
              </a:rPr>
              <a:pPr>
                <a:defRPr/>
              </a:pPr>
              <a:t>74</a:t>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bwMode="auto">
          <a:noFill/>
          <a:ln>
            <a:solidFill>
              <a:srgbClr val="000000"/>
            </a:solidFill>
            <a:miter lim="800000"/>
            <a:headEnd/>
            <a:tailEnd/>
          </a:ln>
        </p:spPr>
      </p:sp>
      <p:sp>
        <p:nvSpPr>
          <p:cNvPr id="1617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en-US" smtClean="0"/>
              <a:t>The simpler classifier or regularization could increase bias and lead to more error.</a:t>
            </a:r>
          </a:p>
        </p:txBody>
      </p:sp>
      <p:sp>
        <p:nvSpPr>
          <p:cNvPr id="4" name="Slide Number Placeholder 3"/>
          <p:cNvSpPr>
            <a:spLocks noGrp="1"/>
          </p:cNvSpPr>
          <p:nvPr>
            <p:ph type="sldNum" sz="quarter" idx="5"/>
          </p:nvPr>
        </p:nvSpPr>
        <p:spPr/>
        <p:txBody>
          <a:bodyPr/>
          <a:lstStyle/>
          <a:p>
            <a:pPr>
              <a:defRPr/>
            </a:pPr>
            <a:fld id="{4C48F098-DC7A-45E3-87CD-BB7B7CC45F39}" type="slidenum">
              <a:rPr lang="en-US">
                <a:solidFill>
                  <a:prstClr val="black"/>
                </a:solidFill>
              </a:rPr>
              <a:pPr>
                <a:defRPr/>
              </a:pPr>
              <a:t>75</a:t>
            </a:fld>
            <a:endParaRPr 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bwMode="auto">
          <a:noFill/>
          <a:ln>
            <a:solidFill>
              <a:srgbClr val="000000"/>
            </a:solidFill>
            <a:miter lim="800000"/>
            <a:headEnd/>
            <a:tailEnd/>
          </a:ln>
        </p:spPr>
      </p:sp>
      <p:sp>
        <p:nvSpPr>
          <p:cNvPr id="1628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tLang="en-US" smtClean="0"/>
              <a:t>Generative classifiers try to model the data.  Discriminative classifiers try to predict the label.</a:t>
            </a:r>
          </a:p>
        </p:txBody>
      </p:sp>
      <p:sp>
        <p:nvSpPr>
          <p:cNvPr id="4" name="Slide Number Placeholder 3"/>
          <p:cNvSpPr>
            <a:spLocks noGrp="1"/>
          </p:cNvSpPr>
          <p:nvPr>
            <p:ph type="sldNum" sz="quarter" idx="5"/>
          </p:nvPr>
        </p:nvSpPr>
        <p:spPr/>
        <p:txBody>
          <a:bodyPr/>
          <a:lstStyle/>
          <a:p>
            <a:pPr>
              <a:defRPr/>
            </a:pPr>
            <a:fld id="{0EFC4ECE-92AA-404D-9B07-C3BA91D2F987}" type="slidenum">
              <a:rPr lang="en-US">
                <a:solidFill>
                  <a:prstClr val="black"/>
                </a:solidFill>
              </a:rPr>
              <a:pPr>
                <a:defRPr/>
              </a:pPr>
              <a:t>76</a:t>
            </a:fld>
            <a:endParaRPr 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p:txBody>
          <a:bodyPr/>
          <a:lstStyle/>
          <a:p>
            <a:pPr>
              <a:defRPr/>
            </a:pPr>
            <a:fld id="{FE640DEE-EB3C-4EAD-9EF3-3B459414DC79}" type="slidenum">
              <a:rPr lang="en-US">
                <a:solidFill>
                  <a:prstClr val="black"/>
                </a:solidFill>
              </a:rPr>
              <a:pPr>
                <a:defRPr/>
              </a:pPr>
              <a:t>77</a:t>
            </a:fld>
            <a:endParaRPr lang="en-US">
              <a:solidFill>
                <a:prstClr val="black"/>
              </a:solidFill>
            </a:endParaRPr>
          </a:p>
        </p:txBody>
      </p:sp>
      <p:sp>
        <p:nvSpPr>
          <p:cNvPr id="163843" name="Rectangle 2"/>
          <p:cNvSpPr>
            <a:spLocks noGrp="1" noRot="1" noChangeAspect="1" noChangeArrowheads="1" noTextEdit="1"/>
          </p:cNvSpPr>
          <p:nvPr>
            <p:ph type="sldImg"/>
          </p:nvPr>
        </p:nvSpPr>
        <p:spPr bwMode="auto">
          <a:xfrm>
            <a:off x="1146175" y="685800"/>
            <a:ext cx="4567238" cy="3425825"/>
          </a:xfrm>
          <a:noFill/>
          <a:ln>
            <a:solidFill>
              <a:srgbClr val="000000"/>
            </a:solidFill>
            <a:miter lim="800000"/>
            <a:headEnd/>
            <a:tailEnd/>
          </a:ln>
        </p:spPr>
      </p:sp>
      <p:sp>
        <p:nvSpPr>
          <p:cNvPr id="1638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p:spPr>
      </p:sp>
      <p:sp>
        <p:nvSpPr>
          <p:cNvPr id="144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64C524AF-AA1A-4A94-898E-1241E53BEEF3}" type="slidenum">
              <a:rPr lang="en-US">
                <a:solidFill>
                  <a:prstClr val="black"/>
                </a:solidFill>
              </a:rPr>
              <a:pPr>
                <a:defRPr/>
              </a:pPr>
              <a:t>52</a:t>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p:txBody>
          <a:bodyPr/>
          <a:lstStyle/>
          <a:p>
            <a:pPr>
              <a:defRPr/>
            </a:pPr>
            <a:fld id="{F8E1A1ED-9D11-432B-8E3A-0946BCAB9A3D}" type="slidenum">
              <a:rPr lang="en-US">
                <a:solidFill>
                  <a:prstClr val="black"/>
                </a:solidFill>
              </a:rPr>
              <a:pPr>
                <a:defRPr/>
              </a:pPr>
              <a:t>78</a:t>
            </a:fld>
            <a:endParaRPr lang="en-US">
              <a:solidFill>
                <a:prstClr val="black"/>
              </a:solidFill>
            </a:endParaRPr>
          </a:p>
        </p:txBody>
      </p:sp>
      <p:sp>
        <p:nvSpPr>
          <p:cNvPr id="1648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48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p:spPr>
      </p:sp>
      <p:sp>
        <p:nvSpPr>
          <p:cNvPr id="145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8C495E8A-F9C6-4B09-8A2A-983E688C333E}" type="slidenum">
              <a:rPr lang="en-US">
                <a:solidFill>
                  <a:prstClr val="black"/>
                </a:solidFill>
              </a:rPr>
              <a:pPr>
                <a:defRPr/>
              </a:pPr>
              <a:t>53</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p:spPr>
      </p:sp>
      <p:sp>
        <p:nvSpPr>
          <p:cNvPr id="1464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10374513-630E-4B8A-A093-FA9772D39E56}" type="slidenum">
              <a:rPr lang="en-US">
                <a:solidFill>
                  <a:prstClr val="black"/>
                </a:solidFill>
              </a:rPr>
              <a:pPr>
                <a:defRPr/>
              </a:pPr>
              <a:t>54</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p:spPr>
      </p:sp>
      <p:sp>
        <p:nvSpPr>
          <p:cNvPr id="1484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5A0AC35B-4D57-4B6B-AFB1-1727DF01547B}" type="slidenum">
              <a:rPr lang="en-US">
                <a:solidFill>
                  <a:prstClr val="black"/>
                </a:solidFill>
              </a:rPr>
              <a:pPr>
                <a:defRPr/>
              </a:pPr>
              <a:t>62</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p:spPr>
      </p:sp>
      <p:sp>
        <p:nvSpPr>
          <p:cNvPr id="1495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9703459B-1975-43A6-BD98-E831FE3CD90D}" type="slidenum">
              <a:rPr lang="en-US">
                <a:solidFill>
                  <a:prstClr val="black"/>
                </a:solidFill>
              </a:rPr>
              <a:pPr>
                <a:defRPr/>
              </a:pPr>
              <a:t>63</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26E9737D-2557-40D3-BE24-5C702D5EF011}" type="slidenum">
              <a:rPr lang="en-US">
                <a:solidFill>
                  <a:prstClr val="black"/>
                </a:solidFill>
              </a:rPr>
              <a:pPr>
                <a:defRPr/>
              </a:pPr>
              <a:t>65</a:t>
            </a:fld>
            <a:endParaRPr lang="en-US">
              <a:solidFill>
                <a:prstClr val="black"/>
              </a:solidFill>
            </a:endParaRPr>
          </a:p>
        </p:txBody>
      </p:sp>
      <p:sp>
        <p:nvSpPr>
          <p:cNvPr id="150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0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pPr>
              <a:defRPr/>
            </a:pPr>
            <a:fld id="{9FB1AF4C-12DE-4524-82D3-1F56D84A485E}" type="slidenum">
              <a:rPr lang="en-US">
                <a:solidFill>
                  <a:prstClr val="black"/>
                </a:solidFill>
              </a:rPr>
              <a:pPr>
                <a:defRPr/>
              </a:pPr>
              <a:t>66</a:t>
            </a:fld>
            <a:endParaRPr lang="en-US">
              <a:solidFill>
                <a:prstClr val="black"/>
              </a:solidFill>
            </a:endParaRPr>
          </a:p>
        </p:txBody>
      </p:sp>
      <p:sp>
        <p:nvSpPr>
          <p:cNvPr id="1515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15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p:spPr>
      </p:sp>
      <p:sp>
        <p:nvSpPr>
          <p:cNvPr id="1525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144EC77D-BF18-481F-8BFF-797B887D1461}" type="slidenum">
              <a:rPr lang="en-US">
                <a:solidFill>
                  <a:prstClr val="black"/>
                </a:solidFill>
              </a:rPr>
              <a:pPr>
                <a:defRPr/>
              </a:pPr>
              <a:t>67</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3">
        <a:schemeClr val="bg2"/>
      </p:bgRef>
    </p:bg>
    <p:spTree>
      <p:nvGrpSpPr>
        <p:cNvPr id="1" name=""/>
        <p:cNvGrpSpPr/>
        <p:nvPr/>
      </p:nvGrpSpPr>
      <p:grpSpPr>
        <a:xfrm>
          <a:off x="0" y="0"/>
          <a:ext cx="0" cy="0"/>
          <a:chOff x="0" y="0"/>
          <a:chExt cx="0" cy="0"/>
        </a:xfrm>
      </p:grpSpPr>
      <p:grpSp>
        <p:nvGrpSpPr>
          <p:cNvPr id="7" name="Group 16"/>
          <p:cNvGrpSpPr/>
          <p:nvPr/>
        </p:nvGrpSpPr>
        <p:grpSpPr>
          <a:xfrm>
            <a:off x="0" y="3268345"/>
            <a:ext cx="9144000" cy="146304"/>
            <a:chOff x="0" y="3268345"/>
            <a:chExt cx="9144000" cy="146304"/>
          </a:xfrm>
        </p:grpSpPr>
        <p:sp>
          <p:nvSpPr>
            <p:cNvPr id="13" name="Rectangle 12"/>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609600" y="1752600"/>
            <a:ext cx="7924800" cy="1470025"/>
          </a:xfrm>
          <a:prstGeom prst="rect">
            <a:avLst/>
          </a:prstGeom>
        </p:spPr>
        <p:txBody>
          <a:bodyPr anchor="b"/>
          <a:lstStyle>
            <a:lvl1pPr algn="ctr">
              <a:defRPr/>
            </a:lvl1pPr>
          </a:lstStyle>
          <a:p>
            <a:r>
              <a:rPr lang="zh-TW" altLang="en-US" smtClean="0"/>
              <a:t>按一下以編輯母片標題樣式</a:t>
            </a:r>
            <a:endParaRPr lang="en-US"/>
          </a:p>
        </p:txBody>
      </p:sp>
      <p:sp>
        <p:nvSpPr>
          <p:cNvPr id="3" name="Subtitle 2"/>
          <p:cNvSpPr>
            <a:spLocks noGrp="1"/>
          </p:cNvSpPr>
          <p:nvPr>
            <p:ph type="subTitle" idx="1"/>
          </p:nvPr>
        </p:nvSpPr>
        <p:spPr>
          <a:xfrm>
            <a:off x="1371600" y="3505200"/>
            <a:ext cx="6400800" cy="1752600"/>
          </a:xfrm>
        </p:spPr>
        <p:txBody>
          <a:bodyPr>
            <a:normAutofit/>
          </a:bodyPr>
          <a:lstStyle>
            <a:lvl1pPr marL="0" indent="0" algn="ctr">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a:p>
        </p:txBody>
      </p:sp>
      <p:sp>
        <p:nvSpPr>
          <p:cNvPr id="4" name="Date Placeholder 3"/>
          <p:cNvSpPr>
            <a:spLocks noGrp="1"/>
          </p:cNvSpPr>
          <p:nvPr>
            <p:ph type="dt" sz="half" idx="10"/>
          </p:nvPr>
        </p:nvSpPr>
        <p:spPr/>
        <p:txBody>
          <a:bodyPr/>
          <a:lstStyle/>
          <a:p>
            <a:fld id="{766CA2E2-0D20-4391-8F3E-CAAFE6E7FA52}" type="datetimeFigureOut">
              <a:rPr lang="zh-TW" altLang="en-US" smtClean="0"/>
              <a:pPr/>
              <a:t>2020/1/21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B575E-21D9-4F81-9A86-37E23FE3D5C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及直排文字">
    <p:bg>
      <p:bgRef idx="1003">
        <a:schemeClr val="bg2"/>
      </p:bgRef>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766CA2E2-0D20-4391-8F3E-CAAFE6E7FA52}" type="datetimeFigureOut">
              <a:rPr lang="zh-TW" altLang="en-US" smtClean="0"/>
              <a:pPr/>
              <a:t>2020/1/21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B575E-21D9-4F81-9A86-37E23FE3D5CC}" type="slidenum">
              <a:rPr lang="zh-TW" altLang="en-US" smtClean="0"/>
              <a:pPr/>
              <a:t>‹#›</a:t>
            </a:fld>
            <a:endParaRPr lang="zh-TW" altLang="en-US"/>
          </a:p>
        </p:txBody>
      </p:sp>
      <p:sp>
        <p:nvSpPr>
          <p:cNvPr id="7" name="Title 6"/>
          <p:cNvSpPr>
            <a:spLocks noGrp="1"/>
          </p:cNvSpPr>
          <p:nvPr>
            <p:ph type="title"/>
          </p:nvPr>
        </p:nvSpPr>
        <p:spPr/>
        <p:txBody>
          <a:bodyPr/>
          <a:lstStyle/>
          <a:p>
            <a:r>
              <a:rPr lang="zh-TW" altLang="en-US" smtClean="0"/>
              <a:t>按一下以編輯母片標題樣式</a:t>
            </a:r>
            <a:endParaRPr lang="en-US"/>
          </a:p>
        </p:txBody>
      </p:sp>
      <p:grpSp>
        <p:nvGrpSpPr>
          <p:cNvPr id="2" name="Group 7"/>
          <p:cNvGrpSpPr/>
          <p:nvPr/>
        </p:nvGrpSpPr>
        <p:grpSpPr>
          <a:xfrm flipH="1">
            <a:off x="0" y="1371600"/>
            <a:ext cx="9144000" cy="73152"/>
            <a:chOff x="0" y="3268345"/>
            <a:chExt cx="9144000" cy="146304"/>
          </a:xfrm>
        </p:grpSpPr>
        <p:sp>
          <p:nvSpPr>
            <p:cNvPr id="9" name="Rectangle 8"/>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1828800" cy="5851525"/>
          </a:xfrm>
          <a:prstGeom prst="rect">
            <a:avLst/>
          </a:prstGeo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457200" y="274638"/>
            <a:ext cx="61722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a:xfrm>
            <a:off x="6839712" y="6356350"/>
            <a:ext cx="1868424" cy="365125"/>
          </a:xfrm>
        </p:spPr>
        <p:txBody>
          <a:bodyPr/>
          <a:lstStyle/>
          <a:p>
            <a:fld id="{766CA2E2-0D20-4391-8F3E-CAAFE6E7FA52}" type="datetimeFigureOut">
              <a:rPr lang="zh-TW" altLang="en-US" smtClean="0"/>
              <a:pPr/>
              <a:t>2020/1/21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B575E-21D9-4F81-9A86-37E23FE3D5CC}" type="slidenum">
              <a:rPr lang="zh-TW" altLang="en-US" smtClean="0"/>
              <a:pPr/>
              <a:t>‹#›</a:t>
            </a:fld>
            <a:endParaRPr lang="zh-TW" altLang="en-US"/>
          </a:p>
        </p:txBody>
      </p:sp>
      <p:grpSp>
        <p:nvGrpSpPr>
          <p:cNvPr id="7" name="Group 6"/>
          <p:cNvGrpSpPr/>
          <p:nvPr/>
        </p:nvGrpSpPr>
        <p:grpSpPr>
          <a:xfrm rot="5400000" flipH="1">
            <a:off x="3332988" y="3384804"/>
            <a:ext cx="6867144" cy="73152"/>
            <a:chOff x="0" y="3268345"/>
            <a:chExt cx="9144000" cy="146304"/>
          </a:xfrm>
        </p:grpSpPr>
        <p:sp>
          <p:nvSpPr>
            <p:cNvPr id="8" name="Rectangle 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25C3839-1C23-4EAC-8274-E830C09D0416}" type="datetimeFigureOut">
              <a:rPr lang="en-US"/>
              <a:pPr>
                <a:defRPr/>
              </a:pPr>
              <a:t>1/21/2020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FB9C2BF-572F-49D3-A425-5654230DB90D}"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9CFB32F1-6E04-42A5-964C-EB25FBC25E6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9616"/>
            <a:ext cx="8229600" cy="4626547"/>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766CA2E2-0D20-4391-8F3E-CAAFE6E7FA52}" type="datetimeFigureOut">
              <a:rPr lang="zh-TW" altLang="en-US" smtClean="0"/>
              <a:pPr/>
              <a:t>2020/1/21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B575E-21D9-4F81-9A86-37E23FE3D5CC}" type="slidenum">
              <a:rPr lang="zh-TW" altLang="en-US" smtClean="0"/>
              <a:pPr/>
              <a:t>‹#›</a:t>
            </a:fld>
            <a:endParaRPr lang="zh-TW" altLang="en-US"/>
          </a:p>
        </p:txBody>
      </p:sp>
      <p:grpSp>
        <p:nvGrpSpPr>
          <p:cNvPr id="2" name="Group 13"/>
          <p:cNvGrpSpPr/>
          <p:nvPr/>
        </p:nvGrpSpPr>
        <p:grpSpPr>
          <a:xfrm>
            <a:off x="0" y="1371600"/>
            <a:ext cx="9144000" cy="73152"/>
            <a:chOff x="0" y="3268345"/>
            <a:chExt cx="9144000" cy="146304"/>
          </a:xfrm>
        </p:grpSpPr>
        <p:sp>
          <p:nvSpPr>
            <p:cNvPr id="1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itle 18"/>
          <p:cNvSpPr>
            <a:spLocks noGrp="1"/>
          </p:cNvSpPr>
          <p:nvPr>
            <p:ph type="title"/>
          </p:nvPr>
        </p:nvSpPr>
        <p:spPr/>
        <p:txBody>
          <a:bodyPr/>
          <a:lstStyle/>
          <a:p>
            <a:r>
              <a:rPr lang="zh-TW" altLang="en-US" smtClean="0"/>
              <a:t>按一下以編輯母片標題樣式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67512" y="4406900"/>
            <a:ext cx="7827201" cy="1362075"/>
          </a:xfrm>
          <a:prstGeom prst="rect">
            <a:avLst/>
          </a:prstGeom>
        </p:spPr>
        <p:txBody>
          <a:bodyPr anchor="t"/>
          <a:lstStyle>
            <a:lvl1pPr algn="l">
              <a:defRPr sz="4000" b="1" cap="all"/>
            </a:lvl1pPr>
          </a:lstStyle>
          <a:p>
            <a:r>
              <a:rPr lang="zh-TW" altLang="en-US" smtClean="0"/>
              <a:t>按一下以編輯母片標題樣式</a:t>
            </a:r>
            <a:endParaRPr lang="en-US"/>
          </a:p>
        </p:txBody>
      </p:sp>
      <p:sp>
        <p:nvSpPr>
          <p:cNvPr id="3" name="Text Placeholder 2"/>
          <p:cNvSpPr>
            <a:spLocks noGrp="1"/>
          </p:cNvSpPr>
          <p:nvPr>
            <p:ph type="body" idx="1"/>
          </p:nvPr>
        </p:nvSpPr>
        <p:spPr>
          <a:xfrm>
            <a:off x="667512" y="2667000"/>
            <a:ext cx="7827201"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766CA2E2-0D20-4391-8F3E-CAAFE6E7FA52}" type="datetimeFigureOut">
              <a:rPr lang="zh-TW" altLang="en-US" smtClean="0"/>
              <a:pPr/>
              <a:t>2020/1/21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22B575E-21D9-4F81-9A86-37E23FE3D5CC}" type="slidenum">
              <a:rPr lang="zh-TW" altLang="en-US" smtClean="0"/>
              <a:pPr/>
              <a:t>‹#›</a:t>
            </a:fld>
            <a:endParaRPr lang="zh-TW" altLang="en-US"/>
          </a:p>
        </p:txBody>
      </p:sp>
      <p:grpSp>
        <p:nvGrpSpPr>
          <p:cNvPr id="7" name="Group 12"/>
          <p:cNvGrpSpPr/>
          <p:nvPr/>
        </p:nvGrpSpPr>
        <p:grpSpPr>
          <a:xfrm flipH="1">
            <a:off x="0" y="4228465"/>
            <a:ext cx="9144000" cy="146304"/>
            <a:chOff x="0" y="3268345"/>
            <a:chExt cx="9144000" cy="146304"/>
          </a:xfrm>
        </p:grpSpPr>
        <p:sp>
          <p:nvSpPr>
            <p:cNvPr id="14"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兩項物件">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Date Placeholder 4"/>
          <p:cNvSpPr>
            <a:spLocks noGrp="1"/>
          </p:cNvSpPr>
          <p:nvPr>
            <p:ph type="dt" sz="half" idx="10"/>
          </p:nvPr>
        </p:nvSpPr>
        <p:spPr/>
        <p:txBody>
          <a:bodyPr/>
          <a:lstStyle/>
          <a:p>
            <a:fld id="{766CA2E2-0D20-4391-8F3E-CAAFE6E7FA52}" type="datetimeFigureOut">
              <a:rPr lang="zh-TW" altLang="en-US" smtClean="0"/>
              <a:pPr/>
              <a:t>2020/1/21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22B575E-21D9-4F81-9A86-37E23FE3D5CC}" type="slidenum">
              <a:rPr lang="zh-TW" altLang="en-US" smtClean="0"/>
              <a:pPr/>
              <a:t>‹#›</a:t>
            </a:fld>
            <a:endParaRPr lang="zh-TW" altLang="en-US"/>
          </a:p>
        </p:txBody>
      </p:sp>
      <p:sp>
        <p:nvSpPr>
          <p:cNvPr id="14" name="Title 13"/>
          <p:cNvSpPr>
            <a:spLocks noGrp="1"/>
          </p:cNvSpPr>
          <p:nvPr>
            <p:ph type="title"/>
          </p:nvPr>
        </p:nvSpPr>
        <p:spPr/>
        <p:txBody>
          <a:bodyPr/>
          <a:lstStyle/>
          <a:p>
            <a:r>
              <a:rPr lang="zh-TW" altLang="en-US" smtClean="0"/>
              <a:t>按一下以編輯母片標題樣式</a:t>
            </a:r>
            <a:endParaRPr lang="en-US"/>
          </a:p>
        </p:txBody>
      </p:sp>
      <p:grpSp>
        <p:nvGrpSpPr>
          <p:cNvPr id="2" name="Group 14"/>
          <p:cNvGrpSpPr/>
          <p:nvPr/>
        </p:nvGrpSpPr>
        <p:grpSpPr>
          <a:xfrm>
            <a:off x="0" y="1371600"/>
            <a:ext cx="9144000" cy="73152"/>
            <a:chOff x="0" y="3268345"/>
            <a:chExt cx="9144000" cy="146304"/>
          </a:xfrm>
        </p:grpSpPr>
        <p:sp>
          <p:nvSpPr>
            <p:cNvPr id="16" name="Rectangle 15"/>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Text Placeholder 4"/>
          <p:cNvSpPr>
            <a:spLocks noGrp="1"/>
          </p:cNvSpPr>
          <p:nvPr>
            <p:ph type="body" sz="quarter" idx="3"/>
          </p:nvPr>
        </p:nvSpPr>
        <p:spPr>
          <a:xfrm>
            <a:off x="4645025" y="16002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Date Placeholder 6"/>
          <p:cNvSpPr>
            <a:spLocks noGrp="1"/>
          </p:cNvSpPr>
          <p:nvPr>
            <p:ph type="dt" sz="half" idx="10"/>
          </p:nvPr>
        </p:nvSpPr>
        <p:spPr/>
        <p:txBody>
          <a:bodyPr/>
          <a:lstStyle/>
          <a:p>
            <a:fld id="{766CA2E2-0D20-4391-8F3E-CAAFE6E7FA52}" type="datetimeFigureOut">
              <a:rPr lang="zh-TW" altLang="en-US" smtClean="0"/>
              <a:pPr/>
              <a:t>2020/1/21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22B575E-21D9-4F81-9A86-37E23FE3D5CC}" type="slidenum">
              <a:rPr lang="zh-TW" altLang="en-US" smtClean="0"/>
              <a:pPr/>
              <a:t>‹#›</a:t>
            </a:fld>
            <a:endParaRPr lang="zh-TW" altLang="en-US"/>
          </a:p>
        </p:txBody>
      </p:sp>
      <p:sp>
        <p:nvSpPr>
          <p:cNvPr id="16" name="Title 15"/>
          <p:cNvSpPr>
            <a:spLocks noGrp="1"/>
          </p:cNvSpPr>
          <p:nvPr>
            <p:ph type="title"/>
          </p:nvPr>
        </p:nvSpPr>
        <p:spPr/>
        <p:txBody>
          <a:bodyPr/>
          <a:lstStyle/>
          <a:p>
            <a:r>
              <a:rPr lang="zh-TW" altLang="en-US" smtClean="0"/>
              <a:t>按一下以編輯母片標題樣式</a:t>
            </a:r>
            <a:endParaRPr lang="en-US"/>
          </a:p>
        </p:txBody>
      </p:sp>
      <p:grpSp>
        <p:nvGrpSpPr>
          <p:cNvPr id="2" name="Group 16"/>
          <p:cNvGrpSpPr/>
          <p:nvPr/>
        </p:nvGrpSpPr>
        <p:grpSpPr>
          <a:xfrm>
            <a:off x="0" y="1371600"/>
            <a:ext cx="9144000" cy="73152"/>
            <a:chOff x="0" y="3268345"/>
            <a:chExt cx="9144000" cy="146304"/>
          </a:xfrm>
        </p:grpSpPr>
        <p:sp>
          <p:nvSpPr>
            <p:cNvPr id="18" name="Rectangle 17"/>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6CA2E2-0D20-4391-8F3E-CAAFE6E7FA52}" type="datetimeFigureOut">
              <a:rPr lang="zh-TW" altLang="en-US" smtClean="0"/>
              <a:pPr/>
              <a:t>2020/1/21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22B575E-21D9-4F81-9A86-37E23FE3D5CC}" type="slidenum">
              <a:rPr lang="zh-TW" altLang="en-US" smtClean="0"/>
              <a:pPr/>
              <a:t>‹#›</a:t>
            </a:fld>
            <a:endParaRPr lang="zh-TW" altLang="en-US"/>
          </a:p>
        </p:txBody>
      </p:sp>
      <p:sp>
        <p:nvSpPr>
          <p:cNvPr id="12" name="Title 11"/>
          <p:cNvSpPr>
            <a:spLocks noGrp="1"/>
          </p:cNvSpPr>
          <p:nvPr>
            <p:ph type="title"/>
          </p:nvPr>
        </p:nvSpPr>
        <p:spPr/>
        <p:txBody>
          <a:bodyPr/>
          <a:lstStyle/>
          <a:p>
            <a:r>
              <a:rPr lang="zh-TW" altLang="en-US" smtClean="0"/>
              <a:t>按一下以編輯母片標題樣式</a:t>
            </a:r>
            <a:endParaRPr lang="en-US"/>
          </a:p>
        </p:txBody>
      </p:sp>
      <p:grpSp>
        <p:nvGrpSpPr>
          <p:cNvPr id="2" name="Group 12"/>
          <p:cNvGrpSpPr/>
          <p:nvPr/>
        </p:nvGrpSpPr>
        <p:grpSpPr>
          <a:xfrm flipH="1">
            <a:off x="0" y="1371600"/>
            <a:ext cx="9144000" cy="73152"/>
            <a:chOff x="0" y="3268345"/>
            <a:chExt cx="9144000" cy="146304"/>
          </a:xfrm>
        </p:grpSpPr>
        <p:sp>
          <p:nvSpPr>
            <p:cNvPr id="14" name="Rectangle 13"/>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3">
        <a:schemeClr val="bg2"/>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CA2E2-0D20-4391-8F3E-CAAFE6E7FA52}" type="datetimeFigureOut">
              <a:rPr lang="zh-TW" altLang="en-US" smtClean="0"/>
              <a:pPr/>
              <a:t>2020/1/21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22B575E-21D9-4F81-9A86-37E23FE3D5CC}" type="slidenum">
              <a:rPr lang="zh-TW" altLang="en-US" smtClean="0"/>
              <a:pPr/>
              <a:t>‹#›</a:t>
            </a:fld>
            <a:endParaRPr lang="zh-TW" altLang="en-US"/>
          </a:p>
        </p:txBody>
      </p:sp>
      <p:grpSp>
        <p:nvGrpSpPr>
          <p:cNvPr id="5" name="Group 10"/>
          <p:cNvGrpSpPr/>
          <p:nvPr/>
        </p:nvGrpSpPr>
        <p:grpSpPr>
          <a:xfrm>
            <a:off x="-9144" y="-18288"/>
            <a:ext cx="9144000" cy="146304"/>
            <a:chOff x="0" y="3268345"/>
            <a:chExt cx="9144000" cy="146304"/>
          </a:xfrm>
        </p:grpSpPr>
        <p:sp>
          <p:nvSpPr>
            <p:cNvPr id="12" name="Rectangle 11"/>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5495544"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6592824"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7690104"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793750"/>
          </a:xfrm>
          <a:prstGeom prst="rect">
            <a:avLst/>
          </a:prstGeom>
        </p:spPr>
        <p:txBody>
          <a:bodyPr anchor="b">
            <a:normAutofit/>
          </a:bodyPr>
          <a:lstStyle>
            <a:lvl1pPr algn="l">
              <a:defRPr sz="2800" b="1"/>
            </a:lvl1pPr>
          </a:lstStyle>
          <a:p>
            <a:r>
              <a:rPr lang="zh-TW" altLang="en-US" smtClean="0"/>
              <a:t>按一下以編輯母片標題樣式</a:t>
            </a:r>
            <a:endParaRPr lang="en-US"/>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Text Placeholder 3"/>
          <p:cNvSpPr>
            <a:spLocks noGrp="1"/>
          </p:cNvSpPr>
          <p:nvPr>
            <p:ph type="body" sz="half" idx="2"/>
          </p:nvPr>
        </p:nvSpPr>
        <p:spPr>
          <a:xfrm>
            <a:off x="457200" y="1371600"/>
            <a:ext cx="3008313" cy="4754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766CA2E2-0D20-4391-8F3E-CAAFE6E7FA52}" type="datetimeFigureOut">
              <a:rPr lang="zh-TW" altLang="en-US" smtClean="0"/>
              <a:pPr/>
              <a:t>2020/1/21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22B575E-21D9-4F81-9A86-37E23FE3D5CC}" type="slidenum">
              <a:rPr lang="zh-TW" altLang="en-US" smtClean="0"/>
              <a:pPr/>
              <a:t>‹#›</a:t>
            </a:fld>
            <a:endParaRPr lang="zh-TW" altLang="en-US"/>
          </a:p>
        </p:txBody>
      </p:sp>
      <p:grpSp>
        <p:nvGrpSpPr>
          <p:cNvPr id="8" name="Group 13"/>
          <p:cNvGrpSpPr/>
          <p:nvPr/>
        </p:nvGrpSpPr>
        <p:grpSpPr>
          <a:xfrm flipH="1">
            <a:off x="0" y="1143000"/>
            <a:ext cx="9144000" cy="73152"/>
            <a:chOff x="0" y="3268345"/>
            <a:chExt cx="9144000" cy="146304"/>
          </a:xfrm>
        </p:grpSpPr>
        <p:sp>
          <p:nvSpPr>
            <p:cNvPr id="15" name="Rectangle 14"/>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181600"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6278880"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7376160"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含標題的圖片">
    <p:spTree>
      <p:nvGrpSpPr>
        <p:cNvPr id="1" name=""/>
        <p:cNvGrpSpPr/>
        <p:nvPr/>
      </p:nvGrpSpPr>
      <p:grpSpPr>
        <a:xfrm>
          <a:off x="0" y="0"/>
          <a:ext cx="0" cy="0"/>
          <a:chOff x="0" y="0"/>
          <a:chExt cx="0" cy="0"/>
        </a:xfrm>
      </p:grpSpPr>
      <p:sp>
        <p:nvSpPr>
          <p:cNvPr id="15" name="Picture Placeholder 14"/>
          <p:cNvSpPr>
            <a:spLocks noGrp="1"/>
          </p:cNvSpPr>
          <p:nvPr>
            <p:ph type="pic" sz="quarter" idx="13"/>
          </p:nvPr>
        </p:nvSpPr>
        <p:spPr>
          <a:xfrm>
            <a:off x="1801368" y="685800"/>
            <a:ext cx="5495544" cy="3886200"/>
          </a:xfrm>
          <a:solidFill>
            <a:schemeClr val="accent1"/>
          </a:solidFill>
          <a:effectLst>
            <a:reflection blurRad="6350" stA="52000" endA="300" endPos="35000" dir="5400000" sy="-100000" algn="bl" rotWithShape="0"/>
          </a:effectLst>
          <a:scene3d>
            <a:camera prst="orthographicFront"/>
            <a:lightRig rig="contrasting" dir="t"/>
          </a:scene3d>
          <a:sp3d contourW="12700" prstMaterial="softEdge">
            <a:bevelT prst="cross"/>
            <a:contourClr>
              <a:srgbClr val="FFFFFF"/>
            </a:contourClr>
          </a:sp3d>
        </p:spPr>
        <p:txBody>
          <a:bodyPr/>
          <a:lstStyle/>
          <a:p>
            <a:r>
              <a:rPr lang="zh-TW" altLang="en-US" smtClean="0"/>
              <a:t>按一下圖示以新增圖片</a:t>
            </a:r>
            <a:endParaRPr lang="en-US"/>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TW" altLang="en-US" smtClean="0"/>
              <a:t>按一下以編輯母片標題樣式</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766CA2E2-0D20-4391-8F3E-CAAFE6E7FA52}" type="datetimeFigureOut">
              <a:rPr lang="zh-TW" altLang="en-US" smtClean="0"/>
              <a:pPr/>
              <a:t>2020/1/21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22B575E-21D9-4F81-9A86-37E23FE3D5CC}" type="slidenum">
              <a:rPr lang="zh-TW" altLang="en-US" smtClean="0"/>
              <a:pPr/>
              <a:t>‹#›</a:t>
            </a:fld>
            <a:endParaRPr lang="zh-TW" altLang="en-US"/>
          </a:p>
        </p:txBody>
      </p:sp>
      <p:grpSp>
        <p:nvGrpSpPr>
          <p:cNvPr id="3" name="Group 15"/>
          <p:cNvGrpSpPr/>
          <p:nvPr/>
        </p:nvGrpSpPr>
        <p:grpSpPr>
          <a:xfrm>
            <a:off x="-9144" y="-18288"/>
            <a:ext cx="9144000" cy="146304"/>
            <a:chOff x="0" y="3268345"/>
            <a:chExt cx="9144000" cy="146304"/>
          </a:xfrm>
        </p:grpSpPr>
        <p:sp>
          <p:nvSpPr>
            <p:cNvPr id="17" name="Rectangle 16"/>
            <p:cNvSpPr/>
            <p:nvPr userDrawn="1"/>
          </p:nvSpPr>
          <p:spPr>
            <a:xfrm>
              <a:off x="0" y="3268345"/>
              <a:ext cx="9144000" cy="14630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5495544" y="3268345"/>
              <a:ext cx="1097280"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6592824" y="3268345"/>
              <a:ext cx="1097280" cy="1463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7690104" y="3268345"/>
              <a:ext cx="1097280" cy="1463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6826" y="0"/>
            <a:ext cx="9144000" cy="6286520"/>
          </a:xfrm>
          <a:prstGeom prst="rect">
            <a:avLst/>
          </a:prstGeom>
          <a:gradFill flip="none" rotWithShape="1">
            <a:gsLst>
              <a:gs pos="1000">
                <a:schemeClr val="bg2">
                  <a:alpha val="0"/>
                </a:schemeClr>
              </a:gs>
              <a:gs pos="100000">
                <a:schemeClr val="bg1">
                  <a:alpha val="92000"/>
                </a:schemeClr>
              </a:gs>
            </a:gsLst>
            <a:lin ang="16200000" scaled="1"/>
            <a:tileRect/>
          </a:gradFill>
          <a:ln w="28575"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2"/>
          </p:nvPr>
        </p:nvSpPr>
        <p:spPr>
          <a:xfrm>
            <a:off x="6574536" y="6356350"/>
            <a:ext cx="2133600" cy="365125"/>
          </a:xfrm>
          <a:prstGeom prst="rect">
            <a:avLst/>
          </a:prstGeom>
        </p:spPr>
        <p:txBody>
          <a:bodyPr vert="horz" lIns="91440" tIns="45720" rIns="91440" bIns="45720" rtlCol="0" anchor="ctr"/>
          <a:lstStyle>
            <a:lvl1pPr algn="r">
              <a:defRPr sz="1200">
                <a:solidFill>
                  <a:sysClr val="windowText" lastClr="000000"/>
                </a:solidFill>
              </a:defRPr>
            </a:lvl1pPr>
          </a:lstStyle>
          <a:p>
            <a:fld id="{766CA2E2-0D20-4391-8F3E-CAAFE6E7FA52}" type="datetimeFigureOut">
              <a:rPr lang="zh-TW" altLang="en-US" smtClean="0"/>
              <a:pPr/>
              <a:t>2020/1/21</a:t>
            </a:fld>
            <a:endParaRPr lang="zh-TW"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endParaRPr lang="zh-TW" altLang="en-US"/>
          </a:p>
        </p:txBody>
      </p:sp>
      <p:sp>
        <p:nvSpPr>
          <p:cNvPr id="6" name="Slide Number Placeholder 5"/>
          <p:cNvSpPr>
            <a:spLocks noGrp="1"/>
          </p:cNvSpPr>
          <p:nvPr>
            <p:ph type="sldNum" sz="quarter" idx="4"/>
          </p:nvPr>
        </p:nvSpPr>
        <p:spPr>
          <a:xfrm>
            <a:off x="460248" y="6356350"/>
            <a:ext cx="2133600" cy="365125"/>
          </a:xfrm>
          <a:prstGeom prst="rect">
            <a:avLst/>
          </a:prstGeom>
        </p:spPr>
        <p:txBody>
          <a:bodyPr vert="horz" lIns="91440" tIns="45720" rIns="91440" bIns="45720" rtlCol="0" anchor="ctr"/>
          <a:lstStyle>
            <a:lvl1pPr algn="l">
              <a:defRPr sz="1200">
                <a:solidFill>
                  <a:sysClr val="windowText" lastClr="000000"/>
                </a:solidFill>
              </a:defRPr>
            </a:lvl1pPr>
          </a:lstStyle>
          <a:p>
            <a:fld id="{722B575E-21D9-4F81-9A86-37E23FE3D5CC}" type="slidenum">
              <a:rPr lang="zh-TW" altLang="en-US" smtClean="0"/>
              <a:pPr/>
              <a:t>‹#›</a:t>
            </a:fld>
            <a:endParaRPr lang="zh-TW" altLang="en-US"/>
          </a:p>
        </p:txBody>
      </p:sp>
      <p:sp>
        <p:nvSpPr>
          <p:cNvPr id="8" name="Title Placeholder 7"/>
          <p:cNvSpPr>
            <a:spLocks noGrp="1"/>
          </p:cNvSpPr>
          <p:nvPr>
            <p:ph type="title"/>
          </p:nvPr>
        </p:nvSpPr>
        <p:spPr>
          <a:xfrm>
            <a:off x="457200" y="152400"/>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spcBef>
          <a:spcPct val="0"/>
        </a:spcBef>
        <a:buNone/>
        <a:defRPr sz="4400" kern="1200">
          <a:ln>
            <a:noFill/>
          </a:ln>
          <a:solidFill>
            <a:srgbClr val="FFFFFF"/>
          </a:solidFill>
          <a:effectLst>
            <a:glow rad="101600">
              <a:schemeClr val="tx2"/>
            </a:glo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spcBef>
          <a:spcPct val="20000"/>
        </a:spcBef>
        <a:buClr>
          <a:schemeClr val="tx2"/>
        </a:buClr>
        <a:buSzPct val="70000"/>
        <a:buFont typeface="Wingdings 2" pitchFamily="18"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accent4"/>
        </a:buClr>
        <a:buSzPct val="60000"/>
        <a:buFont typeface="Wingdings 2" pitchFamily="18"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accent5"/>
        </a:buClr>
        <a:buSzPct val="57000"/>
        <a:buFont typeface="Wingdings 2" pitchFamily="18"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accent6"/>
        </a:buClr>
        <a:buSzPct val="55000"/>
        <a:buFont typeface="Wingdings 2" pitchFamily="18"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accent2"/>
        </a:buClr>
        <a:buSzPct val="50000"/>
        <a:buFont typeface="Wingdings 2" pitchFamily="18"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M.Tech.%20ML%20Syllabus.pdf" TargetMode="External"/><Relationship Id="rId2" Type="http://schemas.openxmlformats.org/officeDocument/2006/relationships/hyperlink" Target="B.Tech.%20Machine%20Learning%20Syllabus.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4.png"/><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7.png"/><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42.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4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hyperlink" Target="http://www.inf.ed.ac.uk/teaching/courses/mlsc/Notes/Lecture4/BiasVariance.pdf"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571472" y="1214422"/>
            <a:ext cx="7924800" cy="1470025"/>
          </a:xfrm>
        </p:spPr>
        <p:txBody>
          <a:bodyPr/>
          <a:lstStyle/>
          <a:p>
            <a:r>
              <a:rPr lang="en-US" altLang="zh-TW" dirty="0" smtClean="0"/>
              <a:t>Machine Learning</a:t>
            </a:r>
            <a:endParaRPr lang="zh-TW" altLang="en-US" dirty="0"/>
          </a:p>
        </p:txBody>
      </p:sp>
      <p:sp>
        <p:nvSpPr>
          <p:cNvPr id="3" name="副標題 2"/>
          <p:cNvSpPr>
            <a:spLocks noGrp="1"/>
          </p:cNvSpPr>
          <p:nvPr>
            <p:ph type="subTitle" idx="1"/>
          </p:nvPr>
        </p:nvSpPr>
        <p:spPr/>
        <p:txBody>
          <a:bodyPr/>
          <a:lstStyle/>
          <a:p>
            <a:r>
              <a:rPr lang="en-US" altLang="zh-TW" dirty="0" smtClean="0"/>
              <a:t>Dr.  Anil K </a:t>
            </a:r>
            <a:r>
              <a:rPr lang="en-US" altLang="zh-TW" dirty="0" err="1" smtClean="0"/>
              <a:t>Ahlawat</a:t>
            </a:r>
            <a:endParaRPr lang="en-US" altLang="zh-TW" dirty="0" smtClean="0"/>
          </a:p>
          <a:p>
            <a:r>
              <a:rPr lang="en-US" altLang="zh-TW" dirty="0" smtClean="0"/>
              <a:t>Professor,  KIET Group of Institutions</a:t>
            </a:r>
          </a:p>
          <a:p>
            <a:endParaRPr lang="zh-TW" altLang="en-US" dirty="0"/>
          </a:p>
        </p:txBody>
      </p:sp>
    </p:spTree>
    <p:extLst>
      <p:ext uri="{BB962C8B-B14F-4D97-AF65-F5344CB8AC3E}">
        <p14:creationId xmlns="" xmlns:p14="http://schemas.microsoft.com/office/powerpoint/2010/main" val="3824887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685800" y="0"/>
            <a:ext cx="7772400" cy="1143000"/>
          </a:xfrm>
        </p:spPr>
        <p:txBody>
          <a:bodyPr/>
          <a:lstStyle/>
          <a:p>
            <a:r>
              <a:rPr lang="en-US" sz="4000" smtClean="0"/>
              <a:t>Why are you here?</a:t>
            </a:r>
          </a:p>
        </p:txBody>
      </p:sp>
      <p:sp>
        <p:nvSpPr>
          <p:cNvPr id="58371" name="Content Placeholder 2"/>
          <p:cNvSpPr>
            <a:spLocks noGrp="1"/>
          </p:cNvSpPr>
          <p:nvPr>
            <p:ph sz="quarter" idx="1"/>
          </p:nvPr>
        </p:nvSpPr>
        <p:spPr>
          <a:xfrm>
            <a:off x="558800" y="1679575"/>
            <a:ext cx="7772400" cy="4724400"/>
          </a:xfrm>
        </p:spPr>
        <p:txBody>
          <a:bodyPr/>
          <a:lstStyle/>
          <a:p>
            <a:pPr marL="0" indent="0">
              <a:buFont typeface="Arial" charset="0"/>
              <a:buNone/>
            </a:pPr>
            <a:endParaRPr lang="en-US" smtClean="0"/>
          </a:p>
          <a:p>
            <a:pPr marL="0" indent="0">
              <a:buFont typeface="Arial" charset="0"/>
              <a:buNone/>
            </a:pPr>
            <a:r>
              <a:rPr lang="en-US" smtClean="0"/>
              <a:t>What is Machine Learning?</a:t>
            </a:r>
          </a:p>
          <a:p>
            <a:pPr marL="0" indent="0">
              <a:buFont typeface="Arial" charset="0"/>
              <a:buNone/>
            </a:pPr>
            <a:endParaRPr lang="en-US" smtClean="0"/>
          </a:p>
          <a:p>
            <a:pPr marL="0" indent="0">
              <a:buFont typeface="Arial" charset="0"/>
              <a:buNone/>
            </a:pPr>
            <a:r>
              <a:rPr lang="en-US" smtClean="0"/>
              <a:t>Why are you taking this course?</a:t>
            </a:r>
          </a:p>
          <a:p>
            <a:pPr marL="0" indent="0">
              <a:buFont typeface="Arial" charset="0"/>
              <a:buNone/>
            </a:pPr>
            <a:endParaRPr lang="en-US" smtClean="0"/>
          </a:p>
          <a:p>
            <a:pPr marL="0" indent="0">
              <a:buFont typeface="Arial" charset="0"/>
              <a:buNone/>
            </a:pPr>
            <a:r>
              <a:rPr lang="en-US" smtClean="0"/>
              <a:t>What topics would you like to see covered?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b="1" smtClean="0">
                <a:solidFill>
                  <a:schemeClr val="accent2"/>
                </a:solidFill>
              </a:rPr>
              <a:t>Sample Applications</a:t>
            </a:r>
          </a:p>
        </p:txBody>
      </p:sp>
      <p:sp>
        <p:nvSpPr>
          <p:cNvPr id="23555" name="Rectangle 3"/>
          <p:cNvSpPr>
            <a:spLocks noGrp="1" noChangeArrowheads="1"/>
          </p:cNvSpPr>
          <p:nvPr>
            <p:ph type="body" idx="1"/>
          </p:nvPr>
        </p:nvSpPr>
        <p:spPr/>
        <p:txBody>
          <a:bodyPr/>
          <a:lstStyle/>
          <a:p>
            <a:pPr>
              <a:lnSpc>
                <a:spcPct val="80000"/>
              </a:lnSpc>
            </a:pPr>
            <a:r>
              <a:rPr lang="en-US" sz="2800" smtClean="0"/>
              <a:t>Web search </a:t>
            </a:r>
          </a:p>
          <a:p>
            <a:pPr>
              <a:lnSpc>
                <a:spcPct val="80000"/>
              </a:lnSpc>
            </a:pPr>
            <a:r>
              <a:rPr lang="en-US" sz="2800" smtClean="0"/>
              <a:t>Computational biology</a:t>
            </a:r>
          </a:p>
          <a:p>
            <a:pPr>
              <a:lnSpc>
                <a:spcPct val="80000"/>
              </a:lnSpc>
            </a:pPr>
            <a:r>
              <a:rPr lang="en-US" sz="2800" smtClean="0"/>
              <a:t>Finance</a:t>
            </a:r>
          </a:p>
          <a:p>
            <a:pPr>
              <a:lnSpc>
                <a:spcPct val="80000"/>
              </a:lnSpc>
            </a:pPr>
            <a:r>
              <a:rPr lang="en-US" sz="2800" smtClean="0"/>
              <a:t>E-commerce</a:t>
            </a:r>
          </a:p>
          <a:p>
            <a:pPr>
              <a:lnSpc>
                <a:spcPct val="80000"/>
              </a:lnSpc>
            </a:pPr>
            <a:r>
              <a:rPr lang="en-US" sz="2800" smtClean="0"/>
              <a:t>Space exploration</a:t>
            </a:r>
          </a:p>
          <a:p>
            <a:pPr>
              <a:lnSpc>
                <a:spcPct val="80000"/>
              </a:lnSpc>
            </a:pPr>
            <a:r>
              <a:rPr lang="en-US" sz="2800" smtClean="0"/>
              <a:t>Robotics</a:t>
            </a:r>
          </a:p>
          <a:p>
            <a:pPr>
              <a:lnSpc>
                <a:spcPct val="80000"/>
              </a:lnSpc>
            </a:pPr>
            <a:r>
              <a:rPr lang="en-US" sz="2800" smtClean="0"/>
              <a:t>Information extraction</a:t>
            </a:r>
          </a:p>
          <a:p>
            <a:pPr>
              <a:lnSpc>
                <a:spcPct val="80000"/>
              </a:lnSpc>
            </a:pPr>
            <a:r>
              <a:rPr lang="en-US" sz="2800" smtClean="0"/>
              <a:t>Social networks</a:t>
            </a:r>
          </a:p>
          <a:p>
            <a:pPr>
              <a:lnSpc>
                <a:spcPct val="80000"/>
              </a:lnSpc>
            </a:pPr>
            <a:r>
              <a:rPr lang="en-US" sz="2800" smtClean="0"/>
              <a:t>Debugging</a:t>
            </a:r>
          </a:p>
          <a:p>
            <a:pPr>
              <a:lnSpc>
                <a:spcPct val="80000"/>
              </a:lnSpc>
            </a:pPr>
            <a:r>
              <a:rPr lang="en-US" sz="2800" smtClean="0"/>
              <a:t>[Your favorite area]</a:t>
            </a:r>
          </a:p>
          <a:p>
            <a:pPr>
              <a:lnSpc>
                <a:spcPct val="80000"/>
              </a:lnSpc>
            </a:pPr>
            <a:endParaRPr lang="en-US" sz="28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smtClean="0"/>
              <a:t>Machine Learning is…</a:t>
            </a:r>
          </a:p>
        </p:txBody>
      </p:sp>
      <p:sp>
        <p:nvSpPr>
          <p:cNvPr id="59395" name="Rectangle 3"/>
          <p:cNvSpPr>
            <a:spLocks noChangeArrowheads="1"/>
          </p:cNvSpPr>
          <p:nvPr/>
        </p:nvSpPr>
        <p:spPr bwMode="auto">
          <a:xfrm>
            <a:off x="708025" y="2106613"/>
            <a:ext cx="8058150" cy="830262"/>
          </a:xfrm>
          <a:prstGeom prst="rect">
            <a:avLst/>
          </a:prstGeom>
          <a:noFill/>
          <a:ln w="9525">
            <a:noFill/>
            <a:miter lim="800000"/>
            <a:headEnd/>
            <a:tailEnd/>
          </a:ln>
        </p:spPr>
        <p:txBody>
          <a:bodyPr>
            <a:spAutoFit/>
          </a:bodyPr>
          <a:lstStyle/>
          <a:p>
            <a:r>
              <a:rPr lang="en-US" sz="2400"/>
              <a:t>Machine learning, a branch of artificial intelligence, concerns the construction and study of systems that can learn from data.</a:t>
            </a:r>
          </a:p>
        </p:txBody>
      </p:sp>
      <p:pic>
        <p:nvPicPr>
          <p:cNvPr id="59396" name="Picture 6"/>
          <p:cNvPicPr>
            <a:picLocks noChangeAspect="1"/>
          </p:cNvPicPr>
          <p:nvPr/>
        </p:nvPicPr>
        <p:blipFill>
          <a:blip r:embed="rId2"/>
          <a:srcRect/>
          <a:stretch>
            <a:fillRect/>
          </a:stretch>
        </p:blipFill>
        <p:spPr bwMode="auto">
          <a:xfrm>
            <a:off x="3090863" y="3730625"/>
            <a:ext cx="2252662" cy="2238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smtClean="0"/>
              <a:t>Machine Learning is…</a:t>
            </a:r>
          </a:p>
        </p:txBody>
      </p:sp>
      <p:sp>
        <p:nvSpPr>
          <p:cNvPr id="3" name="Content Placeholder 2"/>
          <p:cNvSpPr>
            <a:spLocks noGrp="1"/>
          </p:cNvSpPr>
          <p:nvPr>
            <p:ph sz="quarter" idx="1"/>
          </p:nvPr>
        </p:nvSpPr>
        <p:spPr>
          <a:xfrm>
            <a:off x="612775" y="1755775"/>
            <a:ext cx="8153400" cy="4848225"/>
          </a:xfrm>
        </p:spPr>
        <p:txBody>
          <a:bodyPr>
            <a:normAutofit fontScale="70000" lnSpcReduction="20000"/>
          </a:bodyPr>
          <a:lstStyle/>
          <a:p>
            <a:pPr marL="0" indent="0">
              <a:buFont typeface="Arial" charset="0"/>
              <a:buNone/>
              <a:defRPr/>
            </a:pPr>
            <a:r>
              <a:rPr lang="tr-TR" dirty="0" smtClean="0"/>
              <a:t>Machine </a:t>
            </a:r>
            <a:r>
              <a:rPr lang="tr-TR" dirty="0" err="1" smtClean="0"/>
              <a:t>learning</a:t>
            </a:r>
            <a:r>
              <a:rPr lang="tr-TR" dirty="0" smtClean="0"/>
              <a:t> is </a:t>
            </a:r>
            <a:r>
              <a:rPr lang="tr-TR" dirty="0" err="1" smtClean="0"/>
              <a:t>programming</a:t>
            </a:r>
            <a:r>
              <a:rPr lang="tr-TR" dirty="0" smtClean="0"/>
              <a:t> </a:t>
            </a:r>
            <a:r>
              <a:rPr lang="tr-TR" dirty="0" err="1"/>
              <a:t>computers</a:t>
            </a:r>
            <a:r>
              <a:rPr lang="tr-TR" dirty="0"/>
              <a:t> </a:t>
            </a:r>
            <a:r>
              <a:rPr lang="tr-TR" dirty="0" err="1"/>
              <a:t>to</a:t>
            </a:r>
            <a:r>
              <a:rPr lang="tr-TR" dirty="0"/>
              <a:t> optimize a </a:t>
            </a:r>
            <a:r>
              <a:rPr lang="tr-TR" dirty="0" err="1"/>
              <a:t>performance</a:t>
            </a:r>
            <a:r>
              <a:rPr lang="tr-TR" dirty="0"/>
              <a:t> </a:t>
            </a:r>
            <a:r>
              <a:rPr lang="tr-TR" dirty="0" err="1"/>
              <a:t>criterion</a:t>
            </a:r>
            <a:r>
              <a:rPr lang="tr-TR" dirty="0"/>
              <a:t> </a:t>
            </a:r>
            <a:r>
              <a:rPr lang="tr-TR" dirty="0" err="1"/>
              <a:t>using</a:t>
            </a:r>
            <a:r>
              <a:rPr lang="tr-TR" dirty="0"/>
              <a:t> </a:t>
            </a:r>
            <a:r>
              <a:rPr lang="tr-TR" dirty="0" err="1"/>
              <a:t>example</a:t>
            </a:r>
            <a:r>
              <a:rPr lang="tr-TR" dirty="0"/>
              <a:t> data </a:t>
            </a:r>
            <a:r>
              <a:rPr lang="tr-TR" dirty="0" err="1"/>
              <a:t>or</a:t>
            </a:r>
            <a:r>
              <a:rPr lang="tr-TR" dirty="0"/>
              <a:t> </a:t>
            </a:r>
            <a:r>
              <a:rPr lang="tr-TR" dirty="0" err="1"/>
              <a:t>past</a:t>
            </a:r>
            <a:r>
              <a:rPr lang="tr-TR" dirty="0"/>
              <a:t> </a:t>
            </a:r>
            <a:r>
              <a:rPr lang="tr-TR" dirty="0" err="1"/>
              <a:t>experience</a:t>
            </a:r>
            <a:r>
              <a:rPr lang="tr-TR" dirty="0" smtClean="0"/>
              <a:t>.</a:t>
            </a:r>
          </a:p>
          <a:p>
            <a:pPr marL="0" indent="0">
              <a:buFont typeface="Arial" charset="0"/>
              <a:buNone/>
              <a:defRPr/>
            </a:pPr>
            <a:r>
              <a:rPr lang="tr-TR" dirty="0" smtClean="0">
                <a:solidFill>
                  <a:schemeClr val="tx2"/>
                </a:solidFill>
              </a:rPr>
              <a:t>					-- Ethem </a:t>
            </a:r>
            <a:r>
              <a:rPr lang="tr-TR" dirty="0" err="1" smtClean="0">
                <a:solidFill>
                  <a:schemeClr val="tx2"/>
                </a:solidFill>
              </a:rPr>
              <a:t>Alpaydin</a:t>
            </a:r>
            <a:endParaRPr lang="tr-TR" dirty="0" smtClean="0">
              <a:solidFill>
                <a:schemeClr val="tx2"/>
              </a:solidFill>
            </a:endParaRPr>
          </a:p>
          <a:p>
            <a:pPr marL="0" indent="0">
              <a:buFont typeface="Arial" charset="0"/>
              <a:buNone/>
              <a:defRPr/>
            </a:pPr>
            <a:endParaRPr lang="tr-TR" dirty="0">
              <a:solidFill>
                <a:schemeClr val="tx2"/>
              </a:solidFill>
            </a:endParaRPr>
          </a:p>
          <a:p>
            <a:pPr marL="0" indent="0">
              <a:buFont typeface="Arial" charset="0"/>
              <a:buNone/>
              <a:defRPr/>
            </a:pPr>
            <a:r>
              <a:rPr lang="en-US" dirty="0" smtClean="0"/>
              <a:t>The goal of machine learning is to develop methods that can automatically detect patterns in data, and then to use the uncovered patterns to predict future data or other outcomes of interest.</a:t>
            </a:r>
          </a:p>
          <a:p>
            <a:pPr marL="0" indent="0">
              <a:buFont typeface="Arial" charset="0"/>
              <a:buNone/>
              <a:defRPr/>
            </a:pPr>
            <a:r>
              <a:rPr lang="tr-TR" dirty="0">
                <a:solidFill>
                  <a:schemeClr val="tx2"/>
                </a:solidFill>
              </a:rPr>
              <a:t>					-- </a:t>
            </a:r>
            <a:r>
              <a:rPr lang="tr-TR" dirty="0" err="1">
                <a:solidFill>
                  <a:schemeClr val="tx2"/>
                </a:solidFill>
              </a:rPr>
              <a:t>Kevin</a:t>
            </a:r>
            <a:r>
              <a:rPr lang="tr-TR" dirty="0">
                <a:solidFill>
                  <a:schemeClr val="tx2"/>
                </a:solidFill>
              </a:rPr>
              <a:t> </a:t>
            </a:r>
            <a:r>
              <a:rPr lang="tr-TR" dirty="0" smtClean="0">
                <a:solidFill>
                  <a:schemeClr val="tx2"/>
                </a:solidFill>
              </a:rPr>
              <a:t>P. Murphy</a:t>
            </a:r>
          </a:p>
          <a:p>
            <a:pPr marL="0" indent="0">
              <a:buFont typeface="Arial" charset="0"/>
              <a:buNone/>
              <a:defRPr/>
            </a:pPr>
            <a:endParaRPr lang="tr-TR" dirty="0" smtClean="0">
              <a:solidFill>
                <a:schemeClr val="tx2"/>
              </a:solidFill>
            </a:endParaRPr>
          </a:p>
          <a:p>
            <a:pPr marL="0" indent="0">
              <a:buFont typeface="Arial" charset="0"/>
              <a:buNone/>
              <a:defRPr/>
            </a:pPr>
            <a:r>
              <a:rPr lang="en-US" dirty="0" smtClean="0"/>
              <a:t>The field of pattern recognition is concerned with the automatic discovery of regularities in data through the use of computer algorithms and with the use of these regularities to take actions.</a:t>
            </a:r>
            <a:endParaRPr lang="en-US" dirty="0"/>
          </a:p>
          <a:p>
            <a:pPr marL="0" indent="0">
              <a:buFont typeface="Arial" charset="0"/>
              <a:buNone/>
              <a:defRPr/>
            </a:pPr>
            <a:r>
              <a:rPr lang="tr-TR" dirty="0">
                <a:solidFill>
                  <a:schemeClr val="tx2"/>
                </a:solidFill>
              </a:rPr>
              <a:t>					-- </a:t>
            </a:r>
            <a:r>
              <a:rPr lang="tr-TR" dirty="0" err="1" smtClean="0">
                <a:solidFill>
                  <a:schemeClr val="tx2"/>
                </a:solidFill>
              </a:rPr>
              <a:t>Christopher</a:t>
            </a:r>
            <a:r>
              <a:rPr lang="tr-TR" dirty="0" smtClean="0">
                <a:solidFill>
                  <a:schemeClr val="tx2"/>
                </a:solidFill>
              </a:rPr>
              <a:t> M. </a:t>
            </a:r>
            <a:r>
              <a:rPr lang="tr-TR" dirty="0" err="1" smtClean="0">
                <a:solidFill>
                  <a:schemeClr val="tx2"/>
                </a:solidFill>
              </a:rPr>
              <a:t>Bishop</a:t>
            </a:r>
            <a:endParaRPr lang="tr-TR" dirty="0">
              <a:solidFill>
                <a:schemeClr val="tx2"/>
              </a:solidFill>
            </a:endParaRPr>
          </a:p>
          <a:p>
            <a:pPr marL="0" indent="0">
              <a:buFont typeface="Arial" charset="0"/>
              <a:buNone/>
              <a:defRPr/>
            </a:pPr>
            <a:endParaRPr lang="tr-TR" dirty="0">
              <a:solidFill>
                <a:schemeClr val="tx2"/>
              </a:solidFill>
            </a:endParaRPr>
          </a:p>
          <a:p>
            <a:pPr marL="0" indent="0">
              <a:buFont typeface="Arial" charset="0"/>
              <a:buNone/>
              <a:defRPr/>
            </a:pPr>
            <a:endParaRPr lang="tr-TR" dirty="0" smtClean="0">
              <a:solidFill>
                <a:schemeClr val="tx2"/>
              </a:solidFill>
            </a:endParaRPr>
          </a:p>
          <a:p>
            <a:pPr marL="0" indent="0">
              <a:buFont typeface="Arial" charset="0"/>
              <a:buNone/>
              <a:defRPr/>
            </a:pPr>
            <a:endParaRPr lang="en-US" dirty="0">
              <a:solidFill>
                <a:schemeClr val="tx2"/>
              </a:solidFill>
            </a:endParaRPr>
          </a:p>
          <a:p>
            <a:pPr marL="0" indent="0">
              <a:buFont typeface="Arial" charset="0"/>
              <a:buNone/>
              <a:defRPr/>
            </a:pPr>
            <a:endParaRPr lang="tr-TR" dirty="0">
              <a:solidFill>
                <a:schemeClr val="tx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smtClean="0"/>
              <a:t>Machine Learning is…</a:t>
            </a:r>
          </a:p>
        </p:txBody>
      </p:sp>
      <p:sp>
        <p:nvSpPr>
          <p:cNvPr id="61443" name="Rectangle 3"/>
          <p:cNvSpPr>
            <a:spLocks noChangeArrowheads="1"/>
          </p:cNvSpPr>
          <p:nvPr/>
        </p:nvSpPr>
        <p:spPr bwMode="auto">
          <a:xfrm>
            <a:off x="539750" y="2106613"/>
            <a:ext cx="8293100" cy="830262"/>
          </a:xfrm>
          <a:prstGeom prst="rect">
            <a:avLst/>
          </a:prstGeom>
          <a:noFill/>
          <a:ln w="9525">
            <a:noFill/>
            <a:miter lim="800000"/>
            <a:headEnd/>
            <a:tailEnd/>
          </a:ln>
        </p:spPr>
        <p:txBody>
          <a:bodyPr>
            <a:spAutoFit/>
          </a:bodyPr>
          <a:lstStyle/>
          <a:p>
            <a:r>
              <a:rPr lang="en-US" sz="2400"/>
              <a:t>Machine learning is about predicting the future based on the past.</a:t>
            </a:r>
          </a:p>
          <a:p>
            <a:r>
              <a:rPr lang="tr-TR" sz="2400">
                <a:solidFill>
                  <a:schemeClr val="tx2"/>
                </a:solidFill>
              </a:rPr>
              <a:t>					-- Hal Daume III</a:t>
            </a:r>
          </a:p>
        </p:txBody>
      </p:sp>
      <p:pic>
        <p:nvPicPr>
          <p:cNvPr id="61444" name="Picture 2"/>
          <p:cNvPicPr>
            <a:picLocks noChangeAspect="1"/>
          </p:cNvPicPr>
          <p:nvPr/>
        </p:nvPicPr>
        <p:blipFill>
          <a:blip r:embed="rId2"/>
          <a:srcRect/>
          <a:stretch>
            <a:fillRect/>
          </a:stretch>
        </p:blipFill>
        <p:spPr bwMode="auto">
          <a:xfrm>
            <a:off x="2838450" y="3430588"/>
            <a:ext cx="3094038" cy="2820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Machine Learning is…</a:t>
            </a:r>
          </a:p>
        </p:txBody>
      </p:sp>
      <p:sp>
        <p:nvSpPr>
          <p:cNvPr id="62467" name="Rectangle 3"/>
          <p:cNvSpPr>
            <a:spLocks noChangeArrowheads="1"/>
          </p:cNvSpPr>
          <p:nvPr/>
        </p:nvSpPr>
        <p:spPr bwMode="auto">
          <a:xfrm>
            <a:off x="539750" y="2106613"/>
            <a:ext cx="8293100" cy="830262"/>
          </a:xfrm>
          <a:prstGeom prst="rect">
            <a:avLst/>
          </a:prstGeom>
          <a:noFill/>
          <a:ln w="9525">
            <a:noFill/>
            <a:miter lim="800000"/>
            <a:headEnd/>
            <a:tailEnd/>
          </a:ln>
        </p:spPr>
        <p:txBody>
          <a:bodyPr>
            <a:spAutoFit/>
          </a:bodyPr>
          <a:lstStyle/>
          <a:p>
            <a:r>
              <a:rPr lang="en-US" sz="2400"/>
              <a:t>Machine learning is about predicting the future based on the past.</a:t>
            </a:r>
          </a:p>
          <a:p>
            <a:r>
              <a:rPr lang="tr-TR" sz="2400">
                <a:solidFill>
                  <a:schemeClr val="tx2"/>
                </a:solidFill>
              </a:rPr>
              <a:t>					-- Hal Daume III</a:t>
            </a:r>
          </a:p>
        </p:txBody>
      </p:sp>
      <p:sp>
        <p:nvSpPr>
          <p:cNvPr id="5" name="Rectangle 4"/>
          <p:cNvSpPr/>
          <p:nvPr/>
        </p:nvSpPr>
        <p:spPr>
          <a:xfrm>
            <a:off x="323850" y="4162425"/>
            <a:ext cx="1298575" cy="207486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2469" name="TextBox 5"/>
          <p:cNvSpPr txBox="1">
            <a:spLocks noChangeArrowheads="1"/>
          </p:cNvSpPr>
          <p:nvPr/>
        </p:nvSpPr>
        <p:spPr bwMode="auto">
          <a:xfrm>
            <a:off x="314325" y="4656138"/>
            <a:ext cx="1308100" cy="954087"/>
          </a:xfrm>
          <a:prstGeom prst="rect">
            <a:avLst/>
          </a:prstGeom>
          <a:noFill/>
          <a:ln w="9525">
            <a:noFill/>
            <a:miter lim="800000"/>
            <a:headEnd/>
            <a:tailEnd/>
          </a:ln>
        </p:spPr>
        <p:txBody>
          <a:bodyPr wrap="none">
            <a:spAutoFit/>
          </a:bodyPr>
          <a:lstStyle/>
          <a:p>
            <a:pPr algn="ctr"/>
            <a:r>
              <a:rPr lang="en-US" sz="2800"/>
              <a:t>Training</a:t>
            </a:r>
          </a:p>
          <a:p>
            <a:pPr algn="ctr"/>
            <a:r>
              <a:rPr lang="en-US" sz="2800"/>
              <a:t>Data</a:t>
            </a:r>
          </a:p>
        </p:txBody>
      </p:sp>
      <p:sp>
        <p:nvSpPr>
          <p:cNvPr id="62470" name="TextBox 6"/>
          <p:cNvSpPr txBox="1">
            <a:spLocks noChangeArrowheads="1"/>
          </p:cNvSpPr>
          <p:nvPr/>
        </p:nvSpPr>
        <p:spPr bwMode="auto">
          <a:xfrm rot="-2312174">
            <a:off x="1647825" y="4111625"/>
            <a:ext cx="925513" cy="523875"/>
          </a:xfrm>
          <a:prstGeom prst="rect">
            <a:avLst/>
          </a:prstGeom>
          <a:noFill/>
          <a:ln w="9525">
            <a:noFill/>
            <a:miter lim="800000"/>
            <a:headEnd/>
            <a:tailEnd/>
          </a:ln>
        </p:spPr>
        <p:txBody>
          <a:bodyPr wrap="none">
            <a:spAutoFit/>
          </a:bodyPr>
          <a:lstStyle/>
          <a:p>
            <a:r>
              <a:rPr lang="en-US" sz="2800"/>
              <a:t>learn</a:t>
            </a:r>
          </a:p>
        </p:txBody>
      </p:sp>
      <p:sp>
        <p:nvSpPr>
          <p:cNvPr id="9" name="Oval 8"/>
          <p:cNvSpPr/>
          <p:nvPr/>
        </p:nvSpPr>
        <p:spPr>
          <a:xfrm>
            <a:off x="2511425" y="4473575"/>
            <a:ext cx="1517650" cy="1354138"/>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2472" name="TextBox 9"/>
          <p:cNvSpPr txBox="1">
            <a:spLocks noChangeArrowheads="1"/>
          </p:cNvSpPr>
          <p:nvPr/>
        </p:nvSpPr>
        <p:spPr bwMode="auto">
          <a:xfrm>
            <a:off x="2724150" y="4706938"/>
            <a:ext cx="1304925" cy="830262"/>
          </a:xfrm>
          <a:prstGeom prst="rect">
            <a:avLst/>
          </a:prstGeom>
          <a:noFill/>
          <a:ln w="9525">
            <a:noFill/>
            <a:miter lim="800000"/>
            <a:headEnd/>
            <a:tailEnd/>
          </a:ln>
        </p:spPr>
        <p:txBody>
          <a:bodyPr wrap="none">
            <a:spAutoFit/>
          </a:bodyPr>
          <a:lstStyle/>
          <a:p>
            <a:r>
              <a:rPr lang="en-US" sz="2400"/>
              <a:t>model/</a:t>
            </a:r>
          </a:p>
          <a:p>
            <a:r>
              <a:rPr lang="en-US" sz="2400"/>
              <a:t>predictor</a:t>
            </a:r>
          </a:p>
        </p:txBody>
      </p:sp>
      <p:sp>
        <p:nvSpPr>
          <p:cNvPr id="62473" name="TextBox 10"/>
          <p:cNvSpPr txBox="1">
            <a:spLocks noChangeArrowheads="1"/>
          </p:cNvSpPr>
          <p:nvPr/>
        </p:nvSpPr>
        <p:spPr bwMode="auto">
          <a:xfrm>
            <a:off x="539750" y="3541713"/>
            <a:ext cx="709613" cy="461962"/>
          </a:xfrm>
          <a:prstGeom prst="rect">
            <a:avLst/>
          </a:prstGeom>
          <a:noFill/>
          <a:ln w="9525">
            <a:noFill/>
            <a:miter lim="800000"/>
            <a:headEnd/>
            <a:tailEnd/>
          </a:ln>
        </p:spPr>
        <p:txBody>
          <a:bodyPr wrap="none">
            <a:spAutoFit/>
          </a:bodyPr>
          <a:lstStyle/>
          <a:p>
            <a:r>
              <a:rPr lang="en-US" sz="2400"/>
              <a:t>past</a:t>
            </a:r>
          </a:p>
        </p:txBody>
      </p:sp>
      <p:sp>
        <p:nvSpPr>
          <p:cNvPr id="12" name="Right Arrow 11"/>
          <p:cNvSpPr/>
          <p:nvPr/>
        </p:nvSpPr>
        <p:spPr>
          <a:xfrm>
            <a:off x="1778000" y="4851400"/>
            <a:ext cx="606425" cy="571500"/>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4" name="Straight Connector 13"/>
          <p:cNvCxnSpPr/>
          <p:nvPr/>
        </p:nvCxnSpPr>
        <p:spPr>
          <a:xfrm>
            <a:off x="4176713" y="3541713"/>
            <a:ext cx="0" cy="3048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2476" name="TextBox 23"/>
          <p:cNvSpPr txBox="1">
            <a:spLocks noChangeArrowheads="1"/>
          </p:cNvSpPr>
          <p:nvPr/>
        </p:nvSpPr>
        <p:spPr bwMode="auto">
          <a:xfrm rot="-2312174">
            <a:off x="7931150" y="3973513"/>
            <a:ext cx="1195388" cy="523875"/>
          </a:xfrm>
          <a:prstGeom prst="rect">
            <a:avLst/>
          </a:prstGeom>
          <a:noFill/>
          <a:ln w="9525">
            <a:noFill/>
            <a:miter lim="800000"/>
            <a:headEnd/>
            <a:tailEnd/>
          </a:ln>
        </p:spPr>
        <p:txBody>
          <a:bodyPr wrap="none">
            <a:spAutoFit/>
          </a:bodyPr>
          <a:lstStyle/>
          <a:p>
            <a:r>
              <a:rPr lang="en-US" sz="2800"/>
              <a:t>predict</a:t>
            </a:r>
          </a:p>
        </p:txBody>
      </p:sp>
      <p:sp>
        <p:nvSpPr>
          <p:cNvPr id="25" name="Oval 24"/>
          <p:cNvSpPr/>
          <p:nvPr/>
        </p:nvSpPr>
        <p:spPr>
          <a:xfrm>
            <a:off x="6486525" y="4481513"/>
            <a:ext cx="1517650" cy="1354137"/>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2478" name="TextBox 25"/>
          <p:cNvSpPr txBox="1">
            <a:spLocks noChangeArrowheads="1"/>
          </p:cNvSpPr>
          <p:nvPr/>
        </p:nvSpPr>
        <p:spPr bwMode="auto">
          <a:xfrm>
            <a:off x="6697663" y="4714875"/>
            <a:ext cx="1306512" cy="830263"/>
          </a:xfrm>
          <a:prstGeom prst="rect">
            <a:avLst/>
          </a:prstGeom>
          <a:noFill/>
          <a:ln w="9525">
            <a:noFill/>
            <a:miter lim="800000"/>
            <a:headEnd/>
            <a:tailEnd/>
          </a:ln>
        </p:spPr>
        <p:txBody>
          <a:bodyPr wrap="none">
            <a:spAutoFit/>
          </a:bodyPr>
          <a:lstStyle/>
          <a:p>
            <a:r>
              <a:rPr lang="en-US" sz="2400"/>
              <a:t>model/</a:t>
            </a:r>
          </a:p>
          <a:p>
            <a:r>
              <a:rPr lang="en-US" sz="2400"/>
              <a:t>predictor</a:t>
            </a:r>
          </a:p>
        </p:txBody>
      </p:sp>
      <p:sp>
        <p:nvSpPr>
          <p:cNvPr id="62479" name="TextBox 26"/>
          <p:cNvSpPr txBox="1">
            <a:spLocks noChangeArrowheads="1"/>
          </p:cNvSpPr>
          <p:nvPr/>
        </p:nvSpPr>
        <p:spPr bwMode="auto">
          <a:xfrm>
            <a:off x="4586288" y="3541713"/>
            <a:ext cx="903287" cy="461962"/>
          </a:xfrm>
          <a:prstGeom prst="rect">
            <a:avLst/>
          </a:prstGeom>
          <a:noFill/>
          <a:ln w="9525">
            <a:noFill/>
            <a:miter lim="800000"/>
            <a:headEnd/>
            <a:tailEnd/>
          </a:ln>
        </p:spPr>
        <p:txBody>
          <a:bodyPr wrap="none">
            <a:spAutoFit/>
          </a:bodyPr>
          <a:lstStyle/>
          <a:p>
            <a:r>
              <a:rPr lang="en-US" sz="2400"/>
              <a:t>future</a:t>
            </a:r>
          </a:p>
        </p:txBody>
      </p:sp>
      <p:sp>
        <p:nvSpPr>
          <p:cNvPr id="30" name="Rectangle 29"/>
          <p:cNvSpPr/>
          <p:nvPr/>
        </p:nvSpPr>
        <p:spPr>
          <a:xfrm>
            <a:off x="4394200" y="4162425"/>
            <a:ext cx="1298575" cy="207486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2481" name="TextBox 30"/>
          <p:cNvSpPr txBox="1">
            <a:spLocks noChangeArrowheads="1"/>
          </p:cNvSpPr>
          <p:nvPr/>
        </p:nvSpPr>
        <p:spPr bwMode="auto">
          <a:xfrm>
            <a:off x="4467225" y="4656138"/>
            <a:ext cx="1143000" cy="954087"/>
          </a:xfrm>
          <a:prstGeom prst="rect">
            <a:avLst/>
          </a:prstGeom>
          <a:noFill/>
          <a:ln w="9525">
            <a:noFill/>
            <a:miter lim="800000"/>
            <a:headEnd/>
            <a:tailEnd/>
          </a:ln>
        </p:spPr>
        <p:txBody>
          <a:bodyPr wrap="none">
            <a:spAutoFit/>
          </a:bodyPr>
          <a:lstStyle/>
          <a:p>
            <a:pPr algn="ctr"/>
            <a:r>
              <a:rPr lang="en-US" sz="2800"/>
              <a:t>Testing</a:t>
            </a:r>
          </a:p>
          <a:p>
            <a:pPr algn="ctr"/>
            <a:r>
              <a:rPr lang="en-US" sz="2800"/>
              <a:t>Data</a:t>
            </a:r>
          </a:p>
        </p:txBody>
      </p:sp>
      <p:sp>
        <p:nvSpPr>
          <p:cNvPr id="32" name="Right Arrow 31"/>
          <p:cNvSpPr/>
          <p:nvPr/>
        </p:nvSpPr>
        <p:spPr>
          <a:xfrm>
            <a:off x="5776913" y="4867275"/>
            <a:ext cx="606425" cy="569913"/>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 name="Right Arrow 32"/>
          <p:cNvSpPr/>
          <p:nvPr/>
        </p:nvSpPr>
        <p:spPr>
          <a:xfrm>
            <a:off x="8159750" y="4851400"/>
            <a:ext cx="606425" cy="571500"/>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r>
              <a:rPr lang="en-US" altLang="zh-TW" sz="2400" dirty="0" smtClean="0"/>
              <a:t>A branch of </a:t>
            </a:r>
            <a:r>
              <a:rPr lang="en-US" altLang="zh-TW" sz="2400" b="1" dirty="0" smtClean="0"/>
              <a:t>artificial intelligence</a:t>
            </a:r>
            <a:r>
              <a:rPr lang="en-US" altLang="zh-TW" sz="2400" dirty="0" smtClean="0"/>
              <a:t>, </a:t>
            </a:r>
            <a:r>
              <a:rPr lang="en-US" altLang="zh-TW" sz="2400" dirty="0"/>
              <a:t>concerned </a:t>
            </a:r>
            <a:r>
              <a:rPr lang="en-US" altLang="zh-TW" sz="2400" dirty="0" smtClean="0"/>
              <a:t>with the design and development of algorithms that allow computers to evolve behaviors based on empirical data.</a:t>
            </a:r>
          </a:p>
          <a:p>
            <a:endParaRPr lang="en-US" altLang="zh-TW" sz="2400" dirty="0" smtClean="0"/>
          </a:p>
          <a:p>
            <a:r>
              <a:rPr lang="en-US" altLang="zh-TW" sz="2400" dirty="0" smtClean="0"/>
              <a:t>As intelligence requires knowledge, it is necessary for the computers to acquire knowledge.</a:t>
            </a:r>
            <a:endParaRPr lang="zh-TW" altLang="en-US" sz="2400" dirty="0" smtClean="0"/>
          </a:p>
        </p:txBody>
      </p:sp>
      <p:sp>
        <p:nvSpPr>
          <p:cNvPr id="2" name="標題 1"/>
          <p:cNvSpPr>
            <a:spLocks noGrp="1"/>
          </p:cNvSpPr>
          <p:nvPr>
            <p:ph type="title"/>
          </p:nvPr>
        </p:nvSpPr>
        <p:spPr/>
        <p:txBody>
          <a:bodyPr/>
          <a:lstStyle/>
          <a:p>
            <a:r>
              <a:rPr lang="en-US" altLang="zh-TW" dirty="0" smtClean="0"/>
              <a:t>What is machine learning?</a:t>
            </a:r>
            <a:endParaRPr lang="zh-TW" altLang="en-US" dirty="0"/>
          </a:p>
        </p:txBody>
      </p:sp>
    </p:spTree>
    <p:extLst>
      <p:ext uri="{BB962C8B-B14F-4D97-AF65-F5344CB8AC3E}">
        <p14:creationId xmlns="" xmlns:p14="http://schemas.microsoft.com/office/powerpoint/2010/main" val="2615854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4800" y="304800"/>
            <a:ext cx="8382000" cy="1173163"/>
          </a:xfrm>
        </p:spPr>
        <p:txBody>
          <a:bodyPr/>
          <a:lstStyle/>
          <a:p>
            <a:r>
              <a:rPr lang="en-US" b="1" smtClean="0">
                <a:solidFill>
                  <a:schemeClr val="accent2"/>
                </a:solidFill>
              </a:rPr>
              <a:t>So What Is Machine Learning?</a:t>
            </a:r>
          </a:p>
        </p:txBody>
      </p:sp>
      <p:sp>
        <p:nvSpPr>
          <p:cNvPr id="20483" name="Rectangle 3"/>
          <p:cNvSpPr>
            <a:spLocks noGrp="1" noChangeArrowheads="1"/>
          </p:cNvSpPr>
          <p:nvPr>
            <p:ph type="body" idx="1"/>
          </p:nvPr>
        </p:nvSpPr>
        <p:spPr/>
        <p:txBody>
          <a:bodyPr/>
          <a:lstStyle/>
          <a:p>
            <a:r>
              <a:rPr lang="en-US" smtClean="0"/>
              <a:t>Automating automation</a:t>
            </a:r>
          </a:p>
          <a:p>
            <a:r>
              <a:rPr lang="en-US" smtClean="0"/>
              <a:t>Getting computers to program themselves</a:t>
            </a:r>
          </a:p>
          <a:p>
            <a:r>
              <a:rPr lang="en-US" smtClean="0"/>
              <a:t>Writing software is the bottleneck</a:t>
            </a:r>
          </a:p>
          <a:p>
            <a:r>
              <a:rPr lang="en-US" smtClean="0"/>
              <a:t>Let the data do the work instead!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b="1" smtClean="0">
                <a:solidFill>
                  <a:schemeClr val="accent2"/>
                </a:solidFill>
              </a:rPr>
              <a:t>ML in a Nutshell</a:t>
            </a:r>
          </a:p>
        </p:txBody>
      </p:sp>
      <p:sp>
        <p:nvSpPr>
          <p:cNvPr id="24579" name="Rectangle 3"/>
          <p:cNvSpPr>
            <a:spLocks noGrp="1" noChangeArrowheads="1"/>
          </p:cNvSpPr>
          <p:nvPr>
            <p:ph type="body" idx="1"/>
          </p:nvPr>
        </p:nvSpPr>
        <p:spPr/>
        <p:txBody>
          <a:bodyPr/>
          <a:lstStyle/>
          <a:p>
            <a:r>
              <a:rPr lang="en-US" smtClean="0"/>
              <a:t>Tens of thousands of machine learning algorithms</a:t>
            </a:r>
          </a:p>
          <a:p>
            <a:r>
              <a:rPr lang="en-US" smtClean="0"/>
              <a:t>Hundreds new every year</a:t>
            </a:r>
          </a:p>
          <a:p>
            <a:r>
              <a:rPr lang="en-US" smtClean="0"/>
              <a:t>Every machine learning algorithm has three components:</a:t>
            </a:r>
          </a:p>
          <a:p>
            <a:pPr lvl="1"/>
            <a:r>
              <a:rPr lang="en-US" b="1" smtClean="0"/>
              <a:t>Representation</a:t>
            </a:r>
          </a:p>
          <a:p>
            <a:pPr lvl="1"/>
            <a:r>
              <a:rPr lang="en-US" b="1" smtClean="0"/>
              <a:t>Evaluation</a:t>
            </a:r>
          </a:p>
          <a:p>
            <a:pPr lvl="1"/>
            <a:r>
              <a:rPr lang="en-US" b="1" smtClean="0"/>
              <a:t>Optimization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Machine learning problems</a:t>
            </a:r>
          </a:p>
        </p:txBody>
      </p:sp>
      <p:sp>
        <p:nvSpPr>
          <p:cNvPr id="25603" name="Content Placeholder 2"/>
          <p:cNvSpPr>
            <a:spLocks noGrp="1"/>
          </p:cNvSpPr>
          <p:nvPr>
            <p:ph sz="quarter" idx="1"/>
          </p:nvPr>
        </p:nvSpPr>
        <p:spPr>
          <a:xfrm>
            <a:off x="457200" y="2819400"/>
            <a:ext cx="8229600" cy="3306763"/>
          </a:xfrm>
        </p:spPr>
        <p:txBody>
          <a:bodyPr/>
          <a:lstStyle/>
          <a:p>
            <a:pPr marL="0" indent="0">
              <a:buFont typeface="Arial" charset="0"/>
              <a:buNone/>
            </a:pPr>
            <a:r>
              <a:rPr lang="en-US" smtClean="0">
                <a:solidFill>
                  <a:srgbClr val="FF0000"/>
                </a:solidFill>
              </a:rPr>
              <a:t>What high-level machine learning problems have you seen or heard of before</a:t>
            </a:r>
          </a:p>
          <a:p>
            <a:pPr marL="0" indent="0">
              <a:buFont typeface="Arial" charset="0"/>
              <a:buNone/>
            </a:pPr>
            <a:r>
              <a:rPr lang="en-US" smtClean="0">
                <a:solidFill>
                  <a:srgbClr val="FF0000"/>
                </a:solidFill>
              </a:rPr>
              <a:t>			</a:t>
            </a:r>
          </a:p>
          <a:p>
            <a:pPr marL="0" indent="0">
              <a:buFont typeface="Arial" charset="0"/>
              <a:buNone/>
            </a:pPr>
            <a:r>
              <a:rPr lang="en-US" smtClean="0">
                <a:solidFill>
                  <a:srgbClr val="FF0000"/>
                </a:solidFill>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hlinkClick r:id="rId2" action="ppaction://hlinkfile"/>
              </a:rPr>
              <a:t>B.Tech</a:t>
            </a:r>
            <a:endParaRPr lang="en-US" dirty="0" smtClean="0"/>
          </a:p>
          <a:p>
            <a:endParaRPr lang="en-US" dirty="0" smtClean="0"/>
          </a:p>
          <a:p>
            <a:endParaRPr lang="en-US" dirty="0" smtClean="0"/>
          </a:p>
          <a:p>
            <a:r>
              <a:rPr lang="en-US" dirty="0" smtClean="0">
                <a:hlinkClick r:id="rId3" action="ppaction://hlinkfile"/>
              </a:rPr>
              <a:t>M.Tech</a:t>
            </a:r>
            <a:endParaRPr lang="en-IN" dirty="0"/>
          </a:p>
        </p:txBody>
      </p:sp>
      <p:sp>
        <p:nvSpPr>
          <p:cNvPr id="3" name="Title 2"/>
          <p:cNvSpPr>
            <a:spLocks noGrp="1"/>
          </p:cNvSpPr>
          <p:nvPr>
            <p:ph type="title"/>
          </p:nvPr>
        </p:nvSpPr>
        <p:spPr/>
        <p:txBody>
          <a:bodyPr/>
          <a:lstStyle/>
          <a:p>
            <a:r>
              <a:rPr lang="en-US" dirty="0" smtClean="0"/>
              <a:t>Syllabus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Learning system model</a:t>
            </a:r>
            <a:endParaRPr lang="zh-TW" altLang="en-US" dirty="0"/>
          </a:p>
        </p:txBody>
      </p:sp>
      <p:sp>
        <p:nvSpPr>
          <p:cNvPr id="13" name="文字方塊 12"/>
          <p:cNvSpPr txBox="1"/>
          <p:nvPr/>
        </p:nvSpPr>
        <p:spPr>
          <a:xfrm>
            <a:off x="1691680" y="2804588"/>
            <a:ext cx="1224136" cy="830997"/>
          </a:xfrm>
          <a:prstGeom prst="rect">
            <a:avLst/>
          </a:prstGeom>
          <a:solidFill>
            <a:schemeClr val="bg1"/>
          </a:solidFill>
          <a:ln>
            <a:solidFill>
              <a:schemeClr val="tx1"/>
            </a:solidFill>
          </a:ln>
        </p:spPr>
        <p:txBody>
          <a:bodyPr wrap="square" rtlCol="0">
            <a:spAutoFit/>
          </a:bodyPr>
          <a:lstStyle/>
          <a:p>
            <a:r>
              <a:rPr lang="en-US" altLang="zh-TW" sz="2400" dirty="0" smtClean="0"/>
              <a:t>Input Samples</a:t>
            </a:r>
            <a:endParaRPr lang="zh-TW" altLang="en-US" sz="2400" dirty="0"/>
          </a:p>
        </p:txBody>
      </p:sp>
      <p:sp>
        <p:nvSpPr>
          <p:cNvPr id="26" name="文字方塊 25"/>
          <p:cNvSpPr txBox="1"/>
          <p:nvPr/>
        </p:nvSpPr>
        <p:spPr>
          <a:xfrm>
            <a:off x="5292080" y="2804588"/>
            <a:ext cx="1296144" cy="830997"/>
          </a:xfrm>
          <a:prstGeom prst="rect">
            <a:avLst/>
          </a:prstGeom>
          <a:solidFill>
            <a:schemeClr val="bg1"/>
          </a:solidFill>
          <a:ln>
            <a:solidFill>
              <a:schemeClr val="tx1"/>
            </a:solidFill>
          </a:ln>
        </p:spPr>
        <p:txBody>
          <a:bodyPr wrap="square" rtlCol="0">
            <a:spAutoFit/>
          </a:bodyPr>
          <a:lstStyle/>
          <a:p>
            <a:r>
              <a:rPr lang="en-US" altLang="zh-TW" sz="2400" dirty="0" smtClean="0"/>
              <a:t>Learning Method</a:t>
            </a:r>
            <a:endParaRPr lang="zh-TW" altLang="en-US" sz="2400" dirty="0"/>
          </a:p>
        </p:txBody>
      </p:sp>
      <p:sp>
        <p:nvSpPr>
          <p:cNvPr id="27" name="文字方塊 26"/>
          <p:cNvSpPr txBox="1"/>
          <p:nvPr/>
        </p:nvSpPr>
        <p:spPr>
          <a:xfrm>
            <a:off x="4133027" y="4343615"/>
            <a:ext cx="1159053" cy="461665"/>
          </a:xfrm>
          <a:prstGeom prst="rect">
            <a:avLst/>
          </a:prstGeom>
          <a:solidFill>
            <a:schemeClr val="bg1"/>
          </a:solidFill>
          <a:ln>
            <a:solidFill>
              <a:schemeClr val="tx1"/>
            </a:solidFill>
          </a:ln>
        </p:spPr>
        <p:txBody>
          <a:bodyPr wrap="square" rtlCol="0">
            <a:spAutoFit/>
          </a:bodyPr>
          <a:lstStyle/>
          <a:p>
            <a:r>
              <a:rPr lang="en-US" altLang="zh-TW" sz="2400" dirty="0" smtClean="0"/>
              <a:t>System</a:t>
            </a:r>
            <a:endParaRPr lang="zh-TW" altLang="en-US" sz="2400" dirty="0"/>
          </a:p>
        </p:txBody>
      </p:sp>
      <p:cxnSp>
        <p:nvCxnSpPr>
          <p:cNvPr id="16" name="肘形接點 15"/>
          <p:cNvCxnSpPr>
            <a:stCxn id="13" idx="3"/>
            <a:endCxn id="27" idx="1"/>
          </p:cNvCxnSpPr>
          <p:nvPr/>
        </p:nvCxnSpPr>
        <p:spPr>
          <a:xfrm>
            <a:off x="2915816" y="3220087"/>
            <a:ext cx="1217211" cy="1354361"/>
          </a:xfrm>
          <a:prstGeom prst="bent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26" idx="1"/>
          </p:cNvCxnSpPr>
          <p:nvPr/>
        </p:nvCxnSpPr>
        <p:spPr>
          <a:xfrm>
            <a:off x="3419872" y="3220086"/>
            <a:ext cx="1872208"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stCxn id="26" idx="3"/>
          </p:cNvCxnSpPr>
          <p:nvPr/>
        </p:nvCxnSpPr>
        <p:spPr>
          <a:xfrm>
            <a:off x="6588224" y="3220087"/>
            <a:ext cx="82809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肘形接點 35"/>
          <p:cNvCxnSpPr>
            <a:stCxn id="27" idx="3"/>
            <a:endCxn id="26" idx="2"/>
          </p:cNvCxnSpPr>
          <p:nvPr/>
        </p:nvCxnSpPr>
        <p:spPr>
          <a:xfrm flipV="1">
            <a:off x="5292080" y="3635585"/>
            <a:ext cx="648072" cy="93886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4067695" y="5196510"/>
            <a:ext cx="1289713" cy="461665"/>
          </a:xfrm>
          <a:prstGeom prst="rect">
            <a:avLst/>
          </a:prstGeom>
          <a:noFill/>
        </p:spPr>
        <p:txBody>
          <a:bodyPr wrap="square" rtlCol="0">
            <a:spAutoFit/>
          </a:bodyPr>
          <a:lstStyle/>
          <a:p>
            <a:r>
              <a:rPr lang="en-US" altLang="zh-TW" sz="2400" dirty="0" smtClean="0"/>
              <a:t>Training</a:t>
            </a:r>
            <a:endParaRPr lang="zh-TW" altLang="en-US" sz="2400" dirty="0"/>
          </a:p>
        </p:txBody>
      </p:sp>
      <p:sp>
        <p:nvSpPr>
          <p:cNvPr id="59" name="文字方塊 58"/>
          <p:cNvSpPr txBox="1"/>
          <p:nvPr/>
        </p:nvSpPr>
        <p:spPr>
          <a:xfrm>
            <a:off x="4067696" y="2132856"/>
            <a:ext cx="1289713" cy="461665"/>
          </a:xfrm>
          <a:prstGeom prst="rect">
            <a:avLst/>
          </a:prstGeom>
          <a:noFill/>
        </p:spPr>
        <p:txBody>
          <a:bodyPr wrap="square" rtlCol="0">
            <a:spAutoFit/>
          </a:bodyPr>
          <a:lstStyle/>
          <a:p>
            <a:r>
              <a:rPr lang="en-US" altLang="zh-TW" sz="2400" dirty="0" smtClean="0"/>
              <a:t>Testing</a:t>
            </a:r>
            <a:endParaRPr lang="zh-TW" altLang="en-US" sz="2400" dirty="0"/>
          </a:p>
        </p:txBody>
      </p:sp>
    </p:spTree>
    <p:extLst>
      <p:ext uri="{BB962C8B-B14F-4D97-AF65-F5344CB8AC3E}">
        <p14:creationId xmlns="" xmlns:p14="http://schemas.microsoft.com/office/powerpoint/2010/main" val="3088062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流程圖: 程序 177"/>
          <p:cNvSpPr/>
          <p:nvPr/>
        </p:nvSpPr>
        <p:spPr>
          <a:xfrm>
            <a:off x="5940152" y="3933056"/>
            <a:ext cx="2592288" cy="1944216"/>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0" name="流程圖: 程序 159"/>
          <p:cNvSpPr/>
          <p:nvPr/>
        </p:nvSpPr>
        <p:spPr>
          <a:xfrm>
            <a:off x="3347864" y="1772816"/>
            <a:ext cx="2592288" cy="1944216"/>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1" name="流程圖: 程序 120"/>
          <p:cNvSpPr/>
          <p:nvPr/>
        </p:nvSpPr>
        <p:spPr>
          <a:xfrm>
            <a:off x="755576" y="3904621"/>
            <a:ext cx="2592288" cy="1944216"/>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smtClean="0"/>
              <a:t>Training and testing</a:t>
            </a:r>
            <a:endParaRPr lang="zh-TW" altLang="en-US" dirty="0"/>
          </a:p>
        </p:txBody>
      </p:sp>
      <p:sp>
        <p:nvSpPr>
          <p:cNvPr id="106" name="乘號 105"/>
          <p:cNvSpPr/>
          <p:nvPr/>
        </p:nvSpPr>
        <p:spPr>
          <a:xfrm>
            <a:off x="1043608" y="4192653"/>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7" name="乘號 106"/>
          <p:cNvSpPr/>
          <p:nvPr/>
        </p:nvSpPr>
        <p:spPr>
          <a:xfrm>
            <a:off x="1259632" y="4336669"/>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8" name="乘號 107"/>
          <p:cNvSpPr/>
          <p:nvPr/>
        </p:nvSpPr>
        <p:spPr>
          <a:xfrm>
            <a:off x="1331640" y="4120645"/>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9" name="乘號 108"/>
          <p:cNvSpPr/>
          <p:nvPr/>
        </p:nvSpPr>
        <p:spPr>
          <a:xfrm>
            <a:off x="1043608" y="4408677"/>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0" name="乘號 109"/>
          <p:cNvSpPr/>
          <p:nvPr/>
        </p:nvSpPr>
        <p:spPr>
          <a:xfrm>
            <a:off x="1547664" y="4336669"/>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1" name="乘號 110"/>
          <p:cNvSpPr/>
          <p:nvPr/>
        </p:nvSpPr>
        <p:spPr>
          <a:xfrm>
            <a:off x="1475656" y="4552693"/>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2" name="乘號 111"/>
          <p:cNvSpPr/>
          <p:nvPr/>
        </p:nvSpPr>
        <p:spPr>
          <a:xfrm>
            <a:off x="1187624" y="4624701"/>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3" name="流程圖: 接點 112"/>
          <p:cNvSpPr/>
          <p:nvPr/>
        </p:nvSpPr>
        <p:spPr>
          <a:xfrm>
            <a:off x="1907704" y="4912733"/>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14" name="流程圖: 接點 113"/>
          <p:cNvSpPr/>
          <p:nvPr/>
        </p:nvSpPr>
        <p:spPr>
          <a:xfrm>
            <a:off x="1691680" y="5128757"/>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15" name="流程圖: 接點 114"/>
          <p:cNvSpPr/>
          <p:nvPr/>
        </p:nvSpPr>
        <p:spPr>
          <a:xfrm>
            <a:off x="2195736" y="4912733"/>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16" name="流程圖: 接點 115"/>
          <p:cNvSpPr/>
          <p:nvPr/>
        </p:nvSpPr>
        <p:spPr>
          <a:xfrm>
            <a:off x="1979712" y="5128757"/>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17" name="流程圖: 接點 116"/>
          <p:cNvSpPr/>
          <p:nvPr/>
        </p:nvSpPr>
        <p:spPr>
          <a:xfrm>
            <a:off x="1835696" y="5344781"/>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18" name="流程圖: 接點 117"/>
          <p:cNvSpPr/>
          <p:nvPr/>
        </p:nvSpPr>
        <p:spPr>
          <a:xfrm>
            <a:off x="2267744" y="5128757"/>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19" name="流程圖: 接點 118"/>
          <p:cNvSpPr/>
          <p:nvPr/>
        </p:nvSpPr>
        <p:spPr>
          <a:xfrm>
            <a:off x="2123728" y="5344781"/>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20" name="流程圖: 接點 119"/>
          <p:cNvSpPr/>
          <p:nvPr/>
        </p:nvSpPr>
        <p:spPr>
          <a:xfrm>
            <a:off x="1979712" y="5488797"/>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22" name="乘號 121"/>
          <p:cNvSpPr/>
          <p:nvPr/>
        </p:nvSpPr>
        <p:spPr>
          <a:xfrm>
            <a:off x="3635896" y="220486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3" name="乘號 122"/>
          <p:cNvSpPr/>
          <p:nvPr/>
        </p:nvSpPr>
        <p:spPr>
          <a:xfrm>
            <a:off x="3851920" y="234888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4" name="乘號 123"/>
          <p:cNvSpPr/>
          <p:nvPr/>
        </p:nvSpPr>
        <p:spPr>
          <a:xfrm>
            <a:off x="3779912" y="198884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5" name="乘號 124"/>
          <p:cNvSpPr/>
          <p:nvPr/>
        </p:nvSpPr>
        <p:spPr>
          <a:xfrm>
            <a:off x="3635896" y="242088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6" name="乘號 125"/>
          <p:cNvSpPr/>
          <p:nvPr/>
        </p:nvSpPr>
        <p:spPr>
          <a:xfrm>
            <a:off x="3419872" y="242088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7" name="乘號 126"/>
          <p:cNvSpPr/>
          <p:nvPr/>
        </p:nvSpPr>
        <p:spPr>
          <a:xfrm>
            <a:off x="4067944" y="256490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8" name="乘號 127"/>
          <p:cNvSpPr/>
          <p:nvPr/>
        </p:nvSpPr>
        <p:spPr>
          <a:xfrm>
            <a:off x="3779912" y="263691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9" name="乘號 128"/>
          <p:cNvSpPr/>
          <p:nvPr/>
        </p:nvSpPr>
        <p:spPr>
          <a:xfrm>
            <a:off x="4283968" y="220486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0" name="乘號 129"/>
          <p:cNvSpPr/>
          <p:nvPr/>
        </p:nvSpPr>
        <p:spPr>
          <a:xfrm>
            <a:off x="4644008" y="220486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1" name="乘號 130"/>
          <p:cNvSpPr/>
          <p:nvPr/>
        </p:nvSpPr>
        <p:spPr>
          <a:xfrm>
            <a:off x="4427984" y="242088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2" name="乘號 131"/>
          <p:cNvSpPr/>
          <p:nvPr/>
        </p:nvSpPr>
        <p:spPr>
          <a:xfrm>
            <a:off x="4427984" y="198884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3" name="乘號 132"/>
          <p:cNvSpPr/>
          <p:nvPr/>
        </p:nvSpPr>
        <p:spPr>
          <a:xfrm>
            <a:off x="4139952" y="198884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4" name="乘號 133"/>
          <p:cNvSpPr/>
          <p:nvPr/>
        </p:nvSpPr>
        <p:spPr>
          <a:xfrm>
            <a:off x="3923928" y="213285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5" name="乘號 134"/>
          <p:cNvSpPr/>
          <p:nvPr/>
        </p:nvSpPr>
        <p:spPr>
          <a:xfrm>
            <a:off x="4139952" y="234888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6" name="乘號 135"/>
          <p:cNvSpPr/>
          <p:nvPr/>
        </p:nvSpPr>
        <p:spPr>
          <a:xfrm>
            <a:off x="3419872" y="263691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7" name="流程圖: 接點 136"/>
          <p:cNvSpPr/>
          <p:nvPr/>
        </p:nvSpPr>
        <p:spPr>
          <a:xfrm>
            <a:off x="4644008" y="278092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38" name="流程圖: 接點 137"/>
          <p:cNvSpPr/>
          <p:nvPr/>
        </p:nvSpPr>
        <p:spPr>
          <a:xfrm>
            <a:off x="4427984" y="299695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39" name="流程圖: 接點 138"/>
          <p:cNvSpPr/>
          <p:nvPr/>
        </p:nvSpPr>
        <p:spPr>
          <a:xfrm>
            <a:off x="4932040" y="278092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0" name="流程圖: 接點 139"/>
          <p:cNvSpPr/>
          <p:nvPr/>
        </p:nvSpPr>
        <p:spPr>
          <a:xfrm>
            <a:off x="4716016" y="299695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1" name="流程圖: 接點 140"/>
          <p:cNvSpPr/>
          <p:nvPr/>
        </p:nvSpPr>
        <p:spPr>
          <a:xfrm>
            <a:off x="4572000" y="321297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2" name="流程圖: 接點 141"/>
          <p:cNvSpPr/>
          <p:nvPr/>
        </p:nvSpPr>
        <p:spPr>
          <a:xfrm>
            <a:off x="5004048" y="299695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3" name="流程圖: 接點 142"/>
          <p:cNvSpPr/>
          <p:nvPr/>
        </p:nvSpPr>
        <p:spPr>
          <a:xfrm>
            <a:off x="4860032" y="321297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4" name="流程圖: 接點 143"/>
          <p:cNvSpPr/>
          <p:nvPr/>
        </p:nvSpPr>
        <p:spPr>
          <a:xfrm>
            <a:off x="4716016" y="33569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5" name="流程圖: 接點 144"/>
          <p:cNvSpPr/>
          <p:nvPr/>
        </p:nvSpPr>
        <p:spPr>
          <a:xfrm>
            <a:off x="5076056" y="263691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6" name="流程圖: 接點 145"/>
          <p:cNvSpPr/>
          <p:nvPr/>
        </p:nvSpPr>
        <p:spPr>
          <a:xfrm>
            <a:off x="5292080" y="299695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7" name="流程圖: 接點 146"/>
          <p:cNvSpPr/>
          <p:nvPr/>
        </p:nvSpPr>
        <p:spPr>
          <a:xfrm>
            <a:off x="5220072" y="314096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8" name="流程圖: 接點 147"/>
          <p:cNvSpPr/>
          <p:nvPr/>
        </p:nvSpPr>
        <p:spPr>
          <a:xfrm>
            <a:off x="5292080" y="278092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9" name="流程圖: 接點 148"/>
          <p:cNvSpPr/>
          <p:nvPr/>
        </p:nvSpPr>
        <p:spPr>
          <a:xfrm>
            <a:off x="5076056" y="328498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0" name="流程圖: 接點 149"/>
          <p:cNvSpPr/>
          <p:nvPr/>
        </p:nvSpPr>
        <p:spPr>
          <a:xfrm>
            <a:off x="4211960" y="292494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1" name="流程圖: 接點 150"/>
          <p:cNvSpPr/>
          <p:nvPr/>
        </p:nvSpPr>
        <p:spPr>
          <a:xfrm>
            <a:off x="4427984" y="33569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2" name="流程圖: 接點 151"/>
          <p:cNvSpPr/>
          <p:nvPr/>
        </p:nvSpPr>
        <p:spPr>
          <a:xfrm>
            <a:off x="4283968" y="321297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3" name="流程圖: 接點 152"/>
          <p:cNvSpPr/>
          <p:nvPr/>
        </p:nvSpPr>
        <p:spPr>
          <a:xfrm>
            <a:off x="4067944" y="306896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4" name="流程圖: 接點 153"/>
          <p:cNvSpPr/>
          <p:nvPr/>
        </p:nvSpPr>
        <p:spPr>
          <a:xfrm>
            <a:off x="4860032" y="342900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5" name="流程圖: 接點 154"/>
          <p:cNvSpPr/>
          <p:nvPr/>
        </p:nvSpPr>
        <p:spPr>
          <a:xfrm>
            <a:off x="4067944" y="33569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6" name="流程圖: 接點 155"/>
          <p:cNvSpPr/>
          <p:nvPr/>
        </p:nvSpPr>
        <p:spPr>
          <a:xfrm>
            <a:off x="4716016" y="206084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7" name="流程圖: 接點 156"/>
          <p:cNvSpPr/>
          <p:nvPr/>
        </p:nvSpPr>
        <p:spPr>
          <a:xfrm>
            <a:off x="4283968" y="256490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8" name="乘號 157"/>
          <p:cNvSpPr/>
          <p:nvPr/>
        </p:nvSpPr>
        <p:spPr>
          <a:xfrm>
            <a:off x="4211960" y="335699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9" name="乘號 158"/>
          <p:cNvSpPr/>
          <p:nvPr/>
        </p:nvSpPr>
        <p:spPr>
          <a:xfrm>
            <a:off x="5076056" y="285293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1" name="文字方塊 160"/>
          <p:cNvSpPr txBox="1"/>
          <p:nvPr/>
        </p:nvSpPr>
        <p:spPr>
          <a:xfrm>
            <a:off x="1280648" y="5877586"/>
            <a:ext cx="1440160" cy="707886"/>
          </a:xfrm>
          <a:prstGeom prst="rect">
            <a:avLst/>
          </a:prstGeom>
          <a:noFill/>
        </p:spPr>
        <p:txBody>
          <a:bodyPr wrap="square" rtlCol="0">
            <a:spAutoFit/>
          </a:bodyPr>
          <a:lstStyle/>
          <a:p>
            <a:r>
              <a:rPr lang="en-US" altLang="zh-TW" sz="2000" dirty="0" smtClean="0"/>
              <a:t>Training set </a:t>
            </a:r>
            <a:r>
              <a:rPr lang="en-US" altLang="zh-TW" sz="2000" dirty="0" smtClean="0">
                <a:solidFill>
                  <a:srgbClr val="FF0000"/>
                </a:solidFill>
              </a:rPr>
              <a:t>(observed)</a:t>
            </a:r>
            <a:endParaRPr lang="zh-TW" altLang="en-US" sz="2000" dirty="0">
              <a:solidFill>
                <a:srgbClr val="FF0000"/>
              </a:solidFill>
            </a:endParaRPr>
          </a:p>
        </p:txBody>
      </p:sp>
      <p:sp>
        <p:nvSpPr>
          <p:cNvPr id="162" name="文字方塊 161"/>
          <p:cNvSpPr txBox="1"/>
          <p:nvPr/>
        </p:nvSpPr>
        <p:spPr>
          <a:xfrm>
            <a:off x="3851920" y="3717032"/>
            <a:ext cx="1512168" cy="707886"/>
          </a:xfrm>
          <a:prstGeom prst="rect">
            <a:avLst/>
          </a:prstGeom>
          <a:noFill/>
        </p:spPr>
        <p:txBody>
          <a:bodyPr wrap="square" rtlCol="0">
            <a:spAutoFit/>
          </a:bodyPr>
          <a:lstStyle/>
          <a:p>
            <a:pPr algn="ctr"/>
            <a:r>
              <a:rPr lang="en-US" altLang="zh-TW" sz="2000" dirty="0" smtClean="0"/>
              <a:t>Universal set</a:t>
            </a:r>
          </a:p>
          <a:p>
            <a:pPr algn="ctr"/>
            <a:r>
              <a:rPr lang="en-US" altLang="zh-TW" sz="2000" dirty="0" smtClean="0"/>
              <a:t>(unobserved)</a:t>
            </a:r>
            <a:endParaRPr lang="zh-TW" altLang="en-US" sz="2000" dirty="0" smtClean="0"/>
          </a:p>
        </p:txBody>
      </p:sp>
      <p:sp>
        <p:nvSpPr>
          <p:cNvPr id="163" name="乘號 162"/>
          <p:cNvSpPr/>
          <p:nvPr/>
        </p:nvSpPr>
        <p:spPr>
          <a:xfrm>
            <a:off x="6228184" y="436510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4" name="乘號 163"/>
          <p:cNvSpPr/>
          <p:nvPr/>
        </p:nvSpPr>
        <p:spPr>
          <a:xfrm>
            <a:off x="6444208" y="407707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5" name="乘號 164"/>
          <p:cNvSpPr/>
          <p:nvPr/>
        </p:nvSpPr>
        <p:spPr>
          <a:xfrm>
            <a:off x="6732240" y="414908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6" name="乘號 165"/>
          <p:cNvSpPr/>
          <p:nvPr/>
        </p:nvSpPr>
        <p:spPr>
          <a:xfrm>
            <a:off x="7092280" y="393305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7" name="乘號 166"/>
          <p:cNvSpPr/>
          <p:nvPr/>
        </p:nvSpPr>
        <p:spPr>
          <a:xfrm>
            <a:off x="6876256" y="436510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8" name="乘號 167"/>
          <p:cNvSpPr/>
          <p:nvPr/>
        </p:nvSpPr>
        <p:spPr>
          <a:xfrm>
            <a:off x="6660232" y="458112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9" name="乘號 168"/>
          <p:cNvSpPr/>
          <p:nvPr/>
        </p:nvSpPr>
        <p:spPr>
          <a:xfrm>
            <a:off x="6372200" y="465313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0" name="流程圖: 接點 169"/>
          <p:cNvSpPr/>
          <p:nvPr/>
        </p:nvSpPr>
        <p:spPr>
          <a:xfrm>
            <a:off x="7092280" y="494116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71" name="流程圖: 接點 170"/>
          <p:cNvSpPr/>
          <p:nvPr/>
        </p:nvSpPr>
        <p:spPr>
          <a:xfrm>
            <a:off x="6876256" y="51571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72" name="流程圖: 接點 171"/>
          <p:cNvSpPr/>
          <p:nvPr/>
        </p:nvSpPr>
        <p:spPr>
          <a:xfrm>
            <a:off x="7380312" y="494116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73" name="流程圖: 接點 172"/>
          <p:cNvSpPr/>
          <p:nvPr/>
        </p:nvSpPr>
        <p:spPr>
          <a:xfrm>
            <a:off x="7164288" y="51571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74" name="流程圖: 接點 173"/>
          <p:cNvSpPr/>
          <p:nvPr/>
        </p:nvSpPr>
        <p:spPr>
          <a:xfrm>
            <a:off x="7020272" y="530120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75" name="流程圖: 接點 174"/>
          <p:cNvSpPr/>
          <p:nvPr/>
        </p:nvSpPr>
        <p:spPr>
          <a:xfrm>
            <a:off x="7452320" y="51571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76" name="流程圖: 接點 175"/>
          <p:cNvSpPr/>
          <p:nvPr/>
        </p:nvSpPr>
        <p:spPr>
          <a:xfrm>
            <a:off x="7308304" y="537321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77" name="流程圖: 接點 176"/>
          <p:cNvSpPr/>
          <p:nvPr/>
        </p:nvSpPr>
        <p:spPr>
          <a:xfrm>
            <a:off x="6948264" y="551723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79" name="文字方塊 178"/>
          <p:cNvSpPr txBox="1"/>
          <p:nvPr/>
        </p:nvSpPr>
        <p:spPr>
          <a:xfrm>
            <a:off x="6462211" y="5886953"/>
            <a:ext cx="1512168" cy="707886"/>
          </a:xfrm>
          <a:prstGeom prst="rect">
            <a:avLst/>
          </a:prstGeom>
          <a:noFill/>
        </p:spPr>
        <p:txBody>
          <a:bodyPr wrap="square" rtlCol="0">
            <a:spAutoFit/>
          </a:bodyPr>
          <a:lstStyle/>
          <a:p>
            <a:pPr algn="ctr"/>
            <a:r>
              <a:rPr lang="en-US" altLang="zh-TW" sz="2000" dirty="0" smtClean="0"/>
              <a:t>Testing set</a:t>
            </a:r>
          </a:p>
          <a:p>
            <a:pPr algn="ctr"/>
            <a:r>
              <a:rPr lang="en-US" altLang="zh-TW" sz="2000" dirty="0" smtClean="0"/>
              <a:t>(unobserved)</a:t>
            </a:r>
            <a:endParaRPr lang="zh-TW" altLang="en-US" sz="2000" dirty="0"/>
          </a:p>
        </p:txBody>
      </p:sp>
      <p:sp>
        <p:nvSpPr>
          <p:cNvPr id="180" name="乘號 179"/>
          <p:cNvSpPr/>
          <p:nvPr/>
        </p:nvSpPr>
        <p:spPr>
          <a:xfrm>
            <a:off x="6516216" y="436510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1" name="乘號 180"/>
          <p:cNvSpPr/>
          <p:nvPr/>
        </p:nvSpPr>
        <p:spPr>
          <a:xfrm>
            <a:off x="7164288" y="414908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2" name="乘號 181"/>
          <p:cNvSpPr/>
          <p:nvPr/>
        </p:nvSpPr>
        <p:spPr>
          <a:xfrm>
            <a:off x="7452320" y="479715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3" name="乘號 182"/>
          <p:cNvSpPr/>
          <p:nvPr/>
        </p:nvSpPr>
        <p:spPr>
          <a:xfrm>
            <a:off x="6732240" y="530120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4" name="流程圖: 接點 183"/>
          <p:cNvSpPr/>
          <p:nvPr/>
        </p:nvSpPr>
        <p:spPr>
          <a:xfrm>
            <a:off x="6588224" y="51571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85" name="流程圖: 接點 184"/>
          <p:cNvSpPr/>
          <p:nvPr/>
        </p:nvSpPr>
        <p:spPr>
          <a:xfrm>
            <a:off x="6588224" y="54619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86" name="流程圖: 接點 185"/>
          <p:cNvSpPr/>
          <p:nvPr/>
        </p:nvSpPr>
        <p:spPr>
          <a:xfrm>
            <a:off x="7164288" y="436510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87" name="流程圖: 接點 186"/>
          <p:cNvSpPr/>
          <p:nvPr/>
        </p:nvSpPr>
        <p:spPr>
          <a:xfrm>
            <a:off x="7524328" y="537321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cxnSp>
        <p:nvCxnSpPr>
          <p:cNvPr id="188" name="直線單箭頭接點 187"/>
          <p:cNvCxnSpPr/>
          <p:nvPr/>
        </p:nvCxnSpPr>
        <p:spPr>
          <a:xfrm flipH="1">
            <a:off x="2483768" y="2708920"/>
            <a:ext cx="720080" cy="108012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9" name="直線單箭頭接點 188"/>
          <p:cNvCxnSpPr/>
          <p:nvPr/>
        </p:nvCxnSpPr>
        <p:spPr>
          <a:xfrm>
            <a:off x="6084168" y="2708920"/>
            <a:ext cx="756086" cy="108012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0" name="直線接點 189"/>
          <p:cNvCxnSpPr/>
          <p:nvPr/>
        </p:nvCxnSpPr>
        <p:spPr>
          <a:xfrm rot="10800000" flipV="1">
            <a:off x="899592" y="4120645"/>
            <a:ext cx="1800200" cy="129614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1" name="直線接點 190"/>
          <p:cNvCxnSpPr/>
          <p:nvPr/>
        </p:nvCxnSpPr>
        <p:spPr>
          <a:xfrm rot="10800000" flipV="1">
            <a:off x="6084168" y="4077072"/>
            <a:ext cx="1800200" cy="1296144"/>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2" name="乘號 191"/>
          <p:cNvSpPr/>
          <p:nvPr/>
        </p:nvSpPr>
        <p:spPr>
          <a:xfrm>
            <a:off x="4716016" y="242088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3" name="乘號 192"/>
          <p:cNvSpPr/>
          <p:nvPr/>
        </p:nvSpPr>
        <p:spPr>
          <a:xfrm>
            <a:off x="4932040" y="227687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4" name="流程圖: 接點 193"/>
          <p:cNvSpPr/>
          <p:nvPr/>
        </p:nvSpPr>
        <p:spPr>
          <a:xfrm>
            <a:off x="3923928" y="321297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95" name="流程圖: 接點 194"/>
          <p:cNvSpPr/>
          <p:nvPr/>
        </p:nvSpPr>
        <p:spPr>
          <a:xfrm>
            <a:off x="3779912" y="306896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96" name="流程圖: 接點 195"/>
          <p:cNvSpPr/>
          <p:nvPr/>
        </p:nvSpPr>
        <p:spPr>
          <a:xfrm>
            <a:off x="3851920" y="337376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97" name="乘號 196"/>
          <p:cNvSpPr/>
          <p:nvPr/>
        </p:nvSpPr>
        <p:spPr>
          <a:xfrm>
            <a:off x="6948264" y="465313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8" name="流程圖: 接點 197"/>
          <p:cNvSpPr/>
          <p:nvPr/>
        </p:nvSpPr>
        <p:spPr>
          <a:xfrm>
            <a:off x="6372200" y="51571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99" name="手繪多邊形 198"/>
          <p:cNvSpPr/>
          <p:nvPr/>
        </p:nvSpPr>
        <p:spPr>
          <a:xfrm>
            <a:off x="1483940" y="3976812"/>
            <a:ext cx="559496" cy="1741118"/>
          </a:xfrm>
          <a:custGeom>
            <a:avLst/>
            <a:gdLst>
              <a:gd name="connsiteX0" fmla="*/ 164926 w 559496"/>
              <a:gd name="connsiteY0" fmla="*/ 0 h 1741118"/>
              <a:gd name="connsiteX1" fmla="*/ 540707 w 559496"/>
              <a:gd name="connsiteY1" fmla="*/ 363255 h 1741118"/>
              <a:gd name="connsiteX2" fmla="*/ 52192 w 559496"/>
              <a:gd name="connsiteY2" fmla="*/ 1189973 h 1741118"/>
              <a:gd name="connsiteX3" fmla="*/ 227556 w 559496"/>
              <a:gd name="connsiteY3" fmla="*/ 1741118 h 1741118"/>
            </a:gdLst>
            <a:ahLst/>
            <a:cxnLst>
              <a:cxn ang="0">
                <a:pos x="connsiteX0" y="connsiteY0"/>
              </a:cxn>
              <a:cxn ang="0">
                <a:pos x="connsiteX1" y="connsiteY1"/>
              </a:cxn>
              <a:cxn ang="0">
                <a:pos x="connsiteX2" y="connsiteY2"/>
              </a:cxn>
              <a:cxn ang="0">
                <a:pos x="connsiteX3" y="connsiteY3"/>
              </a:cxn>
            </a:cxnLst>
            <a:rect l="l" t="t" r="r" b="b"/>
            <a:pathLst>
              <a:path w="559496" h="1741118">
                <a:moveTo>
                  <a:pt x="164926" y="0"/>
                </a:moveTo>
                <a:cubicBezTo>
                  <a:pt x="362211" y="82463"/>
                  <a:pt x="559496" y="164926"/>
                  <a:pt x="540707" y="363255"/>
                </a:cubicBezTo>
                <a:cubicBezTo>
                  <a:pt x="521918" y="561584"/>
                  <a:pt x="104384" y="960329"/>
                  <a:pt x="52192" y="1189973"/>
                </a:cubicBezTo>
                <a:cubicBezTo>
                  <a:pt x="0" y="1419617"/>
                  <a:pt x="113778" y="1580367"/>
                  <a:pt x="227556" y="1741118"/>
                </a:cubicBezTo>
              </a:path>
            </a:pathLst>
          </a:custGeom>
          <a:ln w="25400">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00" name="手繪多邊形 199"/>
          <p:cNvSpPr/>
          <p:nvPr/>
        </p:nvSpPr>
        <p:spPr>
          <a:xfrm>
            <a:off x="6588224" y="4005064"/>
            <a:ext cx="559496" cy="1741118"/>
          </a:xfrm>
          <a:custGeom>
            <a:avLst/>
            <a:gdLst>
              <a:gd name="connsiteX0" fmla="*/ 164926 w 559496"/>
              <a:gd name="connsiteY0" fmla="*/ 0 h 1741118"/>
              <a:gd name="connsiteX1" fmla="*/ 540707 w 559496"/>
              <a:gd name="connsiteY1" fmla="*/ 363255 h 1741118"/>
              <a:gd name="connsiteX2" fmla="*/ 52192 w 559496"/>
              <a:gd name="connsiteY2" fmla="*/ 1189973 h 1741118"/>
              <a:gd name="connsiteX3" fmla="*/ 227556 w 559496"/>
              <a:gd name="connsiteY3" fmla="*/ 1741118 h 1741118"/>
            </a:gdLst>
            <a:ahLst/>
            <a:cxnLst>
              <a:cxn ang="0">
                <a:pos x="connsiteX0" y="connsiteY0"/>
              </a:cxn>
              <a:cxn ang="0">
                <a:pos x="connsiteX1" y="connsiteY1"/>
              </a:cxn>
              <a:cxn ang="0">
                <a:pos x="connsiteX2" y="connsiteY2"/>
              </a:cxn>
              <a:cxn ang="0">
                <a:pos x="connsiteX3" y="connsiteY3"/>
              </a:cxn>
            </a:cxnLst>
            <a:rect l="l" t="t" r="r" b="b"/>
            <a:pathLst>
              <a:path w="559496" h="1741118">
                <a:moveTo>
                  <a:pt x="164926" y="0"/>
                </a:moveTo>
                <a:cubicBezTo>
                  <a:pt x="362211" y="82463"/>
                  <a:pt x="559496" y="164926"/>
                  <a:pt x="540707" y="363255"/>
                </a:cubicBezTo>
                <a:cubicBezTo>
                  <a:pt x="521918" y="561584"/>
                  <a:pt x="104384" y="960329"/>
                  <a:pt x="52192" y="1189973"/>
                </a:cubicBezTo>
                <a:cubicBezTo>
                  <a:pt x="0" y="1419617"/>
                  <a:pt x="113778" y="1580367"/>
                  <a:pt x="227556" y="1741118"/>
                </a:cubicBezTo>
              </a:path>
            </a:pathLst>
          </a:custGeom>
          <a:ln w="25400">
            <a:solidFill>
              <a:schemeClr val="tx1">
                <a:lumMod val="65000"/>
                <a:lumOff val="35000"/>
              </a:schemeClr>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01" name="流程圖: 接點 200"/>
          <p:cNvSpPr/>
          <p:nvPr/>
        </p:nvSpPr>
        <p:spPr>
          <a:xfrm>
            <a:off x="6372200" y="537321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02" name="文字方塊 201"/>
          <p:cNvSpPr txBox="1"/>
          <p:nvPr/>
        </p:nvSpPr>
        <p:spPr>
          <a:xfrm>
            <a:off x="909846" y="2852936"/>
            <a:ext cx="1872208" cy="400110"/>
          </a:xfrm>
          <a:prstGeom prst="rect">
            <a:avLst/>
          </a:prstGeom>
          <a:noFill/>
          <a:ln>
            <a:solidFill>
              <a:schemeClr val="accent1"/>
            </a:solidFill>
          </a:ln>
        </p:spPr>
        <p:txBody>
          <a:bodyPr wrap="square" rtlCol="0">
            <a:spAutoFit/>
          </a:bodyPr>
          <a:lstStyle/>
          <a:p>
            <a:r>
              <a:rPr lang="en-US" altLang="zh-TW" sz="2000" dirty="0" smtClean="0"/>
              <a:t>Data acquisition</a:t>
            </a:r>
            <a:endParaRPr lang="zh-TW" altLang="en-US" sz="2000" dirty="0"/>
          </a:p>
        </p:txBody>
      </p:sp>
      <p:sp>
        <p:nvSpPr>
          <p:cNvPr id="203" name="文字方塊 202"/>
          <p:cNvSpPr txBox="1"/>
          <p:nvPr/>
        </p:nvSpPr>
        <p:spPr>
          <a:xfrm>
            <a:off x="6516216" y="2852936"/>
            <a:ext cx="1728192" cy="400110"/>
          </a:xfrm>
          <a:prstGeom prst="rect">
            <a:avLst/>
          </a:prstGeom>
          <a:noFill/>
          <a:ln>
            <a:solidFill>
              <a:schemeClr val="accent1"/>
            </a:solidFill>
          </a:ln>
        </p:spPr>
        <p:txBody>
          <a:bodyPr wrap="square" rtlCol="0">
            <a:spAutoFit/>
          </a:bodyPr>
          <a:lstStyle/>
          <a:p>
            <a:r>
              <a:rPr lang="en-US" altLang="zh-TW" sz="2000" dirty="0" smtClean="0"/>
              <a:t>Practical usage</a:t>
            </a:r>
            <a:endParaRPr lang="zh-TW" altLang="en-US" sz="2000" dirty="0"/>
          </a:p>
        </p:txBody>
      </p:sp>
    </p:spTree>
    <p:extLst>
      <p:ext uri="{BB962C8B-B14F-4D97-AF65-F5344CB8AC3E}">
        <p14:creationId xmlns="" xmlns:p14="http://schemas.microsoft.com/office/powerpoint/2010/main" val="25861416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流程圖: 程序 50"/>
          <p:cNvSpPr/>
          <p:nvPr/>
        </p:nvSpPr>
        <p:spPr>
          <a:xfrm>
            <a:off x="6092622" y="4021066"/>
            <a:ext cx="1800200" cy="1728192"/>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流程圖: 程序 34"/>
          <p:cNvSpPr/>
          <p:nvPr/>
        </p:nvSpPr>
        <p:spPr>
          <a:xfrm>
            <a:off x="3788366" y="4021066"/>
            <a:ext cx="1800200" cy="1728192"/>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流程圖: 程序 18"/>
          <p:cNvSpPr/>
          <p:nvPr/>
        </p:nvSpPr>
        <p:spPr>
          <a:xfrm>
            <a:off x="875682" y="4021066"/>
            <a:ext cx="1800200" cy="1728192"/>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內容版面配置區 2"/>
          <p:cNvSpPr>
            <a:spLocks noGrp="1"/>
          </p:cNvSpPr>
          <p:nvPr>
            <p:ph idx="1"/>
          </p:nvPr>
        </p:nvSpPr>
        <p:spPr/>
        <p:txBody>
          <a:bodyPr>
            <a:normAutofit/>
          </a:bodyPr>
          <a:lstStyle/>
          <a:p>
            <a:r>
              <a:rPr lang="en-US" altLang="zh-TW" sz="2400" dirty="0"/>
              <a:t>Training is the process of making the system able to learn</a:t>
            </a:r>
            <a:r>
              <a:rPr lang="en-US" altLang="zh-TW" sz="2400" dirty="0" smtClean="0"/>
              <a:t>.</a:t>
            </a:r>
          </a:p>
          <a:p>
            <a:pPr marL="0" indent="0">
              <a:buNone/>
            </a:pPr>
            <a:endParaRPr lang="en-US" altLang="zh-TW" sz="2400" dirty="0"/>
          </a:p>
          <a:p>
            <a:r>
              <a:rPr lang="en-US" altLang="zh-TW" sz="2400" dirty="0" smtClean="0"/>
              <a:t>No free lunch rule:</a:t>
            </a:r>
          </a:p>
          <a:p>
            <a:pPr lvl="1"/>
            <a:r>
              <a:rPr lang="en-US" altLang="zh-TW" sz="2000" dirty="0" smtClean="0"/>
              <a:t>Training set and testing set come from the same distribution</a:t>
            </a:r>
          </a:p>
          <a:p>
            <a:pPr lvl="1"/>
            <a:r>
              <a:rPr lang="en-US" altLang="zh-TW" sz="2000" dirty="0" smtClean="0"/>
              <a:t>Need to make some assumptions or bias</a:t>
            </a:r>
          </a:p>
          <a:p>
            <a:endParaRPr lang="en-US" altLang="zh-TW" sz="2400" dirty="0" smtClean="0"/>
          </a:p>
        </p:txBody>
      </p:sp>
      <p:sp>
        <p:nvSpPr>
          <p:cNvPr id="2" name="標題 1"/>
          <p:cNvSpPr>
            <a:spLocks noGrp="1"/>
          </p:cNvSpPr>
          <p:nvPr>
            <p:ph type="title"/>
          </p:nvPr>
        </p:nvSpPr>
        <p:spPr/>
        <p:txBody>
          <a:bodyPr/>
          <a:lstStyle/>
          <a:p>
            <a:r>
              <a:rPr lang="en-US" altLang="zh-TW" dirty="0" smtClean="0"/>
              <a:t>Training and testing</a:t>
            </a:r>
            <a:endParaRPr lang="zh-TW" altLang="en-US" dirty="0"/>
          </a:p>
        </p:txBody>
      </p:sp>
      <p:sp>
        <p:nvSpPr>
          <p:cNvPr id="4" name="乘號 3"/>
          <p:cNvSpPr/>
          <p:nvPr/>
        </p:nvSpPr>
        <p:spPr>
          <a:xfrm>
            <a:off x="970834" y="4117076"/>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乘號 4"/>
          <p:cNvSpPr/>
          <p:nvPr/>
        </p:nvSpPr>
        <p:spPr>
          <a:xfrm>
            <a:off x="1186858" y="4261092"/>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乘號 5"/>
          <p:cNvSpPr/>
          <p:nvPr/>
        </p:nvSpPr>
        <p:spPr>
          <a:xfrm>
            <a:off x="1258866" y="4045068"/>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乘號 6"/>
          <p:cNvSpPr/>
          <p:nvPr/>
        </p:nvSpPr>
        <p:spPr>
          <a:xfrm>
            <a:off x="970834" y="4333100"/>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乘號 7"/>
          <p:cNvSpPr/>
          <p:nvPr/>
        </p:nvSpPr>
        <p:spPr>
          <a:xfrm>
            <a:off x="1474890" y="4261092"/>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乘號 8"/>
          <p:cNvSpPr/>
          <p:nvPr/>
        </p:nvSpPr>
        <p:spPr>
          <a:xfrm>
            <a:off x="1402882" y="4477116"/>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乘號 9"/>
          <p:cNvSpPr/>
          <p:nvPr/>
        </p:nvSpPr>
        <p:spPr>
          <a:xfrm>
            <a:off x="1114850" y="4549124"/>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流程圖: 接點 10"/>
          <p:cNvSpPr/>
          <p:nvPr/>
        </p:nvSpPr>
        <p:spPr>
          <a:xfrm>
            <a:off x="1827216" y="482915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2" name="流程圖: 接點 11"/>
          <p:cNvSpPr/>
          <p:nvPr/>
        </p:nvSpPr>
        <p:spPr>
          <a:xfrm>
            <a:off x="1611192" y="50451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3" name="流程圖: 接點 12"/>
          <p:cNvSpPr/>
          <p:nvPr/>
        </p:nvSpPr>
        <p:spPr>
          <a:xfrm>
            <a:off x="2115248" y="482915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4" name="流程圖: 接點 13"/>
          <p:cNvSpPr/>
          <p:nvPr/>
        </p:nvSpPr>
        <p:spPr>
          <a:xfrm>
            <a:off x="1899224" y="50451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5" name="流程圖: 接點 14"/>
          <p:cNvSpPr/>
          <p:nvPr/>
        </p:nvSpPr>
        <p:spPr>
          <a:xfrm>
            <a:off x="1755208" y="5261204"/>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6" name="流程圖: 接點 15"/>
          <p:cNvSpPr/>
          <p:nvPr/>
        </p:nvSpPr>
        <p:spPr>
          <a:xfrm>
            <a:off x="2187256" y="50451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7" name="流程圖: 接點 16"/>
          <p:cNvSpPr/>
          <p:nvPr/>
        </p:nvSpPr>
        <p:spPr>
          <a:xfrm>
            <a:off x="2043240" y="5261204"/>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18" name="流程圖: 接點 17"/>
          <p:cNvSpPr/>
          <p:nvPr/>
        </p:nvSpPr>
        <p:spPr>
          <a:xfrm>
            <a:off x="1899224" y="540522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0" name="乘號 19"/>
          <p:cNvSpPr/>
          <p:nvPr/>
        </p:nvSpPr>
        <p:spPr>
          <a:xfrm>
            <a:off x="3883518" y="4117076"/>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乘號 20"/>
          <p:cNvSpPr/>
          <p:nvPr/>
        </p:nvSpPr>
        <p:spPr>
          <a:xfrm>
            <a:off x="3860374" y="4309098"/>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乘號 21"/>
          <p:cNvSpPr/>
          <p:nvPr/>
        </p:nvSpPr>
        <p:spPr>
          <a:xfrm>
            <a:off x="4171550" y="4045068"/>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乘號 22"/>
          <p:cNvSpPr/>
          <p:nvPr/>
        </p:nvSpPr>
        <p:spPr>
          <a:xfrm>
            <a:off x="4027534" y="4333100"/>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乘號 23"/>
          <p:cNvSpPr/>
          <p:nvPr/>
        </p:nvSpPr>
        <p:spPr>
          <a:xfrm>
            <a:off x="4243558" y="4261092"/>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乘號 24"/>
          <p:cNvSpPr/>
          <p:nvPr/>
        </p:nvSpPr>
        <p:spPr>
          <a:xfrm>
            <a:off x="4459582" y="4093074"/>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乘號 25"/>
          <p:cNvSpPr/>
          <p:nvPr/>
        </p:nvSpPr>
        <p:spPr>
          <a:xfrm>
            <a:off x="4171550" y="4477116"/>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流程圖: 接點 26"/>
          <p:cNvSpPr/>
          <p:nvPr/>
        </p:nvSpPr>
        <p:spPr>
          <a:xfrm>
            <a:off x="4739900" y="482915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8" name="流程圖: 接點 27"/>
          <p:cNvSpPr/>
          <p:nvPr/>
        </p:nvSpPr>
        <p:spPr>
          <a:xfrm>
            <a:off x="4379860" y="50451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29" name="流程圖: 接點 28"/>
          <p:cNvSpPr/>
          <p:nvPr/>
        </p:nvSpPr>
        <p:spPr>
          <a:xfrm>
            <a:off x="5027932" y="482915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0" name="流程圖: 接點 29"/>
          <p:cNvSpPr/>
          <p:nvPr/>
        </p:nvSpPr>
        <p:spPr>
          <a:xfrm>
            <a:off x="5027932" y="50451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1" name="流程圖: 接點 30"/>
          <p:cNvSpPr/>
          <p:nvPr/>
        </p:nvSpPr>
        <p:spPr>
          <a:xfrm>
            <a:off x="4667892" y="50451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2" name="流程圖: 接點 31"/>
          <p:cNvSpPr/>
          <p:nvPr/>
        </p:nvSpPr>
        <p:spPr>
          <a:xfrm>
            <a:off x="5243956" y="50451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3" name="流程圖: 接點 32"/>
          <p:cNvSpPr/>
          <p:nvPr/>
        </p:nvSpPr>
        <p:spPr>
          <a:xfrm>
            <a:off x="5171948" y="5261204"/>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4" name="流程圖: 接點 33"/>
          <p:cNvSpPr/>
          <p:nvPr/>
        </p:nvSpPr>
        <p:spPr>
          <a:xfrm>
            <a:off x="4811908" y="540522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6" name="乘號 35"/>
          <p:cNvSpPr/>
          <p:nvPr/>
        </p:nvSpPr>
        <p:spPr>
          <a:xfrm>
            <a:off x="6259782" y="4045068"/>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乘號 36"/>
          <p:cNvSpPr/>
          <p:nvPr/>
        </p:nvSpPr>
        <p:spPr>
          <a:xfrm>
            <a:off x="6907854" y="4045068"/>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乘號 37"/>
          <p:cNvSpPr/>
          <p:nvPr/>
        </p:nvSpPr>
        <p:spPr>
          <a:xfrm>
            <a:off x="6475806" y="4117076"/>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乘號 38"/>
          <p:cNvSpPr/>
          <p:nvPr/>
        </p:nvSpPr>
        <p:spPr>
          <a:xfrm>
            <a:off x="6114986" y="4191890"/>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乘號 39"/>
          <p:cNvSpPr/>
          <p:nvPr/>
        </p:nvSpPr>
        <p:spPr>
          <a:xfrm>
            <a:off x="6691830" y="4045068"/>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乘號 40"/>
          <p:cNvSpPr/>
          <p:nvPr/>
        </p:nvSpPr>
        <p:spPr>
          <a:xfrm>
            <a:off x="7123878" y="4189084"/>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乘號 41"/>
          <p:cNvSpPr/>
          <p:nvPr/>
        </p:nvSpPr>
        <p:spPr>
          <a:xfrm>
            <a:off x="7339902" y="4045068"/>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流程圖: 接點 42"/>
          <p:cNvSpPr/>
          <p:nvPr/>
        </p:nvSpPr>
        <p:spPr>
          <a:xfrm>
            <a:off x="6170973" y="5341213"/>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4" name="流程圖: 接點 43"/>
          <p:cNvSpPr/>
          <p:nvPr/>
        </p:nvSpPr>
        <p:spPr>
          <a:xfrm>
            <a:off x="6252068" y="554923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5" name="流程圖: 接點 44"/>
          <p:cNvSpPr/>
          <p:nvPr/>
        </p:nvSpPr>
        <p:spPr>
          <a:xfrm>
            <a:off x="7476204" y="482915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6" name="流程圖: 接點 45"/>
          <p:cNvSpPr/>
          <p:nvPr/>
        </p:nvSpPr>
        <p:spPr>
          <a:xfrm>
            <a:off x="7188172" y="5117188"/>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7" name="流程圖: 接點 46"/>
          <p:cNvSpPr/>
          <p:nvPr/>
        </p:nvSpPr>
        <p:spPr>
          <a:xfrm>
            <a:off x="6972148" y="5261204"/>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8" name="流程圖: 接點 47"/>
          <p:cNvSpPr/>
          <p:nvPr/>
        </p:nvSpPr>
        <p:spPr>
          <a:xfrm>
            <a:off x="7548212" y="50451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9" name="流程圖: 接點 48"/>
          <p:cNvSpPr/>
          <p:nvPr/>
        </p:nvSpPr>
        <p:spPr>
          <a:xfrm>
            <a:off x="6900140" y="5477228"/>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50" name="流程圖: 接點 49"/>
          <p:cNvSpPr/>
          <p:nvPr/>
        </p:nvSpPr>
        <p:spPr>
          <a:xfrm>
            <a:off x="7116164" y="540522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52" name="向右箭號 51"/>
          <p:cNvSpPr/>
          <p:nvPr/>
        </p:nvSpPr>
        <p:spPr>
          <a:xfrm>
            <a:off x="2858925" y="4469116"/>
            <a:ext cx="707221" cy="7040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乘號 52"/>
          <p:cNvSpPr/>
          <p:nvPr/>
        </p:nvSpPr>
        <p:spPr>
          <a:xfrm>
            <a:off x="4459582" y="4333100"/>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乘號 53"/>
          <p:cNvSpPr/>
          <p:nvPr/>
        </p:nvSpPr>
        <p:spPr>
          <a:xfrm>
            <a:off x="4404342" y="4565892"/>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乘號 54"/>
          <p:cNvSpPr/>
          <p:nvPr/>
        </p:nvSpPr>
        <p:spPr>
          <a:xfrm>
            <a:off x="4652462" y="4381106"/>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乘號 55"/>
          <p:cNvSpPr/>
          <p:nvPr/>
        </p:nvSpPr>
        <p:spPr>
          <a:xfrm>
            <a:off x="4675606" y="4189084"/>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乘號 56"/>
          <p:cNvSpPr/>
          <p:nvPr/>
        </p:nvSpPr>
        <p:spPr>
          <a:xfrm>
            <a:off x="3883518" y="4477116"/>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乘號 57"/>
          <p:cNvSpPr/>
          <p:nvPr/>
        </p:nvSpPr>
        <p:spPr>
          <a:xfrm>
            <a:off x="4099542" y="4621132"/>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乘號 58"/>
          <p:cNvSpPr/>
          <p:nvPr/>
        </p:nvSpPr>
        <p:spPr>
          <a:xfrm>
            <a:off x="4404342" y="4565892"/>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乘號 59"/>
          <p:cNvSpPr/>
          <p:nvPr/>
        </p:nvSpPr>
        <p:spPr>
          <a:xfrm>
            <a:off x="4635745" y="4568837"/>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流程圖: 接點 60"/>
          <p:cNvSpPr/>
          <p:nvPr/>
        </p:nvSpPr>
        <p:spPr>
          <a:xfrm>
            <a:off x="4532260" y="519758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62" name="流程圖: 接點 61"/>
          <p:cNvSpPr/>
          <p:nvPr/>
        </p:nvSpPr>
        <p:spPr>
          <a:xfrm>
            <a:off x="4523876" y="540522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63" name="流程圖: 接點 62"/>
          <p:cNvSpPr/>
          <p:nvPr/>
        </p:nvSpPr>
        <p:spPr>
          <a:xfrm>
            <a:off x="4837060" y="518919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64" name="流程圖: 接點 63"/>
          <p:cNvSpPr/>
          <p:nvPr/>
        </p:nvSpPr>
        <p:spPr>
          <a:xfrm>
            <a:off x="5027932" y="5405220"/>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65" name="流程圖: 接點 64"/>
          <p:cNvSpPr/>
          <p:nvPr/>
        </p:nvSpPr>
        <p:spPr>
          <a:xfrm>
            <a:off x="4667892" y="554923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66" name="流程圖: 接點 65"/>
          <p:cNvSpPr/>
          <p:nvPr/>
        </p:nvSpPr>
        <p:spPr>
          <a:xfrm>
            <a:off x="4307852" y="5261204"/>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67" name="乘號 66"/>
          <p:cNvSpPr/>
          <p:nvPr/>
        </p:nvSpPr>
        <p:spPr>
          <a:xfrm>
            <a:off x="6259782" y="4333100"/>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乘號 67"/>
          <p:cNvSpPr/>
          <p:nvPr/>
        </p:nvSpPr>
        <p:spPr>
          <a:xfrm>
            <a:off x="6412182" y="4485500"/>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乘號 68"/>
          <p:cNvSpPr/>
          <p:nvPr/>
        </p:nvSpPr>
        <p:spPr>
          <a:xfrm>
            <a:off x="6259782" y="4693140"/>
            <a:ext cx="192879" cy="19202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流程圖: 接點 69"/>
          <p:cNvSpPr/>
          <p:nvPr/>
        </p:nvSpPr>
        <p:spPr>
          <a:xfrm>
            <a:off x="7620220" y="4613132"/>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1" name="流程圖: 接點 70"/>
          <p:cNvSpPr/>
          <p:nvPr/>
        </p:nvSpPr>
        <p:spPr>
          <a:xfrm>
            <a:off x="7348956" y="513395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2" name="流程圖: 接點 71"/>
          <p:cNvSpPr/>
          <p:nvPr/>
        </p:nvSpPr>
        <p:spPr>
          <a:xfrm>
            <a:off x="6684116" y="5549236"/>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73" name="流程圖: 接點 72"/>
          <p:cNvSpPr/>
          <p:nvPr/>
        </p:nvSpPr>
        <p:spPr>
          <a:xfrm>
            <a:off x="6468092" y="5477228"/>
            <a:ext cx="128586" cy="128014"/>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Tree>
    <p:extLst>
      <p:ext uri="{BB962C8B-B14F-4D97-AF65-F5344CB8AC3E}">
        <p14:creationId xmlns="" xmlns:p14="http://schemas.microsoft.com/office/powerpoint/2010/main" val="29314897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457200" y="609600"/>
            <a:ext cx="8305800" cy="5181600"/>
          </a:xfrm>
        </p:spPr>
        <p:txBody>
          <a:bodyPr/>
          <a:lstStyle/>
          <a:p>
            <a:pPr>
              <a:buFontTx/>
              <a:buNone/>
            </a:pPr>
            <a:r>
              <a:rPr lang="en-US" b="1" smtClean="0">
                <a:solidFill>
                  <a:schemeClr val="accent2"/>
                </a:solidFill>
              </a:rPr>
              <a:t>  Traditional Programming</a:t>
            </a:r>
          </a:p>
          <a:p>
            <a:endParaRPr lang="en-US" smtClean="0"/>
          </a:p>
          <a:p>
            <a:endParaRPr lang="en-US" smtClean="0"/>
          </a:p>
          <a:p>
            <a:endParaRPr lang="en-US" smtClean="0"/>
          </a:p>
          <a:p>
            <a:endParaRPr lang="en-US" b="1" smtClean="0">
              <a:solidFill>
                <a:schemeClr val="accent2"/>
              </a:solidFill>
            </a:endParaRPr>
          </a:p>
          <a:p>
            <a:pPr>
              <a:buFontTx/>
              <a:buNone/>
            </a:pPr>
            <a:r>
              <a:rPr lang="en-US" b="1" smtClean="0">
                <a:solidFill>
                  <a:schemeClr val="accent2"/>
                </a:solidFill>
              </a:rPr>
              <a:t>  Machine Learning</a:t>
            </a:r>
          </a:p>
        </p:txBody>
      </p:sp>
      <p:sp>
        <p:nvSpPr>
          <p:cNvPr id="21507" name="Rectangle 4"/>
          <p:cNvSpPr>
            <a:spLocks noChangeArrowheads="1"/>
          </p:cNvSpPr>
          <p:nvPr/>
        </p:nvSpPr>
        <p:spPr bwMode="auto">
          <a:xfrm>
            <a:off x="3352800" y="1600200"/>
            <a:ext cx="2667000" cy="1524000"/>
          </a:xfrm>
          <a:prstGeom prst="rect">
            <a:avLst/>
          </a:prstGeom>
          <a:solidFill>
            <a:schemeClr val="accent1"/>
          </a:solidFill>
          <a:ln w="25400">
            <a:solidFill>
              <a:schemeClr val="tx1"/>
            </a:solidFill>
            <a:miter lim="800000"/>
            <a:headEnd/>
            <a:tailEnd/>
          </a:ln>
        </p:spPr>
        <p:txBody>
          <a:bodyPr wrap="none" anchor="ctr"/>
          <a:lstStyle/>
          <a:p>
            <a:pPr algn="ctr"/>
            <a:r>
              <a:rPr lang="en-US" sz="3200"/>
              <a:t>Computer</a:t>
            </a:r>
          </a:p>
        </p:txBody>
      </p:sp>
      <p:sp>
        <p:nvSpPr>
          <p:cNvPr id="21508" name="Line 6"/>
          <p:cNvSpPr>
            <a:spLocks noChangeShapeType="1"/>
          </p:cNvSpPr>
          <p:nvPr/>
        </p:nvSpPr>
        <p:spPr bwMode="auto">
          <a:xfrm>
            <a:off x="2438400" y="2057400"/>
            <a:ext cx="914400" cy="0"/>
          </a:xfrm>
          <a:prstGeom prst="line">
            <a:avLst/>
          </a:prstGeom>
          <a:noFill/>
          <a:ln w="25400">
            <a:solidFill>
              <a:schemeClr val="tx1"/>
            </a:solidFill>
            <a:round/>
            <a:headEnd/>
            <a:tailEnd type="triangle" w="lg" len="lg"/>
          </a:ln>
        </p:spPr>
        <p:txBody>
          <a:bodyPr/>
          <a:lstStyle/>
          <a:p>
            <a:endParaRPr lang="en-IN"/>
          </a:p>
        </p:txBody>
      </p:sp>
      <p:sp>
        <p:nvSpPr>
          <p:cNvPr id="21509" name="Line 7"/>
          <p:cNvSpPr>
            <a:spLocks noChangeShapeType="1"/>
          </p:cNvSpPr>
          <p:nvPr/>
        </p:nvSpPr>
        <p:spPr bwMode="auto">
          <a:xfrm>
            <a:off x="2438400" y="2743200"/>
            <a:ext cx="914400" cy="0"/>
          </a:xfrm>
          <a:prstGeom prst="line">
            <a:avLst/>
          </a:prstGeom>
          <a:noFill/>
          <a:ln w="25400">
            <a:solidFill>
              <a:schemeClr val="tx1"/>
            </a:solidFill>
            <a:round/>
            <a:headEnd/>
            <a:tailEnd type="triangle" w="lg" len="lg"/>
          </a:ln>
        </p:spPr>
        <p:txBody>
          <a:bodyPr/>
          <a:lstStyle/>
          <a:p>
            <a:endParaRPr lang="en-IN"/>
          </a:p>
        </p:txBody>
      </p:sp>
      <p:sp>
        <p:nvSpPr>
          <p:cNvPr id="21510" name="Line 8"/>
          <p:cNvSpPr>
            <a:spLocks noChangeShapeType="1"/>
          </p:cNvSpPr>
          <p:nvPr/>
        </p:nvSpPr>
        <p:spPr bwMode="auto">
          <a:xfrm>
            <a:off x="6019800" y="2286000"/>
            <a:ext cx="762000" cy="0"/>
          </a:xfrm>
          <a:prstGeom prst="line">
            <a:avLst/>
          </a:prstGeom>
          <a:noFill/>
          <a:ln w="25400">
            <a:solidFill>
              <a:schemeClr val="tx1"/>
            </a:solidFill>
            <a:round/>
            <a:headEnd/>
            <a:tailEnd type="triangle" w="lg" len="lg"/>
          </a:ln>
        </p:spPr>
        <p:txBody>
          <a:bodyPr/>
          <a:lstStyle/>
          <a:p>
            <a:endParaRPr lang="en-IN"/>
          </a:p>
        </p:txBody>
      </p:sp>
      <p:sp>
        <p:nvSpPr>
          <p:cNvPr id="21511" name="Text Box 10"/>
          <p:cNvSpPr txBox="1">
            <a:spLocks noChangeArrowheads="1"/>
          </p:cNvSpPr>
          <p:nvPr/>
        </p:nvSpPr>
        <p:spPr bwMode="auto">
          <a:xfrm>
            <a:off x="1355725" y="1692275"/>
            <a:ext cx="1041400" cy="579438"/>
          </a:xfrm>
          <a:prstGeom prst="rect">
            <a:avLst/>
          </a:prstGeom>
          <a:noFill/>
          <a:ln w="9525">
            <a:noFill/>
            <a:miter lim="800000"/>
            <a:headEnd/>
            <a:tailEnd/>
          </a:ln>
        </p:spPr>
        <p:txBody>
          <a:bodyPr wrap="none">
            <a:spAutoFit/>
          </a:bodyPr>
          <a:lstStyle/>
          <a:p>
            <a:r>
              <a:rPr lang="en-US" sz="3200"/>
              <a:t>Data</a:t>
            </a:r>
          </a:p>
        </p:txBody>
      </p:sp>
      <p:sp>
        <p:nvSpPr>
          <p:cNvPr id="21512" name="Text Box 11"/>
          <p:cNvSpPr txBox="1">
            <a:spLocks noChangeArrowheads="1"/>
          </p:cNvSpPr>
          <p:nvPr/>
        </p:nvSpPr>
        <p:spPr bwMode="auto">
          <a:xfrm>
            <a:off x="685800" y="2362200"/>
            <a:ext cx="1739900" cy="579438"/>
          </a:xfrm>
          <a:prstGeom prst="rect">
            <a:avLst/>
          </a:prstGeom>
          <a:noFill/>
          <a:ln w="9525">
            <a:noFill/>
            <a:miter lim="800000"/>
            <a:headEnd/>
            <a:tailEnd/>
          </a:ln>
        </p:spPr>
        <p:txBody>
          <a:bodyPr wrap="none">
            <a:spAutoFit/>
          </a:bodyPr>
          <a:lstStyle/>
          <a:p>
            <a:r>
              <a:rPr lang="en-US" sz="3200"/>
              <a:t>Program</a:t>
            </a:r>
          </a:p>
        </p:txBody>
      </p:sp>
      <p:sp>
        <p:nvSpPr>
          <p:cNvPr id="21513" name="Text Box 12"/>
          <p:cNvSpPr txBox="1">
            <a:spLocks noChangeArrowheads="1"/>
          </p:cNvSpPr>
          <p:nvPr/>
        </p:nvSpPr>
        <p:spPr bwMode="auto">
          <a:xfrm>
            <a:off x="6781800" y="1981200"/>
            <a:ext cx="1401763" cy="579438"/>
          </a:xfrm>
          <a:prstGeom prst="rect">
            <a:avLst/>
          </a:prstGeom>
          <a:noFill/>
          <a:ln w="9525">
            <a:noFill/>
            <a:miter lim="800000"/>
            <a:headEnd/>
            <a:tailEnd/>
          </a:ln>
        </p:spPr>
        <p:txBody>
          <a:bodyPr wrap="none">
            <a:spAutoFit/>
          </a:bodyPr>
          <a:lstStyle/>
          <a:p>
            <a:r>
              <a:rPr lang="en-US" sz="3200"/>
              <a:t>Output</a:t>
            </a:r>
          </a:p>
        </p:txBody>
      </p:sp>
      <p:sp>
        <p:nvSpPr>
          <p:cNvPr id="21514" name="Rectangle 19"/>
          <p:cNvSpPr>
            <a:spLocks noChangeArrowheads="1"/>
          </p:cNvSpPr>
          <p:nvPr/>
        </p:nvSpPr>
        <p:spPr bwMode="auto">
          <a:xfrm>
            <a:off x="3429000" y="4419600"/>
            <a:ext cx="2667000" cy="1524000"/>
          </a:xfrm>
          <a:prstGeom prst="rect">
            <a:avLst/>
          </a:prstGeom>
          <a:solidFill>
            <a:schemeClr val="accent1"/>
          </a:solidFill>
          <a:ln w="25400">
            <a:solidFill>
              <a:schemeClr val="tx1"/>
            </a:solidFill>
            <a:miter lim="800000"/>
            <a:headEnd/>
            <a:tailEnd/>
          </a:ln>
        </p:spPr>
        <p:txBody>
          <a:bodyPr wrap="none" anchor="ctr"/>
          <a:lstStyle/>
          <a:p>
            <a:pPr algn="ctr"/>
            <a:r>
              <a:rPr lang="en-US" sz="3200"/>
              <a:t>Computer</a:t>
            </a:r>
          </a:p>
        </p:txBody>
      </p:sp>
      <p:sp>
        <p:nvSpPr>
          <p:cNvPr id="21515" name="Line 20"/>
          <p:cNvSpPr>
            <a:spLocks noChangeShapeType="1"/>
          </p:cNvSpPr>
          <p:nvPr/>
        </p:nvSpPr>
        <p:spPr bwMode="auto">
          <a:xfrm>
            <a:off x="2514600" y="4876800"/>
            <a:ext cx="914400" cy="0"/>
          </a:xfrm>
          <a:prstGeom prst="line">
            <a:avLst/>
          </a:prstGeom>
          <a:noFill/>
          <a:ln w="25400">
            <a:solidFill>
              <a:schemeClr val="tx1"/>
            </a:solidFill>
            <a:round/>
            <a:headEnd/>
            <a:tailEnd type="triangle" w="lg" len="lg"/>
          </a:ln>
        </p:spPr>
        <p:txBody>
          <a:bodyPr/>
          <a:lstStyle/>
          <a:p>
            <a:endParaRPr lang="en-IN"/>
          </a:p>
        </p:txBody>
      </p:sp>
      <p:sp>
        <p:nvSpPr>
          <p:cNvPr id="21516" name="Line 21"/>
          <p:cNvSpPr>
            <a:spLocks noChangeShapeType="1"/>
          </p:cNvSpPr>
          <p:nvPr/>
        </p:nvSpPr>
        <p:spPr bwMode="auto">
          <a:xfrm>
            <a:off x="2514600" y="5562600"/>
            <a:ext cx="914400" cy="0"/>
          </a:xfrm>
          <a:prstGeom prst="line">
            <a:avLst/>
          </a:prstGeom>
          <a:noFill/>
          <a:ln w="25400">
            <a:solidFill>
              <a:schemeClr val="tx1"/>
            </a:solidFill>
            <a:round/>
            <a:headEnd/>
            <a:tailEnd type="triangle" w="lg" len="lg"/>
          </a:ln>
        </p:spPr>
        <p:txBody>
          <a:bodyPr/>
          <a:lstStyle/>
          <a:p>
            <a:endParaRPr lang="en-IN"/>
          </a:p>
        </p:txBody>
      </p:sp>
      <p:sp>
        <p:nvSpPr>
          <p:cNvPr id="21517" name="Line 22"/>
          <p:cNvSpPr>
            <a:spLocks noChangeShapeType="1"/>
          </p:cNvSpPr>
          <p:nvPr/>
        </p:nvSpPr>
        <p:spPr bwMode="auto">
          <a:xfrm>
            <a:off x="6096000" y="5105400"/>
            <a:ext cx="762000" cy="0"/>
          </a:xfrm>
          <a:prstGeom prst="line">
            <a:avLst/>
          </a:prstGeom>
          <a:noFill/>
          <a:ln w="25400">
            <a:solidFill>
              <a:schemeClr val="tx1"/>
            </a:solidFill>
            <a:round/>
            <a:headEnd/>
            <a:tailEnd type="triangle" w="lg" len="lg"/>
          </a:ln>
        </p:spPr>
        <p:txBody>
          <a:bodyPr/>
          <a:lstStyle/>
          <a:p>
            <a:endParaRPr lang="en-IN"/>
          </a:p>
        </p:txBody>
      </p:sp>
      <p:sp>
        <p:nvSpPr>
          <p:cNvPr id="21518" name="Text Box 23"/>
          <p:cNvSpPr txBox="1">
            <a:spLocks noChangeArrowheads="1"/>
          </p:cNvSpPr>
          <p:nvPr/>
        </p:nvSpPr>
        <p:spPr bwMode="auto">
          <a:xfrm>
            <a:off x="1431925" y="4511675"/>
            <a:ext cx="1041400" cy="579438"/>
          </a:xfrm>
          <a:prstGeom prst="rect">
            <a:avLst/>
          </a:prstGeom>
          <a:noFill/>
          <a:ln w="9525">
            <a:noFill/>
            <a:miter lim="800000"/>
            <a:headEnd/>
            <a:tailEnd/>
          </a:ln>
        </p:spPr>
        <p:txBody>
          <a:bodyPr wrap="none">
            <a:spAutoFit/>
          </a:bodyPr>
          <a:lstStyle/>
          <a:p>
            <a:r>
              <a:rPr lang="en-US" sz="3200"/>
              <a:t>Data</a:t>
            </a:r>
          </a:p>
        </p:txBody>
      </p:sp>
      <p:sp>
        <p:nvSpPr>
          <p:cNvPr id="21519" name="Text Box 24"/>
          <p:cNvSpPr txBox="1">
            <a:spLocks noChangeArrowheads="1"/>
          </p:cNvSpPr>
          <p:nvPr/>
        </p:nvSpPr>
        <p:spPr bwMode="auto">
          <a:xfrm>
            <a:off x="1066800" y="5257800"/>
            <a:ext cx="1401763" cy="579438"/>
          </a:xfrm>
          <a:prstGeom prst="rect">
            <a:avLst/>
          </a:prstGeom>
          <a:noFill/>
          <a:ln w="9525">
            <a:noFill/>
            <a:miter lim="800000"/>
            <a:headEnd/>
            <a:tailEnd/>
          </a:ln>
        </p:spPr>
        <p:txBody>
          <a:bodyPr wrap="none">
            <a:spAutoFit/>
          </a:bodyPr>
          <a:lstStyle/>
          <a:p>
            <a:r>
              <a:rPr lang="en-US" sz="3200"/>
              <a:t>Output</a:t>
            </a:r>
          </a:p>
        </p:txBody>
      </p:sp>
      <p:sp>
        <p:nvSpPr>
          <p:cNvPr id="21520" name="Text Box 25"/>
          <p:cNvSpPr txBox="1">
            <a:spLocks noChangeArrowheads="1"/>
          </p:cNvSpPr>
          <p:nvPr/>
        </p:nvSpPr>
        <p:spPr bwMode="auto">
          <a:xfrm>
            <a:off x="6858000" y="4800600"/>
            <a:ext cx="1739900" cy="579438"/>
          </a:xfrm>
          <a:prstGeom prst="rect">
            <a:avLst/>
          </a:prstGeom>
          <a:noFill/>
          <a:ln w="9525">
            <a:noFill/>
            <a:miter lim="800000"/>
            <a:headEnd/>
            <a:tailEnd/>
          </a:ln>
        </p:spPr>
        <p:txBody>
          <a:bodyPr wrap="none">
            <a:spAutoFit/>
          </a:bodyPr>
          <a:lstStyle/>
          <a:p>
            <a:r>
              <a:rPr lang="en-US" sz="3200"/>
              <a:t>Program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b="1" smtClean="0">
                <a:solidFill>
                  <a:schemeClr val="accent2"/>
                </a:solidFill>
              </a:rPr>
              <a:t>Magic?</a:t>
            </a:r>
            <a:r>
              <a:rPr lang="en-US" smtClean="0"/>
              <a:t> </a:t>
            </a:r>
          </a:p>
        </p:txBody>
      </p:sp>
      <p:sp>
        <p:nvSpPr>
          <p:cNvPr id="22531" name="Rectangle 4"/>
          <p:cNvSpPr>
            <a:spLocks noGrp="1" noChangeArrowheads="1"/>
          </p:cNvSpPr>
          <p:nvPr>
            <p:ph type="body" sz="half" idx="1"/>
          </p:nvPr>
        </p:nvSpPr>
        <p:spPr>
          <a:xfrm>
            <a:off x="457200" y="1600200"/>
            <a:ext cx="4495800" cy="4572000"/>
          </a:xfrm>
        </p:spPr>
        <p:txBody>
          <a:bodyPr/>
          <a:lstStyle/>
          <a:p>
            <a:pPr>
              <a:buFontTx/>
              <a:buNone/>
            </a:pPr>
            <a:r>
              <a:rPr lang="en-US" sz="2800" b="1" smtClean="0"/>
              <a:t>No, more like gardening</a:t>
            </a:r>
          </a:p>
          <a:p>
            <a:pPr>
              <a:buFontTx/>
              <a:buNone/>
            </a:pPr>
            <a:endParaRPr lang="en-US" sz="2800" b="1" smtClean="0"/>
          </a:p>
          <a:p>
            <a:r>
              <a:rPr lang="en-US" sz="2800" b="1" smtClean="0">
                <a:solidFill>
                  <a:srgbClr val="FFCC00"/>
                </a:solidFill>
              </a:rPr>
              <a:t>Seeds</a:t>
            </a:r>
            <a:r>
              <a:rPr lang="en-US" sz="2800" smtClean="0"/>
              <a:t> = Algorithms</a:t>
            </a:r>
          </a:p>
          <a:p>
            <a:r>
              <a:rPr lang="en-US" sz="2800" b="1" smtClean="0">
                <a:solidFill>
                  <a:srgbClr val="996633"/>
                </a:solidFill>
              </a:rPr>
              <a:t>Nutrients</a:t>
            </a:r>
            <a:r>
              <a:rPr lang="en-US" sz="2800" smtClean="0"/>
              <a:t> = Data</a:t>
            </a:r>
          </a:p>
          <a:p>
            <a:r>
              <a:rPr lang="en-US" sz="2800" b="1" smtClean="0">
                <a:solidFill>
                  <a:srgbClr val="FF3300"/>
                </a:solidFill>
              </a:rPr>
              <a:t>Gardener</a:t>
            </a:r>
            <a:r>
              <a:rPr lang="en-US" sz="2800" smtClean="0"/>
              <a:t> = You</a:t>
            </a:r>
          </a:p>
          <a:p>
            <a:r>
              <a:rPr lang="en-US" sz="2800" b="1" smtClean="0">
                <a:solidFill>
                  <a:srgbClr val="33CC33"/>
                </a:solidFill>
              </a:rPr>
              <a:t>Plants</a:t>
            </a:r>
            <a:r>
              <a:rPr lang="en-US" sz="2800" smtClean="0"/>
              <a:t> = Programs</a:t>
            </a:r>
          </a:p>
        </p:txBody>
      </p:sp>
      <p:pic>
        <p:nvPicPr>
          <p:cNvPr id="22532" name="Picture 6" descr="natural_organic_gardening"/>
          <p:cNvPicPr>
            <a:picLocks noGrp="1" noChangeAspect="1" noChangeArrowheads="1"/>
          </p:cNvPicPr>
          <p:nvPr>
            <p:ph sz="half" idx="2"/>
          </p:nvPr>
        </p:nvPicPr>
        <p:blipFill>
          <a:blip r:embed="rId2"/>
          <a:srcRect/>
          <a:stretch>
            <a:fillRect/>
          </a:stretch>
        </p:blipFill>
        <p:spPr>
          <a:xfrm>
            <a:off x="4981575" y="1524000"/>
            <a:ext cx="3351213" cy="4648200"/>
          </a:xfr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sz="2400" dirty="0"/>
              <a:t>There are several factors affecting the </a:t>
            </a:r>
            <a:r>
              <a:rPr lang="en-US" altLang="zh-TW" sz="2400" dirty="0" smtClean="0"/>
              <a:t>performance:</a:t>
            </a:r>
          </a:p>
          <a:p>
            <a:pPr lvl="1"/>
            <a:r>
              <a:rPr lang="en-US" altLang="zh-TW" sz="2000" b="1" dirty="0" smtClean="0"/>
              <a:t>Types </a:t>
            </a:r>
            <a:r>
              <a:rPr lang="en-US" altLang="zh-TW" sz="2000" b="1" dirty="0"/>
              <a:t>of training</a:t>
            </a:r>
            <a:r>
              <a:rPr lang="en-US" altLang="zh-TW" sz="2000" dirty="0"/>
              <a:t> </a:t>
            </a:r>
            <a:r>
              <a:rPr lang="en-US" altLang="zh-TW" sz="2000" dirty="0" smtClean="0"/>
              <a:t>provided</a:t>
            </a:r>
          </a:p>
          <a:p>
            <a:pPr lvl="1"/>
            <a:r>
              <a:rPr lang="en-US" altLang="zh-TW" sz="2000" dirty="0" smtClean="0"/>
              <a:t>The </a:t>
            </a:r>
            <a:r>
              <a:rPr lang="en-US" altLang="zh-TW" sz="2000" dirty="0"/>
              <a:t>form and extent of any initial </a:t>
            </a:r>
            <a:r>
              <a:rPr lang="en-US" altLang="zh-TW" sz="2000" b="1" dirty="0"/>
              <a:t>background </a:t>
            </a:r>
            <a:r>
              <a:rPr lang="en-US" altLang="zh-TW" sz="2000" b="1" dirty="0" smtClean="0"/>
              <a:t>knowledge</a:t>
            </a:r>
          </a:p>
          <a:p>
            <a:pPr lvl="1"/>
            <a:r>
              <a:rPr lang="en-US" altLang="zh-TW" sz="2000" dirty="0" smtClean="0"/>
              <a:t>The </a:t>
            </a:r>
            <a:r>
              <a:rPr lang="en-US" altLang="zh-TW" sz="2000" b="1" dirty="0"/>
              <a:t>type of feedback</a:t>
            </a:r>
            <a:r>
              <a:rPr lang="en-US" altLang="zh-TW" sz="2000" dirty="0"/>
              <a:t> </a:t>
            </a:r>
            <a:r>
              <a:rPr lang="en-US" altLang="zh-TW" sz="2000" dirty="0" smtClean="0"/>
              <a:t>provided</a:t>
            </a:r>
          </a:p>
          <a:p>
            <a:pPr lvl="1"/>
            <a:r>
              <a:rPr lang="en-US" altLang="zh-TW" sz="2000" dirty="0" smtClean="0"/>
              <a:t>The </a:t>
            </a:r>
            <a:r>
              <a:rPr lang="en-US" altLang="zh-TW" sz="2000" b="1" dirty="0"/>
              <a:t>learning algorithms</a:t>
            </a:r>
            <a:r>
              <a:rPr lang="en-US" altLang="zh-TW" sz="2000" dirty="0"/>
              <a:t> </a:t>
            </a:r>
            <a:r>
              <a:rPr lang="en-US" altLang="zh-TW" sz="2000" dirty="0" smtClean="0"/>
              <a:t>used</a:t>
            </a:r>
            <a:endParaRPr lang="en-US" altLang="zh-TW" sz="2000" dirty="0"/>
          </a:p>
          <a:p>
            <a:pPr marL="457200" lvl="1" indent="0">
              <a:buNone/>
            </a:pPr>
            <a:endParaRPr lang="en-US" altLang="zh-TW" sz="2000" dirty="0" smtClean="0"/>
          </a:p>
          <a:p>
            <a:pPr algn="just"/>
            <a:r>
              <a:rPr lang="en-US" altLang="zh-TW" sz="2400" dirty="0"/>
              <a:t>Two important </a:t>
            </a:r>
            <a:r>
              <a:rPr lang="en-US" altLang="zh-TW" sz="2400" dirty="0" smtClean="0"/>
              <a:t>factors:</a:t>
            </a:r>
          </a:p>
          <a:p>
            <a:pPr lvl="1" algn="just"/>
            <a:r>
              <a:rPr lang="en-US" altLang="zh-TW" sz="2000" dirty="0" smtClean="0"/>
              <a:t>Modeling</a:t>
            </a:r>
          </a:p>
          <a:p>
            <a:pPr lvl="1" algn="just"/>
            <a:r>
              <a:rPr lang="en-US" altLang="zh-TW" sz="2000" dirty="0" smtClean="0"/>
              <a:t>Optimization</a:t>
            </a:r>
            <a:endParaRPr lang="en-US" altLang="zh-TW" sz="2000" dirty="0"/>
          </a:p>
          <a:p>
            <a:pPr marL="457200" lvl="1" indent="0">
              <a:buNone/>
            </a:pPr>
            <a:endParaRPr lang="en-US" altLang="zh-TW" sz="2000" dirty="0" smtClean="0"/>
          </a:p>
        </p:txBody>
      </p:sp>
      <p:sp>
        <p:nvSpPr>
          <p:cNvPr id="2" name="標題 1"/>
          <p:cNvSpPr>
            <a:spLocks noGrp="1"/>
          </p:cNvSpPr>
          <p:nvPr>
            <p:ph type="title"/>
          </p:nvPr>
        </p:nvSpPr>
        <p:spPr/>
        <p:txBody>
          <a:bodyPr/>
          <a:lstStyle/>
          <a:p>
            <a:r>
              <a:rPr lang="en-US" altLang="zh-TW" dirty="0" smtClean="0"/>
              <a:t>Performance</a:t>
            </a:r>
            <a:endParaRPr lang="zh-TW" altLang="en-US" dirty="0"/>
          </a:p>
        </p:txBody>
      </p:sp>
    </p:spTree>
    <p:extLst>
      <p:ext uri="{BB962C8B-B14F-4D97-AF65-F5344CB8AC3E}">
        <p14:creationId xmlns="" xmlns:p14="http://schemas.microsoft.com/office/powerpoint/2010/main" val="25911603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r>
              <a:rPr lang="en-US" altLang="zh-TW" sz="2400" dirty="0" smtClean="0"/>
              <a:t>The success of machine learning system also depends on the algorithms. </a:t>
            </a:r>
          </a:p>
          <a:p>
            <a:endParaRPr lang="en-US" altLang="zh-TW" sz="2400" dirty="0" smtClean="0"/>
          </a:p>
          <a:p>
            <a:r>
              <a:rPr lang="en-US" altLang="zh-TW" sz="2400" dirty="0" smtClean="0"/>
              <a:t>The </a:t>
            </a:r>
            <a:r>
              <a:rPr lang="en-US" altLang="zh-TW" sz="2400" dirty="0"/>
              <a:t>algorithms control the search to find and build the knowledge structures.</a:t>
            </a:r>
            <a:endParaRPr lang="zh-TW" altLang="en-US" sz="2400" dirty="0" smtClean="0"/>
          </a:p>
          <a:p>
            <a:endParaRPr lang="en-US" altLang="zh-TW" sz="2400" dirty="0" smtClean="0"/>
          </a:p>
          <a:p>
            <a:r>
              <a:rPr lang="en-US" altLang="zh-TW" sz="2400" dirty="0"/>
              <a:t>The </a:t>
            </a:r>
            <a:r>
              <a:rPr lang="en-US" altLang="zh-TW" sz="2400" dirty="0" smtClean="0"/>
              <a:t>learning algorithms </a:t>
            </a:r>
            <a:r>
              <a:rPr lang="en-US" altLang="zh-TW" sz="2400" dirty="0"/>
              <a:t>should extract useful information from training examples</a:t>
            </a:r>
            <a:r>
              <a:rPr lang="en-US" altLang="zh-TW" sz="2400" dirty="0" smtClean="0"/>
              <a:t>.</a:t>
            </a:r>
          </a:p>
          <a:p>
            <a:endParaRPr lang="en-US" altLang="zh-TW" sz="2400" dirty="0" smtClean="0"/>
          </a:p>
          <a:p>
            <a:endParaRPr lang="en-US" altLang="zh-TW" sz="2400" dirty="0"/>
          </a:p>
        </p:txBody>
      </p:sp>
      <p:sp>
        <p:nvSpPr>
          <p:cNvPr id="2" name="標題 1"/>
          <p:cNvSpPr>
            <a:spLocks noGrp="1"/>
          </p:cNvSpPr>
          <p:nvPr>
            <p:ph type="title"/>
          </p:nvPr>
        </p:nvSpPr>
        <p:spPr/>
        <p:txBody>
          <a:bodyPr/>
          <a:lstStyle/>
          <a:p>
            <a:r>
              <a:rPr lang="en-US" altLang="zh-TW" dirty="0" smtClean="0"/>
              <a:t>Algorithms</a:t>
            </a:r>
            <a:endParaRPr lang="zh-TW" altLang="en-US" dirty="0"/>
          </a:p>
        </p:txBody>
      </p:sp>
    </p:spTree>
    <p:extLst>
      <p:ext uri="{BB962C8B-B14F-4D97-AF65-F5344CB8AC3E}">
        <p14:creationId xmlns="" xmlns:p14="http://schemas.microsoft.com/office/powerpoint/2010/main" val="32128009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Autofit/>
          </a:bodyPr>
          <a:lstStyle/>
          <a:p>
            <a:r>
              <a:rPr lang="en-US" altLang="zh-TW" sz="2400" b="1" dirty="0"/>
              <a:t>Supervised learning </a:t>
            </a:r>
            <a:r>
              <a:rPr lang="en-US" altLang="zh-TW" sz="2400" dirty="0" smtClean="0"/>
              <a:t>(                                        )</a:t>
            </a:r>
          </a:p>
          <a:p>
            <a:pPr lvl="1"/>
            <a:r>
              <a:rPr lang="en-US" sz="2000" dirty="0" smtClean="0"/>
              <a:t>Training data includes desired outputs</a:t>
            </a:r>
          </a:p>
          <a:p>
            <a:pPr lvl="1"/>
            <a:r>
              <a:rPr lang="en-US" altLang="zh-TW" sz="2000" dirty="0" smtClean="0"/>
              <a:t>Prediction</a:t>
            </a:r>
          </a:p>
          <a:p>
            <a:pPr lvl="1"/>
            <a:r>
              <a:rPr lang="en-US" altLang="zh-TW" sz="2000" dirty="0" smtClean="0"/>
              <a:t>Classification </a:t>
            </a:r>
            <a:r>
              <a:rPr lang="en-US" altLang="zh-TW" sz="2000" dirty="0"/>
              <a:t>(discrete labels), Regression (real values</a:t>
            </a:r>
            <a:r>
              <a:rPr lang="en-US" altLang="zh-TW" sz="2000" dirty="0" smtClean="0"/>
              <a:t>)</a:t>
            </a:r>
          </a:p>
          <a:p>
            <a:pPr lvl="1"/>
            <a:endParaRPr lang="en-US" altLang="zh-TW" sz="2000" dirty="0"/>
          </a:p>
          <a:p>
            <a:r>
              <a:rPr lang="en-US" altLang="zh-TW" sz="2400" b="1" dirty="0" smtClean="0"/>
              <a:t>Unsupervised </a:t>
            </a:r>
            <a:r>
              <a:rPr lang="en-US" altLang="zh-TW" sz="2400" b="1" dirty="0"/>
              <a:t>learning</a:t>
            </a:r>
            <a:r>
              <a:rPr lang="en-US" altLang="zh-TW" sz="2400" dirty="0"/>
              <a:t> (                          </a:t>
            </a:r>
            <a:r>
              <a:rPr lang="en-US" altLang="zh-TW" sz="2400" dirty="0" smtClean="0"/>
              <a:t>)</a:t>
            </a:r>
          </a:p>
          <a:p>
            <a:pPr lvl="1"/>
            <a:r>
              <a:rPr lang="en-US" sz="2000" dirty="0" smtClean="0"/>
              <a:t>Training data does not include desired outputs</a:t>
            </a:r>
            <a:endParaRPr lang="en-US" altLang="zh-TW" sz="2000" dirty="0" smtClean="0"/>
          </a:p>
          <a:p>
            <a:pPr lvl="1"/>
            <a:r>
              <a:rPr lang="en-US" altLang="zh-TW" sz="2000" dirty="0" smtClean="0"/>
              <a:t>Clustering</a:t>
            </a:r>
          </a:p>
          <a:p>
            <a:pPr lvl="1"/>
            <a:r>
              <a:rPr lang="en-US" altLang="zh-TW" sz="2000" dirty="0" smtClean="0"/>
              <a:t>Probability </a:t>
            </a:r>
            <a:r>
              <a:rPr lang="en-US" altLang="zh-TW" sz="2000" dirty="0"/>
              <a:t>distribution </a:t>
            </a:r>
            <a:r>
              <a:rPr lang="en-US" altLang="zh-TW" sz="2000" dirty="0" smtClean="0"/>
              <a:t>estimation</a:t>
            </a:r>
          </a:p>
          <a:p>
            <a:pPr lvl="1"/>
            <a:r>
              <a:rPr lang="en-US" altLang="zh-TW" sz="2000" dirty="0" smtClean="0"/>
              <a:t>Finding </a:t>
            </a:r>
            <a:r>
              <a:rPr lang="en-US" altLang="zh-TW" sz="2000" dirty="0"/>
              <a:t>association (in </a:t>
            </a:r>
            <a:r>
              <a:rPr lang="en-US" altLang="zh-TW" sz="2000" dirty="0" smtClean="0"/>
              <a:t>features)</a:t>
            </a:r>
          </a:p>
          <a:p>
            <a:pPr lvl="1"/>
            <a:r>
              <a:rPr lang="en-US" altLang="zh-TW" sz="2000" dirty="0" smtClean="0"/>
              <a:t>Dimension </a:t>
            </a:r>
            <a:r>
              <a:rPr lang="en-US" altLang="zh-TW" sz="2000" dirty="0"/>
              <a:t>reduction </a:t>
            </a:r>
          </a:p>
        </p:txBody>
      </p:sp>
      <p:sp>
        <p:nvSpPr>
          <p:cNvPr id="2" name="標題 1"/>
          <p:cNvSpPr>
            <a:spLocks noGrp="1"/>
          </p:cNvSpPr>
          <p:nvPr>
            <p:ph type="title"/>
          </p:nvPr>
        </p:nvSpPr>
        <p:spPr/>
        <p:txBody>
          <a:bodyPr>
            <a:normAutofit/>
          </a:bodyPr>
          <a:lstStyle/>
          <a:p>
            <a:r>
              <a:rPr lang="en-US" altLang="zh-TW" dirty="0" smtClean="0"/>
              <a:t>Algorithms - </a:t>
            </a:r>
            <a:r>
              <a:rPr lang="en-US" b="1" dirty="0" smtClean="0">
                <a:solidFill>
                  <a:schemeClr val="accent2"/>
                </a:solidFill>
              </a:rPr>
              <a:t>Types of Learning</a:t>
            </a:r>
            <a:endParaRPr lang="zh-TW" altLang="en-US" dirty="0"/>
          </a:p>
        </p:txBody>
      </p:sp>
      <p:pic>
        <p:nvPicPr>
          <p:cNvPr id="5" name="Picture 1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139952" y="1545357"/>
            <a:ext cx="2714625" cy="371475"/>
          </a:xfrm>
          <a:prstGeom prst="rect">
            <a:avLst/>
          </a:prstGeom>
          <a:noFill/>
        </p:spPr>
      </p:pic>
      <p:pic>
        <p:nvPicPr>
          <p:cNvPr id="6"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494634" y="3486153"/>
            <a:ext cx="1733550" cy="371475"/>
          </a:xfrm>
          <a:prstGeom prst="rect">
            <a:avLst/>
          </a:prstGeom>
          <a:noFill/>
        </p:spPr>
      </p:pic>
    </p:spTree>
    <p:extLst>
      <p:ext uri="{BB962C8B-B14F-4D97-AF65-F5344CB8AC3E}">
        <p14:creationId xmlns="" xmlns:p14="http://schemas.microsoft.com/office/powerpoint/2010/main" val="2252777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Algorithms - </a:t>
            </a:r>
            <a:r>
              <a:rPr lang="en-US" b="1" dirty="0" smtClean="0">
                <a:solidFill>
                  <a:schemeClr val="accent2"/>
                </a:solidFill>
              </a:rPr>
              <a:t>Types of Learning</a:t>
            </a:r>
            <a:endParaRPr lang="zh-TW" altLang="en-US" dirty="0"/>
          </a:p>
        </p:txBody>
      </p:sp>
      <p:sp>
        <p:nvSpPr>
          <p:cNvPr id="7" name="Rectangle 3"/>
          <p:cNvSpPr txBox="1">
            <a:spLocks noChangeArrowheads="1"/>
          </p:cNvSpPr>
          <p:nvPr/>
        </p:nvSpPr>
        <p:spPr>
          <a:xfrm>
            <a:off x="457200" y="1600200"/>
            <a:ext cx="8382000" cy="45720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chemeClr val="tx2"/>
              </a:buClr>
              <a:buSzPct val="70000"/>
              <a:buFont typeface="Wingdings 2" pitchFamily="18" charset="2"/>
              <a:buChar char="¥"/>
              <a:tabLst/>
              <a:defRPr/>
            </a:pPr>
            <a:r>
              <a:rPr kumimoji="0" lang="en-US" sz="3200" b="1" i="0" u="none" strike="noStrike" kern="1200" cap="none" spc="0" normalizeH="0" baseline="0" noProof="0" smtClean="0">
                <a:ln>
                  <a:noFill/>
                </a:ln>
                <a:solidFill>
                  <a:schemeClr val="tx1"/>
                </a:solidFill>
                <a:effectLst/>
                <a:uLnTx/>
                <a:uFillTx/>
                <a:latin typeface="+mn-lt"/>
                <a:ea typeface="+mn-ea"/>
                <a:cs typeface="+mn-cs"/>
              </a:rPr>
              <a:t>Semi-supervised learning</a:t>
            </a:r>
          </a:p>
          <a:p>
            <a:pPr marL="742950" marR="0" lvl="1" indent="-285750" algn="l" defTabSz="914400" rtl="0" eaLnBrk="1" fontAlgn="auto" latinLnBrk="0" hangingPunct="1">
              <a:lnSpc>
                <a:spcPct val="100000"/>
              </a:lnSpc>
              <a:spcBef>
                <a:spcPct val="20000"/>
              </a:spcBef>
              <a:spcAft>
                <a:spcPts val="0"/>
              </a:spcAft>
              <a:buClr>
                <a:schemeClr val="accent4"/>
              </a:buClr>
              <a:buSzPct val="60000"/>
              <a:buFont typeface="Wingdings 2" pitchFamily="18" charset="2"/>
              <a:buChar char="¥"/>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Training data includes a few desired outputs</a:t>
            </a:r>
          </a:p>
          <a:p>
            <a:pPr marL="742950" marR="0" lvl="1" indent="-285750" algn="l" defTabSz="914400" rtl="0" eaLnBrk="1" fontAlgn="auto" latinLnBrk="0" hangingPunct="1">
              <a:lnSpc>
                <a:spcPct val="100000"/>
              </a:lnSpc>
              <a:spcBef>
                <a:spcPct val="20000"/>
              </a:spcBef>
              <a:spcAft>
                <a:spcPts val="0"/>
              </a:spcAft>
              <a:buClr>
                <a:schemeClr val="accent4"/>
              </a:buClr>
              <a:buSzPct val="60000"/>
              <a:buFont typeface="Wingdings 2" pitchFamily="18" charset="2"/>
              <a:buChar char="¥"/>
              <a:tabLst/>
              <a:defRPr/>
            </a:pPr>
            <a:endParaRPr kumimoji="0" lang="en-US" sz="28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tx2"/>
              </a:buClr>
              <a:buSzPct val="70000"/>
              <a:buFont typeface="Wingdings 2" pitchFamily="18" charset="2"/>
              <a:buChar char="¥"/>
              <a:tabLst/>
              <a:defRPr/>
            </a:pPr>
            <a:r>
              <a:rPr kumimoji="0" lang="en-US" sz="3200" b="1" i="0" u="none" strike="noStrike" kern="1200" cap="none" spc="0" normalizeH="0" baseline="0" noProof="0" smtClean="0">
                <a:ln>
                  <a:noFill/>
                </a:ln>
                <a:solidFill>
                  <a:schemeClr val="tx1"/>
                </a:solidFill>
                <a:effectLst/>
                <a:uLnTx/>
                <a:uFillTx/>
                <a:latin typeface="+mn-lt"/>
                <a:ea typeface="+mn-ea"/>
                <a:cs typeface="+mn-cs"/>
              </a:rPr>
              <a:t>Reinforcement learning</a:t>
            </a:r>
          </a:p>
          <a:p>
            <a:pPr marL="742950" marR="0" lvl="1" indent="-285750" algn="l" defTabSz="914400" rtl="0" eaLnBrk="1" fontAlgn="auto" latinLnBrk="0" hangingPunct="1">
              <a:lnSpc>
                <a:spcPct val="100000"/>
              </a:lnSpc>
              <a:spcBef>
                <a:spcPct val="20000"/>
              </a:spcBef>
              <a:spcAft>
                <a:spcPts val="0"/>
              </a:spcAft>
              <a:buClr>
                <a:schemeClr val="accent4"/>
              </a:buClr>
              <a:buSzPct val="60000"/>
              <a:buFont typeface="Wingdings 2" pitchFamily="18" charset="2"/>
              <a:buChar char="¥"/>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Rewards from sequence of actions</a:t>
            </a:r>
          </a:p>
          <a:p>
            <a:pPr marL="742950" marR="0" lvl="1" indent="-285750" algn="l" defTabSz="914400" rtl="0" eaLnBrk="1" fontAlgn="auto" latinLnBrk="0" hangingPunct="1">
              <a:lnSpc>
                <a:spcPct val="100000"/>
              </a:lnSpc>
              <a:spcBef>
                <a:spcPct val="20000"/>
              </a:spcBef>
              <a:spcAft>
                <a:spcPts val="0"/>
              </a:spcAft>
              <a:buClr>
                <a:schemeClr val="accent4"/>
              </a:buClr>
              <a:buSzPct val="60000"/>
              <a:buFont typeface="Wingdings 2" pitchFamily="18" charset="2"/>
              <a:buChar char="¥"/>
              <a:tabLst/>
              <a:defRPr/>
            </a:pPr>
            <a:r>
              <a:rPr kumimoji="0" lang="en-US" altLang="zh-TW" sz="2800" b="0" i="0" u="none" strike="noStrike" kern="1200" cap="none" spc="0" normalizeH="0" baseline="0" noProof="0" smtClean="0">
                <a:ln>
                  <a:noFill/>
                </a:ln>
                <a:solidFill>
                  <a:schemeClr val="tx1"/>
                </a:solidFill>
                <a:effectLst/>
                <a:uLnTx/>
                <a:uFillTx/>
                <a:latin typeface="+mn-lt"/>
                <a:ea typeface="+mn-ea"/>
                <a:cs typeface="+mn-cs"/>
              </a:rPr>
              <a:t>Decision making (robot, chess machine)</a:t>
            </a:r>
          </a:p>
          <a:p>
            <a:pPr marL="742950" marR="0" lvl="1" indent="-285750" algn="l" defTabSz="914400" rtl="0" eaLnBrk="1" fontAlgn="auto" latinLnBrk="0" hangingPunct="1">
              <a:lnSpc>
                <a:spcPct val="100000"/>
              </a:lnSpc>
              <a:spcBef>
                <a:spcPct val="20000"/>
              </a:spcBef>
              <a:spcAft>
                <a:spcPts val="0"/>
              </a:spcAft>
              <a:buClr>
                <a:schemeClr val="accent4"/>
              </a:buClr>
              <a:buSzPct val="60000"/>
              <a:buFont typeface="Wingdings 2" pitchFamily="18" charset="2"/>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252777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矩形 409"/>
          <p:cNvSpPr/>
          <p:nvPr/>
        </p:nvSpPr>
        <p:spPr>
          <a:xfrm>
            <a:off x="2627784" y="4365104"/>
            <a:ext cx="3744416" cy="20162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8" name="矩形 327"/>
          <p:cNvSpPr/>
          <p:nvPr/>
        </p:nvSpPr>
        <p:spPr>
          <a:xfrm>
            <a:off x="467544" y="1700808"/>
            <a:ext cx="3744416" cy="20162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7" name="投影片編號版面配置區 3"/>
          <p:cNvSpPr>
            <a:spLocks noGrp="1"/>
          </p:cNvSpPr>
          <p:nvPr>
            <p:ph type="sldNum" sz="quarter" idx="12"/>
          </p:nvPr>
        </p:nvSpPr>
        <p:spPr/>
        <p:txBody>
          <a:bodyPr/>
          <a:lstStyle/>
          <a:p>
            <a:fld id="{B924EB9E-D747-4059-AA95-4AE1A2553F55}" type="slidenum">
              <a:rPr lang="zh-TW" altLang="en-US" sz="1800" smtClean="0">
                <a:solidFill>
                  <a:schemeClr val="tx1"/>
                </a:solidFill>
              </a:rPr>
              <a:pPr/>
              <a:t>29</a:t>
            </a:fld>
            <a:endParaRPr lang="zh-TW" altLang="en-US" sz="1800" dirty="0">
              <a:solidFill>
                <a:schemeClr val="tx1"/>
              </a:solidFill>
            </a:endParaRPr>
          </a:p>
        </p:txBody>
      </p:sp>
      <p:sp>
        <p:nvSpPr>
          <p:cNvPr id="2" name="標題 1"/>
          <p:cNvSpPr>
            <a:spLocks noGrp="1"/>
          </p:cNvSpPr>
          <p:nvPr>
            <p:ph type="title"/>
          </p:nvPr>
        </p:nvSpPr>
        <p:spPr/>
        <p:txBody>
          <a:bodyPr/>
          <a:lstStyle/>
          <a:p>
            <a:r>
              <a:rPr lang="en-US" altLang="zh-TW" dirty="0" smtClean="0"/>
              <a:t>Algorithms</a:t>
            </a:r>
            <a:endParaRPr lang="zh-TW" altLang="en-US" dirty="0"/>
          </a:p>
        </p:txBody>
      </p:sp>
      <p:sp>
        <p:nvSpPr>
          <p:cNvPr id="329" name="矩形 328"/>
          <p:cNvSpPr/>
          <p:nvPr/>
        </p:nvSpPr>
        <p:spPr>
          <a:xfrm>
            <a:off x="4932040" y="1700808"/>
            <a:ext cx="3744416" cy="20162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0" name="文字方塊 329"/>
          <p:cNvSpPr txBox="1"/>
          <p:nvPr/>
        </p:nvSpPr>
        <p:spPr>
          <a:xfrm>
            <a:off x="1340024" y="3720230"/>
            <a:ext cx="2016224" cy="369332"/>
          </a:xfrm>
          <a:prstGeom prst="rect">
            <a:avLst/>
          </a:prstGeom>
          <a:noFill/>
          <a:ln>
            <a:solidFill>
              <a:schemeClr val="accent1">
                <a:shade val="50000"/>
              </a:schemeClr>
            </a:solidFill>
          </a:ln>
        </p:spPr>
        <p:txBody>
          <a:bodyPr wrap="square" rtlCol="0">
            <a:spAutoFit/>
          </a:bodyPr>
          <a:lstStyle/>
          <a:p>
            <a:r>
              <a:rPr lang="en-US" altLang="zh-TW" dirty="0" smtClean="0"/>
              <a:t>Supervised learning</a:t>
            </a:r>
            <a:endParaRPr lang="zh-TW" altLang="en-US" dirty="0"/>
          </a:p>
        </p:txBody>
      </p:sp>
      <p:sp>
        <p:nvSpPr>
          <p:cNvPr id="331" name="文字方塊 330"/>
          <p:cNvSpPr txBox="1"/>
          <p:nvPr/>
        </p:nvSpPr>
        <p:spPr>
          <a:xfrm>
            <a:off x="5633753" y="3717032"/>
            <a:ext cx="2304256" cy="369332"/>
          </a:xfrm>
          <a:prstGeom prst="rect">
            <a:avLst/>
          </a:prstGeom>
          <a:noFill/>
          <a:ln>
            <a:solidFill>
              <a:schemeClr val="accent1">
                <a:shade val="50000"/>
              </a:schemeClr>
            </a:solidFill>
          </a:ln>
        </p:spPr>
        <p:txBody>
          <a:bodyPr wrap="square" rtlCol="0">
            <a:spAutoFit/>
          </a:bodyPr>
          <a:lstStyle/>
          <a:p>
            <a:r>
              <a:rPr lang="en-US" altLang="zh-TW" dirty="0" smtClean="0"/>
              <a:t>Unsupervised learning</a:t>
            </a:r>
            <a:endParaRPr lang="zh-TW" altLang="en-US" dirty="0"/>
          </a:p>
        </p:txBody>
      </p:sp>
      <p:sp>
        <p:nvSpPr>
          <p:cNvPr id="332" name="文字方塊 331"/>
          <p:cNvSpPr txBox="1"/>
          <p:nvPr/>
        </p:nvSpPr>
        <p:spPr>
          <a:xfrm>
            <a:off x="3203848" y="6381328"/>
            <a:ext cx="2592288" cy="369332"/>
          </a:xfrm>
          <a:prstGeom prst="rect">
            <a:avLst/>
          </a:prstGeom>
          <a:noFill/>
          <a:ln>
            <a:solidFill>
              <a:schemeClr val="accent1">
                <a:shade val="50000"/>
              </a:schemeClr>
            </a:solidFill>
          </a:ln>
        </p:spPr>
        <p:txBody>
          <a:bodyPr wrap="square" rtlCol="0">
            <a:spAutoFit/>
          </a:bodyPr>
          <a:lstStyle/>
          <a:p>
            <a:r>
              <a:rPr lang="en-US" altLang="zh-TW" dirty="0" smtClean="0"/>
              <a:t>Semi-supervised learning</a:t>
            </a:r>
            <a:endParaRPr lang="zh-TW" altLang="en-US" dirty="0"/>
          </a:p>
        </p:txBody>
      </p:sp>
      <p:sp>
        <p:nvSpPr>
          <p:cNvPr id="333" name="流程圖: 接點 332"/>
          <p:cNvSpPr/>
          <p:nvPr/>
        </p:nvSpPr>
        <p:spPr>
          <a:xfrm>
            <a:off x="971600" y="198884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34" name="流程圖: 接點 333"/>
          <p:cNvSpPr/>
          <p:nvPr/>
        </p:nvSpPr>
        <p:spPr>
          <a:xfrm>
            <a:off x="755576" y="220486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35" name="流程圖: 接點 334"/>
          <p:cNvSpPr/>
          <p:nvPr/>
        </p:nvSpPr>
        <p:spPr>
          <a:xfrm>
            <a:off x="1043608" y="220486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36" name="流程圖: 接點 335"/>
          <p:cNvSpPr/>
          <p:nvPr/>
        </p:nvSpPr>
        <p:spPr>
          <a:xfrm>
            <a:off x="1115616" y="184482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37" name="流程圖: 接點 336"/>
          <p:cNvSpPr/>
          <p:nvPr/>
        </p:nvSpPr>
        <p:spPr>
          <a:xfrm>
            <a:off x="1403648" y="242088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38" name="流程圖: 接點 337"/>
          <p:cNvSpPr/>
          <p:nvPr/>
        </p:nvSpPr>
        <p:spPr>
          <a:xfrm>
            <a:off x="1331640" y="206084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39" name="乘號 338"/>
          <p:cNvSpPr/>
          <p:nvPr/>
        </p:nvSpPr>
        <p:spPr>
          <a:xfrm>
            <a:off x="2267744" y="220486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0" name="乘號 339"/>
          <p:cNvSpPr/>
          <p:nvPr/>
        </p:nvSpPr>
        <p:spPr>
          <a:xfrm>
            <a:off x="2420144" y="235726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1" name="乘號 340"/>
          <p:cNvSpPr/>
          <p:nvPr/>
        </p:nvSpPr>
        <p:spPr>
          <a:xfrm>
            <a:off x="2572544" y="250966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2" name="乘號 341"/>
          <p:cNvSpPr/>
          <p:nvPr/>
        </p:nvSpPr>
        <p:spPr>
          <a:xfrm>
            <a:off x="2724944" y="266206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3" name="乘號 342"/>
          <p:cNvSpPr/>
          <p:nvPr/>
        </p:nvSpPr>
        <p:spPr>
          <a:xfrm>
            <a:off x="2915816" y="242088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4" name="乘號 343"/>
          <p:cNvSpPr/>
          <p:nvPr/>
        </p:nvSpPr>
        <p:spPr>
          <a:xfrm>
            <a:off x="3059832" y="263691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5" name="乘號 344"/>
          <p:cNvSpPr/>
          <p:nvPr/>
        </p:nvSpPr>
        <p:spPr>
          <a:xfrm>
            <a:off x="3275856" y="285293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6" name="乘號 345"/>
          <p:cNvSpPr/>
          <p:nvPr/>
        </p:nvSpPr>
        <p:spPr>
          <a:xfrm>
            <a:off x="3334544" y="256490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7" name="五角星形 346"/>
          <p:cNvSpPr/>
          <p:nvPr/>
        </p:nvSpPr>
        <p:spPr>
          <a:xfrm>
            <a:off x="2123728" y="2996952"/>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8" name="五角星形 347"/>
          <p:cNvSpPr/>
          <p:nvPr/>
        </p:nvSpPr>
        <p:spPr>
          <a:xfrm>
            <a:off x="2123728" y="3212976"/>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9" name="五角星形 348"/>
          <p:cNvSpPr/>
          <p:nvPr/>
        </p:nvSpPr>
        <p:spPr>
          <a:xfrm>
            <a:off x="2411760" y="3068960"/>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0" name="五角星形 349"/>
          <p:cNvSpPr/>
          <p:nvPr/>
        </p:nvSpPr>
        <p:spPr>
          <a:xfrm>
            <a:off x="2339752" y="3429000"/>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1" name="五角星形 350"/>
          <p:cNvSpPr/>
          <p:nvPr/>
        </p:nvSpPr>
        <p:spPr>
          <a:xfrm>
            <a:off x="2517304" y="3318520"/>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2" name="五角星形 351"/>
          <p:cNvSpPr/>
          <p:nvPr/>
        </p:nvSpPr>
        <p:spPr>
          <a:xfrm>
            <a:off x="2699792" y="3429000"/>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3" name="五角星形 352"/>
          <p:cNvSpPr/>
          <p:nvPr/>
        </p:nvSpPr>
        <p:spPr>
          <a:xfrm>
            <a:off x="2699792" y="3140968"/>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4" name="五角星形 353"/>
          <p:cNvSpPr/>
          <p:nvPr/>
        </p:nvSpPr>
        <p:spPr>
          <a:xfrm>
            <a:off x="2915816" y="3356992"/>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5" name="五角星形 354"/>
          <p:cNvSpPr/>
          <p:nvPr/>
        </p:nvSpPr>
        <p:spPr>
          <a:xfrm>
            <a:off x="1835696" y="3140968"/>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6" name="五角星形 355"/>
          <p:cNvSpPr/>
          <p:nvPr/>
        </p:nvSpPr>
        <p:spPr>
          <a:xfrm>
            <a:off x="2051720" y="3429000"/>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7" name="五角星形 356"/>
          <p:cNvSpPr/>
          <p:nvPr/>
        </p:nvSpPr>
        <p:spPr>
          <a:xfrm>
            <a:off x="1763688" y="3356992"/>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8" name="流程圖: 接點 357"/>
          <p:cNvSpPr/>
          <p:nvPr/>
        </p:nvSpPr>
        <p:spPr>
          <a:xfrm>
            <a:off x="1196008" y="235726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59" name="流程圖: 接點 358"/>
          <p:cNvSpPr/>
          <p:nvPr/>
        </p:nvSpPr>
        <p:spPr>
          <a:xfrm>
            <a:off x="1187624" y="263691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60" name="流程圖: 接點 359"/>
          <p:cNvSpPr/>
          <p:nvPr/>
        </p:nvSpPr>
        <p:spPr>
          <a:xfrm>
            <a:off x="1500808" y="266206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61" name="流程圖: 接點 360"/>
          <p:cNvSpPr/>
          <p:nvPr/>
        </p:nvSpPr>
        <p:spPr>
          <a:xfrm>
            <a:off x="1331640" y="285293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62" name="流程圖: 接點 361"/>
          <p:cNvSpPr/>
          <p:nvPr/>
        </p:nvSpPr>
        <p:spPr>
          <a:xfrm>
            <a:off x="1619672" y="242088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63" name="流程圖: 接點 362"/>
          <p:cNvSpPr/>
          <p:nvPr/>
        </p:nvSpPr>
        <p:spPr>
          <a:xfrm>
            <a:off x="1484040" y="214124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64" name="流程圖: 接點 363"/>
          <p:cNvSpPr/>
          <p:nvPr/>
        </p:nvSpPr>
        <p:spPr>
          <a:xfrm>
            <a:off x="971600" y="249289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65" name="乘號 364"/>
          <p:cNvSpPr/>
          <p:nvPr/>
        </p:nvSpPr>
        <p:spPr>
          <a:xfrm>
            <a:off x="3486944" y="271730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6" name="乘號 365"/>
          <p:cNvSpPr/>
          <p:nvPr/>
        </p:nvSpPr>
        <p:spPr>
          <a:xfrm>
            <a:off x="3639344" y="286970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7" name="乘號 366"/>
          <p:cNvSpPr/>
          <p:nvPr/>
        </p:nvSpPr>
        <p:spPr>
          <a:xfrm>
            <a:off x="3347864" y="234888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8" name="乘號 367"/>
          <p:cNvSpPr/>
          <p:nvPr/>
        </p:nvSpPr>
        <p:spPr>
          <a:xfrm>
            <a:off x="3791744" y="302210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9" name="乘號 368"/>
          <p:cNvSpPr/>
          <p:nvPr/>
        </p:nvSpPr>
        <p:spPr>
          <a:xfrm>
            <a:off x="3131840" y="234888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70" name="直線接點 369"/>
          <p:cNvCxnSpPr/>
          <p:nvPr/>
        </p:nvCxnSpPr>
        <p:spPr>
          <a:xfrm rot="16200000" flipH="1">
            <a:off x="1511660" y="2024844"/>
            <a:ext cx="936104" cy="43204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1" name="直線接點 370"/>
          <p:cNvCxnSpPr/>
          <p:nvPr/>
        </p:nvCxnSpPr>
        <p:spPr>
          <a:xfrm rot="10800000" flipV="1">
            <a:off x="1043608" y="2708920"/>
            <a:ext cx="1152128" cy="86409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2" name="直線接點 371"/>
          <p:cNvCxnSpPr/>
          <p:nvPr/>
        </p:nvCxnSpPr>
        <p:spPr>
          <a:xfrm>
            <a:off x="2195736" y="2708920"/>
            <a:ext cx="1656184" cy="72008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3" name="流程圖: 接點 372"/>
          <p:cNvSpPr/>
          <p:nvPr/>
        </p:nvSpPr>
        <p:spPr>
          <a:xfrm>
            <a:off x="5410944" y="203569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74" name="流程圖: 接點 373"/>
          <p:cNvSpPr/>
          <p:nvPr/>
        </p:nvSpPr>
        <p:spPr>
          <a:xfrm>
            <a:off x="5194920" y="225172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75" name="流程圖: 接點 374"/>
          <p:cNvSpPr/>
          <p:nvPr/>
        </p:nvSpPr>
        <p:spPr>
          <a:xfrm>
            <a:off x="5482952" y="225172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76" name="流程圖: 接點 375"/>
          <p:cNvSpPr/>
          <p:nvPr/>
        </p:nvSpPr>
        <p:spPr>
          <a:xfrm>
            <a:off x="5554960" y="189168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77" name="流程圖: 接點 376"/>
          <p:cNvSpPr/>
          <p:nvPr/>
        </p:nvSpPr>
        <p:spPr>
          <a:xfrm>
            <a:off x="5842992" y="2467744"/>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78" name="流程圖: 接點 377"/>
          <p:cNvSpPr/>
          <p:nvPr/>
        </p:nvSpPr>
        <p:spPr>
          <a:xfrm>
            <a:off x="5770984" y="2107704"/>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79" name="流程圖: 接點 378"/>
          <p:cNvSpPr/>
          <p:nvPr/>
        </p:nvSpPr>
        <p:spPr>
          <a:xfrm>
            <a:off x="5635352" y="240412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80" name="流程圖: 接點 379"/>
          <p:cNvSpPr/>
          <p:nvPr/>
        </p:nvSpPr>
        <p:spPr>
          <a:xfrm>
            <a:off x="5626968" y="268376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81" name="流程圖: 接點 380"/>
          <p:cNvSpPr/>
          <p:nvPr/>
        </p:nvSpPr>
        <p:spPr>
          <a:xfrm>
            <a:off x="5940152" y="270892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82" name="流程圖: 接點 381"/>
          <p:cNvSpPr/>
          <p:nvPr/>
        </p:nvSpPr>
        <p:spPr>
          <a:xfrm>
            <a:off x="5770984" y="2899792"/>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83" name="流程圖: 接點 382"/>
          <p:cNvSpPr/>
          <p:nvPr/>
        </p:nvSpPr>
        <p:spPr>
          <a:xfrm>
            <a:off x="6059016" y="2467744"/>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84" name="流程圖: 接點 383"/>
          <p:cNvSpPr/>
          <p:nvPr/>
        </p:nvSpPr>
        <p:spPr>
          <a:xfrm>
            <a:off x="5923384" y="218809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85" name="流程圖: 接點 384"/>
          <p:cNvSpPr/>
          <p:nvPr/>
        </p:nvSpPr>
        <p:spPr>
          <a:xfrm>
            <a:off x="5410944" y="2539752"/>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86" name="流程圖: 接點 385"/>
          <p:cNvSpPr/>
          <p:nvPr/>
        </p:nvSpPr>
        <p:spPr>
          <a:xfrm>
            <a:off x="6876256" y="242088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87" name="流程圖: 接點 386"/>
          <p:cNvSpPr/>
          <p:nvPr/>
        </p:nvSpPr>
        <p:spPr>
          <a:xfrm>
            <a:off x="7164288" y="270892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88" name="流程圖: 接點 387"/>
          <p:cNvSpPr/>
          <p:nvPr/>
        </p:nvSpPr>
        <p:spPr>
          <a:xfrm>
            <a:off x="7020272" y="2564904"/>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89" name="流程圖: 接點 388"/>
          <p:cNvSpPr/>
          <p:nvPr/>
        </p:nvSpPr>
        <p:spPr>
          <a:xfrm>
            <a:off x="7380312" y="249289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90" name="流程圖: 接點 389"/>
          <p:cNvSpPr/>
          <p:nvPr/>
        </p:nvSpPr>
        <p:spPr>
          <a:xfrm>
            <a:off x="6732240" y="2276872"/>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91" name="流程圖: 接點 390"/>
          <p:cNvSpPr/>
          <p:nvPr/>
        </p:nvSpPr>
        <p:spPr>
          <a:xfrm>
            <a:off x="7596336" y="242088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92" name="流程圖: 接點 391"/>
          <p:cNvSpPr/>
          <p:nvPr/>
        </p:nvSpPr>
        <p:spPr>
          <a:xfrm>
            <a:off x="7740352" y="2636912"/>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93" name="流程圖: 接點 392"/>
          <p:cNvSpPr/>
          <p:nvPr/>
        </p:nvSpPr>
        <p:spPr>
          <a:xfrm>
            <a:off x="7668344" y="286132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94" name="流程圖: 接點 393"/>
          <p:cNvSpPr/>
          <p:nvPr/>
        </p:nvSpPr>
        <p:spPr>
          <a:xfrm>
            <a:off x="7812360" y="242088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95" name="流程圖: 接點 394"/>
          <p:cNvSpPr/>
          <p:nvPr/>
        </p:nvSpPr>
        <p:spPr>
          <a:xfrm>
            <a:off x="7884368" y="278092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96" name="流程圖: 接點 395"/>
          <p:cNvSpPr/>
          <p:nvPr/>
        </p:nvSpPr>
        <p:spPr>
          <a:xfrm>
            <a:off x="7452320" y="270892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97" name="流程圖: 接點 396"/>
          <p:cNvSpPr/>
          <p:nvPr/>
        </p:nvSpPr>
        <p:spPr>
          <a:xfrm>
            <a:off x="8172400" y="306896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98" name="流程圖: 接點 397"/>
          <p:cNvSpPr/>
          <p:nvPr/>
        </p:nvSpPr>
        <p:spPr>
          <a:xfrm>
            <a:off x="8028384" y="2924944"/>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399" name="流程圖: 接點 398"/>
          <p:cNvSpPr/>
          <p:nvPr/>
        </p:nvSpPr>
        <p:spPr>
          <a:xfrm>
            <a:off x="6156176" y="342900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00" name="流程圖: 接點 399"/>
          <p:cNvSpPr/>
          <p:nvPr/>
        </p:nvSpPr>
        <p:spPr>
          <a:xfrm>
            <a:off x="6228184" y="321297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01" name="流程圖: 接點 400"/>
          <p:cNvSpPr/>
          <p:nvPr/>
        </p:nvSpPr>
        <p:spPr>
          <a:xfrm>
            <a:off x="6444208" y="3068960"/>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02" name="流程圖: 接點 401"/>
          <p:cNvSpPr/>
          <p:nvPr/>
        </p:nvSpPr>
        <p:spPr>
          <a:xfrm>
            <a:off x="6660232" y="314096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03" name="流程圖: 接點 402"/>
          <p:cNvSpPr/>
          <p:nvPr/>
        </p:nvSpPr>
        <p:spPr>
          <a:xfrm>
            <a:off x="6372200" y="350100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04" name="流程圖: 接點 403"/>
          <p:cNvSpPr/>
          <p:nvPr/>
        </p:nvSpPr>
        <p:spPr>
          <a:xfrm>
            <a:off x="6444208" y="3284984"/>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05" name="流程圖: 接點 404"/>
          <p:cNvSpPr/>
          <p:nvPr/>
        </p:nvSpPr>
        <p:spPr>
          <a:xfrm>
            <a:off x="6588224" y="350100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06" name="流程圖: 接點 405"/>
          <p:cNvSpPr/>
          <p:nvPr/>
        </p:nvSpPr>
        <p:spPr>
          <a:xfrm>
            <a:off x="6876256" y="3212976"/>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07" name="流程圖: 接點 406"/>
          <p:cNvSpPr/>
          <p:nvPr/>
        </p:nvSpPr>
        <p:spPr>
          <a:xfrm>
            <a:off x="7092280" y="3356992"/>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08" name="流程圖: 接點 407"/>
          <p:cNvSpPr/>
          <p:nvPr/>
        </p:nvSpPr>
        <p:spPr>
          <a:xfrm>
            <a:off x="6732240" y="3356992"/>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09" name="流程圖: 接點 408"/>
          <p:cNvSpPr/>
          <p:nvPr/>
        </p:nvSpPr>
        <p:spPr>
          <a:xfrm>
            <a:off x="6876256" y="3501008"/>
            <a:ext cx="144016" cy="144016"/>
          </a:xfrm>
          <a:prstGeom prst="flowChartConnector">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11" name="流程圖: 接點 410"/>
          <p:cNvSpPr/>
          <p:nvPr/>
        </p:nvSpPr>
        <p:spPr>
          <a:xfrm>
            <a:off x="3131840" y="465313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12" name="流程圖: 接點 411"/>
          <p:cNvSpPr/>
          <p:nvPr/>
        </p:nvSpPr>
        <p:spPr>
          <a:xfrm>
            <a:off x="2915816" y="486916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13" name="流程圖: 接點 412"/>
          <p:cNvSpPr/>
          <p:nvPr/>
        </p:nvSpPr>
        <p:spPr>
          <a:xfrm>
            <a:off x="3203848" y="486916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14" name="流程圖: 接點 413"/>
          <p:cNvSpPr/>
          <p:nvPr/>
        </p:nvSpPr>
        <p:spPr>
          <a:xfrm>
            <a:off x="3275856" y="450912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15" name="流程圖: 接點 414"/>
          <p:cNvSpPr/>
          <p:nvPr/>
        </p:nvSpPr>
        <p:spPr>
          <a:xfrm>
            <a:off x="3563888" y="508518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16" name="流程圖: 接點 415"/>
          <p:cNvSpPr/>
          <p:nvPr/>
        </p:nvSpPr>
        <p:spPr>
          <a:xfrm>
            <a:off x="3491880" y="472514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17" name="乘號 416"/>
          <p:cNvSpPr/>
          <p:nvPr/>
        </p:nvSpPr>
        <p:spPr>
          <a:xfrm>
            <a:off x="4427984" y="486916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8" name="乘號 417"/>
          <p:cNvSpPr/>
          <p:nvPr/>
        </p:nvSpPr>
        <p:spPr>
          <a:xfrm>
            <a:off x="4580384" y="502156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9" name="乘號 418"/>
          <p:cNvSpPr/>
          <p:nvPr/>
        </p:nvSpPr>
        <p:spPr>
          <a:xfrm>
            <a:off x="4732784" y="517396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0" name="乘號 419"/>
          <p:cNvSpPr/>
          <p:nvPr/>
        </p:nvSpPr>
        <p:spPr>
          <a:xfrm>
            <a:off x="4885184" y="532636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1" name="乘號 420"/>
          <p:cNvSpPr/>
          <p:nvPr/>
        </p:nvSpPr>
        <p:spPr>
          <a:xfrm>
            <a:off x="5076056" y="5085184"/>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2" name="乘號 421"/>
          <p:cNvSpPr/>
          <p:nvPr/>
        </p:nvSpPr>
        <p:spPr>
          <a:xfrm>
            <a:off x="5220072" y="5301208"/>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3" name="乘號 422"/>
          <p:cNvSpPr/>
          <p:nvPr/>
        </p:nvSpPr>
        <p:spPr>
          <a:xfrm>
            <a:off x="5436096" y="5517232"/>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4" name="乘號 423"/>
          <p:cNvSpPr/>
          <p:nvPr/>
        </p:nvSpPr>
        <p:spPr>
          <a:xfrm>
            <a:off x="5494784" y="522920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5" name="五角星形 424"/>
          <p:cNvSpPr/>
          <p:nvPr/>
        </p:nvSpPr>
        <p:spPr>
          <a:xfrm>
            <a:off x="4283968" y="5661248"/>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6" name="五角星形 425"/>
          <p:cNvSpPr/>
          <p:nvPr/>
        </p:nvSpPr>
        <p:spPr>
          <a:xfrm>
            <a:off x="4283968" y="5877272"/>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7" name="五角星形 426"/>
          <p:cNvSpPr/>
          <p:nvPr/>
        </p:nvSpPr>
        <p:spPr>
          <a:xfrm>
            <a:off x="4572000" y="5733256"/>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8" name="五角星形 427"/>
          <p:cNvSpPr/>
          <p:nvPr/>
        </p:nvSpPr>
        <p:spPr>
          <a:xfrm>
            <a:off x="4499992" y="6093296"/>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9" name="五角星形 428"/>
          <p:cNvSpPr/>
          <p:nvPr/>
        </p:nvSpPr>
        <p:spPr>
          <a:xfrm>
            <a:off x="4677544" y="5982816"/>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0" name="五角星形 429"/>
          <p:cNvSpPr/>
          <p:nvPr/>
        </p:nvSpPr>
        <p:spPr>
          <a:xfrm>
            <a:off x="4860032" y="6093296"/>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1" name="五角星形 430"/>
          <p:cNvSpPr/>
          <p:nvPr/>
        </p:nvSpPr>
        <p:spPr>
          <a:xfrm>
            <a:off x="4860032" y="5805264"/>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2" name="五角星形 431"/>
          <p:cNvSpPr/>
          <p:nvPr/>
        </p:nvSpPr>
        <p:spPr>
          <a:xfrm>
            <a:off x="5076056" y="6021288"/>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3" name="五角星形 432"/>
          <p:cNvSpPr/>
          <p:nvPr/>
        </p:nvSpPr>
        <p:spPr>
          <a:xfrm>
            <a:off x="3995936" y="5805264"/>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4" name="五角星形 433"/>
          <p:cNvSpPr/>
          <p:nvPr/>
        </p:nvSpPr>
        <p:spPr>
          <a:xfrm>
            <a:off x="4211960" y="6093296"/>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5" name="五角星形 434"/>
          <p:cNvSpPr/>
          <p:nvPr/>
        </p:nvSpPr>
        <p:spPr>
          <a:xfrm>
            <a:off x="3923928" y="6021288"/>
            <a:ext cx="216024" cy="216024"/>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6" name="流程圖: 接點 435"/>
          <p:cNvSpPr/>
          <p:nvPr/>
        </p:nvSpPr>
        <p:spPr>
          <a:xfrm>
            <a:off x="3356248" y="502156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37" name="流程圖: 接點 436"/>
          <p:cNvSpPr/>
          <p:nvPr/>
        </p:nvSpPr>
        <p:spPr>
          <a:xfrm>
            <a:off x="3347864" y="5301208"/>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38" name="流程圖: 接點 437"/>
          <p:cNvSpPr/>
          <p:nvPr/>
        </p:nvSpPr>
        <p:spPr>
          <a:xfrm>
            <a:off x="3661048" y="5326360"/>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39" name="流程圖: 接點 438"/>
          <p:cNvSpPr/>
          <p:nvPr/>
        </p:nvSpPr>
        <p:spPr>
          <a:xfrm>
            <a:off x="3491880" y="551723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40" name="流程圖: 接點 439"/>
          <p:cNvSpPr/>
          <p:nvPr/>
        </p:nvSpPr>
        <p:spPr>
          <a:xfrm>
            <a:off x="3779912" y="5085184"/>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41" name="流程圖: 接點 440"/>
          <p:cNvSpPr/>
          <p:nvPr/>
        </p:nvSpPr>
        <p:spPr>
          <a:xfrm>
            <a:off x="3644280" y="4805536"/>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42" name="流程圖: 接點 441"/>
          <p:cNvSpPr/>
          <p:nvPr/>
        </p:nvSpPr>
        <p:spPr>
          <a:xfrm>
            <a:off x="3131840" y="5157192"/>
            <a:ext cx="144016" cy="144016"/>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FF0000"/>
              </a:solidFill>
            </a:endParaRPr>
          </a:p>
        </p:txBody>
      </p:sp>
      <p:sp>
        <p:nvSpPr>
          <p:cNvPr id="443" name="乘號 442"/>
          <p:cNvSpPr/>
          <p:nvPr/>
        </p:nvSpPr>
        <p:spPr>
          <a:xfrm>
            <a:off x="5647184" y="538160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4" name="乘號 443"/>
          <p:cNvSpPr/>
          <p:nvPr/>
        </p:nvSpPr>
        <p:spPr>
          <a:xfrm>
            <a:off x="5799584" y="553400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5" name="乘號 444"/>
          <p:cNvSpPr/>
          <p:nvPr/>
        </p:nvSpPr>
        <p:spPr>
          <a:xfrm>
            <a:off x="5508104" y="501317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6" name="乘號 445"/>
          <p:cNvSpPr/>
          <p:nvPr/>
        </p:nvSpPr>
        <p:spPr>
          <a:xfrm>
            <a:off x="5951984" y="5686400"/>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7" name="乘號 446"/>
          <p:cNvSpPr/>
          <p:nvPr/>
        </p:nvSpPr>
        <p:spPr>
          <a:xfrm>
            <a:off x="5292080" y="5013176"/>
            <a:ext cx="216024" cy="2160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8" name="流程圖: 決策 447"/>
          <p:cNvSpPr/>
          <p:nvPr/>
        </p:nvSpPr>
        <p:spPr>
          <a:xfrm>
            <a:off x="4067944" y="4437112"/>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9" name="流程圖: 決策 448"/>
          <p:cNvSpPr/>
          <p:nvPr/>
        </p:nvSpPr>
        <p:spPr>
          <a:xfrm>
            <a:off x="3851920" y="450912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0" name="流程圖: 決策 449"/>
          <p:cNvSpPr/>
          <p:nvPr/>
        </p:nvSpPr>
        <p:spPr>
          <a:xfrm>
            <a:off x="3347864" y="4725144"/>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1" name="流程圖: 決策 450"/>
          <p:cNvSpPr/>
          <p:nvPr/>
        </p:nvSpPr>
        <p:spPr>
          <a:xfrm>
            <a:off x="3491880" y="4437112"/>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2" name="流程圖: 決策 451"/>
          <p:cNvSpPr/>
          <p:nvPr/>
        </p:nvSpPr>
        <p:spPr>
          <a:xfrm>
            <a:off x="3059832" y="4941168"/>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3" name="流程圖: 決策 452"/>
          <p:cNvSpPr/>
          <p:nvPr/>
        </p:nvSpPr>
        <p:spPr>
          <a:xfrm>
            <a:off x="4427984" y="5805264"/>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4" name="流程圖: 決策 453"/>
          <p:cNvSpPr/>
          <p:nvPr/>
        </p:nvSpPr>
        <p:spPr>
          <a:xfrm>
            <a:off x="3779912" y="5877272"/>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5" name="流程圖: 決策 454"/>
          <p:cNvSpPr/>
          <p:nvPr/>
        </p:nvSpPr>
        <p:spPr>
          <a:xfrm>
            <a:off x="3563888" y="609329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6" name="流程圖: 決策 455"/>
          <p:cNvSpPr/>
          <p:nvPr/>
        </p:nvSpPr>
        <p:spPr>
          <a:xfrm>
            <a:off x="3635896" y="450912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7" name="流程圖: 決策 456"/>
          <p:cNvSpPr/>
          <p:nvPr/>
        </p:nvSpPr>
        <p:spPr>
          <a:xfrm>
            <a:off x="3491880" y="522920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8" name="流程圖: 決策 457"/>
          <p:cNvSpPr/>
          <p:nvPr/>
        </p:nvSpPr>
        <p:spPr>
          <a:xfrm>
            <a:off x="3779912" y="465313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9" name="流程圖: 決策 458"/>
          <p:cNvSpPr/>
          <p:nvPr/>
        </p:nvSpPr>
        <p:spPr>
          <a:xfrm>
            <a:off x="3779912" y="486916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0" name="流程圖: 決策 459"/>
          <p:cNvSpPr/>
          <p:nvPr/>
        </p:nvSpPr>
        <p:spPr>
          <a:xfrm>
            <a:off x="4211960" y="4437112"/>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1" name="流程圖: 決策 460"/>
          <p:cNvSpPr/>
          <p:nvPr/>
        </p:nvSpPr>
        <p:spPr>
          <a:xfrm>
            <a:off x="3779912" y="609329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2" name="流程圖: 決策 461"/>
          <p:cNvSpPr/>
          <p:nvPr/>
        </p:nvSpPr>
        <p:spPr>
          <a:xfrm>
            <a:off x="4427984" y="5517232"/>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3" name="流程圖: 決策 462"/>
          <p:cNvSpPr/>
          <p:nvPr/>
        </p:nvSpPr>
        <p:spPr>
          <a:xfrm>
            <a:off x="4211960" y="5517232"/>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4" name="流程圖: 決策 463"/>
          <p:cNvSpPr/>
          <p:nvPr/>
        </p:nvSpPr>
        <p:spPr>
          <a:xfrm>
            <a:off x="4139952" y="537321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5" name="流程圖: 決策 464"/>
          <p:cNvSpPr/>
          <p:nvPr/>
        </p:nvSpPr>
        <p:spPr>
          <a:xfrm>
            <a:off x="3995936" y="558924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6" name="流程圖: 決策 465"/>
          <p:cNvSpPr/>
          <p:nvPr/>
        </p:nvSpPr>
        <p:spPr>
          <a:xfrm>
            <a:off x="5148064" y="5877272"/>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7" name="流程圖: 決策 466"/>
          <p:cNvSpPr/>
          <p:nvPr/>
        </p:nvSpPr>
        <p:spPr>
          <a:xfrm>
            <a:off x="5292080" y="609329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8" name="流程圖: 決策 467"/>
          <p:cNvSpPr/>
          <p:nvPr/>
        </p:nvSpPr>
        <p:spPr>
          <a:xfrm>
            <a:off x="5364088" y="594928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9" name="流程圖: 決策 468"/>
          <p:cNvSpPr/>
          <p:nvPr/>
        </p:nvSpPr>
        <p:spPr>
          <a:xfrm>
            <a:off x="5508104" y="609329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0" name="流程圖: 決策 469"/>
          <p:cNvSpPr/>
          <p:nvPr/>
        </p:nvSpPr>
        <p:spPr>
          <a:xfrm>
            <a:off x="4355976" y="537321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1" name="流程圖: 決策 470"/>
          <p:cNvSpPr/>
          <p:nvPr/>
        </p:nvSpPr>
        <p:spPr>
          <a:xfrm>
            <a:off x="3347864" y="609329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2" name="流程圖: 決策 471"/>
          <p:cNvSpPr/>
          <p:nvPr/>
        </p:nvSpPr>
        <p:spPr>
          <a:xfrm>
            <a:off x="4572000" y="594928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3" name="流程圖: 決策 472"/>
          <p:cNvSpPr/>
          <p:nvPr/>
        </p:nvSpPr>
        <p:spPr>
          <a:xfrm>
            <a:off x="4860032" y="5085184"/>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4" name="流程圖: 決策 473"/>
          <p:cNvSpPr/>
          <p:nvPr/>
        </p:nvSpPr>
        <p:spPr>
          <a:xfrm>
            <a:off x="6012160" y="594928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5" name="流程圖: 決策 474"/>
          <p:cNvSpPr/>
          <p:nvPr/>
        </p:nvSpPr>
        <p:spPr>
          <a:xfrm>
            <a:off x="5724128" y="522920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6" name="流程圖: 決策 475"/>
          <p:cNvSpPr/>
          <p:nvPr/>
        </p:nvSpPr>
        <p:spPr>
          <a:xfrm>
            <a:off x="6084168" y="6093296"/>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7" name="流程圖: 決策 476"/>
          <p:cNvSpPr/>
          <p:nvPr/>
        </p:nvSpPr>
        <p:spPr>
          <a:xfrm>
            <a:off x="3076600" y="5966048"/>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8" name="流程圖: 決策 477"/>
          <p:cNvSpPr/>
          <p:nvPr/>
        </p:nvSpPr>
        <p:spPr>
          <a:xfrm>
            <a:off x="5580112" y="4869160"/>
            <a:ext cx="144016" cy="144016"/>
          </a:xfrm>
          <a:prstGeom prst="flowChartDecisi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9" name="手繪多邊形 478"/>
          <p:cNvSpPr/>
          <p:nvPr/>
        </p:nvSpPr>
        <p:spPr>
          <a:xfrm>
            <a:off x="2780778" y="4559474"/>
            <a:ext cx="2141951" cy="1327759"/>
          </a:xfrm>
          <a:custGeom>
            <a:avLst/>
            <a:gdLst>
              <a:gd name="connsiteX0" fmla="*/ 2141951 w 2141951"/>
              <a:gd name="connsiteY0" fmla="*/ 0 h 1327759"/>
              <a:gd name="connsiteX1" fmla="*/ 1478071 w 2141951"/>
              <a:gd name="connsiteY1" fmla="*/ 187890 h 1327759"/>
              <a:gd name="connsiteX2" fmla="*/ 1215025 w 2141951"/>
              <a:gd name="connsiteY2" fmla="*/ 864296 h 1327759"/>
              <a:gd name="connsiteX3" fmla="*/ 889348 w 2141951"/>
              <a:gd name="connsiteY3" fmla="*/ 1290181 h 1327759"/>
              <a:gd name="connsiteX4" fmla="*/ 0 w 2141951"/>
              <a:gd name="connsiteY4" fmla="*/ 1089764 h 1327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1951" h="1327759">
                <a:moveTo>
                  <a:pt x="2141951" y="0"/>
                </a:moveTo>
                <a:cubicBezTo>
                  <a:pt x="1887255" y="21920"/>
                  <a:pt x="1632559" y="43841"/>
                  <a:pt x="1478071" y="187890"/>
                </a:cubicBezTo>
                <a:cubicBezTo>
                  <a:pt x="1323583" y="331939"/>
                  <a:pt x="1313145" y="680581"/>
                  <a:pt x="1215025" y="864296"/>
                </a:cubicBezTo>
                <a:cubicBezTo>
                  <a:pt x="1116905" y="1048011"/>
                  <a:pt x="1091852" y="1252603"/>
                  <a:pt x="889348" y="1290181"/>
                </a:cubicBezTo>
                <a:cubicBezTo>
                  <a:pt x="686844" y="1327759"/>
                  <a:pt x="343422" y="1208761"/>
                  <a:pt x="0" y="1089764"/>
                </a:cubicBezTo>
              </a:path>
            </a:pathLst>
          </a:cu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80" name="手繪多邊形 479"/>
          <p:cNvSpPr/>
          <p:nvPr/>
        </p:nvSpPr>
        <p:spPr>
          <a:xfrm>
            <a:off x="4108537" y="5073041"/>
            <a:ext cx="1828800" cy="1177447"/>
          </a:xfrm>
          <a:custGeom>
            <a:avLst/>
            <a:gdLst>
              <a:gd name="connsiteX0" fmla="*/ 0 w 1828800"/>
              <a:gd name="connsiteY0" fmla="*/ 0 h 1177447"/>
              <a:gd name="connsiteX1" fmla="*/ 450937 w 1828800"/>
              <a:gd name="connsiteY1" fmla="*/ 200417 h 1177447"/>
              <a:gd name="connsiteX2" fmla="*/ 864296 w 1828800"/>
              <a:gd name="connsiteY2" fmla="*/ 601249 h 1177447"/>
              <a:gd name="connsiteX3" fmla="*/ 1528175 w 1828800"/>
              <a:gd name="connsiteY3" fmla="*/ 764088 h 1177447"/>
              <a:gd name="connsiteX4" fmla="*/ 1828800 w 1828800"/>
              <a:gd name="connsiteY4" fmla="*/ 1177447 h 11774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 h="1177447">
                <a:moveTo>
                  <a:pt x="0" y="0"/>
                </a:moveTo>
                <a:cubicBezTo>
                  <a:pt x="153444" y="50104"/>
                  <a:pt x="306888" y="100209"/>
                  <a:pt x="450937" y="200417"/>
                </a:cubicBezTo>
                <a:cubicBezTo>
                  <a:pt x="594986" y="300625"/>
                  <a:pt x="684756" y="507304"/>
                  <a:pt x="864296" y="601249"/>
                </a:cubicBezTo>
                <a:cubicBezTo>
                  <a:pt x="1043836" y="695194"/>
                  <a:pt x="1367425" y="668055"/>
                  <a:pt x="1528175" y="764088"/>
                </a:cubicBezTo>
                <a:cubicBezTo>
                  <a:pt x="1688925" y="860121"/>
                  <a:pt x="1758862" y="1018784"/>
                  <a:pt x="1828800" y="1177447"/>
                </a:cubicBezTo>
              </a:path>
            </a:pathLst>
          </a:cu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81" name="橢圓 480"/>
          <p:cNvSpPr/>
          <p:nvPr/>
        </p:nvSpPr>
        <p:spPr>
          <a:xfrm>
            <a:off x="5076056" y="1772816"/>
            <a:ext cx="1296144" cy="136815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2" name="手繪多邊形 481"/>
          <p:cNvSpPr/>
          <p:nvPr/>
        </p:nvSpPr>
        <p:spPr>
          <a:xfrm>
            <a:off x="5668028" y="2858022"/>
            <a:ext cx="1918569" cy="862208"/>
          </a:xfrm>
          <a:custGeom>
            <a:avLst/>
            <a:gdLst>
              <a:gd name="connsiteX0" fmla="*/ 144049 w 1918569"/>
              <a:gd name="connsiteY0" fmla="*/ 599162 h 862208"/>
              <a:gd name="connsiteX1" fmla="*/ 807928 w 1918569"/>
              <a:gd name="connsiteY1" fmla="*/ 10438 h 862208"/>
              <a:gd name="connsiteX2" fmla="*/ 1810010 w 1918569"/>
              <a:gd name="connsiteY2" fmla="*/ 536531 h 862208"/>
              <a:gd name="connsiteX3" fmla="*/ 1459282 w 1918569"/>
              <a:gd name="connsiteY3" fmla="*/ 824630 h 862208"/>
              <a:gd name="connsiteX4" fmla="*/ 219205 w 1918569"/>
              <a:gd name="connsiteY4" fmla="*/ 762000 h 862208"/>
              <a:gd name="connsiteX5" fmla="*/ 144049 w 1918569"/>
              <a:gd name="connsiteY5" fmla="*/ 599162 h 86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8569" h="862208">
                <a:moveTo>
                  <a:pt x="144049" y="599162"/>
                </a:moveTo>
                <a:cubicBezTo>
                  <a:pt x="242170" y="473902"/>
                  <a:pt x="530268" y="20876"/>
                  <a:pt x="807928" y="10438"/>
                </a:cubicBezTo>
                <a:cubicBezTo>
                  <a:pt x="1085588" y="0"/>
                  <a:pt x="1701451" y="400832"/>
                  <a:pt x="1810010" y="536531"/>
                </a:cubicBezTo>
                <a:cubicBezTo>
                  <a:pt x="1918569" y="672230"/>
                  <a:pt x="1724416" y="787052"/>
                  <a:pt x="1459282" y="824630"/>
                </a:cubicBezTo>
                <a:cubicBezTo>
                  <a:pt x="1194148" y="862208"/>
                  <a:pt x="438411" y="801666"/>
                  <a:pt x="219205" y="762000"/>
                </a:cubicBezTo>
                <a:cubicBezTo>
                  <a:pt x="0" y="722334"/>
                  <a:pt x="45929" y="724422"/>
                  <a:pt x="144049" y="599162"/>
                </a:cubicBezTo>
                <a:close/>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3" name="手繪多邊形 482"/>
          <p:cNvSpPr/>
          <p:nvPr/>
        </p:nvSpPr>
        <p:spPr>
          <a:xfrm>
            <a:off x="6513534" y="1997901"/>
            <a:ext cx="1939446" cy="1421704"/>
          </a:xfrm>
          <a:custGeom>
            <a:avLst/>
            <a:gdLst>
              <a:gd name="connsiteX0" fmla="*/ 137787 w 1939446"/>
              <a:gd name="connsiteY0" fmla="*/ 56367 h 1421704"/>
              <a:gd name="connsiteX1" fmla="*/ 50104 w 1939446"/>
              <a:gd name="connsiteY1" fmla="*/ 231732 h 1421704"/>
              <a:gd name="connsiteX2" fmla="*/ 438411 w 1939446"/>
              <a:gd name="connsiteY2" fmla="*/ 908137 h 1421704"/>
              <a:gd name="connsiteX3" fmla="*/ 1678488 w 1939446"/>
              <a:gd name="connsiteY3" fmla="*/ 1359074 h 1421704"/>
              <a:gd name="connsiteX4" fmla="*/ 1929008 w 1939446"/>
              <a:gd name="connsiteY4" fmla="*/ 1283918 h 1421704"/>
              <a:gd name="connsiteX5" fmla="*/ 1741118 w 1939446"/>
              <a:gd name="connsiteY5" fmla="*/ 682669 h 1421704"/>
              <a:gd name="connsiteX6" fmla="*/ 1503124 w 1939446"/>
              <a:gd name="connsiteY6" fmla="*/ 306888 h 1421704"/>
              <a:gd name="connsiteX7" fmla="*/ 538619 w 1939446"/>
              <a:gd name="connsiteY7" fmla="*/ 43841 h 1421704"/>
              <a:gd name="connsiteX8" fmla="*/ 137787 w 1939446"/>
              <a:gd name="connsiteY8" fmla="*/ 56367 h 142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9446" h="1421704">
                <a:moveTo>
                  <a:pt x="137787" y="56367"/>
                </a:moveTo>
                <a:cubicBezTo>
                  <a:pt x="56368" y="87682"/>
                  <a:pt x="0" y="89771"/>
                  <a:pt x="50104" y="231732"/>
                </a:cubicBezTo>
                <a:cubicBezTo>
                  <a:pt x="100208" y="373693"/>
                  <a:pt x="167014" y="720247"/>
                  <a:pt x="438411" y="908137"/>
                </a:cubicBezTo>
                <a:cubicBezTo>
                  <a:pt x="709808" y="1096027"/>
                  <a:pt x="1430055" y="1296444"/>
                  <a:pt x="1678488" y="1359074"/>
                </a:cubicBezTo>
                <a:cubicBezTo>
                  <a:pt x="1926921" y="1421704"/>
                  <a:pt x="1918570" y="1396652"/>
                  <a:pt x="1929008" y="1283918"/>
                </a:cubicBezTo>
                <a:cubicBezTo>
                  <a:pt x="1939446" y="1171184"/>
                  <a:pt x="1812099" y="845507"/>
                  <a:pt x="1741118" y="682669"/>
                </a:cubicBezTo>
                <a:cubicBezTo>
                  <a:pt x="1670137" y="519831"/>
                  <a:pt x="1703540" y="413359"/>
                  <a:pt x="1503124" y="306888"/>
                </a:cubicBezTo>
                <a:cubicBezTo>
                  <a:pt x="1302708" y="200417"/>
                  <a:pt x="768263" y="87682"/>
                  <a:pt x="538619" y="43841"/>
                </a:cubicBezTo>
                <a:cubicBezTo>
                  <a:pt x="308975" y="0"/>
                  <a:pt x="219206" y="25052"/>
                  <a:pt x="137787" y="56367"/>
                </a:cubicBezTo>
                <a:close/>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 xmlns:p14="http://schemas.microsoft.com/office/powerpoint/2010/main" val="177113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ctrTitle"/>
          </p:nvPr>
        </p:nvSpPr>
        <p:spPr>
          <a:xfrm>
            <a:off x="685800" y="130175"/>
            <a:ext cx="7772400" cy="1012825"/>
          </a:xfrm>
        </p:spPr>
        <p:txBody>
          <a:bodyPr/>
          <a:lstStyle/>
          <a:p>
            <a:pPr eaLnBrk="1" hangingPunct="1"/>
            <a:r>
              <a:rPr lang="en-US" altLang="en-US" smtClean="0"/>
              <a:t>Machine Learning</a:t>
            </a:r>
          </a:p>
        </p:txBody>
      </p:sp>
      <p:pic>
        <p:nvPicPr>
          <p:cNvPr id="51204" name="Picture 2" descr="C:\Users\hays\Desktop\143 Computer Vision\slides\07\cmu_machine_learning_dept_members_protest_20.jpg"/>
          <p:cNvPicPr>
            <a:picLocks noChangeAspect="1" noChangeArrowheads="1"/>
          </p:cNvPicPr>
          <p:nvPr/>
        </p:nvPicPr>
        <p:blipFill>
          <a:blip r:embed="rId2"/>
          <a:srcRect/>
          <a:stretch>
            <a:fillRect/>
          </a:stretch>
        </p:blipFill>
        <p:spPr bwMode="auto">
          <a:xfrm>
            <a:off x="44244" y="1142984"/>
            <a:ext cx="9061705" cy="5632684"/>
          </a:xfrm>
          <a:prstGeom prst="rect">
            <a:avLst/>
          </a:prstGeom>
          <a:noFill/>
          <a:ln w="9525">
            <a:noFill/>
            <a:miter lim="800000"/>
            <a:headEnd/>
            <a:tailEnd/>
          </a:ln>
        </p:spPr>
      </p:pic>
      <p:sp>
        <p:nvSpPr>
          <p:cNvPr id="6" name="Subtitle 5"/>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b="1" smtClean="0">
                <a:solidFill>
                  <a:schemeClr val="accent2"/>
                </a:solidFill>
              </a:rPr>
              <a:t>What ?</a:t>
            </a:r>
          </a:p>
        </p:txBody>
      </p:sp>
      <p:sp>
        <p:nvSpPr>
          <p:cNvPr id="65539" name="Rectangle 3"/>
          <p:cNvSpPr>
            <a:spLocks noGrp="1" noChangeArrowheads="1"/>
          </p:cNvSpPr>
          <p:nvPr>
            <p:ph type="body" idx="1"/>
          </p:nvPr>
        </p:nvSpPr>
        <p:spPr>
          <a:xfrm>
            <a:off x="457200" y="1600200"/>
            <a:ext cx="8229600" cy="4800600"/>
          </a:xfrm>
        </p:spPr>
        <p:txBody>
          <a:bodyPr/>
          <a:lstStyle/>
          <a:p>
            <a:pPr>
              <a:lnSpc>
                <a:spcPct val="80000"/>
              </a:lnSpc>
            </a:pPr>
            <a:r>
              <a:rPr lang="en-US" sz="2800" b="1" smtClean="0"/>
              <a:t>Supervised learning</a:t>
            </a:r>
          </a:p>
          <a:p>
            <a:pPr lvl="1">
              <a:lnSpc>
                <a:spcPct val="80000"/>
              </a:lnSpc>
            </a:pPr>
            <a:r>
              <a:rPr lang="en-US" sz="2400" smtClean="0"/>
              <a:t>Decision tree induction</a:t>
            </a:r>
          </a:p>
          <a:p>
            <a:pPr lvl="1">
              <a:lnSpc>
                <a:spcPct val="80000"/>
              </a:lnSpc>
            </a:pPr>
            <a:r>
              <a:rPr lang="en-US" sz="2400" smtClean="0"/>
              <a:t>Rule induction</a:t>
            </a:r>
          </a:p>
          <a:p>
            <a:pPr lvl="1">
              <a:lnSpc>
                <a:spcPct val="80000"/>
              </a:lnSpc>
            </a:pPr>
            <a:r>
              <a:rPr lang="en-US" sz="2400" smtClean="0"/>
              <a:t>Instance-based learning</a:t>
            </a:r>
          </a:p>
          <a:p>
            <a:pPr lvl="1">
              <a:lnSpc>
                <a:spcPct val="80000"/>
              </a:lnSpc>
            </a:pPr>
            <a:r>
              <a:rPr lang="en-US" sz="2400" smtClean="0"/>
              <a:t>Bayesian learning</a:t>
            </a:r>
          </a:p>
          <a:p>
            <a:pPr lvl="1">
              <a:lnSpc>
                <a:spcPct val="80000"/>
              </a:lnSpc>
            </a:pPr>
            <a:r>
              <a:rPr lang="en-US" sz="2400" smtClean="0"/>
              <a:t>Neural networks</a:t>
            </a:r>
          </a:p>
          <a:p>
            <a:pPr lvl="1">
              <a:lnSpc>
                <a:spcPct val="80000"/>
              </a:lnSpc>
            </a:pPr>
            <a:r>
              <a:rPr lang="en-US" sz="2400" smtClean="0"/>
              <a:t>Support vector machines</a:t>
            </a:r>
          </a:p>
          <a:p>
            <a:pPr lvl="1">
              <a:lnSpc>
                <a:spcPct val="80000"/>
              </a:lnSpc>
            </a:pPr>
            <a:r>
              <a:rPr lang="en-US" sz="2400" smtClean="0"/>
              <a:t>Model ensembles</a:t>
            </a:r>
          </a:p>
          <a:p>
            <a:pPr lvl="1">
              <a:lnSpc>
                <a:spcPct val="80000"/>
              </a:lnSpc>
            </a:pPr>
            <a:r>
              <a:rPr lang="en-US" sz="2400" smtClean="0"/>
              <a:t>Learning theory</a:t>
            </a:r>
          </a:p>
          <a:p>
            <a:pPr>
              <a:lnSpc>
                <a:spcPct val="80000"/>
              </a:lnSpc>
            </a:pPr>
            <a:r>
              <a:rPr lang="en-US" sz="2800" b="1" smtClean="0"/>
              <a:t>Unsupervised learning</a:t>
            </a:r>
          </a:p>
          <a:p>
            <a:pPr lvl="1">
              <a:lnSpc>
                <a:spcPct val="80000"/>
              </a:lnSpc>
            </a:pPr>
            <a:r>
              <a:rPr lang="en-US" sz="2400" smtClean="0"/>
              <a:t>Clustering</a:t>
            </a:r>
          </a:p>
          <a:p>
            <a:pPr lvl="1">
              <a:lnSpc>
                <a:spcPct val="80000"/>
              </a:lnSpc>
            </a:pPr>
            <a:r>
              <a:rPr lang="en-US" sz="2400" smtClean="0"/>
              <a:t>Dimensionality reduction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b="1" smtClean="0">
                <a:solidFill>
                  <a:schemeClr val="accent2"/>
                </a:solidFill>
              </a:rPr>
              <a:t>ML in Practice</a:t>
            </a:r>
          </a:p>
        </p:txBody>
      </p:sp>
      <p:sp>
        <p:nvSpPr>
          <p:cNvPr id="66563" name="Rectangle 3"/>
          <p:cNvSpPr>
            <a:spLocks noGrp="1" noChangeArrowheads="1"/>
          </p:cNvSpPr>
          <p:nvPr>
            <p:ph type="body" idx="1"/>
          </p:nvPr>
        </p:nvSpPr>
        <p:spPr>
          <a:xfrm>
            <a:off x="457200" y="1447800"/>
            <a:ext cx="8229600" cy="4525963"/>
          </a:xfrm>
        </p:spPr>
        <p:txBody>
          <a:bodyPr>
            <a:normAutofit fontScale="92500" lnSpcReduction="10000"/>
          </a:bodyPr>
          <a:lstStyle/>
          <a:p>
            <a:r>
              <a:rPr lang="en-US" smtClean="0"/>
              <a:t>Understanding domain, prior knowledge, and goals</a:t>
            </a:r>
          </a:p>
          <a:p>
            <a:r>
              <a:rPr lang="en-US" smtClean="0"/>
              <a:t>Data integration, selection, cleaning,</a:t>
            </a:r>
            <a:br>
              <a:rPr lang="en-US" smtClean="0"/>
            </a:br>
            <a:r>
              <a:rPr lang="en-US" smtClean="0"/>
              <a:t>pre-processing, etc.</a:t>
            </a:r>
          </a:p>
          <a:p>
            <a:r>
              <a:rPr lang="en-US" smtClean="0"/>
              <a:t>Learning models</a:t>
            </a:r>
          </a:p>
          <a:p>
            <a:r>
              <a:rPr lang="en-US" smtClean="0"/>
              <a:t>Interpreting results</a:t>
            </a:r>
          </a:p>
          <a:p>
            <a:r>
              <a:rPr lang="en-US" smtClean="0"/>
              <a:t>Consolidating and deploying discovered knowledge</a:t>
            </a:r>
          </a:p>
          <a:p>
            <a:r>
              <a:rPr lang="en-US" smtClean="0"/>
              <a:t>Loop</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endParaRPr lang="en-US" altLang="en-US" smtClean="0"/>
          </a:p>
        </p:txBody>
      </p:sp>
      <p:sp>
        <p:nvSpPr>
          <p:cNvPr id="67587" name="Content Placeholder 2"/>
          <p:cNvSpPr>
            <a:spLocks noGrp="1"/>
          </p:cNvSpPr>
          <p:nvPr>
            <p:ph idx="1"/>
          </p:nvPr>
        </p:nvSpPr>
        <p:spPr/>
        <p:txBody>
          <a:bodyPr/>
          <a:lstStyle/>
          <a:p>
            <a:pPr eaLnBrk="1" hangingPunct="1"/>
            <a:endParaRPr lang="en-US" altLang="en-US" smtClean="0"/>
          </a:p>
        </p:txBody>
      </p:sp>
      <p:pic>
        <p:nvPicPr>
          <p:cNvPr id="67588" name="Picture 2" descr="C:\Users\hays\Desktop\143 Computer Vision\slides\07\machine_learning_spectrum.png"/>
          <p:cNvPicPr>
            <a:picLocks noChangeAspect="1" noChangeArrowheads="1"/>
          </p:cNvPicPr>
          <p:nvPr/>
        </p:nvPicPr>
        <p:blipFill>
          <a:blip r:embed="rId2"/>
          <a:srcRect/>
          <a:stretch>
            <a:fillRect/>
          </a:stretch>
        </p:blipFill>
        <p:spPr bwMode="auto">
          <a:xfrm>
            <a:off x="0" y="228600"/>
            <a:ext cx="9144000" cy="6483350"/>
          </a:xfrm>
          <a:prstGeom prst="rect">
            <a:avLst/>
          </a:prstGeom>
          <a:noFill/>
          <a:ln w="9525">
            <a:noFill/>
            <a:miter lim="800000"/>
            <a:headEnd/>
            <a:tailEnd/>
          </a:ln>
        </p:spPr>
      </p:pic>
      <p:sp>
        <p:nvSpPr>
          <p:cNvPr id="2" name="Frame 1"/>
          <p:cNvSpPr/>
          <p:nvPr/>
        </p:nvSpPr>
        <p:spPr>
          <a:xfrm>
            <a:off x="1295400" y="2667000"/>
            <a:ext cx="3048000" cy="1295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smtClean="0"/>
              <a:t>Data</a:t>
            </a:r>
          </a:p>
        </p:txBody>
      </p:sp>
      <p:pic>
        <p:nvPicPr>
          <p:cNvPr id="68611" name="Picture 4"/>
          <p:cNvPicPr>
            <a:picLocks noChangeAspect="1"/>
          </p:cNvPicPr>
          <p:nvPr/>
        </p:nvPicPr>
        <p:blipFill>
          <a:blip r:embed="rId2"/>
          <a:srcRect/>
          <a:stretch>
            <a:fillRect/>
          </a:stretch>
        </p:blipFill>
        <p:spPr bwMode="auto">
          <a:xfrm>
            <a:off x="4384675" y="2681288"/>
            <a:ext cx="1146175" cy="1123950"/>
          </a:xfrm>
          <a:prstGeom prst="rect">
            <a:avLst/>
          </a:prstGeom>
          <a:noFill/>
          <a:ln w="9525">
            <a:noFill/>
            <a:miter lim="800000"/>
            <a:headEnd/>
            <a:tailEnd/>
          </a:ln>
        </p:spPr>
      </p:pic>
      <p:pic>
        <p:nvPicPr>
          <p:cNvPr id="68612" name="Picture 5"/>
          <p:cNvPicPr>
            <a:picLocks noChangeAspect="1"/>
          </p:cNvPicPr>
          <p:nvPr/>
        </p:nvPicPr>
        <p:blipFill>
          <a:blip r:embed="rId3"/>
          <a:srcRect/>
          <a:stretch>
            <a:fillRect/>
          </a:stretch>
        </p:blipFill>
        <p:spPr bwMode="auto">
          <a:xfrm>
            <a:off x="4470400" y="3938588"/>
            <a:ext cx="887413" cy="895350"/>
          </a:xfrm>
          <a:prstGeom prst="rect">
            <a:avLst/>
          </a:prstGeom>
          <a:noFill/>
          <a:ln w="9525">
            <a:noFill/>
            <a:miter lim="800000"/>
            <a:headEnd/>
            <a:tailEnd/>
          </a:ln>
        </p:spPr>
      </p:pic>
      <p:pic>
        <p:nvPicPr>
          <p:cNvPr id="68613" name="Picture 6"/>
          <p:cNvPicPr>
            <a:picLocks noChangeAspect="1"/>
          </p:cNvPicPr>
          <p:nvPr/>
        </p:nvPicPr>
        <p:blipFill>
          <a:blip r:embed="rId4"/>
          <a:srcRect/>
          <a:stretch>
            <a:fillRect/>
          </a:stretch>
        </p:blipFill>
        <p:spPr bwMode="auto">
          <a:xfrm>
            <a:off x="4378325" y="4929188"/>
            <a:ext cx="1103313" cy="649287"/>
          </a:xfrm>
          <a:prstGeom prst="rect">
            <a:avLst/>
          </a:prstGeom>
          <a:noFill/>
          <a:ln w="9525">
            <a:noFill/>
            <a:miter lim="800000"/>
            <a:headEnd/>
            <a:tailEnd/>
          </a:ln>
        </p:spPr>
      </p:pic>
      <p:pic>
        <p:nvPicPr>
          <p:cNvPr id="68614" name="Picture 7"/>
          <p:cNvPicPr>
            <a:picLocks noChangeAspect="1"/>
          </p:cNvPicPr>
          <p:nvPr/>
        </p:nvPicPr>
        <p:blipFill>
          <a:blip r:embed="rId5"/>
          <a:srcRect/>
          <a:stretch>
            <a:fillRect/>
          </a:stretch>
        </p:blipFill>
        <p:spPr bwMode="auto">
          <a:xfrm>
            <a:off x="4260850" y="5753100"/>
            <a:ext cx="1220788" cy="696913"/>
          </a:xfrm>
          <a:prstGeom prst="rect">
            <a:avLst/>
          </a:prstGeom>
          <a:noFill/>
          <a:ln w="9525">
            <a:noFill/>
            <a:miter lim="800000"/>
            <a:headEnd/>
            <a:tailEnd/>
          </a:ln>
        </p:spPr>
      </p:pic>
      <p:sp>
        <p:nvSpPr>
          <p:cNvPr id="19" name="Right Brace 18"/>
          <p:cNvSpPr/>
          <p:nvPr/>
        </p:nvSpPr>
        <p:spPr>
          <a:xfrm rot="16200000">
            <a:off x="4803776" y="2003425"/>
            <a:ext cx="381000" cy="974725"/>
          </a:xfrm>
          <a:prstGeom prst="rightBrace">
            <a:avLst/>
          </a:prstGeom>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68616" name="TextBox 19"/>
          <p:cNvSpPr txBox="1">
            <a:spLocks noChangeArrowheads="1"/>
          </p:cNvSpPr>
          <p:nvPr/>
        </p:nvSpPr>
        <p:spPr bwMode="auto">
          <a:xfrm>
            <a:off x="4376738" y="1722438"/>
            <a:ext cx="1547812" cy="522287"/>
          </a:xfrm>
          <a:prstGeom prst="rect">
            <a:avLst/>
          </a:prstGeom>
          <a:noFill/>
          <a:ln w="9525">
            <a:noFill/>
            <a:miter lim="800000"/>
            <a:headEnd/>
            <a:tailEnd/>
          </a:ln>
        </p:spPr>
        <p:txBody>
          <a:bodyPr wrap="none">
            <a:spAutoFit/>
          </a:bodyPr>
          <a:lstStyle/>
          <a:p>
            <a:r>
              <a:rPr lang="en-US" sz="2800">
                <a:solidFill>
                  <a:srgbClr val="008000"/>
                </a:solidFill>
              </a:rPr>
              <a:t>examples</a:t>
            </a:r>
          </a:p>
        </p:txBody>
      </p:sp>
      <p:sp>
        <p:nvSpPr>
          <p:cNvPr id="21" name="Rectangle 20"/>
          <p:cNvSpPr/>
          <p:nvPr/>
        </p:nvSpPr>
        <p:spPr>
          <a:xfrm>
            <a:off x="1298575" y="3513138"/>
            <a:ext cx="1296988" cy="2073275"/>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8618" name="TextBox 21"/>
          <p:cNvSpPr txBox="1">
            <a:spLocks noChangeArrowheads="1"/>
          </p:cNvSpPr>
          <p:nvPr/>
        </p:nvSpPr>
        <p:spPr bwMode="auto">
          <a:xfrm>
            <a:off x="1481138" y="4111625"/>
            <a:ext cx="895350" cy="522288"/>
          </a:xfrm>
          <a:prstGeom prst="rect">
            <a:avLst/>
          </a:prstGeom>
          <a:noFill/>
          <a:ln w="9525">
            <a:noFill/>
            <a:miter lim="800000"/>
            <a:headEnd/>
            <a:tailEnd/>
          </a:ln>
        </p:spPr>
        <p:txBody>
          <a:bodyPr wrap="none">
            <a:spAutoFit/>
          </a:bodyPr>
          <a:lstStyle/>
          <a:p>
            <a:r>
              <a:rPr lang="en-US" sz="2800"/>
              <a:t>Data</a:t>
            </a:r>
          </a:p>
        </p:txBody>
      </p:sp>
      <p:cxnSp>
        <p:nvCxnSpPr>
          <p:cNvPr id="24" name="Straight Connector 23"/>
          <p:cNvCxnSpPr/>
          <p:nvPr/>
        </p:nvCxnSpPr>
        <p:spPr>
          <a:xfrm flipV="1">
            <a:off x="2724150" y="2949575"/>
            <a:ext cx="1536700" cy="563563"/>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4150" y="5578475"/>
            <a:ext cx="1536700" cy="871538"/>
          </a:xfrm>
          <a:prstGeom prst="line">
            <a:avLst/>
          </a:prstGeom>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smtClean="0"/>
              <a:t>Data</a:t>
            </a:r>
          </a:p>
        </p:txBody>
      </p:sp>
      <p:sp>
        <p:nvSpPr>
          <p:cNvPr id="19" name="Right Brace 18"/>
          <p:cNvSpPr/>
          <p:nvPr/>
        </p:nvSpPr>
        <p:spPr>
          <a:xfrm rot="16200000">
            <a:off x="4814094" y="1747044"/>
            <a:ext cx="381000" cy="1487488"/>
          </a:xfrm>
          <a:prstGeom prst="rightBrace">
            <a:avLst/>
          </a:prstGeom>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69636" name="TextBox 19"/>
          <p:cNvSpPr txBox="1">
            <a:spLocks noChangeArrowheads="1"/>
          </p:cNvSpPr>
          <p:nvPr/>
        </p:nvSpPr>
        <p:spPr bwMode="auto">
          <a:xfrm>
            <a:off x="4376738" y="1722438"/>
            <a:ext cx="1547812" cy="522287"/>
          </a:xfrm>
          <a:prstGeom prst="rect">
            <a:avLst/>
          </a:prstGeom>
          <a:noFill/>
          <a:ln w="9525">
            <a:noFill/>
            <a:miter lim="800000"/>
            <a:headEnd/>
            <a:tailEnd/>
          </a:ln>
        </p:spPr>
        <p:txBody>
          <a:bodyPr wrap="none">
            <a:spAutoFit/>
          </a:bodyPr>
          <a:lstStyle/>
          <a:p>
            <a:r>
              <a:rPr lang="en-US" sz="2800">
                <a:solidFill>
                  <a:srgbClr val="008000"/>
                </a:solidFill>
              </a:rPr>
              <a:t>examples</a:t>
            </a:r>
          </a:p>
        </p:txBody>
      </p:sp>
      <p:sp>
        <p:nvSpPr>
          <p:cNvPr id="21" name="Rectangle 20"/>
          <p:cNvSpPr/>
          <p:nvPr/>
        </p:nvSpPr>
        <p:spPr>
          <a:xfrm>
            <a:off x="1298575" y="3513138"/>
            <a:ext cx="1296988" cy="2073275"/>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9638" name="TextBox 21"/>
          <p:cNvSpPr txBox="1">
            <a:spLocks noChangeArrowheads="1"/>
          </p:cNvSpPr>
          <p:nvPr/>
        </p:nvSpPr>
        <p:spPr bwMode="auto">
          <a:xfrm>
            <a:off x="1481138" y="4111625"/>
            <a:ext cx="895350" cy="522288"/>
          </a:xfrm>
          <a:prstGeom prst="rect">
            <a:avLst/>
          </a:prstGeom>
          <a:noFill/>
          <a:ln w="9525">
            <a:noFill/>
            <a:miter lim="800000"/>
            <a:headEnd/>
            <a:tailEnd/>
          </a:ln>
        </p:spPr>
        <p:txBody>
          <a:bodyPr wrap="none">
            <a:spAutoFit/>
          </a:bodyPr>
          <a:lstStyle/>
          <a:p>
            <a:r>
              <a:rPr lang="en-US" sz="2800"/>
              <a:t>Data</a:t>
            </a:r>
          </a:p>
        </p:txBody>
      </p:sp>
      <p:cxnSp>
        <p:nvCxnSpPr>
          <p:cNvPr id="24" name="Straight Connector 23"/>
          <p:cNvCxnSpPr/>
          <p:nvPr/>
        </p:nvCxnSpPr>
        <p:spPr>
          <a:xfrm flipV="1">
            <a:off x="2724150" y="2949575"/>
            <a:ext cx="1536700" cy="563563"/>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4150" y="5578475"/>
            <a:ext cx="1536700" cy="871538"/>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69641" name="Picture 3"/>
          <p:cNvPicPr>
            <a:picLocks noChangeAspect="1"/>
          </p:cNvPicPr>
          <p:nvPr/>
        </p:nvPicPr>
        <p:blipFill>
          <a:blip r:embed="rId2"/>
          <a:srcRect/>
          <a:stretch>
            <a:fillRect/>
          </a:stretch>
        </p:blipFill>
        <p:spPr bwMode="auto">
          <a:xfrm>
            <a:off x="4376738" y="2933700"/>
            <a:ext cx="1371600" cy="711200"/>
          </a:xfrm>
          <a:prstGeom prst="rect">
            <a:avLst/>
          </a:prstGeom>
          <a:noFill/>
          <a:ln w="9525">
            <a:noFill/>
            <a:miter lim="800000"/>
            <a:headEnd/>
            <a:tailEnd/>
          </a:ln>
        </p:spPr>
      </p:pic>
      <p:pic>
        <p:nvPicPr>
          <p:cNvPr id="69642" name="Picture 14"/>
          <p:cNvPicPr>
            <a:picLocks noChangeAspect="1"/>
          </p:cNvPicPr>
          <p:nvPr/>
        </p:nvPicPr>
        <p:blipFill>
          <a:blip r:embed="rId2"/>
          <a:srcRect/>
          <a:stretch>
            <a:fillRect/>
          </a:stretch>
        </p:blipFill>
        <p:spPr bwMode="auto">
          <a:xfrm>
            <a:off x="4376738" y="3756025"/>
            <a:ext cx="1371600" cy="711200"/>
          </a:xfrm>
          <a:prstGeom prst="rect">
            <a:avLst/>
          </a:prstGeom>
          <a:noFill/>
          <a:ln w="9525">
            <a:noFill/>
            <a:miter lim="800000"/>
            <a:headEnd/>
            <a:tailEnd/>
          </a:ln>
        </p:spPr>
      </p:pic>
      <p:pic>
        <p:nvPicPr>
          <p:cNvPr id="69643" name="Picture 15"/>
          <p:cNvPicPr>
            <a:picLocks noChangeAspect="1"/>
          </p:cNvPicPr>
          <p:nvPr/>
        </p:nvPicPr>
        <p:blipFill>
          <a:blip r:embed="rId2"/>
          <a:srcRect/>
          <a:stretch>
            <a:fillRect/>
          </a:stretch>
        </p:blipFill>
        <p:spPr bwMode="auto">
          <a:xfrm>
            <a:off x="4376738" y="4543425"/>
            <a:ext cx="1371600" cy="711200"/>
          </a:xfrm>
          <a:prstGeom prst="rect">
            <a:avLst/>
          </a:prstGeom>
          <a:noFill/>
          <a:ln w="9525">
            <a:noFill/>
            <a:miter lim="800000"/>
            <a:headEnd/>
            <a:tailEnd/>
          </a:ln>
        </p:spPr>
      </p:pic>
      <p:pic>
        <p:nvPicPr>
          <p:cNvPr id="69644" name="Picture 16"/>
          <p:cNvPicPr>
            <a:picLocks noChangeAspect="1"/>
          </p:cNvPicPr>
          <p:nvPr/>
        </p:nvPicPr>
        <p:blipFill>
          <a:blip r:embed="rId2"/>
          <a:srcRect/>
          <a:stretch>
            <a:fillRect/>
          </a:stretch>
        </p:blipFill>
        <p:spPr bwMode="auto">
          <a:xfrm>
            <a:off x="4376738" y="5407025"/>
            <a:ext cx="1371600" cy="71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smtClean="0"/>
              <a:t>Data</a:t>
            </a:r>
          </a:p>
        </p:txBody>
      </p:sp>
      <p:sp>
        <p:nvSpPr>
          <p:cNvPr id="19" name="Right Brace 18"/>
          <p:cNvSpPr/>
          <p:nvPr/>
        </p:nvSpPr>
        <p:spPr>
          <a:xfrm rot="16200000">
            <a:off x="5344319" y="1462882"/>
            <a:ext cx="381000" cy="2055812"/>
          </a:xfrm>
          <a:prstGeom prst="rightBrace">
            <a:avLst/>
          </a:prstGeom>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70660" name="TextBox 19"/>
          <p:cNvSpPr txBox="1">
            <a:spLocks noChangeArrowheads="1"/>
          </p:cNvSpPr>
          <p:nvPr/>
        </p:nvSpPr>
        <p:spPr bwMode="auto">
          <a:xfrm>
            <a:off x="4376738" y="1722438"/>
            <a:ext cx="1547812" cy="522287"/>
          </a:xfrm>
          <a:prstGeom prst="rect">
            <a:avLst/>
          </a:prstGeom>
          <a:noFill/>
          <a:ln w="9525">
            <a:noFill/>
            <a:miter lim="800000"/>
            <a:headEnd/>
            <a:tailEnd/>
          </a:ln>
        </p:spPr>
        <p:txBody>
          <a:bodyPr wrap="none">
            <a:spAutoFit/>
          </a:bodyPr>
          <a:lstStyle/>
          <a:p>
            <a:r>
              <a:rPr lang="en-US" sz="2800">
                <a:solidFill>
                  <a:srgbClr val="008000"/>
                </a:solidFill>
              </a:rPr>
              <a:t>examples</a:t>
            </a:r>
          </a:p>
        </p:txBody>
      </p:sp>
      <p:sp>
        <p:nvSpPr>
          <p:cNvPr id="21" name="Rectangle 20"/>
          <p:cNvSpPr/>
          <p:nvPr/>
        </p:nvSpPr>
        <p:spPr>
          <a:xfrm>
            <a:off x="1298575" y="3513138"/>
            <a:ext cx="1296988" cy="2073275"/>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0662" name="TextBox 21"/>
          <p:cNvSpPr txBox="1">
            <a:spLocks noChangeArrowheads="1"/>
          </p:cNvSpPr>
          <p:nvPr/>
        </p:nvSpPr>
        <p:spPr bwMode="auto">
          <a:xfrm>
            <a:off x="1481138" y="4111625"/>
            <a:ext cx="895350" cy="522288"/>
          </a:xfrm>
          <a:prstGeom prst="rect">
            <a:avLst/>
          </a:prstGeom>
          <a:noFill/>
          <a:ln w="9525">
            <a:noFill/>
            <a:miter lim="800000"/>
            <a:headEnd/>
            <a:tailEnd/>
          </a:ln>
        </p:spPr>
        <p:txBody>
          <a:bodyPr wrap="none">
            <a:spAutoFit/>
          </a:bodyPr>
          <a:lstStyle/>
          <a:p>
            <a:r>
              <a:rPr lang="en-US" sz="2800"/>
              <a:t>Data</a:t>
            </a:r>
          </a:p>
        </p:txBody>
      </p:sp>
      <p:cxnSp>
        <p:nvCxnSpPr>
          <p:cNvPr id="24" name="Straight Connector 23"/>
          <p:cNvCxnSpPr/>
          <p:nvPr/>
        </p:nvCxnSpPr>
        <p:spPr>
          <a:xfrm flipV="1">
            <a:off x="2724150" y="2949575"/>
            <a:ext cx="1536700" cy="563563"/>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4150" y="5578475"/>
            <a:ext cx="1536700" cy="871538"/>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70665" name="Picture 6"/>
          <p:cNvPicPr>
            <a:picLocks noChangeAspect="1"/>
          </p:cNvPicPr>
          <p:nvPr/>
        </p:nvPicPr>
        <p:blipFill>
          <a:blip r:embed="rId2"/>
          <a:srcRect/>
          <a:stretch>
            <a:fillRect/>
          </a:stretch>
        </p:blipFill>
        <p:spPr bwMode="auto">
          <a:xfrm>
            <a:off x="4376738" y="2949575"/>
            <a:ext cx="2185987" cy="749300"/>
          </a:xfrm>
          <a:prstGeom prst="rect">
            <a:avLst/>
          </a:prstGeom>
          <a:noFill/>
          <a:ln w="9525">
            <a:noFill/>
            <a:miter lim="800000"/>
            <a:headEnd/>
            <a:tailEnd/>
          </a:ln>
        </p:spPr>
      </p:pic>
      <p:pic>
        <p:nvPicPr>
          <p:cNvPr id="70666" name="Picture 17"/>
          <p:cNvPicPr>
            <a:picLocks noChangeAspect="1"/>
          </p:cNvPicPr>
          <p:nvPr/>
        </p:nvPicPr>
        <p:blipFill>
          <a:blip r:embed="rId2"/>
          <a:srcRect/>
          <a:stretch>
            <a:fillRect/>
          </a:stretch>
        </p:blipFill>
        <p:spPr bwMode="auto">
          <a:xfrm>
            <a:off x="4376738" y="3736975"/>
            <a:ext cx="2185987" cy="749300"/>
          </a:xfrm>
          <a:prstGeom prst="rect">
            <a:avLst/>
          </a:prstGeom>
          <a:noFill/>
          <a:ln w="9525">
            <a:noFill/>
            <a:miter lim="800000"/>
            <a:headEnd/>
            <a:tailEnd/>
          </a:ln>
        </p:spPr>
      </p:pic>
      <p:pic>
        <p:nvPicPr>
          <p:cNvPr id="70667" name="Picture 22"/>
          <p:cNvPicPr>
            <a:picLocks noChangeAspect="1"/>
          </p:cNvPicPr>
          <p:nvPr/>
        </p:nvPicPr>
        <p:blipFill>
          <a:blip r:embed="rId2"/>
          <a:srcRect/>
          <a:stretch>
            <a:fillRect/>
          </a:stretch>
        </p:blipFill>
        <p:spPr bwMode="auto">
          <a:xfrm>
            <a:off x="4376738" y="4638675"/>
            <a:ext cx="2185987" cy="747713"/>
          </a:xfrm>
          <a:prstGeom prst="rect">
            <a:avLst/>
          </a:prstGeom>
          <a:noFill/>
          <a:ln w="9525">
            <a:noFill/>
            <a:miter lim="800000"/>
            <a:headEnd/>
            <a:tailEnd/>
          </a:ln>
        </p:spPr>
      </p:pic>
      <p:pic>
        <p:nvPicPr>
          <p:cNvPr id="70668" name="Picture 25"/>
          <p:cNvPicPr>
            <a:picLocks noChangeAspect="1"/>
          </p:cNvPicPr>
          <p:nvPr/>
        </p:nvPicPr>
        <p:blipFill>
          <a:blip r:embed="rId2"/>
          <a:srcRect/>
          <a:stretch>
            <a:fillRect/>
          </a:stretch>
        </p:blipFill>
        <p:spPr bwMode="auto">
          <a:xfrm>
            <a:off x="4376738" y="5578475"/>
            <a:ext cx="2185987" cy="749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smtClean="0"/>
              <a:t>Data</a:t>
            </a:r>
          </a:p>
        </p:txBody>
      </p:sp>
      <p:sp>
        <p:nvSpPr>
          <p:cNvPr id="19" name="Right Brace 18"/>
          <p:cNvSpPr/>
          <p:nvPr/>
        </p:nvSpPr>
        <p:spPr>
          <a:xfrm rot="16200000">
            <a:off x="4803776" y="2003425"/>
            <a:ext cx="381000" cy="974725"/>
          </a:xfrm>
          <a:prstGeom prst="rightBrace">
            <a:avLst/>
          </a:prstGeom>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71684" name="TextBox 19"/>
          <p:cNvSpPr txBox="1">
            <a:spLocks noChangeArrowheads="1"/>
          </p:cNvSpPr>
          <p:nvPr/>
        </p:nvSpPr>
        <p:spPr bwMode="auto">
          <a:xfrm>
            <a:off x="4376738" y="1722438"/>
            <a:ext cx="1547812" cy="522287"/>
          </a:xfrm>
          <a:prstGeom prst="rect">
            <a:avLst/>
          </a:prstGeom>
          <a:noFill/>
          <a:ln w="9525">
            <a:noFill/>
            <a:miter lim="800000"/>
            <a:headEnd/>
            <a:tailEnd/>
          </a:ln>
        </p:spPr>
        <p:txBody>
          <a:bodyPr wrap="none">
            <a:spAutoFit/>
          </a:bodyPr>
          <a:lstStyle/>
          <a:p>
            <a:r>
              <a:rPr lang="en-US" sz="2800">
                <a:solidFill>
                  <a:srgbClr val="008000"/>
                </a:solidFill>
              </a:rPr>
              <a:t>examples</a:t>
            </a:r>
          </a:p>
        </p:txBody>
      </p:sp>
      <p:sp>
        <p:nvSpPr>
          <p:cNvPr id="21" name="Rectangle 20"/>
          <p:cNvSpPr/>
          <p:nvPr/>
        </p:nvSpPr>
        <p:spPr>
          <a:xfrm>
            <a:off x="1298575" y="3513138"/>
            <a:ext cx="1296988" cy="2073275"/>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1686" name="TextBox 21"/>
          <p:cNvSpPr txBox="1">
            <a:spLocks noChangeArrowheads="1"/>
          </p:cNvSpPr>
          <p:nvPr/>
        </p:nvSpPr>
        <p:spPr bwMode="auto">
          <a:xfrm>
            <a:off x="1481138" y="4111625"/>
            <a:ext cx="895350" cy="522288"/>
          </a:xfrm>
          <a:prstGeom prst="rect">
            <a:avLst/>
          </a:prstGeom>
          <a:noFill/>
          <a:ln w="9525">
            <a:noFill/>
            <a:miter lim="800000"/>
            <a:headEnd/>
            <a:tailEnd/>
          </a:ln>
        </p:spPr>
        <p:txBody>
          <a:bodyPr wrap="none">
            <a:spAutoFit/>
          </a:bodyPr>
          <a:lstStyle/>
          <a:p>
            <a:r>
              <a:rPr lang="en-US" sz="2800"/>
              <a:t>Data</a:t>
            </a:r>
          </a:p>
        </p:txBody>
      </p:sp>
      <p:cxnSp>
        <p:nvCxnSpPr>
          <p:cNvPr id="24" name="Straight Connector 23"/>
          <p:cNvCxnSpPr/>
          <p:nvPr/>
        </p:nvCxnSpPr>
        <p:spPr>
          <a:xfrm flipV="1">
            <a:off x="2724150" y="2949575"/>
            <a:ext cx="1536700" cy="563563"/>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4150" y="5578475"/>
            <a:ext cx="1536700" cy="871538"/>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71689" name="Picture 2"/>
          <p:cNvPicPr>
            <a:picLocks noChangeAspect="1"/>
          </p:cNvPicPr>
          <p:nvPr/>
        </p:nvPicPr>
        <p:blipFill>
          <a:blip r:embed="rId2"/>
          <a:srcRect/>
          <a:stretch>
            <a:fillRect/>
          </a:stretch>
        </p:blipFill>
        <p:spPr bwMode="auto">
          <a:xfrm>
            <a:off x="4306888" y="2824163"/>
            <a:ext cx="1231900" cy="660400"/>
          </a:xfrm>
          <a:prstGeom prst="rect">
            <a:avLst/>
          </a:prstGeom>
          <a:noFill/>
          <a:ln w="9525">
            <a:noFill/>
            <a:miter lim="800000"/>
            <a:headEnd/>
            <a:tailEnd/>
          </a:ln>
        </p:spPr>
      </p:pic>
      <p:pic>
        <p:nvPicPr>
          <p:cNvPr id="71690" name="Picture 4"/>
          <p:cNvPicPr>
            <a:picLocks noChangeAspect="1"/>
          </p:cNvPicPr>
          <p:nvPr/>
        </p:nvPicPr>
        <p:blipFill>
          <a:blip r:embed="rId3"/>
          <a:srcRect/>
          <a:stretch>
            <a:fillRect/>
          </a:stretch>
        </p:blipFill>
        <p:spPr bwMode="auto">
          <a:xfrm>
            <a:off x="4095750" y="3851275"/>
            <a:ext cx="1587500" cy="711200"/>
          </a:xfrm>
          <a:prstGeom prst="rect">
            <a:avLst/>
          </a:prstGeom>
          <a:noFill/>
          <a:ln w="9525">
            <a:noFill/>
            <a:miter lim="800000"/>
            <a:headEnd/>
            <a:tailEnd/>
          </a:ln>
        </p:spPr>
      </p:pic>
      <p:pic>
        <p:nvPicPr>
          <p:cNvPr id="71691" name="Picture 5"/>
          <p:cNvPicPr>
            <a:picLocks noChangeAspect="1"/>
          </p:cNvPicPr>
          <p:nvPr/>
        </p:nvPicPr>
        <p:blipFill>
          <a:blip r:embed="rId4"/>
          <a:srcRect/>
          <a:stretch>
            <a:fillRect/>
          </a:stretch>
        </p:blipFill>
        <p:spPr bwMode="auto">
          <a:xfrm>
            <a:off x="3781425" y="4781550"/>
            <a:ext cx="2540000"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smtClean="0"/>
              <a:t>Supervised learning</a:t>
            </a:r>
          </a:p>
        </p:txBody>
      </p:sp>
      <p:pic>
        <p:nvPicPr>
          <p:cNvPr id="72707" name="Picture 4"/>
          <p:cNvPicPr>
            <a:picLocks noChangeAspect="1"/>
          </p:cNvPicPr>
          <p:nvPr/>
        </p:nvPicPr>
        <p:blipFill>
          <a:blip r:embed="rId2"/>
          <a:srcRect/>
          <a:stretch>
            <a:fillRect/>
          </a:stretch>
        </p:blipFill>
        <p:spPr bwMode="auto">
          <a:xfrm>
            <a:off x="800100" y="2384425"/>
            <a:ext cx="1146175" cy="1123950"/>
          </a:xfrm>
          <a:prstGeom prst="rect">
            <a:avLst/>
          </a:prstGeom>
          <a:noFill/>
          <a:ln w="9525">
            <a:noFill/>
            <a:miter lim="800000"/>
            <a:headEnd/>
            <a:tailEnd/>
          </a:ln>
        </p:spPr>
      </p:pic>
      <p:pic>
        <p:nvPicPr>
          <p:cNvPr id="72708" name="Picture 5"/>
          <p:cNvPicPr>
            <a:picLocks noChangeAspect="1"/>
          </p:cNvPicPr>
          <p:nvPr/>
        </p:nvPicPr>
        <p:blipFill>
          <a:blip r:embed="rId3"/>
          <a:srcRect/>
          <a:stretch>
            <a:fillRect/>
          </a:stretch>
        </p:blipFill>
        <p:spPr bwMode="auto">
          <a:xfrm>
            <a:off x="885825" y="3643313"/>
            <a:ext cx="887413" cy="893762"/>
          </a:xfrm>
          <a:prstGeom prst="rect">
            <a:avLst/>
          </a:prstGeom>
          <a:noFill/>
          <a:ln w="9525">
            <a:noFill/>
            <a:miter lim="800000"/>
            <a:headEnd/>
            <a:tailEnd/>
          </a:ln>
        </p:spPr>
      </p:pic>
      <p:pic>
        <p:nvPicPr>
          <p:cNvPr id="72709" name="Picture 6"/>
          <p:cNvPicPr>
            <a:picLocks noChangeAspect="1"/>
          </p:cNvPicPr>
          <p:nvPr/>
        </p:nvPicPr>
        <p:blipFill>
          <a:blip r:embed="rId4"/>
          <a:srcRect/>
          <a:stretch>
            <a:fillRect/>
          </a:stretch>
        </p:blipFill>
        <p:spPr bwMode="auto">
          <a:xfrm>
            <a:off x="793750" y="4633913"/>
            <a:ext cx="1103313" cy="647700"/>
          </a:xfrm>
          <a:prstGeom prst="rect">
            <a:avLst/>
          </a:prstGeom>
          <a:noFill/>
          <a:ln w="9525">
            <a:noFill/>
            <a:miter lim="800000"/>
            <a:headEnd/>
            <a:tailEnd/>
          </a:ln>
        </p:spPr>
      </p:pic>
      <p:pic>
        <p:nvPicPr>
          <p:cNvPr id="72710" name="Picture 7"/>
          <p:cNvPicPr>
            <a:picLocks noChangeAspect="1"/>
          </p:cNvPicPr>
          <p:nvPr/>
        </p:nvPicPr>
        <p:blipFill>
          <a:blip r:embed="rId5"/>
          <a:srcRect/>
          <a:stretch>
            <a:fillRect/>
          </a:stretch>
        </p:blipFill>
        <p:spPr bwMode="auto">
          <a:xfrm>
            <a:off x="676275" y="5457825"/>
            <a:ext cx="1220788" cy="695325"/>
          </a:xfrm>
          <a:prstGeom prst="rect">
            <a:avLst/>
          </a:prstGeom>
          <a:noFill/>
          <a:ln w="9525">
            <a:noFill/>
            <a:miter lim="800000"/>
            <a:headEnd/>
            <a:tailEnd/>
          </a:ln>
        </p:spPr>
      </p:pic>
      <p:sp>
        <p:nvSpPr>
          <p:cNvPr id="72711" name="TextBox 8"/>
          <p:cNvSpPr txBox="1">
            <a:spLocks noChangeArrowheads="1"/>
          </p:cNvSpPr>
          <p:nvPr/>
        </p:nvSpPr>
        <p:spPr bwMode="auto">
          <a:xfrm>
            <a:off x="1828800" y="6138863"/>
            <a:ext cx="7315200" cy="522287"/>
          </a:xfrm>
          <a:prstGeom prst="rect">
            <a:avLst/>
          </a:prstGeom>
          <a:noFill/>
          <a:ln w="9525">
            <a:noFill/>
            <a:miter lim="800000"/>
            <a:headEnd/>
            <a:tailEnd/>
          </a:ln>
        </p:spPr>
        <p:txBody>
          <a:bodyPr>
            <a:spAutoFit/>
          </a:bodyPr>
          <a:lstStyle/>
          <a:p>
            <a:r>
              <a:rPr lang="en-US" sz="2800">
                <a:solidFill>
                  <a:srgbClr val="0000FF"/>
                </a:solidFill>
              </a:rPr>
              <a:t>Supervised learning: given labeled examples</a:t>
            </a:r>
          </a:p>
        </p:txBody>
      </p:sp>
      <p:sp>
        <p:nvSpPr>
          <p:cNvPr id="72712" name="TextBox 2"/>
          <p:cNvSpPr txBox="1">
            <a:spLocks noChangeArrowheads="1"/>
          </p:cNvSpPr>
          <p:nvPr/>
        </p:nvSpPr>
        <p:spPr bwMode="auto">
          <a:xfrm>
            <a:off x="2341563" y="2297113"/>
            <a:ext cx="812800" cy="461962"/>
          </a:xfrm>
          <a:prstGeom prst="rect">
            <a:avLst/>
          </a:prstGeom>
          <a:noFill/>
          <a:ln w="9525">
            <a:noFill/>
            <a:miter lim="800000"/>
            <a:headEnd/>
            <a:tailEnd/>
          </a:ln>
        </p:spPr>
        <p:txBody>
          <a:bodyPr wrap="none">
            <a:spAutoFit/>
          </a:bodyPr>
          <a:lstStyle/>
          <a:p>
            <a:r>
              <a:rPr lang="en-US" sz="2400"/>
              <a:t>label</a:t>
            </a:r>
          </a:p>
        </p:txBody>
      </p:sp>
      <p:sp>
        <p:nvSpPr>
          <p:cNvPr id="72713" name="TextBox 11"/>
          <p:cNvSpPr txBox="1">
            <a:spLocks noChangeArrowheads="1"/>
          </p:cNvSpPr>
          <p:nvPr/>
        </p:nvSpPr>
        <p:spPr bwMode="auto">
          <a:xfrm>
            <a:off x="2341563" y="2949575"/>
            <a:ext cx="741362" cy="368300"/>
          </a:xfrm>
          <a:prstGeom prst="rect">
            <a:avLst/>
          </a:prstGeom>
          <a:noFill/>
          <a:ln w="9525">
            <a:noFill/>
            <a:miter lim="800000"/>
            <a:headEnd/>
            <a:tailEnd/>
          </a:ln>
        </p:spPr>
        <p:txBody>
          <a:bodyPr wrap="none">
            <a:spAutoFit/>
          </a:bodyPr>
          <a:lstStyle/>
          <a:p>
            <a:r>
              <a:rPr lang="en-US"/>
              <a:t>label</a:t>
            </a:r>
            <a:r>
              <a:rPr lang="en-US" baseline="-25000"/>
              <a:t>1</a:t>
            </a:r>
          </a:p>
        </p:txBody>
      </p:sp>
      <p:sp>
        <p:nvSpPr>
          <p:cNvPr id="72714" name="TextBox 13"/>
          <p:cNvSpPr txBox="1">
            <a:spLocks noChangeArrowheads="1"/>
          </p:cNvSpPr>
          <p:nvPr/>
        </p:nvSpPr>
        <p:spPr bwMode="auto">
          <a:xfrm>
            <a:off x="2341563" y="3735388"/>
            <a:ext cx="741362" cy="368300"/>
          </a:xfrm>
          <a:prstGeom prst="rect">
            <a:avLst/>
          </a:prstGeom>
          <a:noFill/>
          <a:ln w="9525">
            <a:noFill/>
            <a:miter lim="800000"/>
            <a:headEnd/>
            <a:tailEnd/>
          </a:ln>
        </p:spPr>
        <p:txBody>
          <a:bodyPr wrap="none">
            <a:spAutoFit/>
          </a:bodyPr>
          <a:lstStyle/>
          <a:p>
            <a:r>
              <a:rPr lang="en-US"/>
              <a:t>label</a:t>
            </a:r>
            <a:r>
              <a:rPr lang="en-US" baseline="-25000"/>
              <a:t>3</a:t>
            </a:r>
          </a:p>
        </p:txBody>
      </p:sp>
      <p:sp>
        <p:nvSpPr>
          <p:cNvPr id="72715" name="TextBox 14"/>
          <p:cNvSpPr txBox="1">
            <a:spLocks noChangeArrowheads="1"/>
          </p:cNvSpPr>
          <p:nvPr/>
        </p:nvSpPr>
        <p:spPr bwMode="auto">
          <a:xfrm>
            <a:off x="2341563" y="4699000"/>
            <a:ext cx="741362" cy="369888"/>
          </a:xfrm>
          <a:prstGeom prst="rect">
            <a:avLst/>
          </a:prstGeom>
          <a:noFill/>
          <a:ln w="9525">
            <a:noFill/>
            <a:miter lim="800000"/>
            <a:headEnd/>
            <a:tailEnd/>
          </a:ln>
        </p:spPr>
        <p:txBody>
          <a:bodyPr wrap="none">
            <a:spAutoFit/>
          </a:bodyPr>
          <a:lstStyle/>
          <a:p>
            <a:r>
              <a:rPr lang="en-US"/>
              <a:t>label</a:t>
            </a:r>
            <a:r>
              <a:rPr lang="en-US" baseline="-25000"/>
              <a:t>4</a:t>
            </a:r>
          </a:p>
        </p:txBody>
      </p:sp>
      <p:sp>
        <p:nvSpPr>
          <p:cNvPr id="72716" name="TextBox 15"/>
          <p:cNvSpPr txBox="1">
            <a:spLocks noChangeArrowheads="1"/>
          </p:cNvSpPr>
          <p:nvPr/>
        </p:nvSpPr>
        <p:spPr bwMode="auto">
          <a:xfrm>
            <a:off x="2341563" y="5511800"/>
            <a:ext cx="741362" cy="369888"/>
          </a:xfrm>
          <a:prstGeom prst="rect">
            <a:avLst/>
          </a:prstGeom>
          <a:noFill/>
          <a:ln w="9525">
            <a:noFill/>
            <a:miter lim="800000"/>
            <a:headEnd/>
            <a:tailEnd/>
          </a:ln>
        </p:spPr>
        <p:txBody>
          <a:bodyPr wrap="none">
            <a:spAutoFit/>
          </a:bodyPr>
          <a:lstStyle/>
          <a:p>
            <a:r>
              <a:rPr lang="en-US"/>
              <a:t>label</a:t>
            </a:r>
            <a:r>
              <a:rPr lang="en-US" baseline="-25000"/>
              <a:t>5</a:t>
            </a:r>
          </a:p>
        </p:txBody>
      </p:sp>
      <p:sp>
        <p:nvSpPr>
          <p:cNvPr id="17" name="Right Brace 16"/>
          <p:cNvSpPr/>
          <p:nvPr/>
        </p:nvSpPr>
        <p:spPr>
          <a:xfrm>
            <a:off x="3683000" y="2384425"/>
            <a:ext cx="860425" cy="3681413"/>
          </a:xfrm>
          <a:prstGeom prst="rightBrace">
            <a:avLst/>
          </a:prstGeom>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72718" name="TextBox 17"/>
          <p:cNvSpPr txBox="1">
            <a:spLocks noChangeArrowheads="1"/>
          </p:cNvSpPr>
          <p:nvPr/>
        </p:nvSpPr>
        <p:spPr bwMode="auto">
          <a:xfrm>
            <a:off x="4826000" y="3784600"/>
            <a:ext cx="2755900" cy="523875"/>
          </a:xfrm>
          <a:prstGeom prst="rect">
            <a:avLst/>
          </a:prstGeom>
          <a:noFill/>
          <a:ln w="9525">
            <a:noFill/>
            <a:miter lim="800000"/>
            <a:headEnd/>
            <a:tailEnd/>
          </a:ln>
        </p:spPr>
        <p:txBody>
          <a:bodyPr wrap="none">
            <a:spAutoFit/>
          </a:bodyPr>
          <a:lstStyle/>
          <a:p>
            <a:r>
              <a:rPr lang="en-US" sz="2800">
                <a:solidFill>
                  <a:srgbClr val="008000"/>
                </a:solidFill>
              </a:rPr>
              <a:t>labeled examples</a:t>
            </a:r>
          </a:p>
        </p:txBody>
      </p:sp>
      <p:sp>
        <p:nvSpPr>
          <p:cNvPr id="19" name="Right Brace 18"/>
          <p:cNvSpPr/>
          <p:nvPr/>
        </p:nvSpPr>
        <p:spPr>
          <a:xfrm rot="16200000">
            <a:off x="1219994" y="1707356"/>
            <a:ext cx="381000" cy="973138"/>
          </a:xfrm>
          <a:prstGeom prst="rightBrace">
            <a:avLst/>
          </a:prstGeom>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72720" name="TextBox 19"/>
          <p:cNvSpPr txBox="1">
            <a:spLocks noChangeArrowheads="1"/>
          </p:cNvSpPr>
          <p:nvPr/>
        </p:nvSpPr>
        <p:spPr bwMode="auto">
          <a:xfrm>
            <a:off x="793750" y="1425575"/>
            <a:ext cx="1546225" cy="523875"/>
          </a:xfrm>
          <a:prstGeom prst="rect">
            <a:avLst/>
          </a:prstGeom>
          <a:noFill/>
          <a:ln w="9525">
            <a:noFill/>
            <a:miter lim="800000"/>
            <a:headEnd/>
            <a:tailEnd/>
          </a:ln>
        </p:spPr>
        <p:txBody>
          <a:bodyPr wrap="none">
            <a:spAutoFit/>
          </a:bodyPr>
          <a:lstStyle/>
          <a:p>
            <a:r>
              <a:rPr lang="en-US" sz="2800">
                <a:solidFill>
                  <a:srgbClr val="008000"/>
                </a:solidFill>
              </a:rPr>
              <a:t>examples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smtClean="0"/>
              <a:t>Supervised learning</a:t>
            </a:r>
          </a:p>
        </p:txBody>
      </p:sp>
      <p:sp>
        <p:nvSpPr>
          <p:cNvPr id="73731" name="TextBox 8"/>
          <p:cNvSpPr txBox="1">
            <a:spLocks noChangeArrowheads="1"/>
          </p:cNvSpPr>
          <p:nvPr/>
        </p:nvSpPr>
        <p:spPr bwMode="auto">
          <a:xfrm>
            <a:off x="1676400" y="6138863"/>
            <a:ext cx="7467600" cy="522287"/>
          </a:xfrm>
          <a:prstGeom prst="rect">
            <a:avLst/>
          </a:prstGeom>
          <a:noFill/>
          <a:ln w="9525">
            <a:noFill/>
            <a:miter lim="800000"/>
            <a:headEnd/>
            <a:tailEnd/>
          </a:ln>
        </p:spPr>
        <p:txBody>
          <a:bodyPr>
            <a:spAutoFit/>
          </a:bodyPr>
          <a:lstStyle/>
          <a:p>
            <a:r>
              <a:rPr lang="en-US" sz="2800">
                <a:solidFill>
                  <a:srgbClr val="0000FF"/>
                </a:solidFill>
              </a:rPr>
              <a:t>Supervised learning: given labeled examples</a:t>
            </a:r>
          </a:p>
        </p:txBody>
      </p:sp>
      <p:sp>
        <p:nvSpPr>
          <p:cNvPr id="17" name="Oval 16"/>
          <p:cNvSpPr/>
          <p:nvPr/>
        </p:nvSpPr>
        <p:spPr>
          <a:xfrm>
            <a:off x="4205288" y="3076575"/>
            <a:ext cx="1517650" cy="1354138"/>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3733" name="TextBox 17"/>
          <p:cNvSpPr txBox="1">
            <a:spLocks noChangeArrowheads="1"/>
          </p:cNvSpPr>
          <p:nvPr/>
        </p:nvSpPr>
        <p:spPr bwMode="auto">
          <a:xfrm>
            <a:off x="4416425" y="3309938"/>
            <a:ext cx="1306513" cy="830262"/>
          </a:xfrm>
          <a:prstGeom prst="rect">
            <a:avLst/>
          </a:prstGeom>
          <a:noFill/>
          <a:ln w="9525">
            <a:noFill/>
            <a:miter lim="800000"/>
            <a:headEnd/>
            <a:tailEnd/>
          </a:ln>
        </p:spPr>
        <p:txBody>
          <a:bodyPr wrap="none">
            <a:spAutoFit/>
          </a:bodyPr>
          <a:lstStyle/>
          <a:p>
            <a:r>
              <a:rPr lang="en-US" sz="2400"/>
              <a:t>model/</a:t>
            </a:r>
          </a:p>
          <a:p>
            <a:r>
              <a:rPr lang="en-US" sz="2400"/>
              <a:t>predictor</a:t>
            </a:r>
          </a:p>
        </p:txBody>
      </p:sp>
      <p:sp>
        <p:nvSpPr>
          <p:cNvPr id="19" name="Right Arrow 18"/>
          <p:cNvSpPr/>
          <p:nvPr/>
        </p:nvSpPr>
        <p:spPr>
          <a:xfrm>
            <a:off x="3471863" y="3454400"/>
            <a:ext cx="606425" cy="571500"/>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73735" name="Picture 19"/>
          <p:cNvPicPr>
            <a:picLocks noChangeAspect="1"/>
          </p:cNvPicPr>
          <p:nvPr/>
        </p:nvPicPr>
        <p:blipFill>
          <a:blip r:embed="rId2"/>
          <a:srcRect/>
          <a:stretch>
            <a:fillRect/>
          </a:stretch>
        </p:blipFill>
        <p:spPr bwMode="auto">
          <a:xfrm>
            <a:off x="800100" y="2384425"/>
            <a:ext cx="1146175" cy="1123950"/>
          </a:xfrm>
          <a:prstGeom prst="rect">
            <a:avLst/>
          </a:prstGeom>
          <a:noFill/>
          <a:ln w="9525">
            <a:noFill/>
            <a:miter lim="800000"/>
            <a:headEnd/>
            <a:tailEnd/>
          </a:ln>
        </p:spPr>
      </p:pic>
      <p:pic>
        <p:nvPicPr>
          <p:cNvPr id="73736" name="Picture 20"/>
          <p:cNvPicPr>
            <a:picLocks noChangeAspect="1"/>
          </p:cNvPicPr>
          <p:nvPr/>
        </p:nvPicPr>
        <p:blipFill>
          <a:blip r:embed="rId3"/>
          <a:srcRect/>
          <a:stretch>
            <a:fillRect/>
          </a:stretch>
        </p:blipFill>
        <p:spPr bwMode="auto">
          <a:xfrm>
            <a:off x="885825" y="3643313"/>
            <a:ext cx="887413" cy="893762"/>
          </a:xfrm>
          <a:prstGeom prst="rect">
            <a:avLst/>
          </a:prstGeom>
          <a:noFill/>
          <a:ln w="9525">
            <a:noFill/>
            <a:miter lim="800000"/>
            <a:headEnd/>
            <a:tailEnd/>
          </a:ln>
        </p:spPr>
      </p:pic>
      <p:pic>
        <p:nvPicPr>
          <p:cNvPr id="73737" name="Picture 21"/>
          <p:cNvPicPr>
            <a:picLocks noChangeAspect="1"/>
          </p:cNvPicPr>
          <p:nvPr/>
        </p:nvPicPr>
        <p:blipFill>
          <a:blip r:embed="rId4"/>
          <a:srcRect/>
          <a:stretch>
            <a:fillRect/>
          </a:stretch>
        </p:blipFill>
        <p:spPr bwMode="auto">
          <a:xfrm>
            <a:off x="793750" y="4633913"/>
            <a:ext cx="1103313" cy="647700"/>
          </a:xfrm>
          <a:prstGeom prst="rect">
            <a:avLst/>
          </a:prstGeom>
          <a:noFill/>
          <a:ln w="9525">
            <a:noFill/>
            <a:miter lim="800000"/>
            <a:headEnd/>
            <a:tailEnd/>
          </a:ln>
        </p:spPr>
      </p:pic>
      <p:pic>
        <p:nvPicPr>
          <p:cNvPr id="73738" name="Picture 22"/>
          <p:cNvPicPr>
            <a:picLocks noChangeAspect="1"/>
          </p:cNvPicPr>
          <p:nvPr/>
        </p:nvPicPr>
        <p:blipFill>
          <a:blip r:embed="rId5"/>
          <a:srcRect/>
          <a:stretch>
            <a:fillRect/>
          </a:stretch>
        </p:blipFill>
        <p:spPr bwMode="auto">
          <a:xfrm>
            <a:off x="676275" y="5457825"/>
            <a:ext cx="1220788" cy="695325"/>
          </a:xfrm>
          <a:prstGeom prst="rect">
            <a:avLst/>
          </a:prstGeom>
          <a:noFill/>
          <a:ln w="9525">
            <a:noFill/>
            <a:miter lim="800000"/>
            <a:headEnd/>
            <a:tailEnd/>
          </a:ln>
        </p:spPr>
      </p:pic>
      <p:sp>
        <p:nvSpPr>
          <p:cNvPr id="73739" name="TextBox 23"/>
          <p:cNvSpPr txBox="1">
            <a:spLocks noChangeArrowheads="1"/>
          </p:cNvSpPr>
          <p:nvPr/>
        </p:nvSpPr>
        <p:spPr bwMode="auto">
          <a:xfrm>
            <a:off x="2341563" y="2297113"/>
            <a:ext cx="812800" cy="461962"/>
          </a:xfrm>
          <a:prstGeom prst="rect">
            <a:avLst/>
          </a:prstGeom>
          <a:noFill/>
          <a:ln w="9525">
            <a:noFill/>
            <a:miter lim="800000"/>
            <a:headEnd/>
            <a:tailEnd/>
          </a:ln>
        </p:spPr>
        <p:txBody>
          <a:bodyPr wrap="none">
            <a:spAutoFit/>
          </a:bodyPr>
          <a:lstStyle/>
          <a:p>
            <a:r>
              <a:rPr lang="en-US" sz="2400"/>
              <a:t>label</a:t>
            </a:r>
          </a:p>
        </p:txBody>
      </p:sp>
      <p:sp>
        <p:nvSpPr>
          <p:cNvPr id="73740" name="TextBox 24"/>
          <p:cNvSpPr txBox="1">
            <a:spLocks noChangeArrowheads="1"/>
          </p:cNvSpPr>
          <p:nvPr/>
        </p:nvSpPr>
        <p:spPr bwMode="auto">
          <a:xfrm>
            <a:off x="2341563" y="2949575"/>
            <a:ext cx="741362" cy="368300"/>
          </a:xfrm>
          <a:prstGeom prst="rect">
            <a:avLst/>
          </a:prstGeom>
          <a:noFill/>
          <a:ln w="9525">
            <a:noFill/>
            <a:miter lim="800000"/>
            <a:headEnd/>
            <a:tailEnd/>
          </a:ln>
        </p:spPr>
        <p:txBody>
          <a:bodyPr wrap="none">
            <a:spAutoFit/>
          </a:bodyPr>
          <a:lstStyle/>
          <a:p>
            <a:r>
              <a:rPr lang="en-US"/>
              <a:t>label</a:t>
            </a:r>
            <a:r>
              <a:rPr lang="en-US" baseline="-25000"/>
              <a:t>1</a:t>
            </a:r>
          </a:p>
        </p:txBody>
      </p:sp>
      <p:sp>
        <p:nvSpPr>
          <p:cNvPr id="73741" name="TextBox 25"/>
          <p:cNvSpPr txBox="1">
            <a:spLocks noChangeArrowheads="1"/>
          </p:cNvSpPr>
          <p:nvPr/>
        </p:nvSpPr>
        <p:spPr bwMode="auto">
          <a:xfrm>
            <a:off x="2341563" y="3735388"/>
            <a:ext cx="741362" cy="368300"/>
          </a:xfrm>
          <a:prstGeom prst="rect">
            <a:avLst/>
          </a:prstGeom>
          <a:noFill/>
          <a:ln w="9525">
            <a:noFill/>
            <a:miter lim="800000"/>
            <a:headEnd/>
            <a:tailEnd/>
          </a:ln>
        </p:spPr>
        <p:txBody>
          <a:bodyPr wrap="none">
            <a:spAutoFit/>
          </a:bodyPr>
          <a:lstStyle/>
          <a:p>
            <a:r>
              <a:rPr lang="en-US"/>
              <a:t>label</a:t>
            </a:r>
            <a:r>
              <a:rPr lang="en-US" baseline="-25000"/>
              <a:t>3</a:t>
            </a:r>
          </a:p>
        </p:txBody>
      </p:sp>
      <p:sp>
        <p:nvSpPr>
          <p:cNvPr id="73742" name="TextBox 26"/>
          <p:cNvSpPr txBox="1">
            <a:spLocks noChangeArrowheads="1"/>
          </p:cNvSpPr>
          <p:nvPr/>
        </p:nvSpPr>
        <p:spPr bwMode="auto">
          <a:xfrm>
            <a:off x="2341563" y="4699000"/>
            <a:ext cx="741362" cy="369888"/>
          </a:xfrm>
          <a:prstGeom prst="rect">
            <a:avLst/>
          </a:prstGeom>
          <a:noFill/>
          <a:ln w="9525">
            <a:noFill/>
            <a:miter lim="800000"/>
            <a:headEnd/>
            <a:tailEnd/>
          </a:ln>
        </p:spPr>
        <p:txBody>
          <a:bodyPr wrap="none">
            <a:spAutoFit/>
          </a:bodyPr>
          <a:lstStyle/>
          <a:p>
            <a:r>
              <a:rPr lang="en-US"/>
              <a:t>label</a:t>
            </a:r>
            <a:r>
              <a:rPr lang="en-US" baseline="-25000"/>
              <a:t>4</a:t>
            </a:r>
          </a:p>
        </p:txBody>
      </p:sp>
      <p:sp>
        <p:nvSpPr>
          <p:cNvPr id="73743" name="TextBox 27"/>
          <p:cNvSpPr txBox="1">
            <a:spLocks noChangeArrowheads="1"/>
          </p:cNvSpPr>
          <p:nvPr/>
        </p:nvSpPr>
        <p:spPr bwMode="auto">
          <a:xfrm>
            <a:off x="2341563" y="5511800"/>
            <a:ext cx="741362" cy="369888"/>
          </a:xfrm>
          <a:prstGeom prst="rect">
            <a:avLst/>
          </a:prstGeom>
          <a:noFill/>
          <a:ln w="9525">
            <a:noFill/>
            <a:miter lim="800000"/>
            <a:headEnd/>
            <a:tailEnd/>
          </a:ln>
        </p:spPr>
        <p:txBody>
          <a:bodyPr wrap="none">
            <a:spAutoFit/>
          </a:bodyPr>
          <a:lstStyle/>
          <a:p>
            <a:r>
              <a:rPr lang="en-US"/>
              <a:t>label</a:t>
            </a:r>
            <a:r>
              <a:rPr lang="en-US" baseline="-25000"/>
              <a:t>5</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smtClean="0"/>
              <a:t>Supervised learning</a:t>
            </a:r>
          </a:p>
        </p:txBody>
      </p:sp>
      <p:sp>
        <p:nvSpPr>
          <p:cNvPr id="17" name="Oval 16"/>
          <p:cNvSpPr/>
          <p:nvPr/>
        </p:nvSpPr>
        <p:spPr>
          <a:xfrm>
            <a:off x="4205288" y="3076575"/>
            <a:ext cx="1517650" cy="1354138"/>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4756" name="TextBox 17"/>
          <p:cNvSpPr txBox="1">
            <a:spLocks noChangeArrowheads="1"/>
          </p:cNvSpPr>
          <p:nvPr/>
        </p:nvSpPr>
        <p:spPr bwMode="auto">
          <a:xfrm>
            <a:off x="4416425" y="3309938"/>
            <a:ext cx="1306513" cy="830262"/>
          </a:xfrm>
          <a:prstGeom prst="rect">
            <a:avLst/>
          </a:prstGeom>
          <a:noFill/>
          <a:ln w="9525">
            <a:noFill/>
            <a:miter lim="800000"/>
            <a:headEnd/>
            <a:tailEnd/>
          </a:ln>
        </p:spPr>
        <p:txBody>
          <a:bodyPr wrap="none">
            <a:spAutoFit/>
          </a:bodyPr>
          <a:lstStyle/>
          <a:p>
            <a:r>
              <a:rPr lang="en-US" sz="2400"/>
              <a:t>model/</a:t>
            </a:r>
          </a:p>
          <a:p>
            <a:r>
              <a:rPr lang="en-US" sz="2400"/>
              <a:t>predictor</a:t>
            </a:r>
          </a:p>
        </p:txBody>
      </p:sp>
      <p:sp>
        <p:nvSpPr>
          <p:cNvPr id="19" name="Right Arrow 18"/>
          <p:cNvSpPr/>
          <p:nvPr/>
        </p:nvSpPr>
        <p:spPr>
          <a:xfrm>
            <a:off x="3471863" y="3454400"/>
            <a:ext cx="606425" cy="571500"/>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4758" name="TextBox 19"/>
          <p:cNvSpPr txBox="1">
            <a:spLocks noChangeArrowheads="1"/>
          </p:cNvSpPr>
          <p:nvPr/>
        </p:nvSpPr>
        <p:spPr bwMode="auto">
          <a:xfrm>
            <a:off x="381000" y="5715000"/>
            <a:ext cx="8229600" cy="523875"/>
          </a:xfrm>
          <a:prstGeom prst="rect">
            <a:avLst/>
          </a:prstGeom>
          <a:noFill/>
          <a:ln w="9525">
            <a:noFill/>
            <a:miter lim="800000"/>
            <a:headEnd/>
            <a:tailEnd/>
          </a:ln>
        </p:spPr>
        <p:txBody>
          <a:bodyPr>
            <a:spAutoFit/>
          </a:bodyPr>
          <a:lstStyle/>
          <a:p>
            <a:r>
              <a:rPr lang="en-US" sz="2800">
                <a:solidFill>
                  <a:srgbClr val="0000FF"/>
                </a:solidFill>
              </a:rPr>
              <a:t>Supervised learning: learn to predict new example</a:t>
            </a:r>
          </a:p>
        </p:txBody>
      </p:sp>
      <p:pic>
        <p:nvPicPr>
          <p:cNvPr id="74759" name="Picture 20"/>
          <p:cNvPicPr>
            <a:picLocks noChangeAspect="1"/>
          </p:cNvPicPr>
          <p:nvPr/>
        </p:nvPicPr>
        <p:blipFill>
          <a:blip r:embed="rId2"/>
          <a:srcRect/>
          <a:stretch>
            <a:fillRect/>
          </a:stretch>
        </p:blipFill>
        <p:spPr bwMode="auto">
          <a:xfrm>
            <a:off x="1066800" y="2590800"/>
            <a:ext cx="1816100" cy="2019300"/>
          </a:xfrm>
          <a:prstGeom prst="rect">
            <a:avLst/>
          </a:prstGeom>
          <a:noFill/>
          <a:ln w="9525">
            <a:noFill/>
            <a:miter lim="800000"/>
            <a:headEnd/>
            <a:tailEnd/>
          </a:ln>
        </p:spPr>
      </p:pic>
      <p:sp>
        <p:nvSpPr>
          <p:cNvPr id="22" name="Right Arrow 21"/>
          <p:cNvSpPr/>
          <p:nvPr/>
        </p:nvSpPr>
        <p:spPr>
          <a:xfrm>
            <a:off x="6051550" y="3454400"/>
            <a:ext cx="606425" cy="571500"/>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4761" name="TextBox 22"/>
          <p:cNvSpPr txBox="1">
            <a:spLocks noChangeArrowheads="1"/>
          </p:cNvSpPr>
          <p:nvPr/>
        </p:nvSpPr>
        <p:spPr bwMode="auto">
          <a:xfrm>
            <a:off x="7112000" y="3525838"/>
            <a:ext cx="1611313" cy="369887"/>
          </a:xfrm>
          <a:prstGeom prst="rect">
            <a:avLst/>
          </a:prstGeom>
          <a:noFill/>
          <a:ln w="9525">
            <a:noFill/>
            <a:miter lim="800000"/>
            <a:headEnd/>
            <a:tailEnd/>
          </a:ln>
        </p:spPr>
        <p:txBody>
          <a:bodyPr wrap="none">
            <a:spAutoFit/>
          </a:bodyPr>
          <a:lstStyle/>
          <a:p>
            <a:r>
              <a:rPr lang="en-US"/>
              <a:t>predicted label</a:t>
            </a:r>
            <a:endParaRPr lang="en-US" baseline="-250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mtClean="0"/>
              <a:t>Goals of the course</a:t>
            </a:r>
          </a:p>
        </p:txBody>
      </p:sp>
      <p:sp>
        <p:nvSpPr>
          <p:cNvPr id="52227" name="TextBox 4"/>
          <p:cNvSpPr txBox="1">
            <a:spLocks noChangeArrowheads="1"/>
          </p:cNvSpPr>
          <p:nvPr/>
        </p:nvSpPr>
        <p:spPr bwMode="auto">
          <a:xfrm>
            <a:off x="2300288" y="5926138"/>
            <a:ext cx="4465637" cy="830262"/>
          </a:xfrm>
          <a:prstGeom prst="rect">
            <a:avLst/>
          </a:prstGeom>
          <a:noFill/>
          <a:ln w="9525">
            <a:noFill/>
            <a:miter lim="800000"/>
            <a:headEnd/>
            <a:tailEnd/>
          </a:ln>
        </p:spPr>
        <p:txBody>
          <a:bodyPr wrap="none">
            <a:spAutoFit/>
          </a:bodyPr>
          <a:lstStyle/>
          <a:p>
            <a:r>
              <a:rPr lang="en-US" sz="2400"/>
              <a:t>Be able to laugh at these signs</a:t>
            </a:r>
          </a:p>
          <a:p>
            <a:r>
              <a:rPr lang="en-US" sz="2400"/>
              <a:t>(or at least know why one might…)</a:t>
            </a:r>
          </a:p>
        </p:txBody>
      </p:sp>
      <p:pic>
        <p:nvPicPr>
          <p:cNvPr id="52228" name="Picture 5"/>
          <p:cNvPicPr>
            <a:picLocks noChangeAspect="1"/>
          </p:cNvPicPr>
          <p:nvPr/>
        </p:nvPicPr>
        <p:blipFill>
          <a:blip r:embed="rId2"/>
          <a:srcRect/>
          <a:stretch>
            <a:fillRect/>
          </a:stretch>
        </p:blipFill>
        <p:spPr bwMode="auto">
          <a:xfrm>
            <a:off x="29496" y="1142984"/>
            <a:ext cx="9081495" cy="47037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smtClean="0"/>
              <a:t>Supervised learning: classification</a:t>
            </a:r>
          </a:p>
        </p:txBody>
      </p:sp>
      <p:pic>
        <p:nvPicPr>
          <p:cNvPr id="75779" name="Picture 4"/>
          <p:cNvPicPr>
            <a:picLocks noChangeAspect="1"/>
          </p:cNvPicPr>
          <p:nvPr/>
        </p:nvPicPr>
        <p:blipFill>
          <a:blip r:embed="rId2"/>
          <a:srcRect/>
          <a:stretch>
            <a:fillRect/>
          </a:stretch>
        </p:blipFill>
        <p:spPr bwMode="auto">
          <a:xfrm>
            <a:off x="822325" y="1935163"/>
            <a:ext cx="1146175" cy="1123950"/>
          </a:xfrm>
          <a:prstGeom prst="rect">
            <a:avLst/>
          </a:prstGeom>
          <a:noFill/>
          <a:ln w="9525">
            <a:noFill/>
            <a:miter lim="800000"/>
            <a:headEnd/>
            <a:tailEnd/>
          </a:ln>
        </p:spPr>
      </p:pic>
      <p:pic>
        <p:nvPicPr>
          <p:cNvPr id="75780" name="Picture 5"/>
          <p:cNvPicPr>
            <a:picLocks noChangeAspect="1"/>
          </p:cNvPicPr>
          <p:nvPr/>
        </p:nvPicPr>
        <p:blipFill>
          <a:blip r:embed="rId3"/>
          <a:srcRect/>
          <a:stretch>
            <a:fillRect/>
          </a:stretch>
        </p:blipFill>
        <p:spPr bwMode="auto">
          <a:xfrm>
            <a:off x="906463" y="3228975"/>
            <a:ext cx="889000" cy="893763"/>
          </a:xfrm>
          <a:prstGeom prst="rect">
            <a:avLst/>
          </a:prstGeom>
          <a:noFill/>
          <a:ln w="9525">
            <a:noFill/>
            <a:miter lim="800000"/>
            <a:headEnd/>
            <a:tailEnd/>
          </a:ln>
        </p:spPr>
      </p:pic>
      <p:pic>
        <p:nvPicPr>
          <p:cNvPr id="75781" name="Picture 6"/>
          <p:cNvPicPr>
            <a:picLocks noChangeAspect="1"/>
          </p:cNvPicPr>
          <p:nvPr/>
        </p:nvPicPr>
        <p:blipFill>
          <a:blip r:embed="rId4"/>
          <a:srcRect/>
          <a:stretch>
            <a:fillRect/>
          </a:stretch>
        </p:blipFill>
        <p:spPr bwMode="auto">
          <a:xfrm>
            <a:off x="814388" y="4219575"/>
            <a:ext cx="1103312" cy="647700"/>
          </a:xfrm>
          <a:prstGeom prst="rect">
            <a:avLst/>
          </a:prstGeom>
          <a:noFill/>
          <a:ln w="9525">
            <a:noFill/>
            <a:miter lim="800000"/>
            <a:headEnd/>
            <a:tailEnd/>
          </a:ln>
        </p:spPr>
      </p:pic>
      <p:pic>
        <p:nvPicPr>
          <p:cNvPr id="75782" name="Picture 7"/>
          <p:cNvPicPr>
            <a:picLocks noChangeAspect="1"/>
          </p:cNvPicPr>
          <p:nvPr/>
        </p:nvPicPr>
        <p:blipFill>
          <a:blip r:embed="rId5"/>
          <a:srcRect/>
          <a:stretch>
            <a:fillRect/>
          </a:stretch>
        </p:blipFill>
        <p:spPr bwMode="auto">
          <a:xfrm>
            <a:off x="698500" y="5043488"/>
            <a:ext cx="1219200" cy="695325"/>
          </a:xfrm>
          <a:prstGeom prst="rect">
            <a:avLst/>
          </a:prstGeom>
          <a:noFill/>
          <a:ln w="9525">
            <a:noFill/>
            <a:miter lim="800000"/>
            <a:headEnd/>
            <a:tailEnd/>
          </a:ln>
        </p:spPr>
      </p:pic>
      <p:sp>
        <p:nvSpPr>
          <p:cNvPr id="75783" name="TextBox 8"/>
          <p:cNvSpPr txBox="1">
            <a:spLocks noChangeArrowheads="1"/>
          </p:cNvSpPr>
          <p:nvPr/>
        </p:nvSpPr>
        <p:spPr bwMode="auto">
          <a:xfrm>
            <a:off x="457200" y="6138863"/>
            <a:ext cx="7924800" cy="522287"/>
          </a:xfrm>
          <a:prstGeom prst="rect">
            <a:avLst/>
          </a:prstGeom>
          <a:noFill/>
          <a:ln w="9525">
            <a:noFill/>
            <a:miter lim="800000"/>
            <a:headEnd/>
            <a:tailEnd/>
          </a:ln>
        </p:spPr>
        <p:txBody>
          <a:bodyPr>
            <a:spAutoFit/>
          </a:bodyPr>
          <a:lstStyle/>
          <a:p>
            <a:r>
              <a:rPr lang="en-US" sz="2800">
                <a:solidFill>
                  <a:srgbClr val="0000FF"/>
                </a:solidFill>
              </a:rPr>
              <a:t>Supervised learning: given labeled examples</a:t>
            </a:r>
          </a:p>
        </p:txBody>
      </p:sp>
      <p:sp>
        <p:nvSpPr>
          <p:cNvPr id="75784" name="TextBox 2"/>
          <p:cNvSpPr txBox="1">
            <a:spLocks noChangeArrowheads="1"/>
          </p:cNvSpPr>
          <p:nvPr/>
        </p:nvSpPr>
        <p:spPr bwMode="auto">
          <a:xfrm>
            <a:off x="2363788" y="1847850"/>
            <a:ext cx="812800" cy="461963"/>
          </a:xfrm>
          <a:prstGeom prst="rect">
            <a:avLst/>
          </a:prstGeom>
          <a:noFill/>
          <a:ln w="9525">
            <a:noFill/>
            <a:miter lim="800000"/>
            <a:headEnd/>
            <a:tailEnd/>
          </a:ln>
        </p:spPr>
        <p:txBody>
          <a:bodyPr wrap="none">
            <a:spAutoFit/>
          </a:bodyPr>
          <a:lstStyle/>
          <a:p>
            <a:r>
              <a:rPr lang="en-US" sz="2400"/>
              <a:t>label</a:t>
            </a:r>
          </a:p>
        </p:txBody>
      </p:sp>
      <p:sp>
        <p:nvSpPr>
          <p:cNvPr id="75785" name="TextBox 11"/>
          <p:cNvSpPr txBox="1">
            <a:spLocks noChangeArrowheads="1"/>
          </p:cNvSpPr>
          <p:nvPr/>
        </p:nvSpPr>
        <p:spPr bwMode="auto">
          <a:xfrm>
            <a:off x="2363788" y="2500313"/>
            <a:ext cx="733425" cy="369887"/>
          </a:xfrm>
          <a:prstGeom prst="rect">
            <a:avLst/>
          </a:prstGeom>
          <a:noFill/>
          <a:ln w="9525">
            <a:noFill/>
            <a:miter lim="800000"/>
            <a:headEnd/>
            <a:tailEnd/>
          </a:ln>
        </p:spPr>
        <p:txBody>
          <a:bodyPr wrap="none">
            <a:spAutoFit/>
          </a:bodyPr>
          <a:lstStyle/>
          <a:p>
            <a:r>
              <a:rPr lang="en-US"/>
              <a:t>apple</a:t>
            </a:r>
            <a:endParaRPr lang="en-US" baseline="-25000"/>
          </a:p>
        </p:txBody>
      </p:sp>
      <p:sp>
        <p:nvSpPr>
          <p:cNvPr id="75786" name="TextBox 13"/>
          <p:cNvSpPr txBox="1">
            <a:spLocks noChangeArrowheads="1"/>
          </p:cNvSpPr>
          <p:nvPr/>
        </p:nvSpPr>
        <p:spPr bwMode="auto">
          <a:xfrm>
            <a:off x="2362200" y="3321050"/>
            <a:ext cx="733425" cy="368300"/>
          </a:xfrm>
          <a:prstGeom prst="rect">
            <a:avLst/>
          </a:prstGeom>
          <a:noFill/>
          <a:ln w="9525">
            <a:noFill/>
            <a:miter lim="800000"/>
            <a:headEnd/>
            <a:tailEnd/>
          </a:ln>
        </p:spPr>
        <p:txBody>
          <a:bodyPr wrap="none">
            <a:spAutoFit/>
          </a:bodyPr>
          <a:lstStyle/>
          <a:p>
            <a:r>
              <a:rPr lang="en-US"/>
              <a:t>apple</a:t>
            </a:r>
            <a:endParaRPr lang="en-US" baseline="-25000"/>
          </a:p>
        </p:txBody>
      </p:sp>
      <p:sp>
        <p:nvSpPr>
          <p:cNvPr id="75787" name="TextBox 14"/>
          <p:cNvSpPr txBox="1">
            <a:spLocks noChangeArrowheads="1"/>
          </p:cNvSpPr>
          <p:nvPr/>
        </p:nvSpPr>
        <p:spPr bwMode="auto">
          <a:xfrm>
            <a:off x="2362200" y="4284663"/>
            <a:ext cx="896938" cy="369887"/>
          </a:xfrm>
          <a:prstGeom prst="rect">
            <a:avLst/>
          </a:prstGeom>
          <a:noFill/>
          <a:ln w="9525">
            <a:noFill/>
            <a:miter lim="800000"/>
            <a:headEnd/>
            <a:tailEnd/>
          </a:ln>
        </p:spPr>
        <p:txBody>
          <a:bodyPr wrap="none">
            <a:spAutoFit/>
          </a:bodyPr>
          <a:lstStyle/>
          <a:p>
            <a:r>
              <a:rPr lang="en-US"/>
              <a:t>banana</a:t>
            </a:r>
            <a:endParaRPr lang="en-US" baseline="-25000"/>
          </a:p>
        </p:txBody>
      </p:sp>
      <p:sp>
        <p:nvSpPr>
          <p:cNvPr id="75788" name="TextBox 15"/>
          <p:cNvSpPr txBox="1">
            <a:spLocks noChangeArrowheads="1"/>
          </p:cNvSpPr>
          <p:nvPr/>
        </p:nvSpPr>
        <p:spPr bwMode="auto">
          <a:xfrm>
            <a:off x="2362200" y="5097463"/>
            <a:ext cx="896938" cy="369887"/>
          </a:xfrm>
          <a:prstGeom prst="rect">
            <a:avLst/>
          </a:prstGeom>
          <a:noFill/>
          <a:ln w="9525">
            <a:noFill/>
            <a:miter lim="800000"/>
            <a:headEnd/>
            <a:tailEnd/>
          </a:ln>
        </p:spPr>
        <p:txBody>
          <a:bodyPr wrap="none">
            <a:spAutoFit/>
          </a:bodyPr>
          <a:lstStyle/>
          <a:p>
            <a:r>
              <a:rPr lang="en-US"/>
              <a:t>banana</a:t>
            </a:r>
            <a:endParaRPr lang="en-US" baseline="-25000"/>
          </a:p>
        </p:txBody>
      </p:sp>
      <p:sp>
        <p:nvSpPr>
          <p:cNvPr id="75789" name="TextBox 17"/>
          <p:cNvSpPr txBox="1">
            <a:spLocks noChangeArrowheads="1"/>
          </p:cNvSpPr>
          <p:nvPr/>
        </p:nvSpPr>
        <p:spPr bwMode="auto">
          <a:xfrm>
            <a:off x="4035425" y="3081338"/>
            <a:ext cx="4941888" cy="954087"/>
          </a:xfrm>
          <a:prstGeom prst="rect">
            <a:avLst/>
          </a:prstGeom>
          <a:noFill/>
          <a:ln w="9525">
            <a:noFill/>
            <a:miter lim="800000"/>
            <a:headEnd/>
            <a:tailEnd/>
          </a:ln>
        </p:spPr>
        <p:txBody>
          <a:bodyPr>
            <a:spAutoFit/>
          </a:bodyPr>
          <a:lstStyle/>
          <a:p>
            <a:r>
              <a:rPr lang="en-US" sz="2800">
                <a:solidFill>
                  <a:srgbClr val="008000"/>
                </a:solidFill>
              </a:rPr>
              <a:t>Classification: a finite set of labels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a:xfrm>
            <a:off x="457200" y="1639341"/>
            <a:ext cx="8229600" cy="4525963"/>
          </a:xfrm>
        </p:spPr>
        <p:txBody>
          <a:bodyPr/>
          <a:lstStyle/>
          <a:p>
            <a:r>
              <a:rPr lang="en-US" altLang="zh-TW" dirty="0" smtClean="0"/>
              <a:t>Supervised learning</a:t>
            </a:r>
            <a:endParaRPr lang="zh-TW" altLang="en-US" dirty="0"/>
          </a:p>
        </p:txBody>
      </p:sp>
      <p:sp>
        <p:nvSpPr>
          <p:cNvPr id="2" name="標題 1"/>
          <p:cNvSpPr>
            <a:spLocks noGrp="1"/>
          </p:cNvSpPr>
          <p:nvPr>
            <p:ph type="title"/>
          </p:nvPr>
        </p:nvSpPr>
        <p:spPr/>
        <p:txBody>
          <a:bodyPr/>
          <a:lstStyle/>
          <a:p>
            <a:r>
              <a:rPr lang="en-US" altLang="zh-TW" dirty="0"/>
              <a:t>Machine learning structure</a:t>
            </a:r>
            <a:endParaRPr lang="zh-TW" altLang="en-US" dirty="0"/>
          </a:p>
        </p:txBody>
      </p:sp>
      <p:pic>
        <p:nvPicPr>
          <p:cNvPr id="2050" name="Picture 2" descr="C:\Users\Ian\Desktop\supervised.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64387" y="2204864"/>
            <a:ext cx="6059941" cy="371568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434900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tr-TR" smtClean="0"/>
              <a:t>Classification Example</a:t>
            </a:r>
          </a:p>
        </p:txBody>
      </p:sp>
      <p:pic>
        <p:nvPicPr>
          <p:cNvPr id="76803" name="Picture 9"/>
          <p:cNvPicPr>
            <a:picLocks noGrp="1" noChangeAspect="1" noChangeArrowheads="1"/>
          </p:cNvPicPr>
          <p:nvPr>
            <p:ph idx="1"/>
          </p:nvPr>
        </p:nvPicPr>
        <p:blipFill>
          <a:blip r:embed="rId2"/>
          <a:srcRect/>
          <a:stretch>
            <a:fillRect/>
          </a:stretch>
        </p:blipFill>
        <p:spPr>
          <a:xfrm>
            <a:off x="3946525" y="1946275"/>
            <a:ext cx="4689475" cy="4464050"/>
          </a:xfrm>
        </p:spPr>
      </p:pic>
      <p:sp>
        <p:nvSpPr>
          <p:cNvPr id="76804" name="Rectangle 3"/>
          <p:cNvSpPr>
            <a:spLocks noGrp="1" noChangeArrowheads="1"/>
          </p:cNvSpPr>
          <p:nvPr>
            <p:ph type="body" sz="half" idx="4294967295"/>
          </p:nvPr>
        </p:nvSpPr>
        <p:spPr>
          <a:xfrm>
            <a:off x="623888" y="2817813"/>
            <a:ext cx="3322637" cy="3168650"/>
          </a:xfrm>
        </p:spPr>
        <p:txBody>
          <a:bodyPr/>
          <a:lstStyle/>
          <a:p>
            <a:pPr marL="0" indent="0">
              <a:buFont typeface="Arial" charset="0"/>
              <a:buNone/>
            </a:pPr>
            <a:r>
              <a:rPr lang="tr-TR" smtClean="0"/>
              <a:t>Differentiate between </a:t>
            </a:r>
            <a:r>
              <a:rPr lang="tr-TR" smtClean="0">
                <a:solidFill>
                  <a:srgbClr val="FF33CC"/>
                </a:solidFill>
              </a:rPr>
              <a:t>low-risk</a:t>
            </a:r>
            <a:r>
              <a:rPr lang="tr-TR" smtClean="0"/>
              <a:t> and </a:t>
            </a:r>
            <a:r>
              <a:rPr lang="tr-TR" smtClean="0">
                <a:solidFill>
                  <a:srgbClr val="FF0000"/>
                </a:solidFill>
              </a:rPr>
              <a:t>high-risk</a:t>
            </a:r>
            <a:r>
              <a:rPr lang="tr-TR" smtClean="0"/>
              <a:t> customers from their </a:t>
            </a:r>
            <a:r>
              <a:rPr lang="tr-TR" i="1" smtClean="0"/>
              <a:t>income</a:t>
            </a:r>
            <a:r>
              <a:rPr lang="tr-TR" smtClean="0"/>
              <a:t> and </a:t>
            </a:r>
            <a:r>
              <a:rPr lang="tr-TR" i="1" smtClean="0"/>
              <a:t>savings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tr-TR" smtClean="0"/>
              <a:t>Classification Applications</a:t>
            </a:r>
          </a:p>
        </p:txBody>
      </p:sp>
      <p:sp>
        <p:nvSpPr>
          <p:cNvPr id="88067" name="Rectangle 3"/>
          <p:cNvSpPr>
            <a:spLocks noGrp="1" noChangeArrowheads="1"/>
          </p:cNvSpPr>
          <p:nvPr>
            <p:ph idx="1"/>
          </p:nvPr>
        </p:nvSpPr>
        <p:spPr>
          <a:xfrm>
            <a:off x="598488" y="1741488"/>
            <a:ext cx="8153400" cy="4932362"/>
          </a:xfrm>
        </p:spPr>
        <p:txBody>
          <a:bodyPr>
            <a:normAutofit fontScale="85000" lnSpcReduction="10000"/>
          </a:bodyPr>
          <a:lstStyle/>
          <a:p>
            <a:pPr marL="0" indent="0">
              <a:lnSpc>
                <a:spcPct val="90000"/>
              </a:lnSpc>
              <a:buFont typeface="Arial" charset="0"/>
              <a:buNone/>
              <a:defRPr/>
            </a:pPr>
            <a:r>
              <a:rPr lang="tr-TR" dirty="0" err="1" smtClean="0">
                <a:solidFill>
                  <a:schemeClr val="accent1"/>
                </a:solidFill>
              </a:rPr>
              <a:t>Face</a:t>
            </a:r>
            <a:r>
              <a:rPr lang="tr-TR" dirty="0" smtClean="0">
                <a:solidFill>
                  <a:schemeClr val="accent1"/>
                </a:solidFill>
              </a:rPr>
              <a:t> </a:t>
            </a:r>
            <a:r>
              <a:rPr lang="tr-TR" dirty="0" err="1" smtClean="0">
                <a:solidFill>
                  <a:schemeClr val="accent1"/>
                </a:solidFill>
              </a:rPr>
              <a:t>recognition</a:t>
            </a:r>
            <a:endParaRPr lang="tr-TR" dirty="0">
              <a:solidFill>
                <a:schemeClr val="accent1"/>
              </a:solidFill>
            </a:endParaRPr>
          </a:p>
          <a:p>
            <a:pPr marL="0" indent="0">
              <a:lnSpc>
                <a:spcPct val="90000"/>
              </a:lnSpc>
              <a:buFont typeface="Arial" charset="0"/>
              <a:buNone/>
              <a:defRPr/>
            </a:pPr>
            <a:endParaRPr lang="tr-TR" dirty="0" smtClean="0">
              <a:solidFill>
                <a:schemeClr val="accent1"/>
              </a:solidFill>
            </a:endParaRPr>
          </a:p>
          <a:p>
            <a:pPr marL="0" indent="0">
              <a:lnSpc>
                <a:spcPct val="90000"/>
              </a:lnSpc>
              <a:buFont typeface="Arial" charset="0"/>
              <a:buNone/>
              <a:defRPr/>
            </a:pPr>
            <a:r>
              <a:rPr lang="tr-TR" dirty="0" err="1" smtClean="0">
                <a:solidFill>
                  <a:schemeClr val="accent1"/>
                </a:solidFill>
              </a:rPr>
              <a:t>Character</a:t>
            </a:r>
            <a:r>
              <a:rPr lang="tr-TR" dirty="0" smtClean="0">
                <a:solidFill>
                  <a:schemeClr val="accent1"/>
                </a:solidFill>
              </a:rPr>
              <a:t> </a:t>
            </a:r>
            <a:r>
              <a:rPr lang="tr-TR" dirty="0" err="1" smtClean="0">
                <a:solidFill>
                  <a:schemeClr val="accent1"/>
                </a:solidFill>
              </a:rPr>
              <a:t>recognition</a:t>
            </a:r>
            <a:endParaRPr lang="tr-TR" dirty="0" smtClean="0">
              <a:solidFill>
                <a:schemeClr val="accent1"/>
              </a:solidFill>
            </a:endParaRPr>
          </a:p>
          <a:p>
            <a:pPr marL="0" indent="0">
              <a:lnSpc>
                <a:spcPct val="90000"/>
              </a:lnSpc>
              <a:buFont typeface="Arial" charset="0"/>
              <a:buNone/>
              <a:defRPr/>
            </a:pPr>
            <a:endParaRPr lang="tr-TR" dirty="0" smtClean="0">
              <a:solidFill>
                <a:schemeClr val="accent1"/>
              </a:solidFill>
            </a:endParaRPr>
          </a:p>
          <a:p>
            <a:pPr marL="0" indent="0">
              <a:lnSpc>
                <a:spcPct val="90000"/>
              </a:lnSpc>
              <a:buFont typeface="Arial" charset="0"/>
              <a:buNone/>
              <a:defRPr/>
            </a:pPr>
            <a:r>
              <a:rPr lang="tr-TR" dirty="0" err="1" smtClean="0">
                <a:solidFill>
                  <a:schemeClr val="accent1"/>
                </a:solidFill>
              </a:rPr>
              <a:t>Spam</a:t>
            </a:r>
            <a:r>
              <a:rPr lang="tr-TR" dirty="0" smtClean="0">
                <a:solidFill>
                  <a:schemeClr val="accent1"/>
                </a:solidFill>
              </a:rPr>
              <a:t> </a:t>
            </a:r>
            <a:r>
              <a:rPr lang="tr-TR" dirty="0" err="1" smtClean="0">
                <a:solidFill>
                  <a:schemeClr val="accent1"/>
                </a:solidFill>
              </a:rPr>
              <a:t>detection</a:t>
            </a:r>
            <a:endParaRPr lang="tr-TR" dirty="0" smtClean="0">
              <a:solidFill>
                <a:schemeClr val="accent1"/>
              </a:solidFill>
            </a:endParaRPr>
          </a:p>
          <a:p>
            <a:pPr marL="0" indent="0">
              <a:lnSpc>
                <a:spcPct val="90000"/>
              </a:lnSpc>
              <a:buFont typeface="Arial" charset="0"/>
              <a:buNone/>
              <a:defRPr/>
            </a:pPr>
            <a:endParaRPr lang="tr-TR" dirty="0" smtClean="0">
              <a:solidFill>
                <a:schemeClr val="accent1"/>
              </a:solidFill>
            </a:endParaRPr>
          </a:p>
          <a:p>
            <a:pPr marL="0" indent="0">
              <a:lnSpc>
                <a:spcPct val="90000"/>
              </a:lnSpc>
              <a:buFont typeface="Arial" charset="0"/>
              <a:buNone/>
              <a:defRPr/>
            </a:pPr>
            <a:r>
              <a:rPr lang="tr-TR" dirty="0" err="1" smtClean="0">
                <a:solidFill>
                  <a:schemeClr val="accent1"/>
                </a:solidFill>
              </a:rPr>
              <a:t>Medical</a:t>
            </a:r>
            <a:r>
              <a:rPr lang="tr-TR" dirty="0" smtClean="0">
                <a:solidFill>
                  <a:schemeClr val="accent1"/>
                </a:solidFill>
              </a:rPr>
              <a:t> </a:t>
            </a:r>
            <a:r>
              <a:rPr lang="tr-TR" dirty="0">
                <a:solidFill>
                  <a:schemeClr val="accent1"/>
                </a:solidFill>
              </a:rPr>
              <a:t>diagnosis: </a:t>
            </a:r>
            <a:r>
              <a:rPr lang="tr-TR" dirty="0"/>
              <a:t>From symptoms to </a:t>
            </a:r>
            <a:r>
              <a:rPr lang="tr-TR" dirty="0" smtClean="0"/>
              <a:t>illnesses</a:t>
            </a:r>
          </a:p>
          <a:p>
            <a:pPr marL="0" indent="0">
              <a:lnSpc>
                <a:spcPct val="90000"/>
              </a:lnSpc>
              <a:buFont typeface="Arial" charset="0"/>
              <a:buNone/>
              <a:defRPr/>
            </a:pPr>
            <a:endParaRPr lang="tr-TR" dirty="0" smtClean="0">
              <a:solidFill>
                <a:schemeClr val="accent1"/>
              </a:solidFill>
            </a:endParaRPr>
          </a:p>
          <a:p>
            <a:pPr marL="0" indent="0">
              <a:lnSpc>
                <a:spcPct val="90000"/>
              </a:lnSpc>
              <a:buFont typeface="Arial" charset="0"/>
              <a:buNone/>
              <a:defRPr/>
            </a:pPr>
            <a:r>
              <a:rPr lang="tr-TR" dirty="0" err="1" smtClean="0">
                <a:solidFill>
                  <a:schemeClr val="accent1"/>
                </a:solidFill>
              </a:rPr>
              <a:t>Biometrics</a:t>
            </a:r>
            <a:r>
              <a:rPr lang="tr-TR" dirty="0" smtClean="0">
                <a:solidFill>
                  <a:schemeClr val="accent1"/>
                </a:solidFill>
              </a:rPr>
              <a:t>: </a:t>
            </a:r>
            <a:r>
              <a:rPr lang="tr-TR" dirty="0" smtClean="0"/>
              <a:t>Recognition/authentication using physical and/or behavioral characteristics: Face, iris, signature, </a:t>
            </a:r>
            <a:r>
              <a:rPr lang="tr-TR" dirty="0" err="1" smtClean="0"/>
              <a:t>etc</a:t>
            </a:r>
            <a:endParaRPr lang="tr-TR" dirty="0" smtClean="0"/>
          </a:p>
          <a:p>
            <a:pPr marL="0" indent="0">
              <a:lnSpc>
                <a:spcPct val="90000"/>
              </a:lnSpc>
              <a:buFont typeface="Arial" charset="0"/>
              <a:buNone/>
              <a:defRPr/>
            </a:pPr>
            <a:endParaRPr lang="tr-TR" dirty="0"/>
          </a:p>
          <a:p>
            <a:pPr marL="0" indent="0">
              <a:lnSpc>
                <a:spcPct val="90000"/>
              </a:lnSpc>
              <a:buFont typeface="Arial" charset="0"/>
              <a:buNone/>
              <a:defRPr/>
            </a:pPr>
            <a:r>
              <a:rPr lang="tr-TR" dirty="0" smtClean="0"/>
              <a:t>...</a:t>
            </a:r>
            <a:endParaRPr lang="tr-T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0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06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p>
            <a:fld id="{74BBCD5C-D4BB-45F9-9CCF-17B3BC6223F6}" type="slidenum">
              <a:rPr lang="tr-TR" smtClean="0"/>
              <a:pPr/>
              <a:t>44</a:t>
            </a:fld>
            <a:endParaRPr lang="tr-TR" smtClean="0"/>
          </a:p>
        </p:txBody>
      </p:sp>
      <p:sp>
        <p:nvSpPr>
          <p:cNvPr id="14339" name="Rectangle 2"/>
          <p:cNvSpPr>
            <a:spLocks noGrp="1" noChangeArrowheads="1"/>
          </p:cNvSpPr>
          <p:nvPr>
            <p:ph type="title"/>
          </p:nvPr>
        </p:nvSpPr>
        <p:spPr/>
        <p:txBody>
          <a:bodyPr/>
          <a:lstStyle/>
          <a:p>
            <a:pPr eaLnBrk="1" hangingPunct="1"/>
            <a:r>
              <a:rPr lang="tr-TR" smtClean="0"/>
              <a:t>Classification: Applications</a:t>
            </a:r>
          </a:p>
        </p:txBody>
      </p:sp>
      <p:sp>
        <p:nvSpPr>
          <p:cNvPr id="14340" name="Rectangle 3"/>
          <p:cNvSpPr>
            <a:spLocks noGrp="1" noChangeArrowheads="1"/>
          </p:cNvSpPr>
          <p:nvPr>
            <p:ph type="body" idx="1"/>
          </p:nvPr>
        </p:nvSpPr>
        <p:spPr/>
        <p:txBody>
          <a:bodyPr>
            <a:normAutofit fontScale="92500" lnSpcReduction="20000"/>
          </a:bodyPr>
          <a:lstStyle/>
          <a:p>
            <a:pPr eaLnBrk="1" hangingPunct="1">
              <a:lnSpc>
                <a:spcPct val="90000"/>
              </a:lnSpc>
            </a:pPr>
            <a:r>
              <a:rPr lang="tr-TR" dirty="0" smtClean="0">
                <a:solidFill>
                  <a:srgbClr val="FF0000"/>
                </a:solidFill>
              </a:rPr>
              <a:t>Aka Pattern recognition</a:t>
            </a:r>
          </a:p>
          <a:p>
            <a:pPr eaLnBrk="1" hangingPunct="1">
              <a:lnSpc>
                <a:spcPct val="90000"/>
              </a:lnSpc>
            </a:pPr>
            <a:r>
              <a:rPr lang="tr-TR" dirty="0" smtClean="0">
                <a:solidFill>
                  <a:srgbClr val="FF0000"/>
                </a:solidFill>
              </a:rPr>
              <a:t>Face recognition: Pose, lighting, occlusion (glasses, beard), make-up, hair style </a:t>
            </a:r>
          </a:p>
          <a:p>
            <a:pPr eaLnBrk="1" hangingPunct="1">
              <a:lnSpc>
                <a:spcPct val="90000"/>
              </a:lnSpc>
            </a:pPr>
            <a:r>
              <a:rPr lang="tr-TR" dirty="0" smtClean="0">
                <a:solidFill>
                  <a:srgbClr val="FF0000"/>
                </a:solidFill>
              </a:rPr>
              <a:t>Character recognition: Different handwriting styles.</a:t>
            </a:r>
          </a:p>
          <a:p>
            <a:pPr eaLnBrk="1" hangingPunct="1">
              <a:lnSpc>
                <a:spcPct val="90000"/>
              </a:lnSpc>
            </a:pPr>
            <a:r>
              <a:rPr lang="tr-TR" dirty="0" smtClean="0">
                <a:solidFill>
                  <a:srgbClr val="FF0000"/>
                </a:solidFill>
              </a:rPr>
              <a:t>Speech recognition: Temporal dependency. </a:t>
            </a:r>
          </a:p>
          <a:p>
            <a:pPr lvl="1" eaLnBrk="1" hangingPunct="1">
              <a:lnSpc>
                <a:spcPct val="90000"/>
              </a:lnSpc>
            </a:pPr>
            <a:r>
              <a:rPr lang="tr-TR" dirty="0" smtClean="0">
                <a:solidFill>
                  <a:srgbClr val="FF0000"/>
                </a:solidFill>
              </a:rPr>
              <a:t>Use of a dictionary or the syntax of the language. </a:t>
            </a:r>
          </a:p>
          <a:p>
            <a:pPr lvl="1" eaLnBrk="1" hangingPunct="1">
              <a:lnSpc>
                <a:spcPct val="90000"/>
              </a:lnSpc>
            </a:pPr>
            <a:r>
              <a:rPr lang="tr-TR" dirty="0" smtClean="0">
                <a:solidFill>
                  <a:srgbClr val="FF0000"/>
                </a:solidFill>
              </a:rPr>
              <a:t>Sensor fusion: Combine multiple modalities; eg, visual (lip image) and acoustic for speech</a:t>
            </a:r>
          </a:p>
          <a:p>
            <a:pPr eaLnBrk="1" hangingPunct="1">
              <a:lnSpc>
                <a:spcPct val="90000"/>
              </a:lnSpc>
            </a:pPr>
            <a:r>
              <a:rPr lang="tr-TR" dirty="0" smtClean="0">
                <a:solidFill>
                  <a:srgbClr val="FF0000"/>
                </a:solidFill>
              </a:rPr>
              <a:t>Medical diagnosis: From symptoms to illnesses</a:t>
            </a:r>
          </a:p>
          <a:p>
            <a:pPr eaLnBrk="1" hangingPunct="1">
              <a:lnSpc>
                <a:spcPct val="90000"/>
              </a:lnSpc>
            </a:pPr>
            <a:r>
              <a:rPr lang="en-US" dirty="0" smtClean="0">
                <a:solidFill>
                  <a:srgbClr val="FF0000"/>
                </a:solidFill>
              </a:rPr>
              <a:t>Web Advertizing: Predict if a user clicks on an ad on the Internet.</a:t>
            </a:r>
            <a:endParaRPr lang="tr-TR" dirty="0" smtClean="0">
              <a:solidFill>
                <a:srgbClr val="FF000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p>
            <a:fld id="{D74EFA1B-3E2F-4018-87F6-59251BCF0097}" type="slidenum">
              <a:rPr lang="tr-TR" smtClean="0"/>
              <a:pPr/>
              <a:t>45</a:t>
            </a:fld>
            <a:endParaRPr lang="tr-TR" smtClean="0"/>
          </a:p>
        </p:txBody>
      </p:sp>
      <p:sp>
        <p:nvSpPr>
          <p:cNvPr id="15363" name="Rectangle 2"/>
          <p:cNvSpPr>
            <a:spLocks noGrp="1" noChangeArrowheads="1"/>
          </p:cNvSpPr>
          <p:nvPr>
            <p:ph type="title"/>
          </p:nvPr>
        </p:nvSpPr>
        <p:spPr/>
        <p:txBody>
          <a:bodyPr/>
          <a:lstStyle/>
          <a:p>
            <a:pPr eaLnBrk="1" hangingPunct="1"/>
            <a:r>
              <a:rPr lang="tr-TR" smtClean="0"/>
              <a:t>Face Recognition</a:t>
            </a:r>
          </a:p>
        </p:txBody>
      </p:sp>
      <p:pic>
        <p:nvPicPr>
          <p:cNvPr id="15364" name="Picture 17" descr="011"/>
          <p:cNvPicPr>
            <a:picLocks noChangeAspect="1" noChangeArrowheads="1"/>
          </p:cNvPicPr>
          <p:nvPr/>
        </p:nvPicPr>
        <p:blipFill>
          <a:blip r:embed="rId3"/>
          <a:srcRect/>
          <a:stretch>
            <a:fillRect/>
          </a:stretch>
        </p:blipFill>
        <p:spPr bwMode="auto">
          <a:xfrm>
            <a:off x="755650" y="2492375"/>
            <a:ext cx="876300" cy="1066800"/>
          </a:xfrm>
          <a:prstGeom prst="rect">
            <a:avLst/>
          </a:prstGeom>
          <a:noFill/>
          <a:ln w="9525">
            <a:noFill/>
            <a:miter lim="800000"/>
            <a:headEnd/>
            <a:tailEnd/>
          </a:ln>
        </p:spPr>
      </p:pic>
      <p:pic>
        <p:nvPicPr>
          <p:cNvPr id="15365" name="Picture 18" descr="012"/>
          <p:cNvPicPr>
            <a:picLocks noChangeAspect="1" noChangeArrowheads="1"/>
          </p:cNvPicPr>
          <p:nvPr/>
        </p:nvPicPr>
        <p:blipFill>
          <a:blip r:embed="rId4"/>
          <a:srcRect/>
          <a:stretch>
            <a:fillRect/>
          </a:stretch>
        </p:blipFill>
        <p:spPr bwMode="auto">
          <a:xfrm>
            <a:off x="1763713" y="2492375"/>
            <a:ext cx="876300" cy="1066800"/>
          </a:xfrm>
          <a:prstGeom prst="rect">
            <a:avLst/>
          </a:prstGeom>
          <a:noFill/>
          <a:ln w="9525">
            <a:noFill/>
            <a:miter lim="800000"/>
            <a:headEnd/>
            <a:tailEnd/>
          </a:ln>
        </p:spPr>
      </p:pic>
      <p:pic>
        <p:nvPicPr>
          <p:cNvPr id="15366" name="Picture 19" descr="010"/>
          <p:cNvPicPr>
            <a:picLocks noChangeAspect="1" noChangeArrowheads="1"/>
          </p:cNvPicPr>
          <p:nvPr/>
        </p:nvPicPr>
        <p:blipFill>
          <a:blip r:embed="rId5"/>
          <a:srcRect/>
          <a:stretch>
            <a:fillRect/>
          </a:stretch>
        </p:blipFill>
        <p:spPr bwMode="auto">
          <a:xfrm>
            <a:off x="2771775" y="2492375"/>
            <a:ext cx="876300" cy="1066800"/>
          </a:xfrm>
          <a:prstGeom prst="rect">
            <a:avLst/>
          </a:prstGeom>
          <a:noFill/>
          <a:ln w="9525">
            <a:noFill/>
            <a:miter lim="800000"/>
            <a:headEnd/>
            <a:tailEnd/>
          </a:ln>
        </p:spPr>
      </p:pic>
      <p:pic>
        <p:nvPicPr>
          <p:cNvPr id="15367" name="Picture 20" descr="013"/>
          <p:cNvPicPr>
            <a:picLocks noChangeAspect="1" noChangeArrowheads="1"/>
          </p:cNvPicPr>
          <p:nvPr/>
        </p:nvPicPr>
        <p:blipFill>
          <a:blip r:embed="rId6"/>
          <a:srcRect/>
          <a:stretch>
            <a:fillRect/>
          </a:stretch>
        </p:blipFill>
        <p:spPr bwMode="auto">
          <a:xfrm>
            <a:off x="3779838" y="2492375"/>
            <a:ext cx="876300" cy="1066800"/>
          </a:xfrm>
          <a:prstGeom prst="rect">
            <a:avLst/>
          </a:prstGeom>
          <a:noFill/>
          <a:ln w="9525">
            <a:noFill/>
            <a:miter lim="800000"/>
            <a:headEnd/>
            <a:tailEnd/>
          </a:ln>
        </p:spPr>
      </p:pic>
      <p:pic>
        <p:nvPicPr>
          <p:cNvPr id="15368" name="Picture 21" descr="014"/>
          <p:cNvPicPr>
            <a:picLocks noChangeAspect="1" noChangeArrowheads="1"/>
          </p:cNvPicPr>
          <p:nvPr/>
        </p:nvPicPr>
        <p:blipFill>
          <a:blip r:embed="rId7"/>
          <a:srcRect/>
          <a:stretch>
            <a:fillRect/>
          </a:stretch>
        </p:blipFill>
        <p:spPr bwMode="auto">
          <a:xfrm>
            <a:off x="684213" y="4508500"/>
            <a:ext cx="876300" cy="1066800"/>
          </a:xfrm>
          <a:prstGeom prst="rect">
            <a:avLst/>
          </a:prstGeom>
          <a:noFill/>
          <a:ln w="9525">
            <a:noFill/>
            <a:miter lim="800000"/>
            <a:headEnd/>
            <a:tailEnd/>
          </a:ln>
        </p:spPr>
      </p:pic>
      <p:pic>
        <p:nvPicPr>
          <p:cNvPr id="15369" name="Picture 22" descr="020"/>
          <p:cNvPicPr>
            <a:picLocks noChangeAspect="1" noChangeArrowheads="1"/>
          </p:cNvPicPr>
          <p:nvPr/>
        </p:nvPicPr>
        <p:blipFill>
          <a:blip r:embed="rId8"/>
          <a:srcRect/>
          <a:stretch>
            <a:fillRect/>
          </a:stretch>
        </p:blipFill>
        <p:spPr bwMode="auto">
          <a:xfrm>
            <a:off x="1692275" y="4508500"/>
            <a:ext cx="876300" cy="1066800"/>
          </a:xfrm>
          <a:prstGeom prst="rect">
            <a:avLst/>
          </a:prstGeom>
          <a:noFill/>
          <a:ln w="9525">
            <a:noFill/>
            <a:miter lim="800000"/>
            <a:headEnd/>
            <a:tailEnd/>
          </a:ln>
        </p:spPr>
      </p:pic>
      <p:pic>
        <p:nvPicPr>
          <p:cNvPr id="15370" name="Picture 23" descr="105"/>
          <p:cNvPicPr>
            <a:picLocks noChangeAspect="1" noChangeArrowheads="1"/>
          </p:cNvPicPr>
          <p:nvPr/>
        </p:nvPicPr>
        <p:blipFill>
          <a:blip r:embed="rId9"/>
          <a:srcRect/>
          <a:stretch>
            <a:fillRect/>
          </a:stretch>
        </p:blipFill>
        <p:spPr bwMode="auto">
          <a:xfrm>
            <a:off x="2700338" y="4508500"/>
            <a:ext cx="876300" cy="1066800"/>
          </a:xfrm>
          <a:prstGeom prst="rect">
            <a:avLst/>
          </a:prstGeom>
          <a:noFill/>
          <a:ln w="9525">
            <a:noFill/>
            <a:miter lim="800000"/>
            <a:headEnd/>
            <a:tailEnd/>
          </a:ln>
        </p:spPr>
      </p:pic>
      <p:pic>
        <p:nvPicPr>
          <p:cNvPr id="15371" name="Picture 24" descr="350"/>
          <p:cNvPicPr>
            <a:picLocks noChangeAspect="1" noChangeArrowheads="1"/>
          </p:cNvPicPr>
          <p:nvPr/>
        </p:nvPicPr>
        <p:blipFill>
          <a:blip r:embed="rId10"/>
          <a:srcRect/>
          <a:stretch>
            <a:fillRect/>
          </a:stretch>
        </p:blipFill>
        <p:spPr bwMode="auto">
          <a:xfrm>
            <a:off x="3708400" y="4508500"/>
            <a:ext cx="876300" cy="1066800"/>
          </a:xfrm>
          <a:prstGeom prst="rect">
            <a:avLst/>
          </a:prstGeom>
          <a:noFill/>
          <a:ln w="9525">
            <a:noFill/>
            <a:miter lim="800000"/>
            <a:headEnd/>
            <a:tailEnd/>
          </a:ln>
        </p:spPr>
      </p:pic>
      <p:sp>
        <p:nvSpPr>
          <p:cNvPr id="15372" name="Text Box 25"/>
          <p:cNvSpPr txBox="1">
            <a:spLocks noChangeArrowheads="1"/>
          </p:cNvSpPr>
          <p:nvPr/>
        </p:nvSpPr>
        <p:spPr bwMode="auto">
          <a:xfrm>
            <a:off x="611188" y="1844675"/>
            <a:ext cx="4684712" cy="457200"/>
          </a:xfrm>
          <a:prstGeom prst="rect">
            <a:avLst/>
          </a:prstGeom>
          <a:noFill/>
          <a:ln w="9525">
            <a:noFill/>
            <a:miter lim="800000"/>
            <a:headEnd/>
            <a:tailEnd/>
          </a:ln>
        </p:spPr>
        <p:txBody>
          <a:bodyPr wrap="none">
            <a:spAutoFit/>
          </a:bodyPr>
          <a:lstStyle/>
          <a:p>
            <a:r>
              <a:rPr lang="tr-TR" sz="2400">
                <a:latin typeface="Lucida Bright" pitchFamily="18" charset="0"/>
              </a:rPr>
              <a:t>Training examples of a person</a:t>
            </a:r>
          </a:p>
        </p:txBody>
      </p:sp>
      <p:sp>
        <p:nvSpPr>
          <p:cNvPr id="15373" name="Text Box 26"/>
          <p:cNvSpPr txBox="1">
            <a:spLocks noChangeArrowheads="1"/>
          </p:cNvSpPr>
          <p:nvPr/>
        </p:nvSpPr>
        <p:spPr bwMode="auto">
          <a:xfrm>
            <a:off x="684213" y="3933825"/>
            <a:ext cx="1951037" cy="457200"/>
          </a:xfrm>
          <a:prstGeom prst="rect">
            <a:avLst/>
          </a:prstGeom>
          <a:noFill/>
          <a:ln w="9525">
            <a:noFill/>
            <a:miter lim="800000"/>
            <a:headEnd/>
            <a:tailEnd/>
          </a:ln>
        </p:spPr>
        <p:txBody>
          <a:bodyPr wrap="none">
            <a:spAutoFit/>
          </a:bodyPr>
          <a:lstStyle/>
          <a:p>
            <a:r>
              <a:rPr lang="tr-TR" sz="2400">
                <a:latin typeface="Lucida Bright" pitchFamily="18" charset="0"/>
              </a:rPr>
              <a:t>Test images</a:t>
            </a:r>
          </a:p>
        </p:txBody>
      </p:sp>
      <p:sp>
        <p:nvSpPr>
          <p:cNvPr id="15374" name="Text Box 27"/>
          <p:cNvSpPr txBox="1">
            <a:spLocks noChangeArrowheads="1"/>
          </p:cNvSpPr>
          <p:nvPr/>
        </p:nvSpPr>
        <p:spPr bwMode="auto">
          <a:xfrm>
            <a:off x="5435600" y="5949950"/>
            <a:ext cx="3336925" cy="457200"/>
          </a:xfrm>
          <a:prstGeom prst="rect">
            <a:avLst/>
          </a:prstGeom>
          <a:noFill/>
          <a:ln w="9525">
            <a:noFill/>
            <a:miter lim="800000"/>
            <a:headEnd/>
            <a:tailEnd/>
          </a:ln>
        </p:spPr>
        <p:txBody>
          <a:bodyPr wrap="none">
            <a:spAutoFit/>
          </a:bodyPr>
          <a:lstStyle/>
          <a:p>
            <a:r>
              <a:rPr lang="tr-TR" sz="1400">
                <a:latin typeface="Lucida Bright" pitchFamily="18" charset="0"/>
              </a:rPr>
              <a:t>AT&amp;T Laboratories, Cambridge UK</a:t>
            </a:r>
          </a:p>
          <a:p>
            <a:r>
              <a:rPr lang="tr-TR" sz="1000">
                <a:latin typeface="Lucida Bright" pitchFamily="18" charset="0"/>
              </a:rPr>
              <a:t>http://www.uk.research.att.com/facedatabase.html</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pPr eaLnBrk="1" hangingPunct="1"/>
            <a:endParaRPr lang="en-US" altLang="en-US" smtClean="0"/>
          </a:p>
        </p:txBody>
      </p:sp>
      <p:sp>
        <p:nvSpPr>
          <p:cNvPr id="78851" name="Content Placeholder 2"/>
          <p:cNvSpPr>
            <a:spLocks noGrp="1"/>
          </p:cNvSpPr>
          <p:nvPr>
            <p:ph idx="1"/>
          </p:nvPr>
        </p:nvSpPr>
        <p:spPr/>
        <p:txBody>
          <a:bodyPr/>
          <a:lstStyle/>
          <a:p>
            <a:pPr eaLnBrk="1" hangingPunct="1"/>
            <a:endParaRPr lang="en-US" altLang="en-US" smtClean="0"/>
          </a:p>
        </p:txBody>
      </p:sp>
      <p:pic>
        <p:nvPicPr>
          <p:cNvPr id="78852" name="Picture 2" descr="C:\Users\hays\Desktop\143 Computer Vision\slides\07\machine_learning_spectrum.png"/>
          <p:cNvPicPr>
            <a:picLocks noChangeAspect="1" noChangeArrowheads="1"/>
          </p:cNvPicPr>
          <p:nvPr/>
        </p:nvPicPr>
        <p:blipFill>
          <a:blip r:embed="rId2"/>
          <a:srcRect/>
          <a:stretch>
            <a:fillRect/>
          </a:stretch>
        </p:blipFill>
        <p:spPr bwMode="auto">
          <a:xfrm>
            <a:off x="0" y="228600"/>
            <a:ext cx="9144000" cy="6483350"/>
          </a:xfrm>
          <a:prstGeom prst="rect">
            <a:avLst/>
          </a:prstGeom>
          <a:noFill/>
          <a:ln w="9525">
            <a:noFill/>
            <a:miter lim="800000"/>
            <a:headEnd/>
            <a:tailEnd/>
          </a:ln>
        </p:spPr>
      </p:pic>
      <p:sp>
        <p:nvSpPr>
          <p:cNvPr id="2" name="Frame 1"/>
          <p:cNvSpPr/>
          <p:nvPr/>
        </p:nvSpPr>
        <p:spPr>
          <a:xfrm>
            <a:off x="1295400" y="4648200"/>
            <a:ext cx="3048000" cy="1295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smtClean="0"/>
              <a:t>Supervised learning: regression</a:t>
            </a:r>
          </a:p>
        </p:txBody>
      </p:sp>
      <p:pic>
        <p:nvPicPr>
          <p:cNvPr id="79875" name="Picture 4"/>
          <p:cNvPicPr>
            <a:picLocks noChangeAspect="1"/>
          </p:cNvPicPr>
          <p:nvPr/>
        </p:nvPicPr>
        <p:blipFill>
          <a:blip r:embed="rId2"/>
          <a:srcRect/>
          <a:stretch>
            <a:fillRect/>
          </a:stretch>
        </p:blipFill>
        <p:spPr bwMode="auto">
          <a:xfrm>
            <a:off x="814388" y="1905000"/>
            <a:ext cx="1147762" cy="1123950"/>
          </a:xfrm>
          <a:prstGeom prst="rect">
            <a:avLst/>
          </a:prstGeom>
          <a:noFill/>
          <a:ln w="9525">
            <a:noFill/>
            <a:miter lim="800000"/>
            <a:headEnd/>
            <a:tailEnd/>
          </a:ln>
        </p:spPr>
      </p:pic>
      <p:pic>
        <p:nvPicPr>
          <p:cNvPr id="79876" name="Picture 5"/>
          <p:cNvPicPr>
            <a:picLocks noChangeAspect="1"/>
          </p:cNvPicPr>
          <p:nvPr/>
        </p:nvPicPr>
        <p:blipFill>
          <a:blip r:embed="rId3"/>
          <a:srcRect/>
          <a:stretch>
            <a:fillRect/>
          </a:stretch>
        </p:blipFill>
        <p:spPr bwMode="auto">
          <a:xfrm>
            <a:off x="906463" y="3149600"/>
            <a:ext cx="889000" cy="895350"/>
          </a:xfrm>
          <a:prstGeom prst="rect">
            <a:avLst/>
          </a:prstGeom>
          <a:noFill/>
          <a:ln w="9525">
            <a:noFill/>
            <a:miter lim="800000"/>
            <a:headEnd/>
            <a:tailEnd/>
          </a:ln>
        </p:spPr>
      </p:pic>
      <p:pic>
        <p:nvPicPr>
          <p:cNvPr id="79877" name="Picture 6"/>
          <p:cNvPicPr>
            <a:picLocks noChangeAspect="1"/>
          </p:cNvPicPr>
          <p:nvPr/>
        </p:nvPicPr>
        <p:blipFill>
          <a:blip r:embed="rId4"/>
          <a:srcRect/>
          <a:stretch>
            <a:fillRect/>
          </a:stretch>
        </p:blipFill>
        <p:spPr bwMode="auto">
          <a:xfrm>
            <a:off x="814388" y="4140200"/>
            <a:ext cx="1103312" cy="649288"/>
          </a:xfrm>
          <a:prstGeom prst="rect">
            <a:avLst/>
          </a:prstGeom>
          <a:noFill/>
          <a:ln w="9525">
            <a:noFill/>
            <a:miter lim="800000"/>
            <a:headEnd/>
            <a:tailEnd/>
          </a:ln>
        </p:spPr>
      </p:pic>
      <p:pic>
        <p:nvPicPr>
          <p:cNvPr id="79878" name="Picture 7"/>
          <p:cNvPicPr>
            <a:picLocks noChangeAspect="1"/>
          </p:cNvPicPr>
          <p:nvPr/>
        </p:nvPicPr>
        <p:blipFill>
          <a:blip r:embed="rId5"/>
          <a:srcRect/>
          <a:stretch>
            <a:fillRect/>
          </a:stretch>
        </p:blipFill>
        <p:spPr bwMode="auto">
          <a:xfrm>
            <a:off x="698500" y="4964113"/>
            <a:ext cx="1219200" cy="696912"/>
          </a:xfrm>
          <a:prstGeom prst="rect">
            <a:avLst/>
          </a:prstGeom>
          <a:noFill/>
          <a:ln w="9525">
            <a:noFill/>
            <a:miter lim="800000"/>
            <a:headEnd/>
            <a:tailEnd/>
          </a:ln>
        </p:spPr>
      </p:pic>
      <p:sp>
        <p:nvSpPr>
          <p:cNvPr id="79879" name="TextBox 8"/>
          <p:cNvSpPr txBox="1">
            <a:spLocks noChangeArrowheads="1"/>
          </p:cNvSpPr>
          <p:nvPr/>
        </p:nvSpPr>
        <p:spPr bwMode="auto">
          <a:xfrm>
            <a:off x="533400" y="6138863"/>
            <a:ext cx="8513763" cy="522287"/>
          </a:xfrm>
          <a:prstGeom prst="rect">
            <a:avLst/>
          </a:prstGeom>
          <a:noFill/>
          <a:ln w="9525">
            <a:noFill/>
            <a:miter lim="800000"/>
            <a:headEnd/>
            <a:tailEnd/>
          </a:ln>
        </p:spPr>
        <p:txBody>
          <a:bodyPr>
            <a:spAutoFit/>
          </a:bodyPr>
          <a:lstStyle/>
          <a:p>
            <a:r>
              <a:rPr lang="en-US" sz="2800">
                <a:solidFill>
                  <a:srgbClr val="0000FF"/>
                </a:solidFill>
              </a:rPr>
              <a:t>Supervised learning: given labeled examples</a:t>
            </a:r>
          </a:p>
        </p:txBody>
      </p:sp>
      <p:sp>
        <p:nvSpPr>
          <p:cNvPr id="79880" name="TextBox 2"/>
          <p:cNvSpPr txBox="1">
            <a:spLocks noChangeArrowheads="1"/>
          </p:cNvSpPr>
          <p:nvPr/>
        </p:nvSpPr>
        <p:spPr bwMode="auto">
          <a:xfrm>
            <a:off x="2341563" y="1674813"/>
            <a:ext cx="812800" cy="460375"/>
          </a:xfrm>
          <a:prstGeom prst="rect">
            <a:avLst/>
          </a:prstGeom>
          <a:noFill/>
          <a:ln w="9525">
            <a:noFill/>
            <a:miter lim="800000"/>
            <a:headEnd/>
            <a:tailEnd/>
          </a:ln>
        </p:spPr>
        <p:txBody>
          <a:bodyPr wrap="none">
            <a:spAutoFit/>
          </a:bodyPr>
          <a:lstStyle/>
          <a:p>
            <a:r>
              <a:rPr lang="en-US" sz="2400"/>
              <a:t>label</a:t>
            </a:r>
          </a:p>
        </p:txBody>
      </p:sp>
      <p:sp>
        <p:nvSpPr>
          <p:cNvPr id="79881" name="TextBox 11"/>
          <p:cNvSpPr txBox="1">
            <a:spLocks noChangeArrowheads="1"/>
          </p:cNvSpPr>
          <p:nvPr/>
        </p:nvSpPr>
        <p:spPr bwMode="auto">
          <a:xfrm>
            <a:off x="2355850" y="2470150"/>
            <a:ext cx="568325" cy="368300"/>
          </a:xfrm>
          <a:prstGeom prst="rect">
            <a:avLst/>
          </a:prstGeom>
          <a:noFill/>
          <a:ln w="9525">
            <a:noFill/>
            <a:miter lim="800000"/>
            <a:headEnd/>
            <a:tailEnd/>
          </a:ln>
        </p:spPr>
        <p:txBody>
          <a:bodyPr wrap="none">
            <a:spAutoFit/>
          </a:bodyPr>
          <a:lstStyle/>
          <a:p>
            <a:r>
              <a:rPr lang="en-US"/>
              <a:t>-4.5</a:t>
            </a:r>
            <a:endParaRPr lang="en-US" baseline="-25000"/>
          </a:p>
        </p:txBody>
      </p:sp>
      <p:sp>
        <p:nvSpPr>
          <p:cNvPr id="79882" name="TextBox 13"/>
          <p:cNvSpPr txBox="1">
            <a:spLocks noChangeArrowheads="1"/>
          </p:cNvSpPr>
          <p:nvPr/>
        </p:nvSpPr>
        <p:spPr bwMode="auto">
          <a:xfrm>
            <a:off x="2362200" y="3241675"/>
            <a:ext cx="617538" cy="369888"/>
          </a:xfrm>
          <a:prstGeom prst="rect">
            <a:avLst/>
          </a:prstGeom>
          <a:noFill/>
          <a:ln w="9525">
            <a:noFill/>
            <a:miter lim="800000"/>
            <a:headEnd/>
            <a:tailEnd/>
          </a:ln>
        </p:spPr>
        <p:txBody>
          <a:bodyPr wrap="none">
            <a:spAutoFit/>
          </a:bodyPr>
          <a:lstStyle/>
          <a:p>
            <a:r>
              <a:rPr lang="en-US"/>
              <a:t>10.1</a:t>
            </a:r>
            <a:endParaRPr lang="en-US" baseline="-25000"/>
          </a:p>
        </p:txBody>
      </p:sp>
      <p:sp>
        <p:nvSpPr>
          <p:cNvPr id="79883" name="TextBox 14"/>
          <p:cNvSpPr txBox="1">
            <a:spLocks noChangeArrowheads="1"/>
          </p:cNvSpPr>
          <p:nvPr/>
        </p:nvSpPr>
        <p:spPr bwMode="auto">
          <a:xfrm>
            <a:off x="2362200" y="4206875"/>
            <a:ext cx="490538" cy="368300"/>
          </a:xfrm>
          <a:prstGeom prst="rect">
            <a:avLst/>
          </a:prstGeom>
          <a:noFill/>
          <a:ln w="9525">
            <a:noFill/>
            <a:miter lim="800000"/>
            <a:headEnd/>
            <a:tailEnd/>
          </a:ln>
        </p:spPr>
        <p:txBody>
          <a:bodyPr wrap="none">
            <a:spAutoFit/>
          </a:bodyPr>
          <a:lstStyle/>
          <a:p>
            <a:r>
              <a:rPr lang="en-US"/>
              <a:t>3.2</a:t>
            </a:r>
            <a:endParaRPr lang="en-US" baseline="-25000"/>
          </a:p>
        </p:txBody>
      </p:sp>
      <p:sp>
        <p:nvSpPr>
          <p:cNvPr id="79884" name="TextBox 15"/>
          <p:cNvSpPr txBox="1">
            <a:spLocks noChangeArrowheads="1"/>
          </p:cNvSpPr>
          <p:nvPr/>
        </p:nvSpPr>
        <p:spPr bwMode="auto">
          <a:xfrm>
            <a:off x="2362200" y="5019675"/>
            <a:ext cx="503238" cy="368300"/>
          </a:xfrm>
          <a:prstGeom prst="rect">
            <a:avLst/>
          </a:prstGeom>
          <a:noFill/>
          <a:ln w="9525">
            <a:noFill/>
            <a:miter lim="800000"/>
            <a:headEnd/>
            <a:tailEnd/>
          </a:ln>
        </p:spPr>
        <p:txBody>
          <a:bodyPr wrap="none">
            <a:spAutoFit/>
          </a:bodyPr>
          <a:lstStyle/>
          <a:p>
            <a:r>
              <a:rPr lang="en-US"/>
              <a:t>4.3</a:t>
            </a:r>
            <a:endParaRPr lang="en-US" baseline="-25000"/>
          </a:p>
        </p:txBody>
      </p:sp>
      <p:sp>
        <p:nvSpPr>
          <p:cNvPr id="79885" name="TextBox 17"/>
          <p:cNvSpPr txBox="1">
            <a:spLocks noChangeArrowheads="1"/>
          </p:cNvSpPr>
          <p:nvPr/>
        </p:nvSpPr>
        <p:spPr bwMode="auto">
          <a:xfrm>
            <a:off x="4035425" y="3081338"/>
            <a:ext cx="4941888" cy="522287"/>
          </a:xfrm>
          <a:prstGeom prst="rect">
            <a:avLst/>
          </a:prstGeom>
          <a:noFill/>
          <a:ln w="9525">
            <a:noFill/>
            <a:miter lim="800000"/>
            <a:headEnd/>
            <a:tailEnd/>
          </a:ln>
        </p:spPr>
        <p:txBody>
          <a:bodyPr>
            <a:spAutoFit/>
          </a:bodyPr>
          <a:lstStyle/>
          <a:p>
            <a:r>
              <a:rPr lang="en-US" sz="2800">
                <a:solidFill>
                  <a:srgbClr val="008000"/>
                </a:solidFill>
              </a:rPr>
              <a:t>Regression: label is real-valued</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Grp="1" noChangeArrowheads="1"/>
          </p:cNvSpPr>
          <p:nvPr>
            <p:ph type="title"/>
          </p:nvPr>
        </p:nvSpPr>
        <p:spPr>
          <a:xfrm>
            <a:off x="457200" y="0"/>
            <a:ext cx="8229600" cy="1371600"/>
          </a:xfrm>
        </p:spPr>
        <p:txBody>
          <a:bodyPr/>
          <a:lstStyle/>
          <a:p>
            <a:r>
              <a:rPr lang="tr-TR" smtClean="0"/>
              <a:t>Regression Example</a:t>
            </a:r>
          </a:p>
        </p:txBody>
      </p:sp>
      <p:sp>
        <p:nvSpPr>
          <p:cNvPr id="90117" name="Rectangle 5"/>
          <p:cNvSpPr>
            <a:spLocks noGrp="1" noChangeArrowheads="1"/>
          </p:cNvSpPr>
          <p:nvPr>
            <p:ph type="body" sz="half" idx="1"/>
          </p:nvPr>
        </p:nvSpPr>
        <p:spPr/>
        <p:txBody>
          <a:bodyPr/>
          <a:lstStyle/>
          <a:p>
            <a:pPr marL="0" indent="0">
              <a:buFont typeface="Arial" charset="0"/>
              <a:buNone/>
              <a:defRPr/>
            </a:pPr>
            <a:r>
              <a:rPr lang="tr-TR" dirty="0" err="1" smtClean="0"/>
              <a:t>Price</a:t>
            </a:r>
            <a:r>
              <a:rPr lang="tr-TR" dirty="0" smtClean="0"/>
              <a:t> </a:t>
            </a:r>
            <a:r>
              <a:rPr lang="tr-TR" dirty="0"/>
              <a:t>of a used car</a:t>
            </a:r>
          </a:p>
          <a:p>
            <a:pPr marL="0" indent="0">
              <a:buFont typeface="Arial" charset="0"/>
              <a:buNone/>
              <a:defRPr/>
            </a:pPr>
            <a:endParaRPr lang="tr-TR" i="1" dirty="0" smtClean="0"/>
          </a:p>
          <a:p>
            <a:pPr marL="0" indent="0">
              <a:buFont typeface="Arial" charset="0"/>
              <a:buNone/>
              <a:defRPr/>
            </a:pPr>
            <a:r>
              <a:rPr lang="tr-TR" i="1" dirty="0" smtClean="0"/>
              <a:t>x </a:t>
            </a:r>
            <a:r>
              <a:rPr lang="tr-TR" dirty="0"/>
              <a:t>: car </a:t>
            </a:r>
            <a:r>
              <a:rPr lang="tr-TR" dirty="0" err="1" smtClean="0"/>
              <a:t>attributes</a:t>
            </a:r>
            <a:r>
              <a:rPr lang="tr-TR" dirty="0"/>
              <a:t/>
            </a:r>
            <a:br>
              <a:rPr lang="tr-TR" dirty="0"/>
            </a:br>
            <a:r>
              <a:rPr lang="tr-TR" dirty="0" smtClean="0"/>
              <a:t>     (</a:t>
            </a:r>
            <a:r>
              <a:rPr lang="tr-TR" dirty="0" err="1" smtClean="0"/>
              <a:t>e.g</a:t>
            </a:r>
            <a:r>
              <a:rPr lang="tr-TR" dirty="0" smtClean="0"/>
              <a:t>. </a:t>
            </a:r>
            <a:r>
              <a:rPr lang="tr-TR" dirty="0" err="1" smtClean="0"/>
              <a:t>mileage</a:t>
            </a:r>
            <a:r>
              <a:rPr lang="tr-TR" dirty="0" smtClean="0"/>
              <a:t>)</a:t>
            </a:r>
            <a:endParaRPr lang="tr-TR" dirty="0"/>
          </a:p>
          <a:p>
            <a:pPr>
              <a:buFont typeface="Wingdings" pitchFamily="2" charset="2"/>
              <a:buNone/>
              <a:defRPr/>
            </a:pPr>
            <a:r>
              <a:rPr lang="tr-TR" i="1" dirty="0" smtClean="0"/>
              <a:t>y </a:t>
            </a:r>
            <a:r>
              <a:rPr lang="tr-TR" dirty="0"/>
              <a:t>: price</a:t>
            </a:r>
          </a:p>
          <a:p>
            <a:pPr>
              <a:buFont typeface="Wingdings" pitchFamily="2" charset="2"/>
              <a:buNone/>
              <a:defRPr/>
            </a:pPr>
            <a:endParaRPr lang="tr-TR" dirty="0"/>
          </a:p>
        </p:txBody>
      </p:sp>
      <p:pic>
        <p:nvPicPr>
          <p:cNvPr id="80900" name="Picture 6"/>
          <p:cNvPicPr>
            <a:picLocks noGrp="1" noChangeAspect="1" noChangeArrowheads="1"/>
          </p:cNvPicPr>
          <p:nvPr>
            <p:ph sz="half" idx="2"/>
          </p:nvPr>
        </p:nvPicPr>
        <p:blipFill>
          <a:blip r:embed="rId2"/>
          <a:srcRect/>
          <a:stretch>
            <a:fillRect/>
          </a:stretch>
        </p:blipFill>
        <p:spPr>
          <a:xfrm>
            <a:off x="4140200" y="1492250"/>
            <a:ext cx="4546600" cy="4375150"/>
          </a:xfrm>
        </p:spPr>
      </p:pic>
      <p:sp>
        <p:nvSpPr>
          <p:cNvPr id="90121" name="Text Box 9"/>
          <p:cNvSpPr txBox="1">
            <a:spLocks noChangeArrowheads="1"/>
          </p:cNvSpPr>
          <p:nvPr/>
        </p:nvSpPr>
        <p:spPr bwMode="auto">
          <a:xfrm>
            <a:off x="6227763" y="2779713"/>
            <a:ext cx="1444625" cy="461962"/>
          </a:xfrm>
          <a:prstGeom prst="rect">
            <a:avLst/>
          </a:prstGeom>
          <a:noFill/>
          <a:ln w="9525">
            <a:noFill/>
            <a:miter lim="800000"/>
            <a:headEnd/>
            <a:tailEnd/>
          </a:ln>
          <a:effectLst/>
        </p:spPr>
        <p:txBody>
          <a:bodyPr wrap="none">
            <a:spAutoFit/>
          </a:bodyPr>
          <a:lstStyle/>
          <a:p>
            <a:pPr>
              <a:defRPr/>
            </a:pPr>
            <a:r>
              <a:rPr lang="tr-TR" sz="2400" i="1" dirty="0">
                <a:solidFill>
                  <a:schemeClr val="accent1"/>
                </a:solidFill>
                <a:latin typeface="+mn-lt"/>
              </a:rPr>
              <a:t>y </a:t>
            </a:r>
            <a:r>
              <a:rPr lang="tr-TR" sz="2400" dirty="0">
                <a:solidFill>
                  <a:schemeClr val="accent1"/>
                </a:solidFill>
                <a:latin typeface="+mn-lt"/>
              </a:rPr>
              <a:t>= </a:t>
            </a:r>
            <a:r>
              <a:rPr lang="tr-TR" sz="2400" i="1" dirty="0">
                <a:solidFill>
                  <a:schemeClr val="accent1"/>
                </a:solidFill>
                <a:latin typeface="+mn-lt"/>
              </a:rPr>
              <a:t>wx</a:t>
            </a:r>
            <a:r>
              <a:rPr lang="tr-TR" sz="2400" dirty="0">
                <a:solidFill>
                  <a:schemeClr val="accent1"/>
                </a:solidFill>
                <a:latin typeface="+mn-lt"/>
              </a:rPr>
              <a:t>+</a:t>
            </a:r>
            <a:r>
              <a:rPr lang="tr-TR" sz="2400" i="1" dirty="0">
                <a:solidFill>
                  <a:schemeClr val="accent1"/>
                </a:solidFill>
                <a:latin typeface="+mn-lt"/>
              </a:rPr>
              <a:t>w</a:t>
            </a:r>
            <a:r>
              <a:rPr lang="tr-TR" sz="2400" baseline="-25000" dirty="0">
                <a:solidFill>
                  <a:schemeClr val="accent1"/>
                </a:solidFill>
                <a:latin typeface="+mn-lt"/>
              </a:rPr>
              <a:t>0</a:t>
            </a:r>
            <a:endParaRPr lang="en-GB" sz="2400" baseline="-25000" dirty="0">
              <a:solidFill>
                <a:schemeClr val="accent1"/>
              </a:solidFill>
              <a:latin typeface="+mn-lt"/>
            </a:endParaRPr>
          </a:p>
        </p:txBody>
      </p:sp>
      <p:sp>
        <p:nvSpPr>
          <p:cNvPr id="10" name="Slide Number Placeholder 9"/>
          <p:cNvSpPr>
            <a:spLocks noGrp="1"/>
          </p:cNvSpPr>
          <p:nvPr>
            <p:ph type="sldNum" sz="quarter" idx="11"/>
          </p:nvPr>
        </p:nvSpPr>
        <p:spPr/>
        <p:txBody>
          <a:bodyPr/>
          <a:lstStyle/>
          <a:p>
            <a:pPr>
              <a:defRPr/>
            </a:pPr>
            <a:fld id="{2F57EC32-C1A0-4383-B4EB-0046D7DB543B}" type="slidenum">
              <a:rPr lang="tr-TR" smtClean="0"/>
              <a:pPr>
                <a:defRPr/>
              </a:pPr>
              <a:t>48</a:t>
            </a:fld>
            <a:endParaRPr lang="tr-T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r>
              <a:rPr lang="en-US" smtClean="0"/>
              <a:t>Regression Applications</a:t>
            </a:r>
          </a:p>
        </p:txBody>
      </p:sp>
      <p:sp>
        <p:nvSpPr>
          <p:cNvPr id="3" name="Content Placeholder 2"/>
          <p:cNvSpPr>
            <a:spLocks noGrp="1"/>
          </p:cNvSpPr>
          <p:nvPr>
            <p:ph sz="quarter" idx="1"/>
          </p:nvPr>
        </p:nvSpPr>
        <p:spPr/>
        <p:txBody>
          <a:bodyPr>
            <a:normAutofit lnSpcReduction="10000"/>
          </a:bodyPr>
          <a:lstStyle/>
          <a:p>
            <a:pPr marL="0" indent="0">
              <a:buFont typeface="Arial" charset="0"/>
              <a:buNone/>
              <a:defRPr/>
            </a:pPr>
            <a:r>
              <a:rPr lang="en-US" dirty="0" smtClean="0"/>
              <a:t>Economics/Finance: predict the value of a stock</a:t>
            </a:r>
          </a:p>
          <a:p>
            <a:pPr marL="0" indent="0">
              <a:buFont typeface="Arial" charset="0"/>
              <a:buNone/>
              <a:defRPr/>
            </a:pPr>
            <a:endParaRPr lang="en-US" dirty="0" smtClean="0"/>
          </a:p>
          <a:p>
            <a:pPr marL="0" indent="0">
              <a:buFont typeface="Arial" charset="0"/>
              <a:buNone/>
              <a:defRPr/>
            </a:pPr>
            <a:r>
              <a:rPr lang="en-US" dirty="0" smtClean="0"/>
              <a:t>Car/plane navigation: angle of the steering wheel, acceleration, …</a:t>
            </a:r>
          </a:p>
          <a:p>
            <a:pPr marL="0" indent="0">
              <a:buFont typeface="Arial" charset="0"/>
              <a:buNone/>
              <a:defRPr/>
            </a:pPr>
            <a:endParaRPr lang="en-US" dirty="0"/>
          </a:p>
          <a:p>
            <a:pPr marL="0" indent="0">
              <a:buFont typeface="Arial" charset="0"/>
              <a:buNone/>
              <a:defRPr/>
            </a:pPr>
            <a:r>
              <a:rPr lang="en-US" dirty="0" smtClean="0"/>
              <a:t>Temporal trends: weather over time</a:t>
            </a:r>
          </a:p>
          <a:p>
            <a:pPr marL="0" indent="0">
              <a:buFont typeface="Arial" charset="0"/>
              <a:buNone/>
              <a:defRPr/>
            </a:pPr>
            <a:endParaRPr lang="en-US" dirty="0"/>
          </a:p>
          <a:p>
            <a:pPr marL="0" indent="0">
              <a:buFont typeface="Arial" charset="0"/>
              <a:buNone/>
              <a:defRPr/>
            </a:pP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b="1" smtClean="0">
                <a:solidFill>
                  <a:schemeClr val="accent2"/>
                </a:solidFill>
              </a:rPr>
              <a:t>A Few Quotes</a:t>
            </a:r>
          </a:p>
        </p:txBody>
      </p:sp>
      <p:sp>
        <p:nvSpPr>
          <p:cNvPr id="53251" name="Rectangle 6"/>
          <p:cNvSpPr>
            <a:spLocks noGrp="1" noChangeArrowheads="1"/>
          </p:cNvSpPr>
          <p:nvPr>
            <p:ph type="body" idx="1"/>
          </p:nvPr>
        </p:nvSpPr>
        <p:spPr>
          <a:xfrm>
            <a:off x="304800" y="1600200"/>
            <a:ext cx="8610600" cy="4525963"/>
          </a:xfrm>
        </p:spPr>
        <p:txBody>
          <a:bodyPr>
            <a:normAutofit lnSpcReduction="10000"/>
          </a:bodyPr>
          <a:lstStyle/>
          <a:p>
            <a:pPr>
              <a:lnSpc>
                <a:spcPct val="90000"/>
              </a:lnSpc>
            </a:pPr>
            <a:r>
              <a:rPr lang="en-US" sz="3600" smtClean="0"/>
              <a:t>“A breakthrough in machine learning would be worth ten Microsofts” (Bill Gates, Chairman, Microsoft)</a:t>
            </a:r>
          </a:p>
          <a:p>
            <a:pPr>
              <a:lnSpc>
                <a:spcPct val="90000"/>
              </a:lnSpc>
            </a:pPr>
            <a:endParaRPr lang="en-US" sz="3600" smtClean="0"/>
          </a:p>
          <a:p>
            <a:pPr>
              <a:lnSpc>
                <a:spcPct val="90000"/>
              </a:lnSpc>
            </a:pPr>
            <a:r>
              <a:rPr lang="en-US" sz="3600" smtClean="0"/>
              <a:t>“Machine learning is the next Internet” </a:t>
            </a:r>
            <a:br>
              <a:rPr lang="en-US" sz="3600" smtClean="0"/>
            </a:br>
            <a:r>
              <a:rPr lang="en-US" sz="3600" smtClean="0"/>
              <a:t>(Tony Tether, Director, DARPA)</a:t>
            </a:r>
          </a:p>
          <a:p>
            <a:pPr>
              <a:lnSpc>
                <a:spcPct val="90000"/>
              </a:lnSpc>
            </a:pPr>
            <a:endParaRPr lang="en-US" sz="3600" smtClean="0"/>
          </a:p>
          <a:p>
            <a:pPr>
              <a:lnSpc>
                <a:spcPct val="90000"/>
              </a:lnSpc>
            </a:pPr>
            <a:r>
              <a:rPr lang="en-US" sz="3600" smtClean="0"/>
              <a:t>Machine learning is the hot new thing” </a:t>
            </a:r>
            <a:br>
              <a:rPr lang="en-US" sz="3600" smtClean="0"/>
            </a:br>
            <a:r>
              <a:rPr lang="en-US" sz="3600" smtClean="0"/>
              <a:t>(John Hennessy, President, Stanford)”</a:t>
            </a:r>
          </a:p>
          <a:p>
            <a:pPr>
              <a:lnSpc>
                <a:spcPct val="90000"/>
              </a:lnSpc>
            </a:pPr>
            <a:endParaRPr lang="en-US" sz="360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smtClean="0"/>
              <a:t>Supervised learning: ranking</a:t>
            </a:r>
          </a:p>
        </p:txBody>
      </p:sp>
      <p:pic>
        <p:nvPicPr>
          <p:cNvPr id="82947" name="Picture 4"/>
          <p:cNvPicPr>
            <a:picLocks noChangeAspect="1"/>
          </p:cNvPicPr>
          <p:nvPr/>
        </p:nvPicPr>
        <p:blipFill>
          <a:blip r:embed="rId2"/>
          <a:srcRect/>
          <a:stretch>
            <a:fillRect/>
          </a:stretch>
        </p:blipFill>
        <p:spPr bwMode="auto">
          <a:xfrm>
            <a:off x="814388" y="2068513"/>
            <a:ext cx="1147762" cy="1123950"/>
          </a:xfrm>
          <a:prstGeom prst="rect">
            <a:avLst/>
          </a:prstGeom>
          <a:noFill/>
          <a:ln w="9525">
            <a:noFill/>
            <a:miter lim="800000"/>
            <a:headEnd/>
            <a:tailEnd/>
          </a:ln>
        </p:spPr>
      </p:pic>
      <p:pic>
        <p:nvPicPr>
          <p:cNvPr id="82948" name="Picture 5"/>
          <p:cNvPicPr>
            <a:picLocks noChangeAspect="1"/>
          </p:cNvPicPr>
          <p:nvPr/>
        </p:nvPicPr>
        <p:blipFill>
          <a:blip r:embed="rId3"/>
          <a:srcRect/>
          <a:stretch>
            <a:fillRect/>
          </a:stretch>
        </p:blipFill>
        <p:spPr bwMode="auto">
          <a:xfrm>
            <a:off x="919163" y="3367088"/>
            <a:ext cx="889000" cy="893762"/>
          </a:xfrm>
          <a:prstGeom prst="rect">
            <a:avLst/>
          </a:prstGeom>
          <a:noFill/>
          <a:ln w="9525">
            <a:noFill/>
            <a:miter lim="800000"/>
            <a:headEnd/>
            <a:tailEnd/>
          </a:ln>
        </p:spPr>
      </p:pic>
      <p:pic>
        <p:nvPicPr>
          <p:cNvPr id="82949" name="Picture 6"/>
          <p:cNvPicPr>
            <a:picLocks noChangeAspect="1"/>
          </p:cNvPicPr>
          <p:nvPr/>
        </p:nvPicPr>
        <p:blipFill>
          <a:blip r:embed="rId4"/>
          <a:srcRect/>
          <a:stretch>
            <a:fillRect/>
          </a:stretch>
        </p:blipFill>
        <p:spPr bwMode="auto">
          <a:xfrm>
            <a:off x="827088" y="4356100"/>
            <a:ext cx="1103312" cy="649288"/>
          </a:xfrm>
          <a:prstGeom prst="rect">
            <a:avLst/>
          </a:prstGeom>
          <a:noFill/>
          <a:ln w="9525">
            <a:noFill/>
            <a:miter lim="800000"/>
            <a:headEnd/>
            <a:tailEnd/>
          </a:ln>
        </p:spPr>
      </p:pic>
      <p:pic>
        <p:nvPicPr>
          <p:cNvPr id="82950" name="Picture 7"/>
          <p:cNvPicPr>
            <a:picLocks noChangeAspect="1"/>
          </p:cNvPicPr>
          <p:nvPr/>
        </p:nvPicPr>
        <p:blipFill>
          <a:blip r:embed="rId5"/>
          <a:srcRect/>
          <a:stretch>
            <a:fillRect/>
          </a:stretch>
        </p:blipFill>
        <p:spPr bwMode="auto">
          <a:xfrm>
            <a:off x="711200" y="5181600"/>
            <a:ext cx="1219200" cy="695325"/>
          </a:xfrm>
          <a:prstGeom prst="rect">
            <a:avLst/>
          </a:prstGeom>
          <a:noFill/>
          <a:ln w="9525">
            <a:noFill/>
            <a:miter lim="800000"/>
            <a:headEnd/>
            <a:tailEnd/>
          </a:ln>
        </p:spPr>
      </p:pic>
      <p:sp>
        <p:nvSpPr>
          <p:cNvPr id="82951" name="TextBox 8"/>
          <p:cNvSpPr txBox="1">
            <a:spLocks noChangeArrowheads="1"/>
          </p:cNvSpPr>
          <p:nvPr/>
        </p:nvSpPr>
        <p:spPr bwMode="auto">
          <a:xfrm>
            <a:off x="685800" y="6138863"/>
            <a:ext cx="8285163" cy="522287"/>
          </a:xfrm>
          <a:prstGeom prst="rect">
            <a:avLst/>
          </a:prstGeom>
          <a:noFill/>
          <a:ln w="9525">
            <a:noFill/>
            <a:miter lim="800000"/>
            <a:headEnd/>
            <a:tailEnd/>
          </a:ln>
        </p:spPr>
        <p:txBody>
          <a:bodyPr>
            <a:spAutoFit/>
          </a:bodyPr>
          <a:lstStyle/>
          <a:p>
            <a:r>
              <a:rPr lang="en-US" sz="2800">
                <a:solidFill>
                  <a:srgbClr val="0000FF"/>
                </a:solidFill>
              </a:rPr>
              <a:t>Supervised learning: given labeled examples</a:t>
            </a:r>
          </a:p>
        </p:txBody>
      </p:sp>
      <p:sp>
        <p:nvSpPr>
          <p:cNvPr id="82952" name="TextBox 2"/>
          <p:cNvSpPr txBox="1">
            <a:spLocks noChangeArrowheads="1"/>
          </p:cNvSpPr>
          <p:nvPr/>
        </p:nvSpPr>
        <p:spPr bwMode="auto">
          <a:xfrm>
            <a:off x="2355850" y="1981200"/>
            <a:ext cx="814388" cy="461963"/>
          </a:xfrm>
          <a:prstGeom prst="rect">
            <a:avLst/>
          </a:prstGeom>
          <a:noFill/>
          <a:ln w="9525">
            <a:noFill/>
            <a:miter lim="800000"/>
            <a:headEnd/>
            <a:tailEnd/>
          </a:ln>
        </p:spPr>
        <p:txBody>
          <a:bodyPr wrap="none">
            <a:spAutoFit/>
          </a:bodyPr>
          <a:lstStyle/>
          <a:p>
            <a:r>
              <a:rPr lang="en-US" sz="2400"/>
              <a:t>label</a:t>
            </a:r>
          </a:p>
        </p:txBody>
      </p:sp>
      <p:sp>
        <p:nvSpPr>
          <p:cNvPr id="82953" name="TextBox 11"/>
          <p:cNvSpPr txBox="1">
            <a:spLocks noChangeArrowheads="1"/>
          </p:cNvSpPr>
          <p:nvPr/>
        </p:nvSpPr>
        <p:spPr bwMode="auto">
          <a:xfrm>
            <a:off x="2355850" y="2632075"/>
            <a:ext cx="312738" cy="369888"/>
          </a:xfrm>
          <a:prstGeom prst="rect">
            <a:avLst/>
          </a:prstGeom>
          <a:noFill/>
          <a:ln w="9525">
            <a:noFill/>
            <a:miter lim="800000"/>
            <a:headEnd/>
            <a:tailEnd/>
          </a:ln>
        </p:spPr>
        <p:txBody>
          <a:bodyPr wrap="none">
            <a:spAutoFit/>
          </a:bodyPr>
          <a:lstStyle/>
          <a:p>
            <a:r>
              <a:rPr lang="en-US"/>
              <a:t>1</a:t>
            </a:r>
            <a:endParaRPr lang="en-US" baseline="-25000"/>
          </a:p>
        </p:txBody>
      </p:sp>
      <p:sp>
        <p:nvSpPr>
          <p:cNvPr id="82954" name="TextBox 13"/>
          <p:cNvSpPr txBox="1">
            <a:spLocks noChangeArrowheads="1"/>
          </p:cNvSpPr>
          <p:nvPr/>
        </p:nvSpPr>
        <p:spPr bwMode="auto">
          <a:xfrm>
            <a:off x="2376488" y="3457575"/>
            <a:ext cx="323850" cy="369888"/>
          </a:xfrm>
          <a:prstGeom prst="rect">
            <a:avLst/>
          </a:prstGeom>
          <a:noFill/>
          <a:ln w="9525">
            <a:noFill/>
            <a:miter lim="800000"/>
            <a:headEnd/>
            <a:tailEnd/>
          </a:ln>
        </p:spPr>
        <p:txBody>
          <a:bodyPr wrap="none">
            <a:spAutoFit/>
          </a:bodyPr>
          <a:lstStyle/>
          <a:p>
            <a:r>
              <a:rPr lang="en-US"/>
              <a:t>4</a:t>
            </a:r>
            <a:endParaRPr lang="en-US" baseline="-25000"/>
          </a:p>
        </p:txBody>
      </p:sp>
      <p:sp>
        <p:nvSpPr>
          <p:cNvPr id="82955" name="TextBox 14"/>
          <p:cNvSpPr txBox="1">
            <a:spLocks noChangeArrowheads="1"/>
          </p:cNvSpPr>
          <p:nvPr/>
        </p:nvSpPr>
        <p:spPr bwMode="auto">
          <a:xfrm>
            <a:off x="2376488" y="4422775"/>
            <a:ext cx="311150" cy="368300"/>
          </a:xfrm>
          <a:prstGeom prst="rect">
            <a:avLst/>
          </a:prstGeom>
          <a:noFill/>
          <a:ln w="9525">
            <a:noFill/>
            <a:miter lim="800000"/>
            <a:headEnd/>
            <a:tailEnd/>
          </a:ln>
        </p:spPr>
        <p:txBody>
          <a:bodyPr wrap="none">
            <a:spAutoFit/>
          </a:bodyPr>
          <a:lstStyle/>
          <a:p>
            <a:r>
              <a:rPr lang="en-US"/>
              <a:t>2</a:t>
            </a:r>
            <a:endParaRPr lang="en-US" baseline="-25000"/>
          </a:p>
        </p:txBody>
      </p:sp>
      <p:sp>
        <p:nvSpPr>
          <p:cNvPr id="82956" name="TextBox 15"/>
          <p:cNvSpPr txBox="1">
            <a:spLocks noChangeArrowheads="1"/>
          </p:cNvSpPr>
          <p:nvPr/>
        </p:nvSpPr>
        <p:spPr bwMode="auto">
          <a:xfrm>
            <a:off x="2376488" y="5235575"/>
            <a:ext cx="311150" cy="369888"/>
          </a:xfrm>
          <a:prstGeom prst="rect">
            <a:avLst/>
          </a:prstGeom>
          <a:noFill/>
          <a:ln w="9525">
            <a:noFill/>
            <a:miter lim="800000"/>
            <a:headEnd/>
            <a:tailEnd/>
          </a:ln>
        </p:spPr>
        <p:txBody>
          <a:bodyPr wrap="none">
            <a:spAutoFit/>
          </a:bodyPr>
          <a:lstStyle/>
          <a:p>
            <a:r>
              <a:rPr lang="en-US"/>
              <a:t>3</a:t>
            </a:r>
            <a:endParaRPr lang="en-US" baseline="-25000"/>
          </a:p>
        </p:txBody>
      </p:sp>
      <p:sp>
        <p:nvSpPr>
          <p:cNvPr id="82957" name="TextBox 17"/>
          <p:cNvSpPr txBox="1">
            <a:spLocks noChangeArrowheads="1"/>
          </p:cNvSpPr>
          <p:nvPr/>
        </p:nvSpPr>
        <p:spPr bwMode="auto">
          <a:xfrm>
            <a:off x="4035425" y="3081338"/>
            <a:ext cx="4941888" cy="522287"/>
          </a:xfrm>
          <a:prstGeom prst="rect">
            <a:avLst/>
          </a:prstGeom>
          <a:noFill/>
          <a:ln w="9525">
            <a:noFill/>
            <a:miter lim="800000"/>
            <a:headEnd/>
            <a:tailEnd/>
          </a:ln>
        </p:spPr>
        <p:txBody>
          <a:bodyPr>
            <a:spAutoFit/>
          </a:bodyPr>
          <a:lstStyle/>
          <a:p>
            <a:r>
              <a:rPr lang="en-US" sz="2800">
                <a:solidFill>
                  <a:srgbClr val="008000"/>
                </a:solidFill>
              </a:rPr>
              <a:t>Ranking: label is a ranking</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smtClean="0"/>
              <a:t>Ranking example</a:t>
            </a:r>
          </a:p>
        </p:txBody>
      </p:sp>
      <p:sp>
        <p:nvSpPr>
          <p:cNvPr id="3" name="Content Placeholder 2"/>
          <p:cNvSpPr>
            <a:spLocks noGrp="1"/>
          </p:cNvSpPr>
          <p:nvPr>
            <p:ph sz="quarter" idx="1"/>
          </p:nvPr>
        </p:nvSpPr>
        <p:spPr>
          <a:xfrm>
            <a:off x="225425" y="2489200"/>
            <a:ext cx="3211513" cy="2787650"/>
          </a:xfrm>
        </p:spPr>
        <p:txBody>
          <a:bodyPr>
            <a:normAutofit fontScale="92500"/>
          </a:bodyPr>
          <a:lstStyle/>
          <a:p>
            <a:pPr marL="0" indent="0">
              <a:buFont typeface="Arial" charset="0"/>
              <a:buNone/>
              <a:defRPr/>
            </a:pPr>
            <a:r>
              <a:rPr lang="en-US" dirty="0" smtClean="0"/>
              <a:t>Given a query and</a:t>
            </a:r>
          </a:p>
          <a:p>
            <a:pPr marL="0" indent="0">
              <a:buFont typeface="Arial" charset="0"/>
              <a:buNone/>
              <a:defRPr/>
            </a:pPr>
            <a:r>
              <a:rPr lang="en-US" dirty="0" smtClean="0"/>
              <a:t>a set of web pages, </a:t>
            </a:r>
          </a:p>
          <a:p>
            <a:pPr marL="0" indent="0">
              <a:buFont typeface="Arial" charset="0"/>
              <a:buNone/>
              <a:defRPr/>
            </a:pPr>
            <a:r>
              <a:rPr lang="en-US" dirty="0" smtClean="0"/>
              <a:t>rank them according</a:t>
            </a:r>
          </a:p>
          <a:p>
            <a:pPr marL="0" indent="0">
              <a:buFont typeface="Arial" charset="0"/>
              <a:buNone/>
              <a:defRPr/>
            </a:pPr>
            <a:r>
              <a:rPr lang="en-US" dirty="0" smtClean="0"/>
              <a:t>to relevance</a:t>
            </a:r>
            <a:endParaRPr lang="en-US" dirty="0"/>
          </a:p>
        </p:txBody>
      </p:sp>
      <p:pic>
        <p:nvPicPr>
          <p:cNvPr id="83972" name="Picture 3"/>
          <p:cNvPicPr>
            <a:picLocks noChangeAspect="1"/>
          </p:cNvPicPr>
          <p:nvPr/>
        </p:nvPicPr>
        <p:blipFill>
          <a:blip r:embed="rId2"/>
          <a:srcRect/>
          <a:stretch>
            <a:fillRect/>
          </a:stretch>
        </p:blipFill>
        <p:spPr bwMode="auto">
          <a:xfrm>
            <a:off x="3567113" y="2074863"/>
            <a:ext cx="5199062" cy="4148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altLang="en-US" smtClean="0"/>
              <a:t>The machine learning framework</a:t>
            </a:r>
          </a:p>
        </p:txBody>
      </p:sp>
      <p:sp>
        <p:nvSpPr>
          <p:cNvPr id="86019" name="Content Placeholder 2"/>
          <p:cNvSpPr>
            <a:spLocks noGrp="1"/>
          </p:cNvSpPr>
          <p:nvPr>
            <p:ph idx="1"/>
          </p:nvPr>
        </p:nvSpPr>
        <p:spPr>
          <a:xfrm>
            <a:off x="457200" y="1981200"/>
            <a:ext cx="8229600" cy="4144963"/>
          </a:xfrm>
        </p:spPr>
        <p:txBody>
          <a:bodyPr>
            <a:normAutofit lnSpcReduction="10000"/>
          </a:bodyPr>
          <a:lstStyle/>
          <a:p>
            <a:r>
              <a:rPr lang="en-US" altLang="en-US" sz="2400" smtClean="0"/>
              <a:t>Apply a prediction function to a feature representation of the image to get the desired output:</a:t>
            </a:r>
            <a:br>
              <a:rPr lang="en-US" altLang="en-US" sz="2400" smtClean="0"/>
            </a:br>
            <a:endParaRPr lang="en-US" altLang="en-US" sz="2400" smtClean="0"/>
          </a:p>
          <a:p>
            <a:pPr>
              <a:buFontTx/>
              <a:buNone/>
            </a:pPr>
            <a:r>
              <a:rPr lang="en-US" altLang="en-US" sz="2400" smtClean="0">
                <a:solidFill>
                  <a:srgbClr val="0000FF"/>
                </a:solidFill>
              </a:rPr>
              <a:t>			</a:t>
            </a:r>
            <a:r>
              <a:rPr lang="en-US" altLang="en-US" sz="6000" smtClean="0">
                <a:solidFill>
                  <a:srgbClr val="0000FF"/>
                </a:solidFill>
              </a:rPr>
              <a:t>f(    ) = “apple”</a:t>
            </a:r>
          </a:p>
          <a:p>
            <a:pPr>
              <a:buFontTx/>
              <a:buNone/>
            </a:pPr>
            <a:r>
              <a:rPr lang="en-US" altLang="en-US" sz="6000" smtClean="0">
                <a:solidFill>
                  <a:srgbClr val="0000FF"/>
                </a:solidFill>
              </a:rPr>
              <a:t>			f(    ) = “tomato”</a:t>
            </a:r>
          </a:p>
          <a:p>
            <a:pPr>
              <a:buFontTx/>
              <a:buNone/>
            </a:pPr>
            <a:r>
              <a:rPr lang="en-US" altLang="en-US" sz="6000" smtClean="0">
                <a:solidFill>
                  <a:srgbClr val="0000FF"/>
                </a:solidFill>
              </a:rPr>
              <a:t>			f(    ) = “cow”</a:t>
            </a:r>
          </a:p>
          <a:p>
            <a:pPr>
              <a:buFontTx/>
              <a:buNone/>
            </a:pPr>
            <a:endParaRPr lang="en-US" altLang="en-US" smtClean="0"/>
          </a:p>
          <a:p>
            <a:pPr>
              <a:buFontTx/>
              <a:buNone/>
            </a:pPr>
            <a:endParaRPr lang="en-US" altLang="en-US" smtClean="0"/>
          </a:p>
          <a:p>
            <a:pPr>
              <a:buFontTx/>
              <a:buNone/>
            </a:pPr>
            <a:endParaRPr lang="en-US" altLang="en-US" smtClean="0"/>
          </a:p>
        </p:txBody>
      </p:sp>
      <p:pic>
        <p:nvPicPr>
          <p:cNvPr id="86020" name="Picture 2"/>
          <p:cNvPicPr>
            <a:picLocks noChangeAspect="1" noChangeArrowheads="1"/>
          </p:cNvPicPr>
          <p:nvPr/>
        </p:nvPicPr>
        <p:blipFill>
          <a:blip r:embed="rId3"/>
          <a:srcRect/>
          <a:stretch>
            <a:fillRect/>
          </a:stretch>
        </p:blipFill>
        <p:spPr bwMode="auto">
          <a:xfrm>
            <a:off x="2895600" y="3505200"/>
            <a:ext cx="762000" cy="749300"/>
          </a:xfrm>
          <a:prstGeom prst="rect">
            <a:avLst/>
          </a:prstGeom>
          <a:noFill/>
          <a:ln w="9525">
            <a:noFill/>
            <a:miter lim="800000"/>
            <a:headEnd/>
            <a:tailEnd/>
          </a:ln>
        </p:spPr>
      </p:pic>
      <p:pic>
        <p:nvPicPr>
          <p:cNvPr id="86021" name="Picture 3"/>
          <p:cNvPicPr>
            <a:picLocks noChangeAspect="1" noChangeArrowheads="1"/>
          </p:cNvPicPr>
          <p:nvPr/>
        </p:nvPicPr>
        <p:blipFill>
          <a:blip r:embed="rId4"/>
          <a:srcRect/>
          <a:stretch>
            <a:fillRect/>
          </a:stretch>
        </p:blipFill>
        <p:spPr bwMode="auto">
          <a:xfrm>
            <a:off x="2895600" y="4572000"/>
            <a:ext cx="774700" cy="749300"/>
          </a:xfrm>
          <a:prstGeom prst="rect">
            <a:avLst/>
          </a:prstGeom>
          <a:noFill/>
          <a:ln w="9525">
            <a:noFill/>
            <a:miter lim="800000"/>
            <a:headEnd/>
            <a:tailEnd/>
          </a:ln>
        </p:spPr>
      </p:pic>
      <p:pic>
        <p:nvPicPr>
          <p:cNvPr id="86022" name="Picture 4"/>
          <p:cNvPicPr>
            <a:picLocks noChangeAspect="1" noChangeArrowheads="1"/>
          </p:cNvPicPr>
          <p:nvPr/>
        </p:nvPicPr>
        <p:blipFill>
          <a:blip r:embed="rId5"/>
          <a:srcRect/>
          <a:stretch>
            <a:fillRect/>
          </a:stretch>
        </p:blipFill>
        <p:spPr bwMode="auto">
          <a:xfrm>
            <a:off x="2895600" y="5715000"/>
            <a:ext cx="774700" cy="762000"/>
          </a:xfrm>
          <a:prstGeom prst="rect">
            <a:avLst/>
          </a:prstGeom>
          <a:noFill/>
          <a:ln w="9525">
            <a:noFill/>
            <a:miter lim="800000"/>
            <a:headEnd/>
            <a:tailEnd/>
          </a:ln>
        </p:spPr>
      </p:pic>
      <p:sp>
        <p:nvSpPr>
          <p:cNvPr id="7" name="TextBox 6"/>
          <p:cNvSpPr txBox="1"/>
          <p:nvPr/>
        </p:nvSpPr>
        <p:spPr>
          <a:xfrm>
            <a:off x="7315200" y="6581775"/>
            <a:ext cx="1812925" cy="276225"/>
          </a:xfrm>
          <a:prstGeom prst="rect">
            <a:avLst/>
          </a:prstGeom>
          <a:noFill/>
        </p:spPr>
        <p:txBody>
          <a:bodyPr wrap="none">
            <a:spAutoFit/>
          </a:bodyPr>
          <a:lstStyle/>
          <a:p>
            <a:pPr>
              <a:defRPr/>
            </a:pPr>
            <a:r>
              <a:rPr lang="en-US" sz="1200" dirty="0">
                <a:solidFill>
                  <a:srgbClr val="FFFFFF">
                    <a:lumMod val="65000"/>
                  </a:srgbClr>
                </a:solidFill>
                <a:cs typeface="+mn-cs"/>
              </a:rPr>
              <a:t>Slide credit: L. </a:t>
            </a:r>
            <a:r>
              <a:rPr lang="en-US" sz="1200" dirty="0" err="1">
                <a:solidFill>
                  <a:srgbClr val="FFFFFF">
                    <a:lumMod val="65000"/>
                  </a:srgbClr>
                </a:solidFill>
                <a:cs typeface="+mn-cs"/>
              </a:rPr>
              <a:t>Lazebnik</a:t>
            </a:r>
            <a:endParaRPr lang="en-US" sz="1200" dirty="0">
              <a:solidFill>
                <a:srgbClr val="FFFFFF">
                  <a:lumMod val="65000"/>
                </a:srgbClr>
              </a:solidFill>
              <a:cs typeface="+mn-c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altLang="en-US" smtClean="0"/>
              <a:t>The machine learning framework</a:t>
            </a:r>
          </a:p>
        </p:txBody>
      </p:sp>
      <p:sp>
        <p:nvSpPr>
          <p:cNvPr id="3" name="Content Placeholder 2"/>
          <p:cNvSpPr>
            <a:spLocks noGrp="1"/>
          </p:cNvSpPr>
          <p:nvPr>
            <p:ph idx="1"/>
          </p:nvPr>
        </p:nvSpPr>
        <p:spPr>
          <a:xfrm>
            <a:off x="304800" y="1600200"/>
            <a:ext cx="8610600" cy="4525963"/>
          </a:xfrm>
        </p:spPr>
        <p:txBody>
          <a:bodyPr>
            <a:normAutofit fontScale="92500" lnSpcReduction="10000"/>
          </a:bodyPr>
          <a:lstStyle/>
          <a:p>
            <a:pPr algn="ctr">
              <a:buFontTx/>
              <a:buNone/>
            </a:pPr>
            <a:r>
              <a:rPr lang="en-US" altLang="en-US" sz="6000" smtClean="0">
                <a:solidFill>
                  <a:srgbClr val="0000FF"/>
                </a:solidFill>
              </a:rPr>
              <a:t>y = f(</a:t>
            </a:r>
            <a:r>
              <a:rPr lang="en-US" altLang="en-US" sz="6000" b="1" smtClean="0">
                <a:solidFill>
                  <a:srgbClr val="0000FF"/>
                </a:solidFill>
              </a:rPr>
              <a:t>x</a:t>
            </a:r>
            <a:r>
              <a:rPr lang="en-US" altLang="en-US" sz="6000" smtClean="0">
                <a:solidFill>
                  <a:srgbClr val="0000FF"/>
                </a:solidFill>
              </a:rPr>
              <a:t>)</a:t>
            </a:r>
          </a:p>
          <a:p>
            <a:pPr>
              <a:buFontTx/>
              <a:buNone/>
            </a:pPr>
            <a:endParaRPr lang="en-US" altLang="en-US" smtClean="0"/>
          </a:p>
          <a:p>
            <a:pPr>
              <a:buFontTx/>
              <a:buNone/>
            </a:pPr>
            <a:endParaRPr lang="en-US" altLang="en-US" smtClean="0"/>
          </a:p>
          <a:p>
            <a:pPr>
              <a:buFontTx/>
              <a:buNone/>
            </a:pPr>
            <a:r>
              <a:rPr lang="en-US" altLang="en-US" smtClean="0"/>
              <a:t/>
            </a:r>
            <a:br>
              <a:rPr lang="en-US" altLang="en-US" smtClean="0"/>
            </a:br>
            <a:endParaRPr lang="en-US" altLang="en-US" smtClean="0"/>
          </a:p>
          <a:p>
            <a:r>
              <a:rPr lang="en-US" altLang="en-US" sz="2400" b="1" smtClean="0"/>
              <a:t>Training: </a:t>
            </a:r>
            <a:r>
              <a:rPr lang="en-US" altLang="en-US" sz="2400" smtClean="0"/>
              <a:t>given a </a:t>
            </a:r>
            <a:r>
              <a:rPr lang="en-US" altLang="en-US" sz="2400" i="1" smtClean="0"/>
              <a:t>training set </a:t>
            </a:r>
            <a:r>
              <a:rPr lang="en-US" altLang="en-US" sz="2400" smtClean="0"/>
              <a:t>of labeled examples</a:t>
            </a:r>
            <a:r>
              <a:rPr lang="en-US" altLang="en-US" sz="2400" i="1" smtClean="0"/>
              <a:t> </a:t>
            </a:r>
            <a:r>
              <a:rPr lang="en-US" altLang="en-US" sz="2400" smtClean="0">
                <a:solidFill>
                  <a:srgbClr val="0000FF"/>
                </a:solidFill>
              </a:rPr>
              <a:t>{(</a:t>
            </a:r>
            <a:r>
              <a:rPr lang="en-US" altLang="en-US" sz="2400" b="1" smtClean="0">
                <a:solidFill>
                  <a:srgbClr val="0000FF"/>
                </a:solidFill>
              </a:rPr>
              <a:t>x</a:t>
            </a:r>
            <a:r>
              <a:rPr lang="en-US" altLang="en-US" sz="2400" baseline="-25000" smtClean="0">
                <a:solidFill>
                  <a:srgbClr val="0000FF"/>
                </a:solidFill>
              </a:rPr>
              <a:t>1</a:t>
            </a:r>
            <a:r>
              <a:rPr lang="en-US" altLang="en-US" sz="2400" smtClean="0">
                <a:solidFill>
                  <a:srgbClr val="0000FF"/>
                </a:solidFill>
              </a:rPr>
              <a:t>,y</a:t>
            </a:r>
            <a:r>
              <a:rPr lang="en-US" altLang="en-US" sz="2400" baseline="-25000" smtClean="0">
                <a:solidFill>
                  <a:srgbClr val="0000FF"/>
                </a:solidFill>
              </a:rPr>
              <a:t>1</a:t>
            </a:r>
            <a:r>
              <a:rPr lang="en-US" altLang="en-US" sz="2400" smtClean="0">
                <a:solidFill>
                  <a:srgbClr val="0000FF"/>
                </a:solidFill>
              </a:rPr>
              <a:t>), …, (</a:t>
            </a:r>
            <a:r>
              <a:rPr lang="en-US" altLang="en-US" sz="2400" b="1" smtClean="0">
                <a:solidFill>
                  <a:srgbClr val="0000FF"/>
                </a:solidFill>
              </a:rPr>
              <a:t>x</a:t>
            </a:r>
            <a:r>
              <a:rPr lang="en-US" altLang="en-US" sz="2400" baseline="-25000" smtClean="0">
                <a:solidFill>
                  <a:srgbClr val="0000FF"/>
                </a:solidFill>
              </a:rPr>
              <a:t>N</a:t>
            </a:r>
            <a:r>
              <a:rPr lang="en-US" altLang="en-US" sz="2400" smtClean="0">
                <a:solidFill>
                  <a:srgbClr val="0000FF"/>
                </a:solidFill>
              </a:rPr>
              <a:t>,y</a:t>
            </a:r>
            <a:r>
              <a:rPr lang="en-US" altLang="en-US" sz="2400" baseline="-25000" smtClean="0">
                <a:solidFill>
                  <a:srgbClr val="0000FF"/>
                </a:solidFill>
              </a:rPr>
              <a:t>N</a:t>
            </a:r>
            <a:r>
              <a:rPr lang="en-US" altLang="en-US" sz="2400" smtClean="0">
                <a:solidFill>
                  <a:srgbClr val="0000FF"/>
                </a:solidFill>
              </a:rPr>
              <a:t>)}</a:t>
            </a:r>
            <a:r>
              <a:rPr lang="en-US" altLang="en-US" sz="2400" smtClean="0"/>
              <a:t>, estimate the prediction function </a:t>
            </a:r>
            <a:r>
              <a:rPr lang="en-US" altLang="en-US" sz="2400" smtClean="0">
                <a:solidFill>
                  <a:srgbClr val="0000FF"/>
                </a:solidFill>
              </a:rPr>
              <a:t>f </a:t>
            </a:r>
            <a:r>
              <a:rPr lang="en-US" altLang="en-US" sz="2400" smtClean="0"/>
              <a:t>by minimizing the prediction error on the training set</a:t>
            </a:r>
          </a:p>
          <a:p>
            <a:r>
              <a:rPr lang="en-US" altLang="en-US" sz="2400" b="1" smtClean="0"/>
              <a:t>Testing:</a:t>
            </a:r>
            <a:r>
              <a:rPr lang="en-US" altLang="en-US" sz="2400" smtClean="0"/>
              <a:t> apply </a:t>
            </a:r>
            <a:r>
              <a:rPr lang="en-US" altLang="en-US" sz="2400" smtClean="0">
                <a:solidFill>
                  <a:srgbClr val="0000FF"/>
                </a:solidFill>
              </a:rPr>
              <a:t>f</a:t>
            </a:r>
            <a:r>
              <a:rPr lang="en-US" altLang="en-US" sz="2400" smtClean="0"/>
              <a:t> to a never before seen </a:t>
            </a:r>
            <a:r>
              <a:rPr lang="en-US" altLang="en-US" sz="2400" i="1" smtClean="0"/>
              <a:t>test example</a:t>
            </a:r>
            <a:r>
              <a:rPr lang="en-US" altLang="en-US" sz="2400" smtClean="0"/>
              <a:t> </a:t>
            </a:r>
            <a:r>
              <a:rPr lang="en-US" altLang="en-US" sz="2400" b="1" smtClean="0">
                <a:solidFill>
                  <a:srgbClr val="0000FF"/>
                </a:solidFill>
              </a:rPr>
              <a:t>x</a:t>
            </a:r>
            <a:r>
              <a:rPr lang="en-US" altLang="en-US" sz="2400" smtClean="0"/>
              <a:t> and output the predicted value </a:t>
            </a:r>
            <a:r>
              <a:rPr lang="en-US" altLang="en-US" sz="2400" smtClean="0">
                <a:solidFill>
                  <a:srgbClr val="0000FF"/>
                </a:solidFill>
              </a:rPr>
              <a:t>y = f(</a:t>
            </a:r>
            <a:r>
              <a:rPr lang="en-US" altLang="en-US" sz="2400" b="1" smtClean="0">
                <a:solidFill>
                  <a:srgbClr val="0000FF"/>
                </a:solidFill>
              </a:rPr>
              <a:t>x</a:t>
            </a:r>
            <a:r>
              <a:rPr lang="en-US" altLang="en-US" sz="2400" smtClean="0">
                <a:solidFill>
                  <a:srgbClr val="0000FF"/>
                </a:solidFill>
              </a:rPr>
              <a:t>)</a:t>
            </a:r>
          </a:p>
        </p:txBody>
      </p:sp>
      <p:cxnSp>
        <p:nvCxnSpPr>
          <p:cNvPr id="5" name="Straight Arrow Connector 4"/>
          <p:cNvCxnSpPr/>
          <p:nvPr/>
        </p:nvCxnSpPr>
        <p:spPr>
          <a:xfrm rot="5400000" flipH="1" flipV="1">
            <a:off x="3240088" y="2933700"/>
            <a:ext cx="684212"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flipH="1" flipV="1">
            <a:off x="4381501" y="2933700"/>
            <a:ext cx="685800" cy="31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5334000" y="2590800"/>
            <a:ext cx="9144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7047" name="TextBox 8"/>
          <p:cNvSpPr txBox="1">
            <a:spLocks noChangeArrowheads="1"/>
          </p:cNvSpPr>
          <p:nvPr/>
        </p:nvSpPr>
        <p:spPr bwMode="auto">
          <a:xfrm>
            <a:off x="3213100" y="3276600"/>
            <a:ext cx="825500" cy="369888"/>
          </a:xfrm>
          <a:prstGeom prst="rect">
            <a:avLst/>
          </a:prstGeom>
          <a:noFill/>
          <a:ln w="9525">
            <a:noFill/>
            <a:miter lim="800000"/>
            <a:headEnd/>
            <a:tailEnd/>
          </a:ln>
        </p:spPr>
        <p:txBody>
          <a:bodyPr wrap="none">
            <a:spAutoFit/>
          </a:bodyPr>
          <a:lstStyle/>
          <a:p>
            <a:r>
              <a:rPr lang="en-US" altLang="en-US">
                <a:solidFill>
                  <a:srgbClr val="000000"/>
                </a:solidFill>
              </a:rPr>
              <a:t>output</a:t>
            </a:r>
          </a:p>
        </p:txBody>
      </p:sp>
      <p:sp>
        <p:nvSpPr>
          <p:cNvPr id="87048" name="TextBox 9"/>
          <p:cNvSpPr txBox="1">
            <a:spLocks noChangeArrowheads="1"/>
          </p:cNvSpPr>
          <p:nvPr/>
        </p:nvSpPr>
        <p:spPr bwMode="auto">
          <a:xfrm>
            <a:off x="3822700" y="3276600"/>
            <a:ext cx="1892300" cy="646113"/>
          </a:xfrm>
          <a:prstGeom prst="rect">
            <a:avLst/>
          </a:prstGeom>
          <a:noFill/>
          <a:ln w="9525">
            <a:noFill/>
            <a:miter lim="800000"/>
            <a:headEnd/>
            <a:tailEnd/>
          </a:ln>
        </p:spPr>
        <p:txBody>
          <a:bodyPr>
            <a:spAutoFit/>
          </a:bodyPr>
          <a:lstStyle/>
          <a:p>
            <a:pPr algn="ctr"/>
            <a:r>
              <a:rPr lang="en-US" altLang="en-US">
                <a:solidFill>
                  <a:srgbClr val="000000"/>
                </a:solidFill>
              </a:rPr>
              <a:t>prediction function</a:t>
            </a:r>
          </a:p>
        </p:txBody>
      </p:sp>
      <p:sp>
        <p:nvSpPr>
          <p:cNvPr id="87049" name="TextBox 10"/>
          <p:cNvSpPr txBox="1">
            <a:spLocks noChangeArrowheads="1"/>
          </p:cNvSpPr>
          <p:nvPr/>
        </p:nvSpPr>
        <p:spPr bwMode="auto">
          <a:xfrm>
            <a:off x="5499100" y="3276600"/>
            <a:ext cx="1511300" cy="646113"/>
          </a:xfrm>
          <a:prstGeom prst="rect">
            <a:avLst/>
          </a:prstGeom>
          <a:noFill/>
          <a:ln w="9525">
            <a:noFill/>
            <a:miter lim="800000"/>
            <a:headEnd/>
            <a:tailEnd/>
          </a:ln>
        </p:spPr>
        <p:txBody>
          <a:bodyPr>
            <a:spAutoFit/>
          </a:bodyPr>
          <a:lstStyle/>
          <a:p>
            <a:pPr algn="ctr"/>
            <a:r>
              <a:rPr lang="en-US" altLang="en-US">
                <a:solidFill>
                  <a:srgbClr val="000000"/>
                </a:solidFill>
              </a:rPr>
              <a:t>Image feature</a:t>
            </a:r>
          </a:p>
        </p:txBody>
      </p:sp>
      <p:sp>
        <p:nvSpPr>
          <p:cNvPr id="12" name="TextBox 11"/>
          <p:cNvSpPr txBox="1"/>
          <p:nvPr/>
        </p:nvSpPr>
        <p:spPr>
          <a:xfrm>
            <a:off x="7315200" y="6581775"/>
            <a:ext cx="1812925" cy="276225"/>
          </a:xfrm>
          <a:prstGeom prst="rect">
            <a:avLst/>
          </a:prstGeom>
          <a:noFill/>
        </p:spPr>
        <p:txBody>
          <a:bodyPr wrap="none">
            <a:spAutoFit/>
          </a:bodyPr>
          <a:lstStyle/>
          <a:p>
            <a:pPr>
              <a:defRPr/>
            </a:pPr>
            <a:r>
              <a:rPr lang="en-US" sz="1200" dirty="0">
                <a:solidFill>
                  <a:srgbClr val="FFFFFF">
                    <a:lumMod val="65000"/>
                  </a:srgbClr>
                </a:solidFill>
                <a:cs typeface="+mn-cs"/>
              </a:rPr>
              <a:t>Slide credit: L. </a:t>
            </a:r>
            <a:r>
              <a:rPr lang="en-US" sz="1200" dirty="0" err="1">
                <a:solidFill>
                  <a:srgbClr val="FFFFFF">
                    <a:lumMod val="65000"/>
                  </a:srgbClr>
                </a:solidFill>
                <a:cs typeface="+mn-cs"/>
              </a:rPr>
              <a:t>Lazebnik</a:t>
            </a:r>
            <a:endParaRPr lang="en-US" sz="1200" dirty="0">
              <a:solidFill>
                <a:srgbClr val="FFFFFF">
                  <a:lumMod val="65000"/>
                </a:srgbClr>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p:cNvSpPr/>
          <p:nvPr/>
        </p:nvSpPr>
        <p:spPr>
          <a:xfrm>
            <a:off x="7315200" y="5562600"/>
            <a:ext cx="17526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000000"/>
                </a:solidFill>
              </a:rPr>
              <a:t>Prediction</a:t>
            </a:r>
          </a:p>
        </p:txBody>
      </p:sp>
      <p:sp>
        <p:nvSpPr>
          <p:cNvPr id="88067" name="Title 1"/>
          <p:cNvSpPr>
            <a:spLocks noGrp="1"/>
          </p:cNvSpPr>
          <p:nvPr>
            <p:ph type="title"/>
          </p:nvPr>
        </p:nvSpPr>
        <p:spPr>
          <a:xfrm>
            <a:off x="457200" y="0"/>
            <a:ext cx="8229600" cy="792163"/>
          </a:xfrm>
        </p:spPr>
        <p:txBody>
          <a:bodyPr/>
          <a:lstStyle/>
          <a:p>
            <a:r>
              <a:rPr lang="en-US" altLang="en-US" smtClean="0"/>
              <a:t>Steps</a:t>
            </a:r>
          </a:p>
        </p:txBody>
      </p:sp>
      <p:sp>
        <p:nvSpPr>
          <p:cNvPr id="10" name="Rounded Rectangle 9"/>
          <p:cNvSpPr/>
          <p:nvPr/>
        </p:nvSpPr>
        <p:spPr>
          <a:xfrm>
            <a:off x="5257800" y="990600"/>
            <a:ext cx="1600200" cy="838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000000"/>
                </a:solidFill>
              </a:rPr>
              <a:t>Training Labels</a:t>
            </a:r>
          </a:p>
        </p:txBody>
      </p:sp>
      <p:grpSp>
        <p:nvGrpSpPr>
          <p:cNvPr id="2" name="Group 12"/>
          <p:cNvGrpSpPr>
            <a:grpSpLocks/>
          </p:cNvGrpSpPr>
          <p:nvPr/>
        </p:nvGrpSpPr>
        <p:grpSpPr bwMode="auto">
          <a:xfrm>
            <a:off x="76200" y="1570038"/>
            <a:ext cx="2438400" cy="3078162"/>
            <a:chOff x="228600" y="1417320"/>
            <a:chExt cx="2438400" cy="2849880"/>
          </a:xfrm>
        </p:grpSpPr>
        <p:sp>
          <p:nvSpPr>
            <p:cNvPr id="88088" name="TextBox 7"/>
            <p:cNvSpPr txBox="1">
              <a:spLocks noChangeArrowheads="1"/>
            </p:cNvSpPr>
            <p:nvPr/>
          </p:nvSpPr>
          <p:spPr bwMode="auto">
            <a:xfrm>
              <a:off x="533400" y="1417320"/>
              <a:ext cx="1828800" cy="830997"/>
            </a:xfrm>
            <a:prstGeom prst="rect">
              <a:avLst/>
            </a:prstGeom>
            <a:noFill/>
            <a:ln w="9525">
              <a:noFill/>
              <a:miter lim="800000"/>
              <a:headEnd/>
              <a:tailEnd/>
            </a:ln>
          </p:spPr>
          <p:txBody>
            <a:bodyPr>
              <a:spAutoFit/>
            </a:bodyPr>
            <a:lstStyle/>
            <a:p>
              <a:pPr algn="ctr"/>
              <a:r>
                <a:rPr lang="en-US" altLang="en-US" sz="2400">
                  <a:solidFill>
                    <a:srgbClr val="000000"/>
                  </a:solidFill>
                </a:rPr>
                <a:t>Training Images</a:t>
              </a:r>
            </a:p>
          </p:txBody>
        </p:sp>
        <p:sp>
          <p:nvSpPr>
            <p:cNvPr id="11" name="Rounded Rectangle 10"/>
            <p:cNvSpPr/>
            <p:nvPr/>
          </p:nvSpPr>
          <p:spPr>
            <a:xfrm>
              <a:off x="228600" y="1448185"/>
              <a:ext cx="2438400" cy="28190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solidFill>
                  <a:srgbClr val="000000"/>
                </a:solidFill>
              </a:endParaRPr>
            </a:p>
          </p:txBody>
        </p:sp>
      </p:grpSp>
      <p:sp>
        <p:nvSpPr>
          <p:cNvPr id="12" name="Rounded Rectangle 11"/>
          <p:cNvSpPr/>
          <p:nvPr/>
        </p:nvSpPr>
        <p:spPr>
          <a:xfrm>
            <a:off x="5410200" y="2438400"/>
            <a:ext cx="13716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000000"/>
                </a:solidFill>
              </a:rPr>
              <a:t>Training</a:t>
            </a:r>
          </a:p>
        </p:txBody>
      </p:sp>
      <p:sp>
        <p:nvSpPr>
          <p:cNvPr id="88071" name="TextBox 13"/>
          <p:cNvSpPr txBox="1">
            <a:spLocks noChangeArrowheads="1"/>
          </p:cNvSpPr>
          <p:nvPr/>
        </p:nvSpPr>
        <p:spPr bwMode="auto">
          <a:xfrm>
            <a:off x="552450" y="838200"/>
            <a:ext cx="1581150" cy="523875"/>
          </a:xfrm>
          <a:prstGeom prst="rect">
            <a:avLst/>
          </a:prstGeom>
          <a:noFill/>
          <a:ln w="9525">
            <a:noFill/>
            <a:miter lim="800000"/>
            <a:headEnd/>
            <a:tailEnd/>
          </a:ln>
        </p:spPr>
        <p:txBody>
          <a:bodyPr wrap="none">
            <a:spAutoFit/>
          </a:bodyPr>
          <a:lstStyle/>
          <a:p>
            <a:r>
              <a:rPr lang="en-US" altLang="en-US" sz="2800" b="1">
                <a:solidFill>
                  <a:srgbClr val="000000"/>
                </a:solidFill>
              </a:rPr>
              <a:t>Training</a:t>
            </a:r>
          </a:p>
        </p:txBody>
      </p:sp>
      <p:sp>
        <p:nvSpPr>
          <p:cNvPr id="15" name="Rounded Rectangle 14"/>
          <p:cNvSpPr/>
          <p:nvPr/>
        </p:nvSpPr>
        <p:spPr>
          <a:xfrm>
            <a:off x="3200400" y="2438400"/>
            <a:ext cx="15240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000000"/>
                </a:solidFill>
              </a:rPr>
              <a:t>Image Features</a:t>
            </a:r>
          </a:p>
        </p:txBody>
      </p:sp>
      <p:sp>
        <p:nvSpPr>
          <p:cNvPr id="16" name="Right Arrow 15"/>
          <p:cNvSpPr/>
          <p:nvPr/>
        </p:nvSpPr>
        <p:spPr>
          <a:xfrm>
            <a:off x="2590800" y="27432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7" name="Right Arrow 16"/>
          <p:cNvSpPr/>
          <p:nvPr/>
        </p:nvSpPr>
        <p:spPr>
          <a:xfrm>
            <a:off x="4800600" y="27432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8" name="Right Arrow 17"/>
          <p:cNvSpPr/>
          <p:nvPr/>
        </p:nvSpPr>
        <p:spPr>
          <a:xfrm rot="5400000">
            <a:off x="5821363" y="19812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9" name="Rounded Rectangle 18"/>
          <p:cNvSpPr/>
          <p:nvPr/>
        </p:nvSpPr>
        <p:spPr>
          <a:xfrm>
            <a:off x="2743200" y="5562600"/>
            <a:ext cx="17526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000000"/>
                </a:solidFill>
              </a:rPr>
              <a:t>Image Features</a:t>
            </a:r>
          </a:p>
        </p:txBody>
      </p:sp>
      <p:sp>
        <p:nvSpPr>
          <p:cNvPr id="20" name="Right Arrow 19"/>
          <p:cNvSpPr/>
          <p:nvPr/>
        </p:nvSpPr>
        <p:spPr>
          <a:xfrm>
            <a:off x="2133600" y="58674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0254" name="TextBox 20"/>
          <p:cNvSpPr txBox="1">
            <a:spLocks noChangeArrowheads="1"/>
          </p:cNvSpPr>
          <p:nvPr/>
        </p:nvSpPr>
        <p:spPr bwMode="auto">
          <a:xfrm>
            <a:off x="620713" y="4800600"/>
            <a:ext cx="1436687" cy="523875"/>
          </a:xfrm>
          <a:prstGeom prst="rect">
            <a:avLst/>
          </a:prstGeom>
          <a:noFill/>
          <a:ln w="9525">
            <a:noFill/>
            <a:miter lim="800000"/>
            <a:headEnd/>
            <a:tailEnd/>
          </a:ln>
        </p:spPr>
        <p:txBody>
          <a:bodyPr wrap="none">
            <a:spAutoFit/>
          </a:bodyPr>
          <a:lstStyle/>
          <a:p>
            <a:r>
              <a:rPr lang="en-US" altLang="en-US" sz="2800" b="1">
                <a:solidFill>
                  <a:srgbClr val="000000"/>
                </a:solidFill>
              </a:rPr>
              <a:t>Testing</a:t>
            </a:r>
          </a:p>
        </p:txBody>
      </p:sp>
      <p:sp>
        <p:nvSpPr>
          <p:cNvPr id="10255" name="TextBox 21"/>
          <p:cNvSpPr txBox="1">
            <a:spLocks noChangeArrowheads="1"/>
          </p:cNvSpPr>
          <p:nvPr/>
        </p:nvSpPr>
        <p:spPr bwMode="auto">
          <a:xfrm>
            <a:off x="457200" y="6396038"/>
            <a:ext cx="1689100" cy="461962"/>
          </a:xfrm>
          <a:prstGeom prst="rect">
            <a:avLst/>
          </a:prstGeom>
          <a:noFill/>
          <a:ln w="9525">
            <a:noFill/>
            <a:miter lim="800000"/>
            <a:headEnd/>
            <a:tailEnd/>
          </a:ln>
        </p:spPr>
        <p:txBody>
          <a:bodyPr wrap="none">
            <a:spAutoFit/>
          </a:bodyPr>
          <a:lstStyle/>
          <a:p>
            <a:r>
              <a:rPr lang="en-US" altLang="en-US" sz="2400">
                <a:solidFill>
                  <a:srgbClr val="000000"/>
                </a:solidFill>
              </a:rPr>
              <a:t>Test Image</a:t>
            </a:r>
          </a:p>
        </p:txBody>
      </p:sp>
      <p:sp>
        <p:nvSpPr>
          <p:cNvPr id="23" name="Right Arrow 22"/>
          <p:cNvSpPr/>
          <p:nvPr/>
        </p:nvSpPr>
        <p:spPr>
          <a:xfrm>
            <a:off x="6858000" y="27432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4" name="Rounded Rectangle 23"/>
          <p:cNvSpPr/>
          <p:nvPr/>
        </p:nvSpPr>
        <p:spPr>
          <a:xfrm>
            <a:off x="7543800" y="2438400"/>
            <a:ext cx="15240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000000"/>
                </a:solidFill>
              </a:rPr>
              <a:t>Learned model</a:t>
            </a:r>
          </a:p>
        </p:txBody>
      </p:sp>
      <p:sp>
        <p:nvSpPr>
          <p:cNvPr id="25" name="Rounded Rectangle 24"/>
          <p:cNvSpPr/>
          <p:nvPr/>
        </p:nvSpPr>
        <p:spPr>
          <a:xfrm>
            <a:off x="5181600" y="5562600"/>
            <a:ext cx="17526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rgbClr val="000000"/>
                </a:solidFill>
              </a:rPr>
              <a:t>Learned model</a:t>
            </a:r>
          </a:p>
        </p:txBody>
      </p:sp>
      <p:sp>
        <p:nvSpPr>
          <p:cNvPr id="26" name="Right Arrow 25"/>
          <p:cNvSpPr/>
          <p:nvPr/>
        </p:nvSpPr>
        <p:spPr>
          <a:xfrm>
            <a:off x="4572000" y="58674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1" name="TextBox 30"/>
          <p:cNvSpPr txBox="1"/>
          <p:nvPr/>
        </p:nvSpPr>
        <p:spPr>
          <a:xfrm>
            <a:off x="6324600" y="6581775"/>
            <a:ext cx="2819400" cy="276225"/>
          </a:xfrm>
          <a:prstGeom prst="rect">
            <a:avLst/>
          </a:prstGeom>
          <a:noFill/>
        </p:spPr>
        <p:txBody>
          <a:bodyPr>
            <a:spAutoFit/>
          </a:bodyPr>
          <a:lstStyle/>
          <a:p>
            <a:pPr>
              <a:defRPr/>
            </a:pPr>
            <a:r>
              <a:rPr lang="en-US" sz="1200" dirty="0">
                <a:solidFill>
                  <a:srgbClr val="FFFFFF">
                    <a:lumMod val="65000"/>
                  </a:srgbClr>
                </a:solidFill>
                <a:cs typeface="+mn-cs"/>
              </a:rPr>
              <a:t>Slide credit: D. </a:t>
            </a:r>
            <a:r>
              <a:rPr lang="en-US" sz="1200" dirty="0" err="1">
                <a:solidFill>
                  <a:srgbClr val="FFFFFF">
                    <a:lumMod val="65000"/>
                  </a:srgbClr>
                </a:solidFill>
                <a:cs typeface="+mn-cs"/>
              </a:rPr>
              <a:t>Hoiem</a:t>
            </a:r>
            <a:r>
              <a:rPr lang="en-US" sz="1200" dirty="0">
                <a:solidFill>
                  <a:srgbClr val="FFFFFF">
                    <a:lumMod val="65000"/>
                  </a:srgbClr>
                </a:solidFill>
                <a:cs typeface="+mn-cs"/>
              </a:rPr>
              <a:t> and L. </a:t>
            </a:r>
            <a:r>
              <a:rPr lang="en-US" sz="1200" dirty="0" err="1">
                <a:solidFill>
                  <a:srgbClr val="FFFFFF">
                    <a:lumMod val="65000"/>
                  </a:srgbClr>
                </a:solidFill>
                <a:cs typeface="+mn-cs"/>
              </a:rPr>
              <a:t>Lazebnik</a:t>
            </a:r>
            <a:endParaRPr lang="en-US" sz="1200" dirty="0">
              <a:solidFill>
                <a:srgbClr val="FFFFFF">
                  <a:lumMod val="65000"/>
                </a:srgbClr>
              </a:solidFill>
              <a:cs typeface="+mn-cs"/>
            </a:endParaRPr>
          </a:p>
        </p:txBody>
      </p:sp>
      <p:sp>
        <p:nvSpPr>
          <p:cNvPr id="32" name="Right Arrow 31"/>
          <p:cNvSpPr/>
          <p:nvPr/>
        </p:nvSpPr>
        <p:spPr>
          <a:xfrm>
            <a:off x="6934200" y="58674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pic>
        <p:nvPicPr>
          <p:cNvPr id="88086" name="Picture 2"/>
          <p:cNvPicPr>
            <a:picLocks noChangeAspect="1" noChangeArrowheads="1"/>
          </p:cNvPicPr>
          <p:nvPr/>
        </p:nvPicPr>
        <p:blipFill>
          <a:blip r:embed="rId3"/>
          <a:srcRect/>
          <a:stretch>
            <a:fillRect/>
          </a:stretch>
        </p:blipFill>
        <p:spPr bwMode="auto">
          <a:xfrm>
            <a:off x="152400" y="2438400"/>
            <a:ext cx="2238375" cy="1905000"/>
          </a:xfrm>
          <a:prstGeom prst="rect">
            <a:avLst/>
          </a:prstGeom>
          <a:noFill/>
          <a:ln w="9525">
            <a:noFill/>
            <a:miter lim="800000"/>
            <a:headEnd/>
            <a:tailEnd/>
          </a:ln>
        </p:spPr>
      </p:pic>
      <p:pic>
        <p:nvPicPr>
          <p:cNvPr id="30721" name="Picture 1"/>
          <p:cNvPicPr>
            <a:picLocks noChangeAspect="1" noChangeArrowheads="1"/>
          </p:cNvPicPr>
          <p:nvPr/>
        </p:nvPicPr>
        <p:blipFill>
          <a:blip r:embed="rId4"/>
          <a:srcRect/>
          <a:stretch>
            <a:fillRect/>
          </a:stretch>
        </p:blipFill>
        <p:spPr bwMode="auto">
          <a:xfrm>
            <a:off x="914400" y="5638800"/>
            <a:ext cx="800100" cy="800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2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72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0" grpId="0" animBg="1"/>
      <p:bldP spid="12" grpId="0" animBg="1"/>
      <p:bldP spid="15" grpId="0" animBg="1"/>
      <p:bldP spid="16" grpId="0" animBg="1"/>
      <p:bldP spid="17" grpId="0" animBg="1"/>
      <p:bldP spid="18" grpId="0" animBg="1"/>
      <p:bldP spid="19" grpId="0" animBg="1"/>
      <p:bldP spid="20" grpId="0" animBg="1"/>
      <p:bldP spid="10254" grpId="0"/>
      <p:bldP spid="10255" grpId="0"/>
      <p:bldP spid="23" grpId="0" animBg="1"/>
      <p:bldP spid="24" grpId="0" animBg="1"/>
      <p:bldP spid="25" grpId="0" animBg="1"/>
      <p:bldP spid="26" grpId="0" animBg="1"/>
      <p:bldP spid="3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pPr eaLnBrk="1" hangingPunct="1"/>
            <a:endParaRPr lang="en-US" altLang="en-US" smtClean="0"/>
          </a:p>
        </p:txBody>
      </p:sp>
      <p:sp>
        <p:nvSpPr>
          <p:cNvPr id="90115" name="Content Placeholder 2"/>
          <p:cNvSpPr>
            <a:spLocks noGrp="1"/>
          </p:cNvSpPr>
          <p:nvPr>
            <p:ph idx="1"/>
          </p:nvPr>
        </p:nvSpPr>
        <p:spPr/>
        <p:txBody>
          <a:bodyPr/>
          <a:lstStyle/>
          <a:p>
            <a:pPr eaLnBrk="1" hangingPunct="1"/>
            <a:endParaRPr lang="en-US" altLang="en-US" smtClean="0"/>
          </a:p>
        </p:txBody>
      </p:sp>
      <p:pic>
        <p:nvPicPr>
          <p:cNvPr id="90116" name="Picture 2" descr="C:\Users\hays\Desktop\143 Computer Vision\slides\07\machine_learning_spectrum.png"/>
          <p:cNvPicPr>
            <a:picLocks noChangeAspect="1" noChangeArrowheads="1"/>
          </p:cNvPicPr>
          <p:nvPr/>
        </p:nvPicPr>
        <p:blipFill>
          <a:blip r:embed="rId2"/>
          <a:srcRect/>
          <a:stretch>
            <a:fillRect/>
          </a:stretch>
        </p:blipFill>
        <p:spPr bwMode="auto">
          <a:xfrm>
            <a:off x="0" y="228600"/>
            <a:ext cx="9144000" cy="6483350"/>
          </a:xfrm>
          <a:prstGeom prst="rect">
            <a:avLst/>
          </a:prstGeom>
          <a:noFill/>
          <a:ln w="9525">
            <a:noFill/>
            <a:miter lim="800000"/>
            <a:headEnd/>
            <a:tailEnd/>
          </a:ln>
        </p:spPr>
      </p:pic>
      <p:sp>
        <p:nvSpPr>
          <p:cNvPr id="2" name="Frame 1"/>
          <p:cNvSpPr/>
          <p:nvPr/>
        </p:nvSpPr>
        <p:spPr>
          <a:xfrm>
            <a:off x="5257800" y="2667000"/>
            <a:ext cx="3048000" cy="12954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smtClean="0"/>
              <a:t>Unsupervised learning</a:t>
            </a:r>
          </a:p>
        </p:txBody>
      </p:sp>
      <p:pic>
        <p:nvPicPr>
          <p:cNvPr id="91139" name="Picture 3"/>
          <p:cNvPicPr>
            <a:picLocks noChangeAspect="1"/>
          </p:cNvPicPr>
          <p:nvPr/>
        </p:nvPicPr>
        <p:blipFill>
          <a:blip r:embed="rId2"/>
          <a:srcRect/>
          <a:stretch>
            <a:fillRect/>
          </a:stretch>
        </p:blipFill>
        <p:spPr bwMode="auto">
          <a:xfrm>
            <a:off x="5495925" y="3430588"/>
            <a:ext cx="1993900" cy="1917700"/>
          </a:xfrm>
          <a:prstGeom prst="rect">
            <a:avLst/>
          </a:prstGeom>
          <a:noFill/>
          <a:ln w="9525">
            <a:noFill/>
            <a:miter lim="800000"/>
            <a:headEnd/>
            <a:tailEnd/>
          </a:ln>
        </p:spPr>
      </p:pic>
      <p:pic>
        <p:nvPicPr>
          <p:cNvPr id="91140" name="Picture 4"/>
          <p:cNvPicPr>
            <a:picLocks noChangeAspect="1"/>
          </p:cNvPicPr>
          <p:nvPr/>
        </p:nvPicPr>
        <p:blipFill>
          <a:blip r:embed="rId3"/>
          <a:srcRect/>
          <a:stretch>
            <a:fillRect/>
          </a:stretch>
        </p:blipFill>
        <p:spPr bwMode="auto">
          <a:xfrm>
            <a:off x="1425575" y="1525588"/>
            <a:ext cx="1943100" cy="1905000"/>
          </a:xfrm>
          <a:prstGeom prst="rect">
            <a:avLst/>
          </a:prstGeom>
          <a:noFill/>
          <a:ln w="9525">
            <a:noFill/>
            <a:miter lim="800000"/>
            <a:headEnd/>
            <a:tailEnd/>
          </a:ln>
        </p:spPr>
      </p:pic>
      <p:pic>
        <p:nvPicPr>
          <p:cNvPr id="91141" name="Picture 5"/>
          <p:cNvPicPr>
            <a:picLocks noChangeAspect="1"/>
          </p:cNvPicPr>
          <p:nvPr/>
        </p:nvPicPr>
        <p:blipFill>
          <a:blip r:embed="rId4"/>
          <a:srcRect/>
          <a:stretch>
            <a:fillRect/>
          </a:stretch>
        </p:blipFill>
        <p:spPr bwMode="auto">
          <a:xfrm>
            <a:off x="4010025" y="1525588"/>
            <a:ext cx="1676400" cy="1689100"/>
          </a:xfrm>
          <a:prstGeom prst="rect">
            <a:avLst/>
          </a:prstGeom>
          <a:noFill/>
          <a:ln w="9525">
            <a:noFill/>
            <a:miter lim="800000"/>
            <a:headEnd/>
            <a:tailEnd/>
          </a:ln>
        </p:spPr>
      </p:pic>
      <p:pic>
        <p:nvPicPr>
          <p:cNvPr id="91142" name="Picture 6"/>
          <p:cNvPicPr>
            <a:picLocks noChangeAspect="1"/>
          </p:cNvPicPr>
          <p:nvPr/>
        </p:nvPicPr>
        <p:blipFill>
          <a:blip r:embed="rId5"/>
          <a:srcRect/>
          <a:stretch>
            <a:fillRect/>
          </a:stretch>
        </p:blipFill>
        <p:spPr bwMode="auto">
          <a:xfrm>
            <a:off x="6175375" y="1690688"/>
            <a:ext cx="2590800" cy="1524000"/>
          </a:xfrm>
          <a:prstGeom prst="rect">
            <a:avLst/>
          </a:prstGeom>
          <a:noFill/>
          <a:ln w="9525">
            <a:noFill/>
            <a:miter lim="800000"/>
            <a:headEnd/>
            <a:tailEnd/>
          </a:ln>
        </p:spPr>
      </p:pic>
      <p:pic>
        <p:nvPicPr>
          <p:cNvPr id="91143" name="Picture 7"/>
          <p:cNvPicPr>
            <a:picLocks noChangeAspect="1"/>
          </p:cNvPicPr>
          <p:nvPr/>
        </p:nvPicPr>
        <p:blipFill>
          <a:blip r:embed="rId6"/>
          <a:srcRect/>
          <a:stretch>
            <a:fillRect/>
          </a:stretch>
        </p:blipFill>
        <p:spPr bwMode="auto">
          <a:xfrm>
            <a:off x="1679575" y="3575050"/>
            <a:ext cx="2870200" cy="1638300"/>
          </a:xfrm>
          <a:prstGeom prst="rect">
            <a:avLst/>
          </a:prstGeom>
          <a:noFill/>
          <a:ln w="9525">
            <a:noFill/>
            <a:miter lim="800000"/>
            <a:headEnd/>
            <a:tailEnd/>
          </a:ln>
        </p:spPr>
      </p:pic>
      <p:sp>
        <p:nvSpPr>
          <p:cNvPr id="91144" name="Rectangle 8"/>
          <p:cNvSpPr>
            <a:spLocks noChangeArrowheads="1"/>
          </p:cNvSpPr>
          <p:nvPr/>
        </p:nvSpPr>
        <p:spPr bwMode="auto">
          <a:xfrm>
            <a:off x="1679575" y="6016625"/>
            <a:ext cx="6502400" cy="400050"/>
          </a:xfrm>
          <a:prstGeom prst="rect">
            <a:avLst/>
          </a:prstGeom>
          <a:noFill/>
          <a:ln w="9525">
            <a:noFill/>
            <a:miter lim="800000"/>
            <a:headEnd/>
            <a:tailEnd/>
          </a:ln>
        </p:spPr>
        <p:txBody>
          <a:bodyPr wrap="none">
            <a:spAutoFit/>
          </a:bodyPr>
          <a:lstStyle/>
          <a:p>
            <a:r>
              <a:rPr lang="en-US" sz="2000">
                <a:solidFill>
                  <a:srgbClr val="0000FF"/>
                </a:solidFill>
              </a:rPr>
              <a:t>Unupervised learning: given data, i.e. examples, but no labels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p:txBody>
          <a:bodyPr/>
          <a:lstStyle/>
          <a:p>
            <a:r>
              <a:rPr lang="en-US" altLang="zh-TW" dirty="0" smtClean="0"/>
              <a:t>Unsupervised learning</a:t>
            </a:r>
            <a:endParaRPr lang="zh-TW" altLang="en-US" dirty="0"/>
          </a:p>
        </p:txBody>
      </p:sp>
      <p:sp>
        <p:nvSpPr>
          <p:cNvPr id="2" name="標題 1"/>
          <p:cNvSpPr>
            <a:spLocks noGrp="1"/>
          </p:cNvSpPr>
          <p:nvPr>
            <p:ph type="title"/>
          </p:nvPr>
        </p:nvSpPr>
        <p:spPr/>
        <p:txBody>
          <a:bodyPr/>
          <a:lstStyle/>
          <a:p>
            <a:r>
              <a:rPr lang="en-US" altLang="zh-TW" dirty="0"/>
              <a:t>Machine learning structure</a:t>
            </a:r>
            <a:endParaRPr lang="zh-TW" altLang="en-US" dirty="0"/>
          </a:p>
        </p:txBody>
      </p:sp>
      <p:pic>
        <p:nvPicPr>
          <p:cNvPr id="3074" name="Picture 2" descr="C:\Users\Ian\Desktop\unsupervised.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25178" y="2204864"/>
            <a:ext cx="6415174" cy="3715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4894997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smtClean="0"/>
              <a:t>Unsupervised learning applications</a:t>
            </a:r>
          </a:p>
        </p:txBody>
      </p:sp>
      <p:sp>
        <p:nvSpPr>
          <p:cNvPr id="3" name="Content Placeholder 2"/>
          <p:cNvSpPr>
            <a:spLocks noGrp="1"/>
          </p:cNvSpPr>
          <p:nvPr>
            <p:ph sz="quarter" idx="1"/>
          </p:nvPr>
        </p:nvSpPr>
        <p:spPr/>
        <p:txBody>
          <a:bodyPr>
            <a:normAutofit fontScale="92500" lnSpcReduction="10000"/>
          </a:bodyPr>
          <a:lstStyle/>
          <a:p>
            <a:pPr marL="0" lvl="1" indent="0">
              <a:spcBef>
                <a:spcPts val="700"/>
              </a:spcBef>
              <a:buClr>
                <a:schemeClr val="accent2"/>
              </a:buClr>
              <a:buSzPct val="60000"/>
              <a:buFontTx/>
              <a:buNone/>
              <a:defRPr/>
            </a:pPr>
            <a:r>
              <a:rPr lang="en-US" dirty="0"/>
              <a:t>learn clusters/groups without any label</a:t>
            </a:r>
          </a:p>
          <a:p>
            <a:pPr marL="0" indent="0">
              <a:buFontTx/>
              <a:buNone/>
              <a:defRPr/>
            </a:pPr>
            <a:endParaRPr lang="en-US" dirty="0" smtClean="0"/>
          </a:p>
          <a:p>
            <a:pPr marL="0" indent="0">
              <a:buFontTx/>
              <a:buNone/>
              <a:defRPr/>
            </a:pPr>
            <a:r>
              <a:rPr lang="en-US" dirty="0" smtClean="0"/>
              <a:t>customer segmentation (i.e. grouping)</a:t>
            </a:r>
          </a:p>
          <a:p>
            <a:pPr marL="0" indent="0">
              <a:buFontTx/>
              <a:buNone/>
              <a:defRPr/>
            </a:pPr>
            <a:endParaRPr lang="en-US" dirty="0"/>
          </a:p>
          <a:p>
            <a:pPr marL="0" indent="0">
              <a:buFontTx/>
              <a:buNone/>
              <a:defRPr/>
            </a:pPr>
            <a:r>
              <a:rPr lang="en-US" dirty="0" smtClean="0"/>
              <a:t>image compression</a:t>
            </a:r>
          </a:p>
          <a:p>
            <a:pPr marL="0" indent="0">
              <a:buFontTx/>
              <a:buNone/>
              <a:defRPr/>
            </a:pPr>
            <a:endParaRPr lang="en-US" dirty="0"/>
          </a:p>
          <a:p>
            <a:pPr marL="0" indent="0">
              <a:buFontTx/>
              <a:buNone/>
              <a:defRPr/>
            </a:pPr>
            <a:r>
              <a:rPr lang="en-US" dirty="0" smtClean="0"/>
              <a:t>bioinformatics: learn motifs</a:t>
            </a:r>
          </a:p>
          <a:p>
            <a:pPr marL="0" indent="0">
              <a:buFontTx/>
              <a:buNone/>
              <a:defRPr/>
            </a:pPr>
            <a:endParaRPr lang="en-US" dirty="0"/>
          </a:p>
          <a:p>
            <a:pPr marL="0" indent="0">
              <a:buFontTx/>
              <a:buNone/>
              <a:defRPr/>
            </a:pP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US" smtClean="0"/>
              <a:t>Reinforcement learning</a:t>
            </a:r>
          </a:p>
        </p:txBody>
      </p:sp>
      <p:sp>
        <p:nvSpPr>
          <p:cNvPr id="93187" name="TextBox 3"/>
          <p:cNvSpPr txBox="1">
            <a:spLocks noChangeArrowheads="1"/>
          </p:cNvSpPr>
          <p:nvPr/>
        </p:nvSpPr>
        <p:spPr bwMode="auto">
          <a:xfrm>
            <a:off x="612775" y="1989138"/>
            <a:ext cx="4286250" cy="400050"/>
          </a:xfrm>
          <a:prstGeom prst="rect">
            <a:avLst/>
          </a:prstGeom>
          <a:noFill/>
          <a:ln w="9525">
            <a:noFill/>
            <a:miter lim="800000"/>
            <a:headEnd/>
            <a:tailEnd/>
          </a:ln>
        </p:spPr>
        <p:txBody>
          <a:bodyPr wrap="none">
            <a:spAutoFit/>
          </a:bodyPr>
          <a:lstStyle/>
          <a:p>
            <a:r>
              <a:rPr lang="en-US" sz="2000"/>
              <a:t>left, right, straight, left, left, left, straight</a:t>
            </a:r>
          </a:p>
        </p:txBody>
      </p:sp>
      <p:sp>
        <p:nvSpPr>
          <p:cNvPr id="93188" name="TextBox 4"/>
          <p:cNvSpPr txBox="1">
            <a:spLocks noChangeArrowheads="1"/>
          </p:cNvSpPr>
          <p:nvPr/>
        </p:nvSpPr>
        <p:spPr bwMode="auto">
          <a:xfrm>
            <a:off x="612775" y="2511425"/>
            <a:ext cx="5126038" cy="400050"/>
          </a:xfrm>
          <a:prstGeom prst="rect">
            <a:avLst/>
          </a:prstGeom>
          <a:noFill/>
          <a:ln w="9525">
            <a:noFill/>
            <a:miter lim="800000"/>
            <a:headEnd/>
            <a:tailEnd/>
          </a:ln>
        </p:spPr>
        <p:txBody>
          <a:bodyPr wrap="none">
            <a:spAutoFit/>
          </a:bodyPr>
          <a:lstStyle/>
          <a:p>
            <a:r>
              <a:rPr lang="en-US" sz="2000"/>
              <a:t>left, straight, straight, left, right, straight, straight</a:t>
            </a:r>
          </a:p>
        </p:txBody>
      </p:sp>
      <p:sp>
        <p:nvSpPr>
          <p:cNvPr id="93189" name="TextBox 5"/>
          <p:cNvSpPr txBox="1">
            <a:spLocks noChangeArrowheads="1"/>
          </p:cNvSpPr>
          <p:nvPr/>
        </p:nvSpPr>
        <p:spPr bwMode="auto">
          <a:xfrm>
            <a:off x="6829425" y="2032000"/>
            <a:ext cx="858838" cy="369888"/>
          </a:xfrm>
          <a:prstGeom prst="rect">
            <a:avLst/>
          </a:prstGeom>
          <a:noFill/>
          <a:ln w="9525">
            <a:noFill/>
            <a:miter lim="800000"/>
            <a:headEnd/>
            <a:tailEnd/>
          </a:ln>
        </p:spPr>
        <p:txBody>
          <a:bodyPr wrap="none">
            <a:spAutoFit/>
          </a:bodyPr>
          <a:lstStyle/>
          <a:p>
            <a:r>
              <a:rPr lang="en-US" b="1">
                <a:solidFill>
                  <a:srgbClr val="008000"/>
                </a:solidFill>
              </a:rPr>
              <a:t>GOOD</a:t>
            </a:r>
          </a:p>
        </p:txBody>
      </p:sp>
      <p:sp>
        <p:nvSpPr>
          <p:cNvPr id="93190" name="TextBox 6"/>
          <p:cNvSpPr txBox="1">
            <a:spLocks noChangeArrowheads="1"/>
          </p:cNvSpPr>
          <p:nvPr/>
        </p:nvSpPr>
        <p:spPr bwMode="auto">
          <a:xfrm>
            <a:off x="6915150" y="2508250"/>
            <a:ext cx="606425" cy="369888"/>
          </a:xfrm>
          <a:prstGeom prst="rect">
            <a:avLst/>
          </a:prstGeom>
          <a:noFill/>
          <a:ln w="9525">
            <a:noFill/>
            <a:miter lim="800000"/>
            <a:headEnd/>
            <a:tailEnd/>
          </a:ln>
        </p:spPr>
        <p:txBody>
          <a:bodyPr wrap="none">
            <a:spAutoFit/>
          </a:bodyPr>
          <a:lstStyle/>
          <a:p>
            <a:r>
              <a:rPr lang="en-US" b="1">
                <a:solidFill>
                  <a:srgbClr val="FF0000"/>
                </a:solidFill>
              </a:rPr>
              <a:t>BAD</a:t>
            </a:r>
          </a:p>
        </p:txBody>
      </p:sp>
      <p:sp>
        <p:nvSpPr>
          <p:cNvPr id="93191" name="TextBox 7"/>
          <p:cNvSpPr txBox="1">
            <a:spLocks noChangeArrowheads="1"/>
          </p:cNvSpPr>
          <p:nvPr/>
        </p:nvSpPr>
        <p:spPr bwMode="auto">
          <a:xfrm>
            <a:off x="612775" y="3290888"/>
            <a:ext cx="4286250" cy="400050"/>
          </a:xfrm>
          <a:prstGeom prst="rect">
            <a:avLst/>
          </a:prstGeom>
          <a:noFill/>
          <a:ln w="9525">
            <a:noFill/>
            <a:miter lim="800000"/>
            <a:headEnd/>
            <a:tailEnd/>
          </a:ln>
        </p:spPr>
        <p:txBody>
          <a:bodyPr wrap="none">
            <a:spAutoFit/>
          </a:bodyPr>
          <a:lstStyle/>
          <a:p>
            <a:r>
              <a:rPr lang="en-US" sz="2000"/>
              <a:t>left, right, straight, left, left, left, straight</a:t>
            </a:r>
          </a:p>
        </p:txBody>
      </p:sp>
      <p:sp>
        <p:nvSpPr>
          <p:cNvPr id="93192" name="TextBox 8"/>
          <p:cNvSpPr txBox="1">
            <a:spLocks noChangeArrowheads="1"/>
          </p:cNvSpPr>
          <p:nvPr/>
        </p:nvSpPr>
        <p:spPr bwMode="auto">
          <a:xfrm>
            <a:off x="612775" y="3813175"/>
            <a:ext cx="5126038" cy="400050"/>
          </a:xfrm>
          <a:prstGeom prst="rect">
            <a:avLst/>
          </a:prstGeom>
          <a:noFill/>
          <a:ln w="9525">
            <a:noFill/>
            <a:miter lim="800000"/>
            <a:headEnd/>
            <a:tailEnd/>
          </a:ln>
        </p:spPr>
        <p:txBody>
          <a:bodyPr wrap="none">
            <a:spAutoFit/>
          </a:bodyPr>
          <a:lstStyle/>
          <a:p>
            <a:r>
              <a:rPr lang="en-US" sz="2000"/>
              <a:t>left, straight, straight, left, right, straight, straight</a:t>
            </a:r>
          </a:p>
        </p:txBody>
      </p:sp>
      <p:sp>
        <p:nvSpPr>
          <p:cNvPr id="93193" name="TextBox 9"/>
          <p:cNvSpPr txBox="1">
            <a:spLocks noChangeArrowheads="1"/>
          </p:cNvSpPr>
          <p:nvPr/>
        </p:nvSpPr>
        <p:spPr bwMode="auto">
          <a:xfrm>
            <a:off x="6829425" y="3333750"/>
            <a:ext cx="612775" cy="369888"/>
          </a:xfrm>
          <a:prstGeom prst="rect">
            <a:avLst/>
          </a:prstGeom>
          <a:noFill/>
          <a:ln w="9525">
            <a:noFill/>
            <a:miter lim="800000"/>
            <a:headEnd/>
            <a:tailEnd/>
          </a:ln>
        </p:spPr>
        <p:txBody>
          <a:bodyPr wrap="none">
            <a:spAutoFit/>
          </a:bodyPr>
          <a:lstStyle/>
          <a:p>
            <a:r>
              <a:rPr lang="en-US" b="1">
                <a:solidFill>
                  <a:srgbClr val="008000"/>
                </a:solidFill>
              </a:rPr>
              <a:t>18.5</a:t>
            </a:r>
          </a:p>
        </p:txBody>
      </p:sp>
      <p:sp>
        <p:nvSpPr>
          <p:cNvPr id="93194" name="TextBox 10"/>
          <p:cNvSpPr txBox="1">
            <a:spLocks noChangeArrowheads="1"/>
          </p:cNvSpPr>
          <p:nvPr/>
        </p:nvSpPr>
        <p:spPr bwMode="auto">
          <a:xfrm>
            <a:off x="6915150" y="3810000"/>
            <a:ext cx="379413" cy="369888"/>
          </a:xfrm>
          <a:prstGeom prst="rect">
            <a:avLst/>
          </a:prstGeom>
          <a:noFill/>
          <a:ln w="9525">
            <a:noFill/>
            <a:miter lim="800000"/>
            <a:headEnd/>
            <a:tailEnd/>
          </a:ln>
        </p:spPr>
        <p:txBody>
          <a:bodyPr wrap="none">
            <a:spAutoFit/>
          </a:bodyPr>
          <a:lstStyle/>
          <a:p>
            <a:r>
              <a:rPr lang="en-US" b="1">
                <a:solidFill>
                  <a:srgbClr val="FF0000"/>
                </a:solidFill>
              </a:rPr>
              <a:t>-3</a:t>
            </a:r>
          </a:p>
        </p:txBody>
      </p:sp>
      <p:cxnSp>
        <p:nvCxnSpPr>
          <p:cNvPr id="13" name="Straight Connector 12"/>
          <p:cNvCxnSpPr/>
          <p:nvPr/>
        </p:nvCxnSpPr>
        <p:spPr>
          <a:xfrm flipV="1">
            <a:off x="479425" y="3146425"/>
            <a:ext cx="7775575" cy="28575"/>
          </a:xfrm>
          <a:prstGeom prst="line">
            <a:avLst/>
          </a:prstGeom>
          <a:ln w="28575" cmpd="sng"/>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79425" y="4329113"/>
            <a:ext cx="7775575" cy="28575"/>
          </a:xfrm>
          <a:prstGeom prst="line">
            <a:avLst/>
          </a:prstGeom>
          <a:ln w="28575" cmpd="sng"/>
          <a:effectLst/>
        </p:spPr>
        <p:style>
          <a:lnRef idx="2">
            <a:schemeClr val="accent1"/>
          </a:lnRef>
          <a:fillRef idx="0">
            <a:schemeClr val="accent1"/>
          </a:fillRef>
          <a:effectRef idx="1">
            <a:schemeClr val="accent1"/>
          </a:effectRef>
          <a:fontRef idx="minor">
            <a:schemeClr val="tx1"/>
          </a:fontRef>
        </p:style>
      </p:cxnSp>
      <p:sp>
        <p:nvSpPr>
          <p:cNvPr id="93197" name="TextBox 14"/>
          <p:cNvSpPr txBox="1">
            <a:spLocks noChangeArrowheads="1"/>
          </p:cNvSpPr>
          <p:nvPr/>
        </p:nvSpPr>
        <p:spPr bwMode="auto">
          <a:xfrm>
            <a:off x="463550" y="4595813"/>
            <a:ext cx="7918450" cy="1200150"/>
          </a:xfrm>
          <a:prstGeom prst="rect">
            <a:avLst/>
          </a:prstGeom>
          <a:noFill/>
          <a:ln w="9525">
            <a:noFill/>
            <a:miter lim="800000"/>
            <a:headEnd/>
            <a:tailEnd/>
          </a:ln>
        </p:spPr>
        <p:txBody>
          <a:bodyPr>
            <a:spAutoFit/>
          </a:bodyPr>
          <a:lstStyle/>
          <a:p>
            <a:r>
              <a:rPr lang="en-US" sz="2400"/>
              <a:t>Given a </a:t>
            </a:r>
            <a:r>
              <a:rPr lang="en-US" sz="2400" i="1">
                <a:solidFill>
                  <a:srgbClr val="FF6600"/>
                </a:solidFill>
              </a:rPr>
              <a:t>sequence</a:t>
            </a:r>
            <a:r>
              <a:rPr lang="en-US" sz="2400"/>
              <a:t> of examples/states and a </a:t>
            </a:r>
            <a:r>
              <a:rPr lang="en-US" sz="2400" i="1">
                <a:solidFill>
                  <a:srgbClr val="FF6600"/>
                </a:solidFill>
              </a:rPr>
              <a:t>reward</a:t>
            </a:r>
            <a:r>
              <a:rPr lang="en-US" sz="2400"/>
              <a:t> after completing that sequence, learn to predict the action to take in for an individual example/state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b="1" smtClean="0">
                <a:solidFill>
                  <a:schemeClr val="accent2"/>
                </a:solidFill>
              </a:rPr>
              <a:t>A Few Quotes</a:t>
            </a:r>
          </a:p>
        </p:txBody>
      </p:sp>
      <p:sp>
        <p:nvSpPr>
          <p:cNvPr id="54275" name="Rectangle 6"/>
          <p:cNvSpPr>
            <a:spLocks noGrp="1" noChangeArrowheads="1"/>
          </p:cNvSpPr>
          <p:nvPr>
            <p:ph type="body" idx="1"/>
          </p:nvPr>
        </p:nvSpPr>
        <p:spPr>
          <a:xfrm>
            <a:off x="152400" y="1600200"/>
            <a:ext cx="8763000" cy="4525963"/>
          </a:xfrm>
        </p:spPr>
        <p:txBody>
          <a:bodyPr>
            <a:normAutofit lnSpcReduction="10000"/>
          </a:bodyPr>
          <a:lstStyle/>
          <a:p>
            <a:pPr>
              <a:lnSpc>
                <a:spcPct val="90000"/>
              </a:lnSpc>
            </a:pPr>
            <a:r>
              <a:rPr lang="en-US" sz="3600" smtClean="0"/>
              <a:t>“Web rankings today are mostly a matter of machine learning” (Prabhakar Raghavan, Dir. Research, Yahoo)</a:t>
            </a:r>
          </a:p>
          <a:p>
            <a:pPr>
              <a:lnSpc>
                <a:spcPct val="90000"/>
              </a:lnSpc>
            </a:pPr>
            <a:endParaRPr lang="en-US" sz="3600" smtClean="0"/>
          </a:p>
          <a:p>
            <a:pPr>
              <a:lnSpc>
                <a:spcPct val="90000"/>
              </a:lnSpc>
            </a:pPr>
            <a:r>
              <a:rPr lang="en-US" sz="3600" smtClean="0"/>
              <a:t>“Machine learning is going to result in a real revolution” (Greg Papadopoulos, CTO, Sun)</a:t>
            </a:r>
          </a:p>
          <a:p>
            <a:pPr>
              <a:lnSpc>
                <a:spcPct val="90000"/>
              </a:lnSpc>
            </a:pPr>
            <a:endParaRPr lang="en-US" sz="3600" smtClean="0"/>
          </a:p>
          <a:p>
            <a:pPr>
              <a:lnSpc>
                <a:spcPct val="90000"/>
              </a:lnSpc>
            </a:pPr>
            <a:r>
              <a:rPr lang="en-US" sz="3600" smtClean="0"/>
              <a:t>“Machine learning is today’s discontinuity” </a:t>
            </a:r>
            <a:br>
              <a:rPr lang="en-US" sz="3600" smtClean="0"/>
            </a:br>
            <a:r>
              <a:rPr lang="en-US" sz="3600" smtClean="0"/>
              <a:t>(Jerry Yang, CEO, Yahoo)</a:t>
            </a:r>
          </a:p>
          <a:p>
            <a:pPr>
              <a:lnSpc>
                <a:spcPct val="90000"/>
              </a:lnSpc>
            </a:pPr>
            <a:endParaRPr lang="en-US" sz="3600"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smtClean="0"/>
              <a:t>Reinforcement learning example</a:t>
            </a:r>
          </a:p>
        </p:txBody>
      </p:sp>
      <p:pic>
        <p:nvPicPr>
          <p:cNvPr id="94211" name="Picture 3"/>
          <p:cNvPicPr>
            <a:picLocks noChangeAspect="1"/>
          </p:cNvPicPr>
          <p:nvPr/>
        </p:nvPicPr>
        <p:blipFill>
          <a:blip r:embed="rId2"/>
          <a:srcRect/>
          <a:stretch>
            <a:fillRect/>
          </a:stretch>
        </p:blipFill>
        <p:spPr bwMode="auto">
          <a:xfrm>
            <a:off x="458788" y="2330450"/>
            <a:ext cx="1320800" cy="1069975"/>
          </a:xfrm>
          <a:prstGeom prst="rect">
            <a:avLst/>
          </a:prstGeom>
          <a:noFill/>
          <a:ln w="9525">
            <a:noFill/>
            <a:miter lim="800000"/>
            <a:headEnd/>
            <a:tailEnd/>
          </a:ln>
        </p:spPr>
      </p:pic>
      <p:pic>
        <p:nvPicPr>
          <p:cNvPr id="94212" name="Picture 4"/>
          <p:cNvPicPr>
            <a:picLocks noChangeAspect="1"/>
          </p:cNvPicPr>
          <p:nvPr/>
        </p:nvPicPr>
        <p:blipFill>
          <a:blip r:embed="rId2"/>
          <a:srcRect/>
          <a:stretch>
            <a:fillRect/>
          </a:stretch>
        </p:blipFill>
        <p:spPr bwMode="auto">
          <a:xfrm>
            <a:off x="2360613" y="2330450"/>
            <a:ext cx="1320800" cy="1069975"/>
          </a:xfrm>
          <a:prstGeom prst="rect">
            <a:avLst/>
          </a:prstGeom>
          <a:noFill/>
          <a:ln w="9525">
            <a:noFill/>
            <a:miter lim="800000"/>
            <a:headEnd/>
            <a:tailEnd/>
          </a:ln>
        </p:spPr>
      </p:pic>
      <p:pic>
        <p:nvPicPr>
          <p:cNvPr id="94213" name="Picture 5"/>
          <p:cNvPicPr>
            <a:picLocks noChangeAspect="1"/>
          </p:cNvPicPr>
          <p:nvPr/>
        </p:nvPicPr>
        <p:blipFill>
          <a:blip r:embed="rId2"/>
          <a:srcRect/>
          <a:stretch>
            <a:fillRect/>
          </a:stretch>
        </p:blipFill>
        <p:spPr bwMode="auto">
          <a:xfrm>
            <a:off x="4856163" y="2330450"/>
            <a:ext cx="1319212" cy="1069975"/>
          </a:xfrm>
          <a:prstGeom prst="rect">
            <a:avLst/>
          </a:prstGeom>
          <a:noFill/>
          <a:ln w="9525">
            <a:noFill/>
            <a:miter lim="800000"/>
            <a:headEnd/>
            <a:tailEnd/>
          </a:ln>
        </p:spPr>
      </p:pic>
      <p:cxnSp>
        <p:nvCxnSpPr>
          <p:cNvPr id="11" name="Straight Arrow Connector 10"/>
          <p:cNvCxnSpPr/>
          <p:nvPr/>
        </p:nvCxnSpPr>
        <p:spPr>
          <a:xfrm>
            <a:off x="1890713" y="2779713"/>
            <a:ext cx="33813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3736975" y="2779713"/>
            <a:ext cx="339725"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460875" y="2779713"/>
            <a:ext cx="338138"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sp>
        <p:nvSpPr>
          <p:cNvPr id="94217" name="TextBox 14"/>
          <p:cNvSpPr txBox="1">
            <a:spLocks noChangeArrowheads="1"/>
          </p:cNvSpPr>
          <p:nvPr/>
        </p:nvSpPr>
        <p:spPr bwMode="auto">
          <a:xfrm>
            <a:off x="4087813" y="2566988"/>
            <a:ext cx="414337" cy="369887"/>
          </a:xfrm>
          <a:prstGeom prst="rect">
            <a:avLst/>
          </a:prstGeom>
          <a:noFill/>
          <a:ln w="9525">
            <a:noFill/>
            <a:miter lim="800000"/>
            <a:headEnd/>
            <a:tailEnd/>
          </a:ln>
        </p:spPr>
        <p:txBody>
          <a:bodyPr wrap="none">
            <a:spAutoFit/>
          </a:bodyPr>
          <a:lstStyle/>
          <a:p>
            <a:r>
              <a:rPr lang="en-US"/>
              <a:t>…</a:t>
            </a:r>
          </a:p>
        </p:txBody>
      </p:sp>
      <p:sp>
        <p:nvSpPr>
          <p:cNvPr id="94218" name="TextBox 16"/>
          <p:cNvSpPr txBox="1">
            <a:spLocks noChangeArrowheads="1"/>
          </p:cNvSpPr>
          <p:nvPr/>
        </p:nvSpPr>
        <p:spPr bwMode="auto">
          <a:xfrm>
            <a:off x="6661150" y="2549525"/>
            <a:ext cx="784225" cy="461963"/>
          </a:xfrm>
          <a:prstGeom prst="rect">
            <a:avLst/>
          </a:prstGeom>
          <a:noFill/>
          <a:ln w="9525">
            <a:noFill/>
            <a:miter lim="800000"/>
            <a:headEnd/>
            <a:tailEnd/>
          </a:ln>
        </p:spPr>
        <p:txBody>
          <a:bodyPr wrap="none">
            <a:spAutoFit/>
          </a:bodyPr>
          <a:lstStyle/>
          <a:p>
            <a:r>
              <a:rPr lang="en-US" sz="2400" b="1">
                <a:solidFill>
                  <a:srgbClr val="008000"/>
                </a:solidFill>
              </a:rPr>
              <a:t>WIN!</a:t>
            </a:r>
          </a:p>
        </p:txBody>
      </p:sp>
      <p:pic>
        <p:nvPicPr>
          <p:cNvPr id="94219" name="Picture 17"/>
          <p:cNvPicPr>
            <a:picLocks noChangeAspect="1"/>
          </p:cNvPicPr>
          <p:nvPr/>
        </p:nvPicPr>
        <p:blipFill>
          <a:blip r:embed="rId2"/>
          <a:srcRect/>
          <a:stretch>
            <a:fillRect/>
          </a:stretch>
        </p:blipFill>
        <p:spPr bwMode="auto">
          <a:xfrm>
            <a:off x="473075" y="3910013"/>
            <a:ext cx="1319213" cy="1071562"/>
          </a:xfrm>
          <a:prstGeom prst="rect">
            <a:avLst/>
          </a:prstGeom>
          <a:noFill/>
          <a:ln w="9525">
            <a:noFill/>
            <a:miter lim="800000"/>
            <a:headEnd/>
            <a:tailEnd/>
          </a:ln>
        </p:spPr>
      </p:pic>
      <p:pic>
        <p:nvPicPr>
          <p:cNvPr id="94220" name="Picture 18"/>
          <p:cNvPicPr>
            <a:picLocks noChangeAspect="1"/>
          </p:cNvPicPr>
          <p:nvPr/>
        </p:nvPicPr>
        <p:blipFill>
          <a:blip r:embed="rId2"/>
          <a:srcRect/>
          <a:stretch>
            <a:fillRect/>
          </a:stretch>
        </p:blipFill>
        <p:spPr bwMode="auto">
          <a:xfrm>
            <a:off x="2374900" y="3910013"/>
            <a:ext cx="1320800" cy="1071562"/>
          </a:xfrm>
          <a:prstGeom prst="rect">
            <a:avLst/>
          </a:prstGeom>
          <a:noFill/>
          <a:ln w="9525">
            <a:noFill/>
            <a:miter lim="800000"/>
            <a:headEnd/>
            <a:tailEnd/>
          </a:ln>
        </p:spPr>
      </p:pic>
      <p:pic>
        <p:nvPicPr>
          <p:cNvPr id="94221" name="Picture 19"/>
          <p:cNvPicPr>
            <a:picLocks noChangeAspect="1"/>
          </p:cNvPicPr>
          <p:nvPr/>
        </p:nvPicPr>
        <p:blipFill>
          <a:blip r:embed="rId2"/>
          <a:srcRect/>
          <a:stretch>
            <a:fillRect/>
          </a:stretch>
        </p:blipFill>
        <p:spPr bwMode="auto">
          <a:xfrm>
            <a:off x="4870450" y="3910013"/>
            <a:ext cx="1319213" cy="1071562"/>
          </a:xfrm>
          <a:prstGeom prst="rect">
            <a:avLst/>
          </a:prstGeom>
          <a:noFill/>
          <a:ln w="9525">
            <a:noFill/>
            <a:miter lim="800000"/>
            <a:headEnd/>
            <a:tailEnd/>
          </a:ln>
        </p:spPr>
      </p:pic>
      <p:cxnSp>
        <p:nvCxnSpPr>
          <p:cNvPr id="21" name="Straight Arrow Connector 20"/>
          <p:cNvCxnSpPr/>
          <p:nvPr/>
        </p:nvCxnSpPr>
        <p:spPr>
          <a:xfrm>
            <a:off x="1905000" y="4360863"/>
            <a:ext cx="338138"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3751263" y="4360863"/>
            <a:ext cx="339725"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4475163" y="4360863"/>
            <a:ext cx="33813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sp>
        <p:nvSpPr>
          <p:cNvPr id="94225" name="TextBox 23"/>
          <p:cNvSpPr txBox="1">
            <a:spLocks noChangeArrowheads="1"/>
          </p:cNvSpPr>
          <p:nvPr/>
        </p:nvSpPr>
        <p:spPr bwMode="auto">
          <a:xfrm>
            <a:off x="4102100" y="4148138"/>
            <a:ext cx="414338" cy="368300"/>
          </a:xfrm>
          <a:prstGeom prst="rect">
            <a:avLst/>
          </a:prstGeom>
          <a:noFill/>
          <a:ln w="9525">
            <a:noFill/>
            <a:miter lim="800000"/>
            <a:headEnd/>
            <a:tailEnd/>
          </a:ln>
        </p:spPr>
        <p:txBody>
          <a:bodyPr wrap="none">
            <a:spAutoFit/>
          </a:bodyPr>
          <a:lstStyle/>
          <a:p>
            <a:r>
              <a:rPr lang="en-US"/>
              <a:t>…</a:t>
            </a:r>
          </a:p>
        </p:txBody>
      </p:sp>
      <p:sp>
        <p:nvSpPr>
          <p:cNvPr id="94226" name="TextBox 24"/>
          <p:cNvSpPr txBox="1">
            <a:spLocks noChangeArrowheads="1"/>
          </p:cNvSpPr>
          <p:nvPr/>
        </p:nvSpPr>
        <p:spPr bwMode="auto">
          <a:xfrm>
            <a:off x="6673850" y="4129088"/>
            <a:ext cx="900113" cy="461962"/>
          </a:xfrm>
          <a:prstGeom prst="rect">
            <a:avLst/>
          </a:prstGeom>
          <a:noFill/>
          <a:ln w="9525">
            <a:noFill/>
            <a:miter lim="800000"/>
            <a:headEnd/>
            <a:tailEnd/>
          </a:ln>
        </p:spPr>
        <p:txBody>
          <a:bodyPr wrap="none">
            <a:spAutoFit/>
          </a:bodyPr>
          <a:lstStyle/>
          <a:p>
            <a:r>
              <a:rPr lang="en-US" sz="2400" b="1">
                <a:solidFill>
                  <a:srgbClr val="FF0000"/>
                </a:solidFill>
              </a:rPr>
              <a:t>LOSE!</a:t>
            </a:r>
          </a:p>
        </p:txBody>
      </p:sp>
      <p:sp>
        <p:nvSpPr>
          <p:cNvPr id="94227" name="TextBox 25"/>
          <p:cNvSpPr txBox="1">
            <a:spLocks noChangeArrowheads="1"/>
          </p:cNvSpPr>
          <p:nvPr/>
        </p:nvSpPr>
        <p:spPr bwMode="auto">
          <a:xfrm>
            <a:off x="98425" y="1693863"/>
            <a:ext cx="1800225" cy="460375"/>
          </a:xfrm>
          <a:prstGeom prst="rect">
            <a:avLst/>
          </a:prstGeom>
          <a:noFill/>
          <a:ln w="9525">
            <a:noFill/>
            <a:miter lim="800000"/>
            <a:headEnd/>
            <a:tailEnd/>
          </a:ln>
        </p:spPr>
        <p:txBody>
          <a:bodyPr wrap="none">
            <a:spAutoFit/>
          </a:bodyPr>
          <a:lstStyle/>
          <a:p>
            <a:r>
              <a:rPr lang="en-US" sz="2400"/>
              <a:t>Backgammon</a:t>
            </a:r>
          </a:p>
        </p:txBody>
      </p:sp>
      <p:sp>
        <p:nvSpPr>
          <p:cNvPr id="94228" name="TextBox 26"/>
          <p:cNvSpPr txBox="1">
            <a:spLocks noChangeArrowheads="1"/>
          </p:cNvSpPr>
          <p:nvPr/>
        </p:nvSpPr>
        <p:spPr bwMode="auto">
          <a:xfrm>
            <a:off x="366713" y="5376863"/>
            <a:ext cx="8085137" cy="954087"/>
          </a:xfrm>
          <a:prstGeom prst="rect">
            <a:avLst/>
          </a:prstGeom>
          <a:noFill/>
          <a:ln w="9525">
            <a:noFill/>
            <a:miter lim="800000"/>
            <a:headEnd/>
            <a:tailEnd/>
          </a:ln>
        </p:spPr>
        <p:txBody>
          <a:bodyPr>
            <a:spAutoFit/>
          </a:bodyPr>
          <a:lstStyle/>
          <a:p>
            <a:r>
              <a:rPr lang="en-US" sz="2800"/>
              <a:t>Given sequences of moves and whether or not the player won at the end, learn to make good moves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smtClean="0"/>
              <a:t>Other learning variations</a:t>
            </a:r>
          </a:p>
        </p:txBody>
      </p:sp>
      <p:sp>
        <p:nvSpPr>
          <p:cNvPr id="3" name="Content Placeholder 2"/>
          <p:cNvSpPr>
            <a:spLocks noGrp="1"/>
          </p:cNvSpPr>
          <p:nvPr>
            <p:ph sz="quarter" idx="1"/>
          </p:nvPr>
        </p:nvSpPr>
        <p:spPr/>
        <p:txBody>
          <a:bodyPr>
            <a:normAutofit fontScale="92500" lnSpcReduction="10000"/>
          </a:bodyPr>
          <a:lstStyle/>
          <a:p>
            <a:pPr marL="0" indent="0">
              <a:buFontTx/>
              <a:buNone/>
              <a:defRPr/>
            </a:pPr>
            <a:r>
              <a:rPr lang="en-US" dirty="0" smtClean="0"/>
              <a:t>What data is available:</a:t>
            </a:r>
          </a:p>
          <a:p>
            <a:pPr lvl="2">
              <a:defRPr/>
            </a:pPr>
            <a:r>
              <a:rPr lang="en-US" dirty="0" smtClean="0"/>
              <a:t>Supervised, unsupervised, </a:t>
            </a:r>
            <a:r>
              <a:rPr lang="en-US" dirty="0"/>
              <a:t>reinforcement </a:t>
            </a:r>
            <a:r>
              <a:rPr lang="en-US" dirty="0" smtClean="0"/>
              <a:t>learning</a:t>
            </a:r>
          </a:p>
          <a:p>
            <a:pPr lvl="2">
              <a:defRPr/>
            </a:pPr>
            <a:r>
              <a:rPr lang="en-US" dirty="0" smtClean="0"/>
              <a:t>semi-supervised, active learning, …</a:t>
            </a:r>
            <a:endParaRPr lang="en-US" dirty="0"/>
          </a:p>
          <a:p>
            <a:pPr lvl="2">
              <a:defRPr/>
            </a:pPr>
            <a:endParaRPr lang="en-US" dirty="0" smtClean="0"/>
          </a:p>
          <a:p>
            <a:pPr marL="0" indent="0">
              <a:buFontTx/>
              <a:buNone/>
              <a:defRPr/>
            </a:pPr>
            <a:r>
              <a:rPr lang="en-US" dirty="0" smtClean="0"/>
              <a:t>How are we getting the data:</a:t>
            </a:r>
          </a:p>
          <a:p>
            <a:pPr lvl="2">
              <a:defRPr/>
            </a:pPr>
            <a:r>
              <a:rPr lang="en-US" dirty="0" smtClean="0"/>
              <a:t>online vs. offline learning</a:t>
            </a:r>
          </a:p>
          <a:p>
            <a:pPr marL="45720" indent="0">
              <a:buFontTx/>
              <a:buNone/>
              <a:defRPr/>
            </a:pPr>
            <a:endParaRPr lang="en-US" dirty="0" smtClean="0"/>
          </a:p>
          <a:p>
            <a:pPr marL="45720" indent="0">
              <a:buFontTx/>
              <a:buNone/>
              <a:defRPr/>
            </a:pPr>
            <a:r>
              <a:rPr lang="en-US" dirty="0" smtClean="0"/>
              <a:t>Type of model:</a:t>
            </a:r>
          </a:p>
          <a:p>
            <a:pPr lvl="2">
              <a:defRPr/>
            </a:pPr>
            <a:r>
              <a:rPr lang="en-US" dirty="0" smtClean="0"/>
              <a:t>generative vs. discriminative</a:t>
            </a:r>
          </a:p>
          <a:p>
            <a:pPr lvl="2">
              <a:defRPr/>
            </a:pPr>
            <a:r>
              <a:rPr lang="en-US" dirty="0" smtClean="0"/>
              <a:t>parametric vs. non-parametric</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altLang="en-US" smtClean="0"/>
              <a:t>Classifiers: Nearest neighbor</a:t>
            </a:r>
          </a:p>
        </p:txBody>
      </p:sp>
      <p:sp>
        <p:nvSpPr>
          <p:cNvPr id="3" name="Content Placeholder 2"/>
          <p:cNvSpPr>
            <a:spLocks noGrp="1"/>
          </p:cNvSpPr>
          <p:nvPr>
            <p:ph idx="1"/>
          </p:nvPr>
        </p:nvSpPr>
        <p:spPr>
          <a:xfrm>
            <a:off x="228600" y="4495800"/>
            <a:ext cx="8686800" cy="1325563"/>
          </a:xfrm>
        </p:spPr>
        <p:txBody>
          <a:bodyPr>
            <a:normAutofit fontScale="77500" lnSpcReduction="20000"/>
          </a:bodyPr>
          <a:lstStyle/>
          <a:p>
            <a:pPr>
              <a:buFontTx/>
              <a:buNone/>
            </a:pPr>
            <a:r>
              <a:rPr lang="en-US" altLang="en-US" smtClean="0">
                <a:solidFill>
                  <a:srgbClr val="0000FF"/>
                </a:solidFill>
              </a:rPr>
              <a:t>f(</a:t>
            </a:r>
            <a:r>
              <a:rPr lang="en-US" altLang="en-US" b="1" smtClean="0">
                <a:solidFill>
                  <a:srgbClr val="0000FF"/>
                </a:solidFill>
              </a:rPr>
              <a:t>x</a:t>
            </a:r>
            <a:r>
              <a:rPr lang="en-US" altLang="en-US" smtClean="0">
                <a:solidFill>
                  <a:srgbClr val="0000FF"/>
                </a:solidFill>
              </a:rPr>
              <a:t>) = label of the training example nearest to </a:t>
            </a:r>
            <a:r>
              <a:rPr lang="en-US" altLang="en-US" b="1" smtClean="0">
                <a:solidFill>
                  <a:srgbClr val="0000FF"/>
                </a:solidFill>
              </a:rPr>
              <a:t>x</a:t>
            </a:r>
          </a:p>
          <a:p>
            <a:endParaRPr lang="en-US" altLang="en-US" sz="2400" smtClean="0"/>
          </a:p>
          <a:p>
            <a:r>
              <a:rPr lang="en-US" altLang="en-US" sz="2400" smtClean="0"/>
              <a:t>All we need is a distance function for our inputs</a:t>
            </a:r>
          </a:p>
          <a:p>
            <a:r>
              <a:rPr lang="en-US" altLang="en-US" sz="2400" smtClean="0"/>
              <a:t>No training required!</a:t>
            </a:r>
          </a:p>
        </p:txBody>
      </p:sp>
      <p:sp>
        <p:nvSpPr>
          <p:cNvPr id="4" name="Rectangle 3"/>
          <p:cNvSpPr/>
          <p:nvPr/>
        </p:nvSpPr>
        <p:spPr>
          <a:xfrm>
            <a:off x="2209800" y="1828800"/>
            <a:ext cx="228600" cy="2286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 name="Rectangle 4"/>
          <p:cNvSpPr/>
          <p:nvPr/>
        </p:nvSpPr>
        <p:spPr>
          <a:xfrm>
            <a:off x="2743200" y="2514600"/>
            <a:ext cx="228600" cy="2286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6" name="Rectangle 5"/>
          <p:cNvSpPr/>
          <p:nvPr/>
        </p:nvSpPr>
        <p:spPr>
          <a:xfrm>
            <a:off x="3276600" y="1752600"/>
            <a:ext cx="228600" cy="2286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7" name="Rectangle 6"/>
          <p:cNvSpPr/>
          <p:nvPr/>
        </p:nvSpPr>
        <p:spPr>
          <a:xfrm>
            <a:off x="2362200" y="3276600"/>
            <a:ext cx="228600" cy="2286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8" name="Rectangle 7"/>
          <p:cNvSpPr/>
          <p:nvPr/>
        </p:nvSpPr>
        <p:spPr>
          <a:xfrm>
            <a:off x="3733800" y="2971800"/>
            <a:ext cx="228600" cy="2286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9" name="Rectangle 8"/>
          <p:cNvSpPr/>
          <p:nvPr/>
        </p:nvSpPr>
        <p:spPr>
          <a:xfrm>
            <a:off x="3581400" y="3733800"/>
            <a:ext cx="228600" cy="2286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0" name="Oval 9"/>
          <p:cNvSpPr/>
          <p:nvPr/>
        </p:nvSpPr>
        <p:spPr>
          <a:xfrm>
            <a:off x="5791200" y="205740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1" name="Oval 10"/>
          <p:cNvSpPr/>
          <p:nvPr/>
        </p:nvSpPr>
        <p:spPr>
          <a:xfrm>
            <a:off x="5029200" y="274320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2" name="Oval 11"/>
          <p:cNvSpPr/>
          <p:nvPr/>
        </p:nvSpPr>
        <p:spPr>
          <a:xfrm>
            <a:off x="5791200" y="312420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3" name="Oval 12"/>
          <p:cNvSpPr/>
          <p:nvPr/>
        </p:nvSpPr>
        <p:spPr>
          <a:xfrm>
            <a:off x="4876800" y="167640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4" name="Oval 13"/>
          <p:cNvSpPr/>
          <p:nvPr/>
        </p:nvSpPr>
        <p:spPr>
          <a:xfrm>
            <a:off x="5257800" y="228600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5" name="Oval 14"/>
          <p:cNvSpPr/>
          <p:nvPr/>
        </p:nvSpPr>
        <p:spPr>
          <a:xfrm>
            <a:off x="4876800" y="358140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8" name="TextBox 17"/>
          <p:cNvSpPr txBox="1">
            <a:spLocks noChangeArrowheads="1"/>
          </p:cNvSpPr>
          <p:nvPr/>
        </p:nvSpPr>
        <p:spPr bwMode="auto">
          <a:xfrm>
            <a:off x="3657600" y="2235200"/>
            <a:ext cx="1066800" cy="584200"/>
          </a:xfrm>
          <a:prstGeom prst="rect">
            <a:avLst/>
          </a:prstGeom>
          <a:noFill/>
          <a:ln w="9525">
            <a:noFill/>
            <a:miter lim="800000"/>
            <a:headEnd/>
            <a:tailEnd/>
          </a:ln>
        </p:spPr>
        <p:txBody>
          <a:bodyPr>
            <a:spAutoFit/>
          </a:bodyPr>
          <a:lstStyle/>
          <a:p>
            <a:pPr algn="ctr"/>
            <a:r>
              <a:rPr lang="en-US" altLang="en-US" sz="1600">
                <a:solidFill>
                  <a:srgbClr val="000000"/>
                </a:solidFill>
              </a:rPr>
              <a:t>Test example</a:t>
            </a:r>
          </a:p>
        </p:txBody>
      </p:sp>
      <p:sp>
        <p:nvSpPr>
          <p:cNvPr id="98321" name="TextBox 18"/>
          <p:cNvSpPr txBox="1">
            <a:spLocks noChangeArrowheads="1"/>
          </p:cNvSpPr>
          <p:nvPr/>
        </p:nvSpPr>
        <p:spPr bwMode="auto">
          <a:xfrm>
            <a:off x="990600" y="2286000"/>
            <a:ext cx="1295400" cy="830263"/>
          </a:xfrm>
          <a:prstGeom prst="rect">
            <a:avLst/>
          </a:prstGeom>
          <a:noFill/>
          <a:ln w="9525">
            <a:noFill/>
            <a:miter lim="800000"/>
            <a:headEnd/>
            <a:tailEnd/>
          </a:ln>
        </p:spPr>
        <p:txBody>
          <a:bodyPr>
            <a:spAutoFit/>
          </a:bodyPr>
          <a:lstStyle/>
          <a:p>
            <a:pPr algn="ctr"/>
            <a:r>
              <a:rPr lang="en-US" altLang="en-US" sz="1600">
                <a:solidFill>
                  <a:srgbClr val="0000FF"/>
                </a:solidFill>
              </a:rPr>
              <a:t>Training examples from class 1</a:t>
            </a:r>
          </a:p>
        </p:txBody>
      </p:sp>
      <p:sp>
        <p:nvSpPr>
          <p:cNvPr id="98322" name="TextBox 19"/>
          <p:cNvSpPr txBox="1">
            <a:spLocks noChangeArrowheads="1"/>
          </p:cNvSpPr>
          <p:nvPr/>
        </p:nvSpPr>
        <p:spPr bwMode="auto">
          <a:xfrm>
            <a:off x="6248400" y="2133600"/>
            <a:ext cx="1295400" cy="830263"/>
          </a:xfrm>
          <a:prstGeom prst="rect">
            <a:avLst/>
          </a:prstGeom>
          <a:noFill/>
          <a:ln w="9525">
            <a:noFill/>
            <a:miter lim="800000"/>
            <a:headEnd/>
            <a:tailEnd/>
          </a:ln>
        </p:spPr>
        <p:txBody>
          <a:bodyPr>
            <a:spAutoFit/>
          </a:bodyPr>
          <a:lstStyle/>
          <a:p>
            <a:pPr algn="ctr"/>
            <a:r>
              <a:rPr lang="en-US" altLang="en-US" sz="1600">
                <a:solidFill>
                  <a:srgbClr val="FF0000"/>
                </a:solidFill>
              </a:rPr>
              <a:t>Training examples from class 2</a:t>
            </a:r>
          </a:p>
        </p:txBody>
      </p:sp>
      <p:cxnSp>
        <p:nvCxnSpPr>
          <p:cNvPr id="23" name="Straight Arrow Connector 22"/>
          <p:cNvCxnSpPr/>
          <p:nvPr/>
        </p:nvCxnSpPr>
        <p:spPr>
          <a:xfrm rot="16200000" flipV="1">
            <a:off x="3352800" y="2057400"/>
            <a:ext cx="381000" cy="228600"/>
          </a:xfrm>
          <a:prstGeom prst="straightConnector1">
            <a:avLst/>
          </a:prstGeom>
          <a:ln w="25400">
            <a:solidFill>
              <a:srgbClr val="0000FF"/>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1" name="Diamond 20"/>
          <p:cNvSpPr/>
          <p:nvPr/>
        </p:nvSpPr>
        <p:spPr>
          <a:xfrm>
            <a:off x="3505200" y="2209800"/>
            <a:ext cx="304800" cy="3048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2" name="TextBox 21"/>
          <p:cNvSpPr txBox="1"/>
          <p:nvPr/>
        </p:nvSpPr>
        <p:spPr>
          <a:xfrm>
            <a:off x="7315200" y="6581775"/>
            <a:ext cx="1812925" cy="276225"/>
          </a:xfrm>
          <a:prstGeom prst="rect">
            <a:avLst/>
          </a:prstGeom>
          <a:noFill/>
        </p:spPr>
        <p:txBody>
          <a:bodyPr wrap="none">
            <a:spAutoFit/>
          </a:bodyPr>
          <a:lstStyle/>
          <a:p>
            <a:pPr>
              <a:defRPr/>
            </a:pPr>
            <a:r>
              <a:rPr lang="en-US" sz="1200" dirty="0">
                <a:solidFill>
                  <a:srgbClr val="FFFFFF">
                    <a:lumMod val="65000"/>
                  </a:srgbClr>
                </a:solidFill>
                <a:cs typeface="+mn-cs"/>
              </a:rPr>
              <a:t>Slide credit: L. </a:t>
            </a:r>
            <a:r>
              <a:rPr lang="en-US" sz="1200" dirty="0" err="1">
                <a:solidFill>
                  <a:srgbClr val="FFFFFF">
                    <a:lumMod val="65000"/>
                  </a:srgbClr>
                </a:solidFill>
                <a:cs typeface="+mn-cs"/>
              </a:rPr>
              <a:t>Lazebnik</a:t>
            </a:r>
            <a:endParaRPr lang="en-US" sz="1200" dirty="0">
              <a:solidFill>
                <a:srgbClr val="FFFFFF">
                  <a:lumMod val="65000"/>
                </a:srgbClr>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p:bldP spid="2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r>
              <a:rPr lang="en-US" altLang="en-US" smtClean="0"/>
              <a:t>Classifiers: Linear</a:t>
            </a:r>
          </a:p>
        </p:txBody>
      </p:sp>
      <p:sp>
        <p:nvSpPr>
          <p:cNvPr id="3" name="Content Placeholder 2"/>
          <p:cNvSpPr>
            <a:spLocks noGrp="1"/>
          </p:cNvSpPr>
          <p:nvPr>
            <p:ph idx="1"/>
          </p:nvPr>
        </p:nvSpPr>
        <p:spPr>
          <a:xfrm>
            <a:off x="228600" y="4800600"/>
            <a:ext cx="8686800" cy="1325563"/>
          </a:xfrm>
        </p:spPr>
        <p:txBody>
          <a:bodyPr>
            <a:normAutofit lnSpcReduction="10000"/>
          </a:bodyPr>
          <a:lstStyle/>
          <a:p>
            <a:r>
              <a:rPr lang="en-US" altLang="en-US" smtClean="0"/>
              <a:t>Find a </a:t>
            </a:r>
            <a:r>
              <a:rPr lang="en-US" altLang="en-US" i="1" smtClean="0"/>
              <a:t>linear function </a:t>
            </a:r>
            <a:r>
              <a:rPr lang="en-US" altLang="en-US" smtClean="0"/>
              <a:t>to separate the classes:</a:t>
            </a:r>
          </a:p>
          <a:p>
            <a:endParaRPr lang="en-US" altLang="en-US" sz="1200" smtClean="0"/>
          </a:p>
          <a:p>
            <a:pPr algn="ctr">
              <a:buFontTx/>
              <a:buNone/>
            </a:pPr>
            <a:r>
              <a:rPr lang="en-US" altLang="en-US" smtClean="0">
                <a:solidFill>
                  <a:srgbClr val="0000FF"/>
                </a:solidFill>
              </a:rPr>
              <a:t>	f(</a:t>
            </a:r>
            <a:r>
              <a:rPr lang="en-US" altLang="en-US" b="1" smtClean="0">
                <a:solidFill>
                  <a:srgbClr val="0000FF"/>
                </a:solidFill>
              </a:rPr>
              <a:t>x</a:t>
            </a:r>
            <a:r>
              <a:rPr lang="en-US" altLang="en-US" smtClean="0">
                <a:solidFill>
                  <a:srgbClr val="0000FF"/>
                </a:solidFill>
              </a:rPr>
              <a:t>) = sgn(</a:t>
            </a:r>
            <a:r>
              <a:rPr lang="en-US" altLang="en-US" b="1" smtClean="0">
                <a:solidFill>
                  <a:srgbClr val="0000FF"/>
                </a:solidFill>
              </a:rPr>
              <a:t>w </a:t>
            </a:r>
            <a:r>
              <a:rPr lang="en-US" altLang="en-US" smtClean="0">
                <a:solidFill>
                  <a:srgbClr val="0000FF"/>
                </a:solidFill>
                <a:sym typeface="Symbol" pitchFamily="18" charset="2"/>
              </a:rPr>
              <a:t> </a:t>
            </a:r>
            <a:r>
              <a:rPr lang="en-US" altLang="en-US" b="1" smtClean="0">
                <a:solidFill>
                  <a:srgbClr val="0000FF"/>
                </a:solidFill>
              </a:rPr>
              <a:t>x </a:t>
            </a:r>
            <a:r>
              <a:rPr lang="en-US" altLang="en-US" smtClean="0">
                <a:solidFill>
                  <a:srgbClr val="0000FF"/>
                </a:solidFill>
              </a:rPr>
              <a:t>+ b)</a:t>
            </a:r>
          </a:p>
        </p:txBody>
      </p:sp>
      <p:sp>
        <p:nvSpPr>
          <p:cNvPr id="4" name="Rectangle 3"/>
          <p:cNvSpPr/>
          <p:nvPr/>
        </p:nvSpPr>
        <p:spPr>
          <a:xfrm>
            <a:off x="2209800" y="1828800"/>
            <a:ext cx="228600" cy="2286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5" name="Rectangle 4"/>
          <p:cNvSpPr/>
          <p:nvPr/>
        </p:nvSpPr>
        <p:spPr>
          <a:xfrm>
            <a:off x="2743200" y="2514600"/>
            <a:ext cx="228600" cy="2286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6" name="Rectangle 5"/>
          <p:cNvSpPr/>
          <p:nvPr/>
        </p:nvSpPr>
        <p:spPr>
          <a:xfrm>
            <a:off x="3276600" y="1752600"/>
            <a:ext cx="228600" cy="2286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7" name="Rectangle 6"/>
          <p:cNvSpPr/>
          <p:nvPr/>
        </p:nvSpPr>
        <p:spPr>
          <a:xfrm>
            <a:off x="2362200" y="3276600"/>
            <a:ext cx="228600" cy="2286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8" name="Rectangle 7"/>
          <p:cNvSpPr/>
          <p:nvPr/>
        </p:nvSpPr>
        <p:spPr>
          <a:xfrm>
            <a:off x="3733800" y="2971800"/>
            <a:ext cx="228600" cy="2286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9" name="Rectangle 8"/>
          <p:cNvSpPr/>
          <p:nvPr/>
        </p:nvSpPr>
        <p:spPr>
          <a:xfrm>
            <a:off x="3581400" y="3733800"/>
            <a:ext cx="228600" cy="2286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0" name="Oval 9"/>
          <p:cNvSpPr/>
          <p:nvPr/>
        </p:nvSpPr>
        <p:spPr>
          <a:xfrm>
            <a:off x="5791200" y="205740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1" name="Oval 10"/>
          <p:cNvSpPr/>
          <p:nvPr/>
        </p:nvSpPr>
        <p:spPr>
          <a:xfrm>
            <a:off x="5029200" y="274320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2" name="Oval 11"/>
          <p:cNvSpPr/>
          <p:nvPr/>
        </p:nvSpPr>
        <p:spPr>
          <a:xfrm>
            <a:off x="5791200" y="312420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3" name="Oval 12"/>
          <p:cNvSpPr/>
          <p:nvPr/>
        </p:nvSpPr>
        <p:spPr>
          <a:xfrm>
            <a:off x="4876800" y="167640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4" name="Oval 13"/>
          <p:cNvSpPr/>
          <p:nvPr/>
        </p:nvSpPr>
        <p:spPr>
          <a:xfrm>
            <a:off x="5257800" y="228600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5" name="Oval 14"/>
          <p:cNvSpPr/>
          <p:nvPr/>
        </p:nvSpPr>
        <p:spPr>
          <a:xfrm>
            <a:off x="4876800" y="358140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cxnSp>
        <p:nvCxnSpPr>
          <p:cNvPr id="22" name="Straight Connector 21"/>
          <p:cNvCxnSpPr/>
          <p:nvPr/>
        </p:nvCxnSpPr>
        <p:spPr>
          <a:xfrm rot="16200000" flipH="1">
            <a:off x="2667000" y="2590800"/>
            <a:ext cx="3276600" cy="533400"/>
          </a:xfrm>
          <a:prstGeom prst="line">
            <a:avLst/>
          </a:prstGeom>
          <a:ln w="38100">
            <a:solidFill>
              <a:srgbClr val="CC0099"/>
            </a:solidFill>
            <a:prstDash val="sys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15200" y="6581775"/>
            <a:ext cx="1812925" cy="276225"/>
          </a:xfrm>
          <a:prstGeom prst="rect">
            <a:avLst/>
          </a:prstGeom>
          <a:noFill/>
        </p:spPr>
        <p:txBody>
          <a:bodyPr wrap="none">
            <a:spAutoFit/>
          </a:bodyPr>
          <a:lstStyle/>
          <a:p>
            <a:pPr>
              <a:defRPr/>
            </a:pPr>
            <a:r>
              <a:rPr lang="en-US" sz="1200" dirty="0">
                <a:solidFill>
                  <a:srgbClr val="FFFFFF">
                    <a:lumMod val="65000"/>
                  </a:srgbClr>
                </a:solidFill>
                <a:cs typeface="+mn-cs"/>
              </a:rPr>
              <a:t>Slide credit: L. </a:t>
            </a:r>
            <a:r>
              <a:rPr lang="en-US" sz="1200" dirty="0" err="1">
                <a:solidFill>
                  <a:srgbClr val="FFFFFF">
                    <a:lumMod val="65000"/>
                  </a:srgbClr>
                </a:solidFill>
                <a:cs typeface="+mn-cs"/>
              </a:rPr>
              <a:t>Lazebnik</a:t>
            </a:r>
            <a:endParaRPr lang="en-US" sz="1200" dirty="0">
              <a:solidFill>
                <a:srgbClr val="FFFFFF">
                  <a:lumMod val="65000"/>
                </a:srgbClr>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altLang="en-US" smtClean="0"/>
              <a:t>Many classifiers to choose from</a:t>
            </a:r>
          </a:p>
        </p:txBody>
      </p:sp>
      <p:sp>
        <p:nvSpPr>
          <p:cNvPr id="100355" name="Content Placeholder 2"/>
          <p:cNvSpPr>
            <a:spLocks noGrp="1"/>
          </p:cNvSpPr>
          <p:nvPr>
            <p:ph idx="1"/>
          </p:nvPr>
        </p:nvSpPr>
        <p:spPr/>
        <p:txBody>
          <a:bodyPr>
            <a:normAutofit/>
          </a:bodyPr>
          <a:lstStyle/>
          <a:p>
            <a:r>
              <a:rPr lang="en-US" altLang="en-US" sz="2800" dirty="0" smtClean="0"/>
              <a:t>SVM</a:t>
            </a:r>
          </a:p>
          <a:p>
            <a:r>
              <a:rPr lang="en-US" altLang="en-US" sz="2800" dirty="0" smtClean="0"/>
              <a:t>Neural networks</a:t>
            </a:r>
          </a:p>
          <a:p>
            <a:r>
              <a:rPr lang="en-US" altLang="en-US" sz="2800" dirty="0" smtClean="0"/>
              <a:t>Naïve </a:t>
            </a:r>
            <a:r>
              <a:rPr lang="en-US" altLang="en-US" sz="2800" dirty="0" err="1" smtClean="0"/>
              <a:t>Bayes</a:t>
            </a:r>
            <a:endParaRPr lang="en-US" altLang="en-US" sz="2800" dirty="0" smtClean="0"/>
          </a:p>
          <a:p>
            <a:r>
              <a:rPr lang="en-US" altLang="en-US" sz="2800" dirty="0" smtClean="0"/>
              <a:t>Bayesian network</a:t>
            </a:r>
          </a:p>
          <a:p>
            <a:r>
              <a:rPr lang="en-US" altLang="en-US" sz="2800" dirty="0" smtClean="0"/>
              <a:t>Logistic regression</a:t>
            </a:r>
          </a:p>
          <a:p>
            <a:r>
              <a:rPr lang="en-US" altLang="en-US" sz="2800" dirty="0" smtClean="0"/>
              <a:t>Decision Trees</a:t>
            </a:r>
          </a:p>
          <a:p>
            <a:r>
              <a:rPr lang="en-US" altLang="en-US" sz="2800" dirty="0" smtClean="0"/>
              <a:t>K-nearest neighbor</a:t>
            </a:r>
          </a:p>
          <a:p>
            <a:r>
              <a:rPr lang="en-US" altLang="en-US" sz="2800" dirty="0" smtClean="0"/>
              <a:t>Etc.</a:t>
            </a:r>
          </a:p>
          <a:p>
            <a:pPr>
              <a:buFont typeface="Arial" charset="0"/>
              <a:buNone/>
            </a:pPr>
            <a:endParaRPr lang="en-US" altLang="en-US" sz="2800" dirty="0" smtClean="0"/>
          </a:p>
          <a:p>
            <a:endParaRPr lang="en-US" altLang="en-US" sz="2800" dirty="0" smtClean="0"/>
          </a:p>
          <a:p>
            <a:endParaRPr lang="en-US" altLang="en-US" sz="2800" dirty="0" smtClean="0"/>
          </a:p>
          <a:p>
            <a:endParaRPr lang="en-US" altLang="en-US" sz="2800" dirty="0" smtClean="0"/>
          </a:p>
        </p:txBody>
      </p:sp>
      <p:sp>
        <p:nvSpPr>
          <p:cNvPr id="4" name="TextBox 3"/>
          <p:cNvSpPr txBox="1">
            <a:spLocks noChangeArrowheads="1"/>
          </p:cNvSpPr>
          <p:nvPr/>
        </p:nvSpPr>
        <p:spPr bwMode="auto">
          <a:xfrm>
            <a:off x="4724400" y="1676400"/>
            <a:ext cx="3821113" cy="523875"/>
          </a:xfrm>
          <a:prstGeom prst="rect">
            <a:avLst/>
          </a:prstGeom>
          <a:noFill/>
          <a:ln w="9525">
            <a:noFill/>
            <a:miter lim="800000"/>
            <a:headEnd/>
            <a:tailEnd/>
          </a:ln>
        </p:spPr>
        <p:txBody>
          <a:bodyPr wrap="none">
            <a:spAutoFit/>
          </a:bodyPr>
          <a:lstStyle/>
          <a:p>
            <a:r>
              <a:rPr lang="en-US" altLang="en-US" sz="2800">
                <a:solidFill>
                  <a:srgbClr val="000000"/>
                </a:solidFill>
              </a:rPr>
              <a:t>Which is the best one?</a:t>
            </a:r>
          </a:p>
        </p:txBody>
      </p:sp>
      <p:sp>
        <p:nvSpPr>
          <p:cNvPr id="5" name="TextBox 4"/>
          <p:cNvSpPr txBox="1"/>
          <p:nvPr/>
        </p:nvSpPr>
        <p:spPr>
          <a:xfrm>
            <a:off x="7315200" y="6581775"/>
            <a:ext cx="1668463" cy="276225"/>
          </a:xfrm>
          <a:prstGeom prst="rect">
            <a:avLst/>
          </a:prstGeom>
          <a:noFill/>
        </p:spPr>
        <p:txBody>
          <a:bodyPr wrap="none">
            <a:spAutoFit/>
          </a:bodyPr>
          <a:lstStyle/>
          <a:p>
            <a:pPr>
              <a:defRPr/>
            </a:pPr>
            <a:r>
              <a:rPr lang="en-US" sz="1200" dirty="0">
                <a:solidFill>
                  <a:prstClr val="white">
                    <a:lumMod val="65000"/>
                  </a:prstClr>
                </a:solidFill>
                <a:cs typeface="+mn-cs"/>
              </a:rPr>
              <a:t>Slide credit: D. </a:t>
            </a:r>
            <a:r>
              <a:rPr lang="en-US" sz="1200" dirty="0" err="1">
                <a:solidFill>
                  <a:prstClr val="white">
                    <a:lumMod val="65000"/>
                  </a:prstClr>
                </a:solidFill>
                <a:cs typeface="+mn-cs"/>
              </a:rPr>
              <a:t>Hoiem</a:t>
            </a:r>
            <a:endParaRPr lang="en-US" sz="1200" dirty="0">
              <a:solidFill>
                <a:prstClr val="white">
                  <a:lumMod val="65000"/>
                </a:prstClr>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Content Placeholder 16"/>
          <p:cNvSpPr>
            <a:spLocks noGrp="1"/>
          </p:cNvSpPr>
          <p:nvPr>
            <p:ph idx="1"/>
          </p:nvPr>
        </p:nvSpPr>
        <p:spPr>
          <a:xfrm>
            <a:off x="457200" y="838200"/>
            <a:ext cx="8229600" cy="5287963"/>
          </a:xfrm>
        </p:spPr>
        <p:txBody>
          <a:bodyPr/>
          <a:lstStyle/>
          <a:p>
            <a:r>
              <a:rPr lang="en-US" altLang="en-US" sz="2400" smtClean="0"/>
              <a:t>Images in the training set must be annotated with the “correct answer” that the model is expected to produce</a:t>
            </a:r>
          </a:p>
        </p:txBody>
      </p:sp>
      <p:pic>
        <p:nvPicPr>
          <p:cNvPr id="101379" name="Picture 4" descr="0026"/>
          <p:cNvPicPr>
            <a:picLocks noChangeAspect="1" noChangeArrowheads="1"/>
          </p:cNvPicPr>
          <p:nvPr/>
        </p:nvPicPr>
        <p:blipFill>
          <a:blip r:embed="rId3"/>
          <a:srcRect/>
          <a:stretch>
            <a:fillRect/>
          </a:stretch>
        </p:blipFill>
        <p:spPr bwMode="auto">
          <a:xfrm>
            <a:off x="1368425" y="2389188"/>
            <a:ext cx="6175375" cy="4316412"/>
          </a:xfrm>
          <a:prstGeom prst="rect">
            <a:avLst/>
          </a:prstGeom>
          <a:noFill/>
          <a:ln w="9525">
            <a:noFill/>
            <a:miter lim="800000"/>
            <a:headEnd/>
            <a:tailEnd/>
          </a:ln>
        </p:spPr>
      </p:pic>
      <p:sp>
        <p:nvSpPr>
          <p:cNvPr id="443397" name="Text Box 5"/>
          <p:cNvSpPr txBox="1">
            <a:spLocks noChangeArrowheads="1"/>
          </p:cNvSpPr>
          <p:nvPr/>
        </p:nvSpPr>
        <p:spPr bwMode="auto">
          <a:xfrm>
            <a:off x="3048000" y="1885950"/>
            <a:ext cx="2606675" cy="400050"/>
          </a:xfrm>
          <a:prstGeom prst="rect">
            <a:avLst/>
          </a:prstGeom>
          <a:noFill/>
          <a:ln w="9525">
            <a:noFill/>
            <a:miter lim="800000"/>
            <a:headEnd/>
            <a:tailEnd/>
          </a:ln>
        </p:spPr>
        <p:txBody>
          <a:bodyPr wrap="none">
            <a:spAutoFit/>
          </a:bodyPr>
          <a:lstStyle/>
          <a:p>
            <a:pPr algn="ctr"/>
            <a:r>
              <a:rPr lang="en-GB" altLang="en-US" sz="2000">
                <a:solidFill>
                  <a:srgbClr val="000000"/>
                </a:solidFill>
              </a:rPr>
              <a:t>Contains a motorbike</a:t>
            </a:r>
            <a:endParaRPr lang="en-US" altLang="en-US" sz="2000">
              <a:solidFill>
                <a:srgbClr val="000000"/>
              </a:solidFill>
            </a:endParaRPr>
          </a:p>
        </p:txBody>
      </p:sp>
      <p:sp>
        <p:nvSpPr>
          <p:cNvPr id="443398" name="Rectangle 6"/>
          <p:cNvSpPr>
            <a:spLocks noChangeArrowheads="1"/>
          </p:cNvSpPr>
          <p:nvPr/>
        </p:nvSpPr>
        <p:spPr bwMode="auto">
          <a:xfrm>
            <a:off x="2343150" y="3363913"/>
            <a:ext cx="4062413" cy="2925762"/>
          </a:xfrm>
          <a:prstGeom prst="rect">
            <a:avLst/>
          </a:prstGeom>
          <a:noFill/>
          <a:ln w="31750">
            <a:solidFill>
              <a:srgbClr val="FF0000"/>
            </a:solidFill>
            <a:miter lim="800000"/>
            <a:headEnd/>
            <a:tailEnd/>
          </a:ln>
        </p:spPr>
        <p:txBody>
          <a:bodyPr wrap="none" anchor="ctr"/>
          <a:lstStyle/>
          <a:p>
            <a:endParaRPr lang="en-US" altLang="en-US">
              <a:solidFill>
                <a:srgbClr val="000000"/>
              </a:solidFill>
            </a:endParaRPr>
          </a:p>
        </p:txBody>
      </p:sp>
      <p:sp>
        <p:nvSpPr>
          <p:cNvPr id="443399" name="Freeform 7"/>
          <p:cNvSpPr>
            <a:spLocks/>
          </p:cNvSpPr>
          <p:nvPr/>
        </p:nvSpPr>
        <p:spPr bwMode="auto">
          <a:xfrm>
            <a:off x="2339975" y="3503613"/>
            <a:ext cx="4100513" cy="2798762"/>
          </a:xfrm>
          <a:custGeom>
            <a:avLst/>
            <a:gdLst>
              <a:gd name="T0" fmla="*/ 2147483647 w 1211"/>
              <a:gd name="T1" fmla="*/ 2147483647 h 827"/>
              <a:gd name="T2" fmla="*/ 2147483647 w 1211"/>
              <a:gd name="T3" fmla="*/ 2147483647 h 827"/>
              <a:gd name="T4" fmla="*/ 2147483647 w 1211"/>
              <a:gd name="T5" fmla="*/ 2147483647 h 827"/>
              <a:gd name="T6" fmla="*/ 2147483647 w 1211"/>
              <a:gd name="T7" fmla="*/ 2147483647 h 827"/>
              <a:gd name="T8" fmla="*/ 2147483647 w 1211"/>
              <a:gd name="T9" fmla="*/ 2147483647 h 827"/>
              <a:gd name="T10" fmla="*/ 2147483647 w 1211"/>
              <a:gd name="T11" fmla="*/ 2147483647 h 827"/>
              <a:gd name="T12" fmla="*/ 2147483647 w 1211"/>
              <a:gd name="T13" fmla="*/ 2147483647 h 827"/>
              <a:gd name="T14" fmla="*/ 2147483647 w 1211"/>
              <a:gd name="T15" fmla="*/ 2147483647 h 827"/>
              <a:gd name="T16" fmla="*/ 2147483647 w 1211"/>
              <a:gd name="T17" fmla="*/ 2147483647 h 827"/>
              <a:gd name="T18" fmla="*/ 2147483647 w 1211"/>
              <a:gd name="T19" fmla="*/ 2147483647 h 827"/>
              <a:gd name="T20" fmla="*/ 2147483647 w 1211"/>
              <a:gd name="T21" fmla="*/ 2147483647 h 827"/>
              <a:gd name="T22" fmla="*/ 2147483647 w 1211"/>
              <a:gd name="T23" fmla="*/ 2147483647 h 827"/>
              <a:gd name="T24" fmla="*/ 2147483647 w 1211"/>
              <a:gd name="T25" fmla="*/ 2147483647 h 827"/>
              <a:gd name="T26" fmla="*/ 2147483647 w 1211"/>
              <a:gd name="T27" fmla="*/ 2147483647 h 827"/>
              <a:gd name="T28" fmla="*/ 2147483647 w 1211"/>
              <a:gd name="T29" fmla="*/ 2147483647 h 827"/>
              <a:gd name="T30" fmla="*/ 2147483647 w 1211"/>
              <a:gd name="T31" fmla="*/ 2147483647 h 827"/>
              <a:gd name="T32" fmla="*/ 2147483647 w 1211"/>
              <a:gd name="T33" fmla="*/ 2147483647 h 827"/>
              <a:gd name="T34" fmla="*/ 2147483647 w 1211"/>
              <a:gd name="T35" fmla="*/ 2147483647 h 827"/>
              <a:gd name="T36" fmla="*/ 2147483647 w 1211"/>
              <a:gd name="T37" fmla="*/ 2147483647 h 827"/>
              <a:gd name="T38" fmla="*/ 2147483647 w 1211"/>
              <a:gd name="T39" fmla="*/ 2147483647 h 827"/>
              <a:gd name="T40" fmla="*/ 2147483647 w 1211"/>
              <a:gd name="T41" fmla="*/ 2147483647 h 827"/>
              <a:gd name="T42" fmla="*/ 2147483647 w 1211"/>
              <a:gd name="T43" fmla="*/ 2147483647 h 827"/>
              <a:gd name="T44" fmla="*/ 2147483647 w 1211"/>
              <a:gd name="T45" fmla="*/ 2147483647 h 827"/>
              <a:gd name="T46" fmla="*/ 2147483647 w 1211"/>
              <a:gd name="T47" fmla="*/ 2147483647 h 827"/>
              <a:gd name="T48" fmla="*/ 2147483647 w 1211"/>
              <a:gd name="T49" fmla="*/ 2147483647 h 827"/>
              <a:gd name="T50" fmla="*/ 2147483647 w 1211"/>
              <a:gd name="T51" fmla="*/ 2147483647 h 827"/>
              <a:gd name="T52" fmla="*/ 2147483647 w 1211"/>
              <a:gd name="T53" fmla="*/ 2147483647 h 827"/>
              <a:gd name="T54" fmla="*/ 2147483647 w 1211"/>
              <a:gd name="T55" fmla="*/ 2147483647 h 827"/>
              <a:gd name="T56" fmla="*/ 2147483647 w 1211"/>
              <a:gd name="T57" fmla="*/ 2147483647 h 827"/>
              <a:gd name="T58" fmla="*/ 2147483647 w 1211"/>
              <a:gd name="T59" fmla="*/ 2147483647 h 827"/>
              <a:gd name="T60" fmla="*/ 2147483647 w 1211"/>
              <a:gd name="T61" fmla="*/ 2147483647 h 827"/>
              <a:gd name="T62" fmla="*/ 2147483647 w 1211"/>
              <a:gd name="T63" fmla="*/ 2147483647 h 827"/>
              <a:gd name="T64" fmla="*/ 2147483647 w 1211"/>
              <a:gd name="T65" fmla="*/ 2147483647 h 827"/>
              <a:gd name="T66" fmla="*/ 2147483647 w 1211"/>
              <a:gd name="T67" fmla="*/ 2147483647 h 827"/>
              <a:gd name="T68" fmla="*/ 2147483647 w 1211"/>
              <a:gd name="T69" fmla="*/ 2147483647 h 827"/>
              <a:gd name="T70" fmla="*/ 2147483647 w 1211"/>
              <a:gd name="T71" fmla="*/ 2147483647 h 827"/>
              <a:gd name="T72" fmla="*/ 2147483647 w 1211"/>
              <a:gd name="T73" fmla="*/ 2147483647 h 827"/>
              <a:gd name="T74" fmla="*/ 2147483647 w 1211"/>
              <a:gd name="T75" fmla="*/ 2147483647 h 827"/>
              <a:gd name="T76" fmla="*/ 2147483647 w 1211"/>
              <a:gd name="T77" fmla="*/ 2147483647 h 827"/>
              <a:gd name="T78" fmla="*/ 2147483647 w 1211"/>
              <a:gd name="T79" fmla="*/ 2147483647 h 827"/>
              <a:gd name="T80" fmla="*/ 2147483647 w 1211"/>
              <a:gd name="T81" fmla="*/ 2147483647 h 827"/>
              <a:gd name="T82" fmla="*/ 2147483647 w 1211"/>
              <a:gd name="T83" fmla="*/ 2147483647 h 82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11"/>
              <a:gd name="T127" fmla="*/ 0 h 827"/>
              <a:gd name="T128" fmla="*/ 1211 w 1211"/>
              <a:gd name="T129" fmla="*/ 827 h 82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11" h="827">
                <a:moveTo>
                  <a:pt x="99" y="138"/>
                </a:moveTo>
                <a:cubicBezTo>
                  <a:pt x="121" y="139"/>
                  <a:pt x="133" y="142"/>
                  <a:pt x="156" y="144"/>
                </a:cubicBezTo>
                <a:cubicBezTo>
                  <a:pt x="163" y="149"/>
                  <a:pt x="169" y="150"/>
                  <a:pt x="177" y="153"/>
                </a:cubicBezTo>
                <a:cubicBezTo>
                  <a:pt x="184" y="158"/>
                  <a:pt x="192" y="158"/>
                  <a:pt x="201" y="159"/>
                </a:cubicBezTo>
                <a:cubicBezTo>
                  <a:pt x="209" y="163"/>
                  <a:pt x="216" y="167"/>
                  <a:pt x="225" y="169"/>
                </a:cubicBezTo>
                <a:cubicBezTo>
                  <a:pt x="243" y="183"/>
                  <a:pt x="269" y="171"/>
                  <a:pt x="291" y="175"/>
                </a:cubicBezTo>
                <a:cubicBezTo>
                  <a:pt x="304" y="191"/>
                  <a:pt x="331" y="187"/>
                  <a:pt x="349" y="187"/>
                </a:cubicBezTo>
                <a:cubicBezTo>
                  <a:pt x="360" y="192"/>
                  <a:pt x="369" y="192"/>
                  <a:pt x="382" y="193"/>
                </a:cubicBezTo>
                <a:cubicBezTo>
                  <a:pt x="390" y="196"/>
                  <a:pt x="389" y="201"/>
                  <a:pt x="393" y="208"/>
                </a:cubicBezTo>
                <a:cubicBezTo>
                  <a:pt x="396" y="223"/>
                  <a:pt x="404" y="229"/>
                  <a:pt x="418" y="231"/>
                </a:cubicBezTo>
                <a:cubicBezTo>
                  <a:pt x="424" y="235"/>
                  <a:pt x="425" y="238"/>
                  <a:pt x="432" y="240"/>
                </a:cubicBezTo>
                <a:cubicBezTo>
                  <a:pt x="438" y="246"/>
                  <a:pt x="447" y="252"/>
                  <a:pt x="456" y="253"/>
                </a:cubicBezTo>
                <a:cubicBezTo>
                  <a:pt x="461" y="255"/>
                  <a:pt x="466" y="256"/>
                  <a:pt x="471" y="258"/>
                </a:cubicBezTo>
                <a:cubicBezTo>
                  <a:pt x="489" y="257"/>
                  <a:pt x="508" y="259"/>
                  <a:pt x="526" y="256"/>
                </a:cubicBezTo>
                <a:cubicBezTo>
                  <a:pt x="528" y="256"/>
                  <a:pt x="525" y="252"/>
                  <a:pt x="525" y="250"/>
                </a:cubicBezTo>
                <a:cubicBezTo>
                  <a:pt x="525" y="243"/>
                  <a:pt x="526" y="244"/>
                  <a:pt x="532" y="240"/>
                </a:cubicBezTo>
                <a:cubicBezTo>
                  <a:pt x="536" y="234"/>
                  <a:pt x="541" y="228"/>
                  <a:pt x="546" y="222"/>
                </a:cubicBezTo>
                <a:cubicBezTo>
                  <a:pt x="550" y="201"/>
                  <a:pt x="570" y="170"/>
                  <a:pt x="588" y="159"/>
                </a:cubicBezTo>
                <a:cubicBezTo>
                  <a:pt x="595" y="148"/>
                  <a:pt x="603" y="146"/>
                  <a:pt x="616" y="144"/>
                </a:cubicBezTo>
                <a:cubicBezTo>
                  <a:pt x="624" y="141"/>
                  <a:pt x="629" y="139"/>
                  <a:pt x="636" y="135"/>
                </a:cubicBezTo>
                <a:cubicBezTo>
                  <a:pt x="641" y="128"/>
                  <a:pt x="648" y="125"/>
                  <a:pt x="655" y="120"/>
                </a:cubicBezTo>
                <a:cubicBezTo>
                  <a:pt x="659" y="114"/>
                  <a:pt x="661" y="115"/>
                  <a:pt x="667" y="111"/>
                </a:cubicBezTo>
                <a:cubicBezTo>
                  <a:pt x="682" y="86"/>
                  <a:pt x="726" y="95"/>
                  <a:pt x="748" y="94"/>
                </a:cubicBezTo>
                <a:cubicBezTo>
                  <a:pt x="756" y="93"/>
                  <a:pt x="754" y="90"/>
                  <a:pt x="759" y="84"/>
                </a:cubicBezTo>
                <a:cubicBezTo>
                  <a:pt x="761" y="72"/>
                  <a:pt x="764" y="62"/>
                  <a:pt x="765" y="49"/>
                </a:cubicBezTo>
                <a:cubicBezTo>
                  <a:pt x="765" y="40"/>
                  <a:pt x="761" y="15"/>
                  <a:pt x="774" y="12"/>
                </a:cubicBezTo>
                <a:cubicBezTo>
                  <a:pt x="779" y="9"/>
                  <a:pt x="783" y="7"/>
                  <a:pt x="789" y="6"/>
                </a:cubicBezTo>
                <a:cubicBezTo>
                  <a:pt x="797" y="0"/>
                  <a:pt x="800" y="1"/>
                  <a:pt x="811" y="0"/>
                </a:cubicBezTo>
                <a:cubicBezTo>
                  <a:pt x="837" y="1"/>
                  <a:pt x="855" y="4"/>
                  <a:pt x="879" y="9"/>
                </a:cubicBezTo>
                <a:cubicBezTo>
                  <a:pt x="881" y="50"/>
                  <a:pt x="900" y="27"/>
                  <a:pt x="927" y="24"/>
                </a:cubicBezTo>
                <a:cubicBezTo>
                  <a:pt x="938" y="21"/>
                  <a:pt x="949" y="20"/>
                  <a:pt x="960" y="18"/>
                </a:cubicBezTo>
                <a:cubicBezTo>
                  <a:pt x="964" y="18"/>
                  <a:pt x="969" y="17"/>
                  <a:pt x="972" y="19"/>
                </a:cubicBezTo>
                <a:cubicBezTo>
                  <a:pt x="979" y="25"/>
                  <a:pt x="968" y="31"/>
                  <a:pt x="981" y="34"/>
                </a:cubicBezTo>
                <a:cubicBezTo>
                  <a:pt x="991" y="33"/>
                  <a:pt x="1000" y="32"/>
                  <a:pt x="1006" y="24"/>
                </a:cubicBezTo>
                <a:cubicBezTo>
                  <a:pt x="1014" y="14"/>
                  <a:pt x="1008" y="6"/>
                  <a:pt x="1023" y="3"/>
                </a:cubicBezTo>
                <a:cubicBezTo>
                  <a:pt x="1036" y="4"/>
                  <a:pt x="1031" y="8"/>
                  <a:pt x="1041" y="10"/>
                </a:cubicBezTo>
                <a:cubicBezTo>
                  <a:pt x="1048" y="16"/>
                  <a:pt x="1049" y="17"/>
                  <a:pt x="1053" y="25"/>
                </a:cubicBezTo>
                <a:cubicBezTo>
                  <a:pt x="1055" y="34"/>
                  <a:pt x="1059" y="40"/>
                  <a:pt x="1062" y="48"/>
                </a:cubicBezTo>
                <a:cubicBezTo>
                  <a:pt x="1064" y="58"/>
                  <a:pt x="1063" y="76"/>
                  <a:pt x="1053" y="81"/>
                </a:cubicBezTo>
                <a:cubicBezTo>
                  <a:pt x="1039" y="109"/>
                  <a:pt x="1061" y="147"/>
                  <a:pt x="1042" y="172"/>
                </a:cubicBezTo>
                <a:cubicBezTo>
                  <a:pt x="1045" y="182"/>
                  <a:pt x="1044" y="185"/>
                  <a:pt x="1053" y="190"/>
                </a:cubicBezTo>
                <a:cubicBezTo>
                  <a:pt x="1057" y="198"/>
                  <a:pt x="1058" y="205"/>
                  <a:pt x="1062" y="213"/>
                </a:cubicBezTo>
                <a:cubicBezTo>
                  <a:pt x="1063" y="224"/>
                  <a:pt x="1065" y="230"/>
                  <a:pt x="1071" y="238"/>
                </a:cubicBezTo>
                <a:cubicBezTo>
                  <a:pt x="1071" y="252"/>
                  <a:pt x="1070" y="275"/>
                  <a:pt x="1077" y="289"/>
                </a:cubicBezTo>
                <a:cubicBezTo>
                  <a:pt x="1073" y="333"/>
                  <a:pt x="1056" y="324"/>
                  <a:pt x="1015" y="328"/>
                </a:cubicBezTo>
                <a:cubicBezTo>
                  <a:pt x="1011" y="330"/>
                  <a:pt x="1006" y="331"/>
                  <a:pt x="1002" y="333"/>
                </a:cubicBezTo>
                <a:cubicBezTo>
                  <a:pt x="995" y="343"/>
                  <a:pt x="984" y="344"/>
                  <a:pt x="973" y="348"/>
                </a:cubicBezTo>
                <a:cubicBezTo>
                  <a:pt x="967" y="357"/>
                  <a:pt x="975" y="365"/>
                  <a:pt x="984" y="367"/>
                </a:cubicBezTo>
                <a:cubicBezTo>
                  <a:pt x="993" y="372"/>
                  <a:pt x="985" y="366"/>
                  <a:pt x="990" y="384"/>
                </a:cubicBezTo>
                <a:cubicBezTo>
                  <a:pt x="993" y="394"/>
                  <a:pt x="1010" y="396"/>
                  <a:pt x="1018" y="397"/>
                </a:cubicBezTo>
                <a:cubicBezTo>
                  <a:pt x="1031" y="402"/>
                  <a:pt x="1053" y="402"/>
                  <a:pt x="1068" y="403"/>
                </a:cubicBezTo>
                <a:cubicBezTo>
                  <a:pt x="1075" y="406"/>
                  <a:pt x="1083" y="408"/>
                  <a:pt x="1090" y="409"/>
                </a:cubicBezTo>
                <a:cubicBezTo>
                  <a:pt x="1101" y="414"/>
                  <a:pt x="1092" y="409"/>
                  <a:pt x="1101" y="417"/>
                </a:cubicBezTo>
                <a:cubicBezTo>
                  <a:pt x="1104" y="419"/>
                  <a:pt x="1110" y="424"/>
                  <a:pt x="1110" y="424"/>
                </a:cubicBezTo>
                <a:cubicBezTo>
                  <a:pt x="1117" y="436"/>
                  <a:pt x="1128" y="438"/>
                  <a:pt x="1135" y="450"/>
                </a:cubicBezTo>
                <a:cubicBezTo>
                  <a:pt x="1146" y="445"/>
                  <a:pt x="1149" y="449"/>
                  <a:pt x="1155" y="459"/>
                </a:cubicBezTo>
                <a:cubicBezTo>
                  <a:pt x="1157" y="471"/>
                  <a:pt x="1153" y="481"/>
                  <a:pt x="1167" y="484"/>
                </a:cubicBezTo>
                <a:cubicBezTo>
                  <a:pt x="1173" y="487"/>
                  <a:pt x="1178" y="489"/>
                  <a:pt x="1185" y="490"/>
                </a:cubicBezTo>
                <a:cubicBezTo>
                  <a:pt x="1182" y="497"/>
                  <a:pt x="1185" y="497"/>
                  <a:pt x="1188" y="504"/>
                </a:cubicBezTo>
                <a:cubicBezTo>
                  <a:pt x="1193" y="536"/>
                  <a:pt x="1199" y="568"/>
                  <a:pt x="1204" y="600"/>
                </a:cubicBezTo>
                <a:cubicBezTo>
                  <a:pt x="1204" y="613"/>
                  <a:pt x="1211" y="694"/>
                  <a:pt x="1191" y="709"/>
                </a:cubicBezTo>
                <a:cubicBezTo>
                  <a:pt x="1188" y="718"/>
                  <a:pt x="1182" y="723"/>
                  <a:pt x="1177" y="730"/>
                </a:cubicBezTo>
                <a:cubicBezTo>
                  <a:pt x="1176" y="737"/>
                  <a:pt x="1171" y="743"/>
                  <a:pt x="1165" y="747"/>
                </a:cubicBezTo>
                <a:cubicBezTo>
                  <a:pt x="1161" y="753"/>
                  <a:pt x="1158" y="755"/>
                  <a:pt x="1152" y="759"/>
                </a:cubicBezTo>
                <a:cubicBezTo>
                  <a:pt x="1147" y="768"/>
                  <a:pt x="1141" y="776"/>
                  <a:pt x="1132" y="781"/>
                </a:cubicBezTo>
                <a:cubicBezTo>
                  <a:pt x="1129" y="795"/>
                  <a:pt x="1116" y="797"/>
                  <a:pt x="1104" y="799"/>
                </a:cubicBezTo>
                <a:cubicBezTo>
                  <a:pt x="1096" y="802"/>
                  <a:pt x="1089" y="803"/>
                  <a:pt x="1080" y="804"/>
                </a:cubicBezTo>
                <a:cubicBezTo>
                  <a:pt x="1034" y="827"/>
                  <a:pt x="987" y="819"/>
                  <a:pt x="951" y="792"/>
                </a:cubicBezTo>
                <a:cubicBezTo>
                  <a:pt x="948" y="784"/>
                  <a:pt x="941" y="782"/>
                  <a:pt x="934" y="778"/>
                </a:cubicBezTo>
                <a:cubicBezTo>
                  <a:pt x="927" y="769"/>
                  <a:pt x="918" y="761"/>
                  <a:pt x="907" y="759"/>
                </a:cubicBezTo>
                <a:cubicBezTo>
                  <a:pt x="900" y="748"/>
                  <a:pt x="887" y="744"/>
                  <a:pt x="880" y="733"/>
                </a:cubicBezTo>
                <a:cubicBezTo>
                  <a:pt x="876" y="726"/>
                  <a:pt x="871" y="720"/>
                  <a:pt x="867" y="714"/>
                </a:cubicBezTo>
                <a:cubicBezTo>
                  <a:pt x="862" y="707"/>
                  <a:pt x="856" y="691"/>
                  <a:pt x="856" y="691"/>
                </a:cubicBezTo>
                <a:cubicBezTo>
                  <a:pt x="855" y="686"/>
                  <a:pt x="853" y="681"/>
                  <a:pt x="852" y="676"/>
                </a:cubicBezTo>
                <a:cubicBezTo>
                  <a:pt x="851" y="663"/>
                  <a:pt x="850" y="650"/>
                  <a:pt x="850" y="637"/>
                </a:cubicBezTo>
                <a:cubicBezTo>
                  <a:pt x="848" y="586"/>
                  <a:pt x="850" y="583"/>
                  <a:pt x="835" y="613"/>
                </a:cubicBezTo>
                <a:cubicBezTo>
                  <a:pt x="834" y="617"/>
                  <a:pt x="821" y="638"/>
                  <a:pt x="816" y="639"/>
                </a:cubicBezTo>
                <a:cubicBezTo>
                  <a:pt x="812" y="640"/>
                  <a:pt x="808" y="640"/>
                  <a:pt x="804" y="640"/>
                </a:cubicBezTo>
                <a:cubicBezTo>
                  <a:pt x="798" y="642"/>
                  <a:pt x="794" y="644"/>
                  <a:pt x="790" y="649"/>
                </a:cubicBezTo>
                <a:cubicBezTo>
                  <a:pt x="787" y="663"/>
                  <a:pt x="792" y="645"/>
                  <a:pt x="784" y="657"/>
                </a:cubicBezTo>
                <a:cubicBezTo>
                  <a:pt x="783" y="659"/>
                  <a:pt x="784" y="661"/>
                  <a:pt x="783" y="663"/>
                </a:cubicBezTo>
                <a:cubicBezTo>
                  <a:pt x="779" y="672"/>
                  <a:pt x="766" y="680"/>
                  <a:pt x="757" y="682"/>
                </a:cubicBezTo>
                <a:cubicBezTo>
                  <a:pt x="733" y="694"/>
                  <a:pt x="669" y="689"/>
                  <a:pt x="639" y="691"/>
                </a:cubicBezTo>
                <a:cubicBezTo>
                  <a:pt x="626" y="696"/>
                  <a:pt x="611" y="695"/>
                  <a:pt x="598" y="696"/>
                </a:cubicBezTo>
                <a:cubicBezTo>
                  <a:pt x="598" y="698"/>
                  <a:pt x="590" y="742"/>
                  <a:pt x="606" y="745"/>
                </a:cubicBezTo>
                <a:cubicBezTo>
                  <a:pt x="613" y="748"/>
                  <a:pt x="612" y="754"/>
                  <a:pt x="615" y="760"/>
                </a:cubicBezTo>
                <a:cubicBezTo>
                  <a:pt x="617" y="777"/>
                  <a:pt x="612" y="784"/>
                  <a:pt x="607" y="799"/>
                </a:cubicBezTo>
                <a:cubicBezTo>
                  <a:pt x="583" y="798"/>
                  <a:pt x="568" y="802"/>
                  <a:pt x="546" y="805"/>
                </a:cubicBezTo>
                <a:cubicBezTo>
                  <a:pt x="534" y="809"/>
                  <a:pt x="520" y="803"/>
                  <a:pt x="508" y="801"/>
                </a:cubicBezTo>
                <a:cubicBezTo>
                  <a:pt x="499" y="794"/>
                  <a:pt x="489" y="791"/>
                  <a:pt x="478" y="789"/>
                </a:cubicBezTo>
                <a:cubicBezTo>
                  <a:pt x="475" y="787"/>
                  <a:pt x="472" y="786"/>
                  <a:pt x="469" y="783"/>
                </a:cubicBezTo>
                <a:cubicBezTo>
                  <a:pt x="466" y="780"/>
                  <a:pt x="462" y="774"/>
                  <a:pt x="462" y="774"/>
                </a:cubicBezTo>
                <a:cubicBezTo>
                  <a:pt x="464" y="765"/>
                  <a:pt x="482" y="766"/>
                  <a:pt x="490" y="765"/>
                </a:cubicBezTo>
                <a:cubicBezTo>
                  <a:pt x="495" y="764"/>
                  <a:pt x="500" y="765"/>
                  <a:pt x="504" y="762"/>
                </a:cubicBezTo>
                <a:cubicBezTo>
                  <a:pt x="514" y="754"/>
                  <a:pt x="495" y="759"/>
                  <a:pt x="510" y="756"/>
                </a:cubicBezTo>
                <a:cubicBezTo>
                  <a:pt x="518" y="752"/>
                  <a:pt x="527" y="742"/>
                  <a:pt x="531" y="733"/>
                </a:cubicBezTo>
                <a:cubicBezTo>
                  <a:pt x="537" y="695"/>
                  <a:pt x="536" y="663"/>
                  <a:pt x="496" y="660"/>
                </a:cubicBezTo>
                <a:cubicBezTo>
                  <a:pt x="487" y="653"/>
                  <a:pt x="482" y="654"/>
                  <a:pt x="469" y="652"/>
                </a:cubicBezTo>
                <a:cubicBezTo>
                  <a:pt x="459" y="653"/>
                  <a:pt x="432" y="647"/>
                  <a:pt x="424" y="660"/>
                </a:cubicBezTo>
                <a:cubicBezTo>
                  <a:pt x="422" y="671"/>
                  <a:pt x="411" y="690"/>
                  <a:pt x="402" y="697"/>
                </a:cubicBezTo>
                <a:cubicBezTo>
                  <a:pt x="390" y="717"/>
                  <a:pt x="373" y="732"/>
                  <a:pt x="357" y="748"/>
                </a:cubicBezTo>
                <a:cubicBezTo>
                  <a:pt x="351" y="754"/>
                  <a:pt x="342" y="764"/>
                  <a:pt x="334" y="766"/>
                </a:cubicBezTo>
                <a:cubicBezTo>
                  <a:pt x="329" y="769"/>
                  <a:pt x="323" y="768"/>
                  <a:pt x="318" y="771"/>
                </a:cubicBezTo>
                <a:cubicBezTo>
                  <a:pt x="269" y="770"/>
                  <a:pt x="256" y="766"/>
                  <a:pt x="219" y="762"/>
                </a:cubicBezTo>
                <a:cubicBezTo>
                  <a:pt x="214" y="760"/>
                  <a:pt x="211" y="757"/>
                  <a:pt x="205" y="756"/>
                </a:cubicBezTo>
                <a:cubicBezTo>
                  <a:pt x="197" y="752"/>
                  <a:pt x="189" y="747"/>
                  <a:pt x="181" y="742"/>
                </a:cubicBezTo>
                <a:cubicBezTo>
                  <a:pt x="175" y="734"/>
                  <a:pt x="163" y="727"/>
                  <a:pt x="156" y="720"/>
                </a:cubicBezTo>
                <a:cubicBezTo>
                  <a:pt x="153" y="717"/>
                  <a:pt x="145" y="711"/>
                  <a:pt x="145" y="711"/>
                </a:cubicBezTo>
                <a:cubicBezTo>
                  <a:pt x="143" y="703"/>
                  <a:pt x="121" y="674"/>
                  <a:pt x="114" y="669"/>
                </a:cubicBezTo>
                <a:cubicBezTo>
                  <a:pt x="111" y="662"/>
                  <a:pt x="109" y="659"/>
                  <a:pt x="103" y="655"/>
                </a:cubicBezTo>
                <a:cubicBezTo>
                  <a:pt x="99" y="634"/>
                  <a:pt x="106" y="664"/>
                  <a:pt x="97" y="645"/>
                </a:cubicBezTo>
                <a:cubicBezTo>
                  <a:pt x="92" y="634"/>
                  <a:pt x="96" y="620"/>
                  <a:pt x="91" y="609"/>
                </a:cubicBezTo>
                <a:cubicBezTo>
                  <a:pt x="90" y="602"/>
                  <a:pt x="88" y="594"/>
                  <a:pt x="85" y="588"/>
                </a:cubicBezTo>
                <a:cubicBezTo>
                  <a:pt x="82" y="552"/>
                  <a:pt x="85" y="518"/>
                  <a:pt x="93" y="483"/>
                </a:cubicBezTo>
                <a:cubicBezTo>
                  <a:pt x="90" y="465"/>
                  <a:pt x="83" y="463"/>
                  <a:pt x="66" y="460"/>
                </a:cubicBezTo>
                <a:cubicBezTo>
                  <a:pt x="57" y="455"/>
                  <a:pt x="47" y="449"/>
                  <a:pt x="37" y="445"/>
                </a:cubicBezTo>
                <a:cubicBezTo>
                  <a:pt x="32" y="438"/>
                  <a:pt x="27" y="431"/>
                  <a:pt x="19" y="426"/>
                </a:cubicBezTo>
                <a:cubicBezTo>
                  <a:pt x="14" y="417"/>
                  <a:pt x="12" y="408"/>
                  <a:pt x="6" y="400"/>
                </a:cubicBezTo>
                <a:cubicBezTo>
                  <a:pt x="4" y="394"/>
                  <a:pt x="1" y="391"/>
                  <a:pt x="0" y="385"/>
                </a:cubicBezTo>
                <a:cubicBezTo>
                  <a:pt x="1" y="378"/>
                  <a:pt x="2" y="376"/>
                  <a:pt x="9" y="373"/>
                </a:cubicBezTo>
                <a:cubicBezTo>
                  <a:pt x="20" y="358"/>
                  <a:pt x="70" y="364"/>
                  <a:pt x="73" y="364"/>
                </a:cubicBezTo>
                <a:cubicBezTo>
                  <a:pt x="91" y="362"/>
                  <a:pt x="82" y="360"/>
                  <a:pt x="93" y="351"/>
                </a:cubicBezTo>
                <a:cubicBezTo>
                  <a:pt x="97" y="324"/>
                  <a:pt x="103" y="294"/>
                  <a:pt x="91" y="270"/>
                </a:cubicBezTo>
                <a:cubicBezTo>
                  <a:pt x="90" y="264"/>
                  <a:pt x="89" y="262"/>
                  <a:pt x="84" y="258"/>
                </a:cubicBezTo>
                <a:cubicBezTo>
                  <a:pt x="83" y="228"/>
                  <a:pt x="82" y="198"/>
                  <a:pt x="82" y="168"/>
                </a:cubicBezTo>
                <a:cubicBezTo>
                  <a:pt x="82" y="157"/>
                  <a:pt x="81" y="143"/>
                  <a:pt x="93" y="141"/>
                </a:cubicBezTo>
                <a:cubicBezTo>
                  <a:pt x="94" y="134"/>
                  <a:pt x="95" y="132"/>
                  <a:pt x="102" y="133"/>
                </a:cubicBezTo>
                <a:cubicBezTo>
                  <a:pt x="100" y="143"/>
                  <a:pt x="101" y="145"/>
                  <a:pt x="99" y="138"/>
                </a:cubicBezTo>
                <a:close/>
              </a:path>
            </a:pathLst>
          </a:custGeom>
          <a:noFill/>
          <a:ln w="31750">
            <a:solidFill>
              <a:srgbClr val="00FF00"/>
            </a:solidFill>
            <a:round/>
            <a:headEnd/>
            <a:tailEnd/>
          </a:ln>
        </p:spPr>
        <p:txBody>
          <a:bodyPr/>
          <a:lstStyle/>
          <a:p>
            <a:endParaRPr lang="en-IN"/>
          </a:p>
        </p:txBody>
      </p:sp>
      <p:sp>
        <p:nvSpPr>
          <p:cNvPr id="443401" name="AutoShape 9"/>
          <p:cNvSpPr>
            <a:spLocks noChangeArrowheads="1"/>
          </p:cNvSpPr>
          <p:nvPr/>
        </p:nvSpPr>
        <p:spPr bwMode="auto">
          <a:xfrm>
            <a:off x="2994025" y="5313363"/>
            <a:ext cx="487363" cy="488950"/>
          </a:xfrm>
          <a:prstGeom prst="plus">
            <a:avLst>
              <a:gd name="adj" fmla="val 25000"/>
            </a:avLst>
          </a:prstGeom>
          <a:solidFill>
            <a:srgbClr val="FF0000"/>
          </a:solidFill>
          <a:ln w="9525">
            <a:solidFill>
              <a:schemeClr val="tx1"/>
            </a:solidFill>
            <a:miter lim="800000"/>
            <a:headEnd/>
            <a:tailEnd/>
          </a:ln>
        </p:spPr>
        <p:txBody>
          <a:bodyPr wrap="none" anchor="ctr"/>
          <a:lstStyle/>
          <a:p>
            <a:endParaRPr lang="en-US" altLang="en-US">
              <a:solidFill>
                <a:srgbClr val="000000"/>
              </a:solidFill>
            </a:endParaRPr>
          </a:p>
        </p:txBody>
      </p:sp>
      <p:sp>
        <p:nvSpPr>
          <p:cNvPr id="443402" name="AutoShape 10"/>
          <p:cNvSpPr>
            <a:spLocks noChangeArrowheads="1"/>
          </p:cNvSpPr>
          <p:nvPr/>
        </p:nvSpPr>
        <p:spPr bwMode="auto">
          <a:xfrm>
            <a:off x="5594350" y="5313363"/>
            <a:ext cx="487363" cy="488950"/>
          </a:xfrm>
          <a:prstGeom prst="plus">
            <a:avLst>
              <a:gd name="adj" fmla="val 25000"/>
            </a:avLst>
          </a:prstGeom>
          <a:solidFill>
            <a:srgbClr val="00FF00"/>
          </a:solidFill>
          <a:ln w="9525">
            <a:solidFill>
              <a:schemeClr val="tx1"/>
            </a:solidFill>
            <a:miter lim="800000"/>
            <a:headEnd/>
            <a:tailEnd/>
          </a:ln>
        </p:spPr>
        <p:txBody>
          <a:bodyPr wrap="none" anchor="ctr"/>
          <a:lstStyle/>
          <a:p>
            <a:endParaRPr lang="en-US" altLang="en-US">
              <a:solidFill>
                <a:srgbClr val="000000"/>
              </a:solidFill>
            </a:endParaRPr>
          </a:p>
        </p:txBody>
      </p:sp>
      <p:sp>
        <p:nvSpPr>
          <p:cNvPr id="443403" name="AutoShape 11"/>
          <p:cNvSpPr>
            <a:spLocks noChangeArrowheads="1"/>
          </p:cNvSpPr>
          <p:nvPr/>
        </p:nvSpPr>
        <p:spPr bwMode="auto">
          <a:xfrm>
            <a:off x="2668588" y="4014788"/>
            <a:ext cx="487362" cy="487362"/>
          </a:xfrm>
          <a:prstGeom prst="plus">
            <a:avLst>
              <a:gd name="adj" fmla="val 25000"/>
            </a:avLst>
          </a:prstGeom>
          <a:solidFill>
            <a:srgbClr val="0000FF"/>
          </a:solidFill>
          <a:ln w="9525">
            <a:solidFill>
              <a:schemeClr val="tx1"/>
            </a:solidFill>
            <a:miter lim="800000"/>
            <a:headEnd/>
            <a:tailEnd/>
          </a:ln>
        </p:spPr>
        <p:txBody>
          <a:bodyPr wrap="none" anchor="ctr"/>
          <a:lstStyle/>
          <a:p>
            <a:endParaRPr lang="en-US" altLang="en-US">
              <a:solidFill>
                <a:srgbClr val="000000"/>
              </a:solidFill>
            </a:endParaRPr>
          </a:p>
        </p:txBody>
      </p:sp>
      <p:sp>
        <p:nvSpPr>
          <p:cNvPr id="443404" name="AutoShape 12"/>
          <p:cNvSpPr>
            <a:spLocks noChangeArrowheads="1"/>
          </p:cNvSpPr>
          <p:nvPr/>
        </p:nvSpPr>
        <p:spPr bwMode="auto">
          <a:xfrm>
            <a:off x="5268913" y="3851275"/>
            <a:ext cx="487362" cy="487363"/>
          </a:xfrm>
          <a:prstGeom prst="plus">
            <a:avLst>
              <a:gd name="adj" fmla="val 25000"/>
            </a:avLst>
          </a:prstGeom>
          <a:solidFill>
            <a:srgbClr val="00FFFF"/>
          </a:solidFill>
          <a:ln w="9525">
            <a:solidFill>
              <a:schemeClr val="tx1"/>
            </a:solidFill>
            <a:miter lim="800000"/>
            <a:headEnd/>
            <a:tailEnd/>
          </a:ln>
        </p:spPr>
        <p:txBody>
          <a:bodyPr wrap="none" anchor="ctr"/>
          <a:lstStyle/>
          <a:p>
            <a:endParaRPr lang="en-US" altLang="en-US">
              <a:solidFill>
                <a:srgbClr val="000000"/>
              </a:solidFill>
            </a:endParaRPr>
          </a:p>
        </p:txBody>
      </p:sp>
      <p:sp>
        <p:nvSpPr>
          <p:cNvPr id="443405" name="AutoShape 13"/>
          <p:cNvSpPr>
            <a:spLocks noChangeArrowheads="1"/>
          </p:cNvSpPr>
          <p:nvPr/>
        </p:nvSpPr>
        <p:spPr bwMode="auto">
          <a:xfrm>
            <a:off x="4130675" y="4989513"/>
            <a:ext cx="487363" cy="487362"/>
          </a:xfrm>
          <a:prstGeom prst="plus">
            <a:avLst>
              <a:gd name="adj" fmla="val 25000"/>
            </a:avLst>
          </a:prstGeom>
          <a:solidFill>
            <a:srgbClr val="FF00FF"/>
          </a:solidFill>
          <a:ln w="9525">
            <a:solidFill>
              <a:schemeClr val="tx1"/>
            </a:solidFill>
            <a:miter lim="800000"/>
            <a:headEnd/>
            <a:tailEnd/>
          </a:ln>
        </p:spPr>
        <p:txBody>
          <a:bodyPr wrap="none" anchor="ctr"/>
          <a:lstStyle/>
          <a:p>
            <a:endParaRPr lang="en-US" altLang="en-US">
              <a:solidFill>
                <a:srgbClr val="000000"/>
              </a:solidFill>
            </a:endParaRPr>
          </a:p>
        </p:txBody>
      </p:sp>
      <p:sp>
        <p:nvSpPr>
          <p:cNvPr id="101388" name="Title 15"/>
          <p:cNvSpPr>
            <a:spLocks noGrp="1"/>
          </p:cNvSpPr>
          <p:nvPr>
            <p:ph type="title"/>
          </p:nvPr>
        </p:nvSpPr>
        <p:spPr>
          <a:xfrm>
            <a:off x="152400" y="76200"/>
            <a:ext cx="8686800" cy="715963"/>
          </a:xfrm>
        </p:spPr>
        <p:txBody>
          <a:bodyPr>
            <a:normAutofit fontScale="90000"/>
          </a:bodyPr>
          <a:lstStyle/>
          <a:p>
            <a:r>
              <a:rPr lang="en-US" altLang="en-US" smtClean="0"/>
              <a:t>Recognition task and supervision</a:t>
            </a:r>
          </a:p>
        </p:txBody>
      </p:sp>
      <p:sp>
        <p:nvSpPr>
          <p:cNvPr id="13" name="TextBox 12"/>
          <p:cNvSpPr txBox="1"/>
          <p:nvPr/>
        </p:nvSpPr>
        <p:spPr>
          <a:xfrm>
            <a:off x="7315200" y="6581775"/>
            <a:ext cx="1812925" cy="276225"/>
          </a:xfrm>
          <a:prstGeom prst="rect">
            <a:avLst/>
          </a:prstGeom>
          <a:noFill/>
        </p:spPr>
        <p:txBody>
          <a:bodyPr wrap="none">
            <a:spAutoFit/>
          </a:bodyPr>
          <a:lstStyle/>
          <a:p>
            <a:pPr>
              <a:defRPr/>
            </a:pPr>
            <a:r>
              <a:rPr lang="en-US" sz="1200" dirty="0">
                <a:solidFill>
                  <a:srgbClr val="FFFFFF">
                    <a:lumMod val="65000"/>
                  </a:srgbClr>
                </a:solidFill>
                <a:cs typeface="+mn-cs"/>
              </a:rPr>
              <a:t>Slide credit: L. </a:t>
            </a:r>
            <a:r>
              <a:rPr lang="en-US" sz="1200" dirty="0" err="1">
                <a:solidFill>
                  <a:srgbClr val="FFFFFF">
                    <a:lumMod val="65000"/>
                  </a:srgbClr>
                </a:solidFill>
                <a:cs typeface="+mn-cs"/>
              </a:rPr>
              <a:t>Lazebnik</a:t>
            </a:r>
            <a:endParaRPr lang="en-US" sz="1200" dirty="0">
              <a:solidFill>
                <a:srgbClr val="FFFFFF">
                  <a:lumMod val="65000"/>
                </a:srgbClr>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33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339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34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340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340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340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3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7" grpId="0"/>
      <p:bldP spid="443398" grpId="0" animBg="1"/>
      <p:bldP spid="443399" grpId="0" animBg="1"/>
      <p:bldP spid="443401" grpId="0" animBg="1"/>
      <p:bldP spid="443402" grpId="0" animBg="1"/>
      <p:bldP spid="443403" grpId="0" animBg="1"/>
      <p:bldP spid="443404" grpId="0" animBg="1"/>
      <p:bldP spid="44340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p:txBody>
          <a:bodyPr/>
          <a:lstStyle/>
          <a:p>
            <a:pPr eaLnBrk="1" hangingPunct="1"/>
            <a:endParaRPr lang="en-US" altLang="en-US" smtClean="0"/>
          </a:p>
        </p:txBody>
      </p:sp>
      <p:graphicFrame>
        <p:nvGraphicFramePr>
          <p:cNvPr id="1026" name="Object 4"/>
          <p:cNvGraphicFramePr>
            <a:graphicFrameLocks noChangeAspect="1"/>
          </p:cNvGraphicFramePr>
          <p:nvPr>
            <p:ph idx="1"/>
          </p:nvPr>
        </p:nvGraphicFramePr>
        <p:xfrm>
          <a:off x="509588" y="304800"/>
          <a:ext cx="8177212" cy="5105400"/>
        </p:xfrm>
        <a:graphic>
          <a:graphicData uri="http://schemas.openxmlformats.org/presentationml/2006/ole">
            <p:oleObj spid="_x0000_s1026" name="Image" r:id="rId4" imgW="11733333" imgH="7326984" progId="">
              <p:embed/>
            </p:oleObj>
          </a:graphicData>
        </a:graphic>
      </p:graphicFrame>
      <p:sp>
        <p:nvSpPr>
          <p:cNvPr id="1028" name="Text Box 7"/>
          <p:cNvSpPr txBox="1">
            <a:spLocks noChangeArrowheads="1"/>
          </p:cNvSpPr>
          <p:nvPr/>
        </p:nvSpPr>
        <p:spPr bwMode="auto">
          <a:xfrm>
            <a:off x="1279525" y="5218113"/>
            <a:ext cx="1581150" cy="366712"/>
          </a:xfrm>
          <a:prstGeom prst="rect">
            <a:avLst/>
          </a:prstGeom>
          <a:noFill/>
          <a:ln w="9525">
            <a:noFill/>
            <a:miter lim="800000"/>
            <a:headEnd/>
            <a:tailEnd/>
          </a:ln>
        </p:spPr>
        <p:txBody>
          <a:bodyPr wrap="none">
            <a:spAutoFit/>
          </a:bodyPr>
          <a:lstStyle/>
          <a:p>
            <a:r>
              <a:rPr lang="en-US" altLang="en-US">
                <a:solidFill>
                  <a:srgbClr val="000000"/>
                </a:solidFill>
              </a:rPr>
              <a:t>Unsupervised</a:t>
            </a:r>
          </a:p>
        </p:txBody>
      </p:sp>
      <p:sp>
        <p:nvSpPr>
          <p:cNvPr id="1029" name="Text Box 8"/>
          <p:cNvSpPr txBox="1">
            <a:spLocks noChangeArrowheads="1"/>
          </p:cNvSpPr>
          <p:nvPr/>
        </p:nvSpPr>
        <p:spPr bwMode="auto">
          <a:xfrm>
            <a:off x="3505200" y="5195888"/>
            <a:ext cx="2254250" cy="366712"/>
          </a:xfrm>
          <a:prstGeom prst="rect">
            <a:avLst/>
          </a:prstGeom>
          <a:noFill/>
          <a:ln w="9525">
            <a:noFill/>
            <a:miter lim="800000"/>
            <a:headEnd/>
            <a:tailEnd/>
          </a:ln>
        </p:spPr>
        <p:txBody>
          <a:bodyPr wrap="none">
            <a:spAutoFit/>
          </a:bodyPr>
          <a:lstStyle/>
          <a:p>
            <a:r>
              <a:rPr lang="en-US" altLang="en-US">
                <a:solidFill>
                  <a:srgbClr val="000000"/>
                </a:solidFill>
              </a:rPr>
              <a:t>“Weakly” supervised</a:t>
            </a:r>
          </a:p>
        </p:txBody>
      </p:sp>
      <p:sp>
        <p:nvSpPr>
          <p:cNvPr id="1030" name="Text Box 9"/>
          <p:cNvSpPr txBox="1">
            <a:spLocks noChangeArrowheads="1"/>
          </p:cNvSpPr>
          <p:nvPr/>
        </p:nvSpPr>
        <p:spPr bwMode="auto">
          <a:xfrm>
            <a:off x="6378575" y="5181600"/>
            <a:ext cx="1851025" cy="369888"/>
          </a:xfrm>
          <a:prstGeom prst="rect">
            <a:avLst/>
          </a:prstGeom>
          <a:noFill/>
          <a:ln w="9525">
            <a:noFill/>
            <a:miter lim="800000"/>
            <a:headEnd/>
            <a:tailEnd/>
          </a:ln>
        </p:spPr>
        <p:txBody>
          <a:bodyPr wrap="none">
            <a:spAutoFit/>
          </a:bodyPr>
          <a:lstStyle/>
          <a:p>
            <a:r>
              <a:rPr lang="en-US" altLang="en-US">
                <a:solidFill>
                  <a:srgbClr val="000000"/>
                </a:solidFill>
              </a:rPr>
              <a:t>Fully supervised</a:t>
            </a:r>
          </a:p>
        </p:txBody>
      </p:sp>
      <p:sp>
        <p:nvSpPr>
          <p:cNvPr id="727050" name="AutoShape 10"/>
          <p:cNvSpPr>
            <a:spLocks/>
          </p:cNvSpPr>
          <p:nvPr/>
        </p:nvSpPr>
        <p:spPr bwMode="auto">
          <a:xfrm rot="5400000">
            <a:off x="5715000" y="3810000"/>
            <a:ext cx="381000" cy="4038600"/>
          </a:xfrm>
          <a:prstGeom prst="rightBrace">
            <a:avLst>
              <a:gd name="adj1" fmla="val 88333"/>
              <a:gd name="adj2" fmla="val 50000"/>
            </a:avLst>
          </a:prstGeom>
          <a:noFill/>
          <a:ln w="9525">
            <a:solidFill>
              <a:schemeClr val="tx1"/>
            </a:solidFill>
            <a:round/>
            <a:headEnd/>
            <a:tailEnd/>
          </a:ln>
        </p:spPr>
        <p:txBody>
          <a:bodyPr wrap="none" anchor="ctr"/>
          <a:lstStyle/>
          <a:p>
            <a:endParaRPr lang="en-US" altLang="en-US">
              <a:solidFill>
                <a:srgbClr val="000000"/>
              </a:solidFill>
            </a:endParaRPr>
          </a:p>
        </p:txBody>
      </p:sp>
      <p:sp>
        <p:nvSpPr>
          <p:cNvPr id="727051" name="Text Box 11"/>
          <p:cNvSpPr txBox="1">
            <a:spLocks noChangeArrowheads="1"/>
          </p:cNvSpPr>
          <p:nvPr/>
        </p:nvSpPr>
        <p:spPr bwMode="auto">
          <a:xfrm>
            <a:off x="4495800" y="6056313"/>
            <a:ext cx="2876550" cy="366712"/>
          </a:xfrm>
          <a:prstGeom prst="rect">
            <a:avLst/>
          </a:prstGeom>
          <a:noFill/>
          <a:ln w="9525">
            <a:noFill/>
            <a:miter lim="800000"/>
            <a:headEnd/>
            <a:tailEnd/>
          </a:ln>
        </p:spPr>
        <p:txBody>
          <a:bodyPr wrap="none">
            <a:spAutoFit/>
          </a:bodyPr>
          <a:lstStyle/>
          <a:p>
            <a:r>
              <a:rPr lang="en-US" altLang="en-US">
                <a:solidFill>
                  <a:srgbClr val="000000"/>
                </a:solidFill>
              </a:rPr>
              <a:t>Definition depends on task</a:t>
            </a:r>
          </a:p>
        </p:txBody>
      </p:sp>
      <p:sp>
        <p:nvSpPr>
          <p:cNvPr id="9" name="TextBox 8"/>
          <p:cNvSpPr txBox="1"/>
          <p:nvPr/>
        </p:nvSpPr>
        <p:spPr>
          <a:xfrm>
            <a:off x="7315200" y="6581775"/>
            <a:ext cx="1812925" cy="276225"/>
          </a:xfrm>
          <a:prstGeom prst="rect">
            <a:avLst/>
          </a:prstGeom>
          <a:noFill/>
        </p:spPr>
        <p:txBody>
          <a:bodyPr wrap="none">
            <a:spAutoFit/>
          </a:bodyPr>
          <a:lstStyle/>
          <a:p>
            <a:pPr>
              <a:defRPr/>
            </a:pPr>
            <a:r>
              <a:rPr lang="en-US" sz="1200" dirty="0">
                <a:solidFill>
                  <a:srgbClr val="FFFFFF">
                    <a:lumMod val="65000"/>
                  </a:srgbClr>
                </a:solidFill>
                <a:cs typeface="+mn-cs"/>
              </a:rPr>
              <a:t>Slide credit: L. </a:t>
            </a:r>
            <a:r>
              <a:rPr lang="en-US" sz="1200" dirty="0" err="1">
                <a:solidFill>
                  <a:srgbClr val="FFFFFF">
                    <a:lumMod val="65000"/>
                  </a:srgbClr>
                </a:solidFill>
                <a:cs typeface="+mn-cs"/>
              </a:rPr>
              <a:t>Lazebnik</a:t>
            </a:r>
            <a:endParaRPr lang="en-US" sz="1200" dirty="0">
              <a:solidFill>
                <a:srgbClr val="FFFFFF">
                  <a:lumMod val="65000"/>
                </a:srgbClr>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7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50" grpId="0" animBg="1"/>
      <p:bldP spid="72705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a:xfrm>
            <a:off x="457200" y="76200"/>
            <a:ext cx="8229600" cy="868363"/>
          </a:xfrm>
        </p:spPr>
        <p:txBody>
          <a:bodyPr/>
          <a:lstStyle/>
          <a:p>
            <a:r>
              <a:rPr lang="en-US" altLang="en-US" smtClean="0"/>
              <a:t>Generalization</a:t>
            </a:r>
          </a:p>
        </p:txBody>
      </p:sp>
      <p:sp>
        <p:nvSpPr>
          <p:cNvPr id="102403" name="Content Placeholder 2"/>
          <p:cNvSpPr>
            <a:spLocks noGrp="1"/>
          </p:cNvSpPr>
          <p:nvPr>
            <p:ph idx="1"/>
          </p:nvPr>
        </p:nvSpPr>
        <p:spPr>
          <a:xfrm>
            <a:off x="381000" y="5486400"/>
            <a:ext cx="8458200" cy="914400"/>
          </a:xfrm>
        </p:spPr>
        <p:txBody>
          <a:bodyPr>
            <a:normAutofit fontScale="92500" lnSpcReduction="10000"/>
          </a:bodyPr>
          <a:lstStyle/>
          <a:p>
            <a:pPr eaLnBrk="1" hangingPunct="1"/>
            <a:r>
              <a:rPr lang="en-US" altLang="en-US" smtClean="0"/>
              <a:t>How well does a learned model generalize from the data it was trained on to a new test set?</a:t>
            </a:r>
          </a:p>
        </p:txBody>
      </p:sp>
      <p:pic>
        <p:nvPicPr>
          <p:cNvPr id="102404" name="Picture 2"/>
          <p:cNvPicPr>
            <a:picLocks noChangeAspect="1" noChangeArrowheads="1"/>
          </p:cNvPicPr>
          <p:nvPr/>
        </p:nvPicPr>
        <p:blipFill>
          <a:blip r:embed="rId3"/>
          <a:srcRect/>
          <a:stretch>
            <a:fillRect/>
          </a:stretch>
        </p:blipFill>
        <p:spPr bwMode="auto">
          <a:xfrm>
            <a:off x="1181100" y="1066800"/>
            <a:ext cx="4229100" cy="3600450"/>
          </a:xfrm>
          <a:prstGeom prst="rect">
            <a:avLst/>
          </a:prstGeom>
          <a:noFill/>
          <a:ln w="9525">
            <a:noFill/>
            <a:miter lim="800000"/>
            <a:headEnd/>
            <a:tailEnd/>
          </a:ln>
        </p:spPr>
      </p:pic>
      <p:pic>
        <p:nvPicPr>
          <p:cNvPr id="102405" name="Picture 3"/>
          <p:cNvPicPr>
            <a:picLocks noChangeAspect="1" noChangeArrowheads="1"/>
          </p:cNvPicPr>
          <p:nvPr/>
        </p:nvPicPr>
        <p:blipFill>
          <a:blip r:embed="rId4"/>
          <a:srcRect/>
          <a:stretch>
            <a:fillRect/>
          </a:stretch>
        </p:blipFill>
        <p:spPr bwMode="auto">
          <a:xfrm>
            <a:off x="7010400" y="1066800"/>
            <a:ext cx="609600" cy="3619500"/>
          </a:xfrm>
          <a:prstGeom prst="rect">
            <a:avLst/>
          </a:prstGeom>
          <a:noFill/>
          <a:ln w="9525">
            <a:noFill/>
            <a:miter lim="800000"/>
            <a:headEnd/>
            <a:tailEnd/>
          </a:ln>
        </p:spPr>
      </p:pic>
      <p:sp>
        <p:nvSpPr>
          <p:cNvPr id="102406" name="TextBox 6"/>
          <p:cNvSpPr txBox="1">
            <a:spLocks noChangeArrowheads="1"/>
          </p:cNvSpPr>
          <p:nvPr/>
        </p:nvSpPr>
        <p:spPr bwMode="auto">
          <a:xfrm>
            <a:off x="1828800" y="4724400"/>
            <a:ext cx="2933700" cy="369888"/>
          </a:xfrm>
          <a:prstGeom prst="rect">
            <a:avLst/>
          </a:prstGeom>
          <a:noFill/>
          <a:ln w="9525">
            <a:noFill/>
            <a:miter lim="800000"/>
            <a:headEnd/>
            <a:tailEnd/>
          </a:ln>
        </p:spPr>
        <p:txBody>
          <a:bodyPr wrap="none">
            <a:spAutoFit/>
          </a:bodyPr>
          <a:lstStyle/>
          <a:p>
            <a:r>
              <a:rPr lang="en-US" altLang="en-US">
                <a:solidFill>
                  <a:srgbClr val="000000"/>
                </a:solidFill>
              </a:rPr>
              <a:t>Training set (labels known)</a:t>
            </a:r>
          </a:p>
        </p:txBody>
      </p:sp>
      <p:sp>
        <p:nvSpPr>
          <p:cNvPr id="102407" name="TextBox 7"/>
          <p:cNvSpPr txBox="1">
            <a:spLocks noChangeArrowheads="1"/>
          </p:cNvSpPr>
          <p:nvPr/>
        </p:nvSpPr>
        <p:spPr bwMode="auto">
          <a:xfrm>
            <a:off x="5945188" y="4724400"/>
            <a:ext cx="2665412" cy="646113"/>
          </a:xfrm>
          <a:prstGeom prst="rect">
            <a:avLst/>
          </a:prstGeom>
          <a:noFill/>
          <a:ln w="9525">
            <a:noFill/>
            <a:miter lim="800000"/>
            <a:headEnd/>
            <a:tailEnd/>
          </a:ln>
        </p:spPr>
        <p:txBody>
          <a:bodyPr>
            <a:spAutoFit/>
          </a:bodyPr>
          <a:lstStyle/>
          <a:p>
            <a:pPr algn="ctr"/>
            <a:r>
              <a:rPr lang="en-US" altLang="en-US">
                <a:solidFill>
                  <a:srgbClr val="000000"/>
                </a:solidFill>
              </a:rPr>
              <a:t>Test set (labels unknown)</a:t>
            </a:r>
          </a:p>
        </p:txBody>
      </p:sp>
      <p:sp>
        <p:nvSpPr>
          <p:cNvPr id="9" name="TextBox 8"/>
          <p:cNvSpPr txBox="1"/>
          <p:nvPr/>
        </p:nvSpPr>
        <p:spPr>
          <a:xfrm>
            <a:off x="7315200" y="6581775"/>
            <a:ext cx="1812925" cy="276225"/>
          </a:xfrm>
          <a:prstGeom prst="rect">
            <a:avLst/>
          </a:prstGeom>
          <a:noFill/>
        </p:spPr>
        <p:txBody>
          <a:bodyPr wrap="none">
            <a:spAutoFit/>
          </a:bodyPr>
          <a:lstStyle/>
          <a:p>
            <a:pPr>
              <a:defRPr/>
            </a:pPr>
            <a:r>
              <a:rPr lang="en-US" sz="1200" dirty="0">
                <a:solidFill>
                  <a:srgbClr val="FFFFFF">
                    <a:lumMod val="65000"/>
                  </a:srgbClr>
                </a:solidFill>
                <a:cs typeface="+mn-cs"/>
              </a:rPr>
              <a:t>Slide credit: L. </a:t>
            </a:r>
            <a:r>
              <a:rPr lang="en-US" sz="1200" dirty="0" err="1">
                <a:solidFill>
                  <a:srgbClr val="FFFFFF">
                    <a:lumMod val="65000"/>
                  </a:srgbClr>
                </a:solidFill>
                <a:cs typeface="+mn-cs"/>
              </a:rPr>
              <a:t>Lazebnik</a:t>
            </a:r>
            <a:endParaRPr lang="en-US" sz="1200" dirty="0">
              <a:solidFill>
                <a:srgbClr val="FFFFFF">
                  <a:lumMod val="65000"/>
                </a:srgbClr>
              </a:solidFill>
              <a:cs typeface="+mn-cs"/>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4"/>
          <p:cNvSpPr>
            <a:spLocks noGrp="1"/>
          </p:cNvSpPr>
          <p:nvPr>
            <p:ph type="title"/>
          </p:nvPr>
        </p:nvSpPr>
        <p:spPr>
          <a:xfrm>
            <a:off x="457200" y="76200"/>
            <a:ext cx="8229600" cy="639763"/>
          </a:xfrm>
        </p:spPr>
        <p:txBody>
          <a:bodyPr>
            <a:normAutofit fontScale="90000"/>
          </a:bodyPr>
          <a:lstStyle/>
          <a:p>
            <a:pPr eaLnBrk="1" hangingPunct="1"/>
            <a:r>
              <a:rPr lang="en-US" altLang="en-US" smtClean="0"/>
              <a:t>Generalization</a:t>
            </a:r>
          </a:p>
        </p:txBody>
      </p:sp>
      <p:sp>
        <p:nvSpPr>
          <p:cNvPr id="13315" name="Content Placeholder 5"/>
          <p:cNvSpPr>
            <a:spLocks noGrp="1"/>
          </p:cNvSpPr>
          <p:nvPr>
            <p:ph idx="1"/>
          </p:nvPr>
        </p:nvSpPr>
        <p:spPr>
          <a:xfrm>
            <a:off x="457200" y="838200"/>
            <a:ext cx="8305800" cy="5287963"/>
          </a:xfrm>
        </p:spPr>
        <p:txBody>
          <a:bodyPr>
            <a:normAutofit lnSpcReduction="10000"/>
          </a:bodyPr>
          <a:lstStyle/>
          <a:p>
            <a:pPr eaLnBrk="1" hangingPunct="1"/>
            <a:r>
              <a:rPr lang="en-US" altLang="en-US" sz="2400" smtClean="0"/>
              <a:t>Components of generalization error </a:t>
            </a:r>
          </a:p>
          <a:p>
            <a:pPr lvl="1" eaLnBrk="1" hangingPunct="1"/>
            <a:r>
              <a:rPr lang="en-US" altLang="en-US" sz="2000" b="1" smtClean="0"/>
              <a:t>Bias:</a:t>
            </a:r>
            <a:r>
              <a:rPr lang="en-US" altLang="en-US" sz="2000" smtClean="0"/>
              <a:t> how much the average model over all training sets differ from the true model?</a:t>
            </a:r>
          </a:p>
          <a:p>
            <a:pPr lvl="2" eaLnBrk="1" hangingPunct="1"/>
            <a:r>
              <a:rPr lang="en-US" altLang="en-US" sz="2000" smtClean="0"/>
              <a:t>Error due to inaccurate assumptions/simplifications made by the model</a:t>
            </a:r>
          </a:p>
          <a:p>
            <a:pPr lvl="1" eaLnBrk="1" hangingPunct="1"/>
            <a:r>
              <a:rPr lang="en-US" altLang="en-US" sz="2000" b="1" smtClean="0"/>
              <a:t>Variance:</a:t>
            </a:r>
            <a:r>
              <a:rPr lang="en-US" altLang="en-US" sz="2000" smtClean="0"/>
              <a:t> how much models estimated from different training sets differ from each other</a:t>
            </a:r>
          </a:p>
          <a:p>
            <a:pPr eaLnBrk="1" hangingPunct="1"/>
            <a:r>
              <a:rPr lang="en-US" altLang="en-US" sz="2400" b="1" smtClean="0"/>
              <a:t>Underfitting:</a:t>
            </a:r>
            <a:r>
              <a:rPr lang="en-US" altLang="en-US" sz="2400" smtClean="0"/>
              <a:t> model is too “simple” to represent all the relevant class characteristics</a:t>
            </a:r>
          </a:p>
          <a:p>
            <a:pPr lvl="1" eaLnBrk="1" hangingPunct="1"/>
            <a:r>
              <a:rPr lang="en-US" altLang="en-US" sz="2000" smtClean="0"/>
              <a:t>High bias and low variance</a:t>
            </a:r>
          </a:p>
          <a:p>
            <a:pPr lvl="1" eaLnBrk="1" hangingPunct="1"/>
            <a:r>
              <a:rPr lang="en-US" altLang="en-US" sz="2000" smtClean="0"/>
              <a:t>High training error and high test error</a:t>
            </a:r>
          </a:p>
          <a:p>
            <a:pPr eaLnBrk="1" hangingPunct="1"/>
            <a:r>
              <a:rPr lang="en-US" altLang="en-US" sz="2400" b="1" smtClean="0"/>
              <a:t>Overfitting:</a:t>
            </a:r>
            <a:r>
              <a:rPr lang="en-US" altLang="en-US" sz="2400" smtClean="0"/>
              <a:t> model is too “complex” and fits irrelevant characteristics (noise) in the data</a:t>
            </a:r>
          </a:p>
          <a:p>
            <a:pPr lvl="1" eaLnBrk="1" hangingPunct="1"/>
            <a:r>
              <a:rPr lang="en-US" altLang="en-US" sz="2000" smtClean="0"/>
              <a:t>Low bias and high variance</a:t>
            </a:r>
          </a:p>
          <a:p>
            <a:pPr lvl="1" eaLnBrk="1" hangingPunct="1"/>
            <a:r>
              <a:rPr lang="en-US" altLang="en-US" sz="2000" smtClean="0"/>
              <a:t>Low training error and high test error</a:t>
            </a:r>
          </a:p>
        </p:txBody>
      </p:sp>
      <p:sp>
        <p:nvSpPr>
          <p:cNvPr id="4" name="TextBox 3"/>
          <p:cNvSpPr txBox="1"/>
          <p:nvPr/>
        </p:nvSpPr>
        <p:spPr>
          <a:xfrm>
            <a:off x="7315200" y="6581775"/>
            <a:ext cx="1812925" cy="276225"/>
          </a:xfrm>
          <a:prstGeom prst="rect">
            <a:avLst/>
          </a:prstGeom>
          <a:noFill/>
        </p:spPr>
        <p:txBody>
          <a:bodyPr wrap="none">
            <a:spAutoFit/>
          </a:bodyPr>
          <a:lstStyle/>
          <a:p>
            <a:pPr>
              <a:defRPr/>
            </a:pPr>
            <a:r>
              <a:rPr lang="en-US" sz="1200" dirty="0">
                <a:solidFill>
                  <a:srgbClr val="FFFFFF">
                    <a:lumMod val="65000"/>
                  </a:srgbClr>
                </a:solidFill>
                <a:cs typeface="+mn-cs"/>
              </a:rPr>
              <a:t>Slide credit: L. </a:t>
            </a:r>
            <a:r>
              <a:rPr lang="en-US" sz="1200" dirty="0" err="1">
                <a:solidFill>
                  <a:srgbClr val="FFFFFF">
                    <a:lumMod val="65000"/>
                  </a:srgbClr>
                </a:solidFill>
                <a:cs typeface="+mn-cs"/>
              </a:rPr>
              <a:t>Lazebnik</a:t>
            </a:r>
            <a:endParaRPr lang="en-US" sz="1200" dirty="0">
              <a:solidFill>
                <a:srgbClr val="FFFFFF">
                  <a:lumMod val="65000"/>
                </a:srgbClr>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31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3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r>
              <a:rPr lang="en-US" altLang="en-US" smtClean="0"/>
              <a:t>Bias-Variance Trade-off</a:t>
            </a:r>
          </a:p>
        </p:txBody>
      </p:sp>
      <p:sp>
        <p:nvSpPr>
          <p:cNvPr id="3" name="Content Placeholder 2"/>
          <p:cNvSpPr>
            <a:spLocks noGrp="1"/>
          </p:cNvSpPr>
          <p:nvPr>
            <p:ph idx="1"/>
          </p:nvPr>
        </p:nvSpPr>
        <p:spPr>
          <a:xfrm>
            <a:off x="4191000" y="1524000"/>
            <a:ext cx="4572000" cy="4495800"/>
          </a:xfrm>
        </p:spPr>
        <p:txBody>
          <a:bodyPr>
            <a:normAutofit fontScale="92500" lnSpcReduction="10000"/>
          </a:bodyPr>
          <a:lstStyle/>
          <a:p>
            <a:pPr>
              <a:defRPr/>
            </a:pPr>
            <a:r>
              <a:rPr lang="en-US" dirty="0" smtClean="0"/>
              <a:t>Models with too few parameters are inaccurate because of a large bias (not enough flexibility).</a:t>
            </a:r>
          </a:p>
          <a:p>
            <a:pPr>
              <a:defRPr/>
            </a:pPr>
            <a:endParaRPr lang="en-US" dirty="0" smtClean="0"/>
          </a:p>
          <a:p>
            <a:pPr>
              <a:defRPr/>
            </a:pPr>
            <a:r>
              <a:rPr lang="en-US" dirty="0" smtClean="0"/>
              <a:t>Models with too many parameters are inaccurate because of a large variance (too much sensitivity to the sample).</a:t>
            </a:r>
          </a:p>
        </p:txBody>
      </p:sp>
      <p:pic>
        <p:nvPicPr>
          <p:cNvPr id="105476" name="Picture 2" descr="C:\Users\hays\Desktop\143 Computer Vision\slides\09\bias_variance_bias_2.gif"/>
          <p:cNvPicPr>
            <a:picLocks noChangeAspect="1" noChangeArrowheads="1"/>
          </p:cNvPicPr>
          <p:nvPr/>
        </p:nvPicPr>
        <p:blipFill>
          <a:blip r:embed="rId3"/>
          <a:srcRect/>
          <a:stretch>
            <a:fillRect/>
          </a:stretch>
        </p:blipFill>
        <p:spPr bwMode="auto">
          <a:xfrm>
            <a:off x="457200" y="1485900"/>
            <a:ext cx="3571875" cy="2179638"/>
          </a:xfrm>
          <a:prstGeom prst="rect">
            <a:avLst/>
          </a:prstGeom>
          <a:noFill/>
          <a:ln w="9525">
            <a:noFill/>
            <a:miter lim="800000"/>
            <a:headEnd/>
            <a:tailEnd/>
          </a:ln>
        </p:spPr>
      </p:pic>
      <p:pic>
        <p:nvPicPr>
          <p:cNvPr id="105477" name="Picture 3" descr="C:\Users\hays\Desktop\143 Computer Vision\slides\09\bias_variance_var_2.gif"/>
          <p:cNvPicPr>
            <a:picLocks noChangeAspect="1" noChangeArrowheads="1"/>
          </p:cNvPicPr>
          <p:nvPr/>
        </p:nvPicPr>
        <p:blipFill>
          <a:blip r:embed="rId4"/>
          <a:srcRect/>
          <a:stretch>
            <a:fillRect/>
          </a:stretch>
        </p:blipFill>
        <p:spPr bwMode="auto">
          <a:xfrm>
            <a:off x="457200" y="3840163"/>
            <a:ext cx="3571875" cy="2179637"/>
          </a:xfrm>
          <a:prstGeom prst="rect">
            <a:avLst/>
          </a:prstGeom>
          <a:noFill/>
          <a:ln w="9525">
            <a:noFill/>
            <a:miter lim="800000"/>
            <a:headEnd/>
            <a:tailEnd/>
          </a:ln>
        </p:spPr>
      </p:pic>
      <p:sp>
        <p:nvSpPr>
          <p:cNvPr id="6" name="TextBox 5"/>
          <p:cNvSpPr txBox="1"/>
          <p:nvPr/>
        </p:nvSpPr>
        <p:spPr>
          <a:xfrm>
            <a:off x="7315200" y="6581775"/>
            <a:ext cx="1668463" cy="276225"/>
          </a:xfrm>
          <a:prstGeom prst="rect">
            <a:avLst/>
          </a:prstGeom>
          <a:noFill/>
        </p:spPr>
        <p:txBody>
          <a:bodyPr wrap="none">
            <a:spAutoFit/>
          </a:bodyPr>
          <a:lstStyle/>
          <a:p>
            <a:pPr>
              <a:defRPr/>
            </a:pPr>
            <a:r>
              <a:rPr lang="en-US" sz="1200" dirty="0">
                <a:solidFill>
                  <a:prstClr val="white">
                    <a:lumMod val="65000"/>
                  </a:prstClr>
                </a:solidFill>
                <a:cs typeface="+mn-cs"/>
              </a:rPr>
              <a:t>Slide credit: D. </a:t>
            </a:r>
            <a:r>
              <a:rPr lang="en-US" sz="1200" dirty="0" err="1">
                <a:solidFill>
                  <a:prstClr val="white">
                    <a:lumMod val="65000"/>
                  </a:prstClr>
                </a:solidFill>
                <a:cs typeface="+mn-cs"/>
              </a:rPr>
              <a:t>Hoiem</a:t>
            </a:r>
            <a:endParaRPr lang="en-US" sz="1200" dirty="0">
              <a:solidFill>
                <a:prstClr val="white">
                  <a:lumMod val="65000"/>
                </a:prstClr>
              </a:solidFill>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050"/>
          <p:cNvSpPr>
            <a:spLocks noGrp="1" noChangeArrowheads="1"/>
          </p:cNvSpPr>
          <p:nvPr>
            <p:ph type="ctrTitle"/>
          </p:nvPr>
        </p:nvSpPr>
        <p:spPr>
          <a:xfrm>
            <a:off x="457200" y="838200"/>
            <a:ext cx="7772400" cy="762000"/>
          </a:xfrm>
        </p:spPr>
        <p:txBody>
          <a:bodyPr/>
          <a:lstStyle/>
          <a:p>
            <a:r>
              <a:rPr lang="en-US" smtClean="0">
                <a:latin typeface="Comic Sans MS" pitchFamily="66" charset="0"/>
              </a:rPr>
              <a:t>A little scientific humor</a:t>
            </a:r>
          </a:p>
        </p:txBody>
      </p:sp>
      <p:sp>
        <p:nvSpPr>
          <p:cNvPr id="107523" name="Rectangle 2051"/>
          <p:cNvSpPr>
            <a:spLocks noGrp="1" noChangeArrowheads="1"/>
          </p:cNvSpPr>
          <p:nvPr>
            <p:ph type="subTitle" idx="1"/>
          </p:nvPr>
        </p:nvSpPr>
        <p:spPr>
          <a:xfrm>
            <a:off x="214282" y="1905000"/>
            <a:ext cx="8715436" cy="4495800"/>
          </a:xfrm>
        </p:spPr>
        <p:txBody>
          <a:bodyPr>
            <a:normAutofit lnSpcReduction="10000"/>
          </a:bodyPr>
          <a:lstStyle/>
          <a:p>
            <a:pPr algn="l">
              <a:spcAft>
                <a:spcPct val="50000"/>
              </a:spcAft>
              <a:defRPr/>
            </a:pPr>
            <a:r>
              <a:rPr lang="en-US" sz="2400" dirty="0">
                <a:latin typeface="Comic Sans MS" pitchFamily="66" charset="0"/>
              </a:rPr>
              <a:t>This atom says to his friend, "I'm really upset, I've just lost an electron."</a:t>
            </a:r>
          </a:p>
          <a:p>
            <a:pPr algn="l">
              <a:defRPr/>
            </a:pPr>
            <a:endParaRPr lang="en-US" sz="2400" dirty="0" smtClean="0">
              <a:latin typeface="Comic Sans MS" pitchFamily="66" charset="0"/>
            </a:endParaRPr>
          </a:p>
          <a:p>
            <a:pPr algn="l">
              <a:defRPr/>
            </a:pPr>
            <a:endParaRPr lang="en-US" sz="2400" dirty="0" smtClean="0">
              <a:latin typeface="Comic Sans MS" pitchFamily="66" charset="0"/>
            </a:endParaRPr>
          </a:p>
          <a:p>
            <a:pPr algn="l">
              <a:defRPr/>
            </a:pPr>
            <a:r>
              <a:rPr lang="en-US" sz="2400" dirty="0" smtClean="0">
                <a:latin typeface="Comic Sans MS" pitchFamily="66" charset="0"/>
              </a:rPr>
              <a:t>His </a:t>
            </a:r>
            <a:r>
              <a:rPr lang="en-US" sz="2400" dirty="0">
                <a:latin typeface="Comic Sans MS" pitchFamily="66" charset="0"/>
              </a:rPr>
              <a:t>friend says to him, "Are you sure?"</a:t>
            </a:r>
          </a:p>
          <a:p>
            <a:pPr algn="l">
              <a:defRPr/>
            </a:pPr>
            <a:r>
              <a:rPr lang="en-US" sz="2400" dirty="0">
                <a:latin typeface="Comic Sans MS" pitchFamily="66" charset="0"/>
              </a:rPr>
              <a:t>"Yeah," he replies. "I'm Positive.“</a:t>
            </a:r>
          </a:p>
          <a:p>
            <a:pPr algn="l">
              <a:defRPr/>
            </a:pPr>
            <a:endParaRPr lang="en-US" sz="2400" dirty="0">
              <a:latin typeface="Comic Sans MS" pitchFamily="66" charset="0"/>
            </a:endParaRPr>
          </a:p>
          <a:p>
            <a:pPr algn="l">
              <a:defRPr/>
            </a:pPr>
            <a:r>
              <a:rPr lang="en-US" sz="2400" dirty="0">
                <a:latin typeface="Comic Sans MS" pitchFamily="66" charset="0"/>
              </a:rPr>
              <a:t>____________________________________________________________________________</a:t>
            </a:r>
          </a:p>
          <a:p>
            <a:pPr>
              <a:defRPr/>
            </a:pPr>
            <a:endParaRPr lang="en-US" sz="2400" dirty="0">
              <a:latin typeface="Comic Sans MS" pitchFamily="66" charset="0"/>
            </a:endParaRPr>
          </a:p>
          <a:p>
            <a:pPr>
              <a:defRPr/>
            </a:pPr>
            <a:r>
              <a:rPr lang="en-US" sz="2400" dirty="0">
                <a:latin typeface="Comic Sans MS" pitchFamily="66" charset="0"/>
              </a:rPr>
              <a:t>How many weeks are there in a light year?</a:t>
            </a:r>
            <a:endParaRPr lang="en-US" sz="2400" dirty="0">
              <a:latin typeface="Arial"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r>
              <a:rPr lang="en-US" altLang="en-US" smtClean="0"/>
              <a:t>Bias-Variance Trade-off</a:t>
            </a:r>
          </a:p>
        </p:txBody>
      </p:sp>
      <p:sp>
        <p:nvSpPr>
          <p:cNvPr id="106499" name="TextBox 17"/>
          <p:cNvSpPr txBox="1">
            <a:spLocks noChangeArrowheads="1"/>
          </p:cNvSpPr>
          <p:nvPr/>
        </p:nvSpPr>
        <p:spPr bwMode="auto">
          <a:xfrm>
            <a:off x="1600200" y="1600200"/>
            <a:ext cx="5105400" cy="461963"/>
          </a:xfrm>
          <a:prstGeom prst="rect">
            <a:avLst/>
          </a:prstGeom>
          <a:noFill/>
          <a:ln w="9525">
            <a:noFill/>
            <a:miter lim="800000"/>
            <a:headEnd/>
            <a:tailEnd/>
          </a:ln>
        </p:spPr>
        <p:txBody>
          <a:bodyPr>
            <a:spAutoFit/>
          </a:bodyPr>
          <a:lstStyle/>
          <a:p>
            <a:r>
              <a:rPr lang="en-US" altLang="en-US" sz="2400">
                <a:solidFill>
                  <a:srgbClr val="000000"/>
                </a:solidFill>
              </a:rPr>
              <a:t>E(MSE) = noise</a:t>
            </a:r>
            <a:r>
              <a:rPr lang="en-US" altLang="en-US" sz="2400" baseline="30000">
                <a:solidFill>
                  <a:srgbClr val="000000"/>
                </a:solidFill>
              </a:rPr>
              <a:t>2  </a:t>
            </a:r>
            <a:r>
              <a:rPr lang="en-US" altLang="en-US" sz="2400">
                <a:solidFill>
                  <a:srgbClr val="000000"/>
                </a:solidFill>
              </a:rPr>
              <a:t>+ bias</a:t>
            </a:r>
            <a:r>
              <a:rPr lang="en-US" altLang="en-US" sz="2400" baseline="30000">
                <a:solidFill>
                  <a:srgbClr val="000000"/>
                </a:solidFill>
              </a:rPr>
              <a:t>2</a:t>
            </a:r>
            <a:r>
              <a:rPr lang="en-US" altLang="en-US" sz="2400">
                <a:solidFill>
                  <a:srgbClr val="000000"/>
                </a:solidFill>
              </a:rPr>
              <a:t> + variance</a:t>
            </a:r>
          </a:p>
        </p:txBody>
      </p:sp>
      <p:sp>
        <p:nvSpPr>
          <p:cNvPr id="106500" name="TextBox 4"/>
          <p:cNvSpPr txBox="1">
            <a:spLocks noChangeArrowheads="1"/>
          </p:cNvSpPr>
          <p:nvPr/>
        </p:nvSpPr>
        <p:spPr bwMode="auto">
          <a:xfrm>
            <a:off x="304800" y="4210050"/>
            <a:ext cx="8534400" cy="923925"/>
          </a:xfrm>
          <a:prstGeom prst="rect">
            <a:avLst/>
          </a:prstGeom>
          <a:noFill/>
          <a:ln w="9525">
            <a:noFill/>
            <a:miter lim="800000"/>
            <a:headEnd/>
            <a:tailEnd/>
          </a:ln>
        </p:spPr>
        <p:txBody>
          <a:bodyPr>
            <a:spAutoFit/>
          </a:bodyPr>
          <a:lstStyle/>
          <a:p>
            <a:r>
              <a:rPr lang="en-US" altLang="en-US">
                <a:solidFill>
                  <a:srgbClr val="000000"/>
                </a:solidFill>
              </a:rPr>
              <a:t>See the following for explanations of bias-variance (also Bishop’s “Neural Networks” book): </a:t>
            </a:r>
          </a:p>
          <a:p>
            <a:pPr>
              <a:buFont typeface="Arial" charset="0"/>
              <a:buChar char="•"/>
            </a:pPr>
            <a:r>
              <a:rPr lang="en-US" altLang="en-US">
                <a:solidFill>
                  <a:srgbClr val="000000"/>
                </a:solidFill>
                <a:hlinkClick r:id="rId3"/>
              </a:rPr>
              <a:t>http://www.inf.ed.ac.uk/teaching/courses/mlsc/Notes/Lecture4/BiasVariance.pdf</a:t>
            </a:r>
            <a:endParaRPr lang="en-US" altLang="en-US">
              <a:solidFill>
                <a:srgbClr val="000000"/>
              </a:solidFill>
            </a:endParaRPr>
          </a:p>
        </p:txBody>
      </p:sp>
      <p:sp>
        <p:nvSpPr>
          <p:cNvPr id="106501" name="TextBox 5"/>
          <p:cNvSpPr txBox="1">
            <a:spLocks noChangeArrowheads="1"/>
          </p:cNvSpPr>
          <p:nvPr/>
        </p:nvSpPr>
        <p:spPr bwMode="auto">
          <a:xfrm>
            <a:off x="1981200" y="2590800"/>
            <a:ext cx="1828800" cy="646113"/>
          </a:xfrm>
          <a:prstGeom prst="rect">
            <a:avLst/>
          </a:prstGeom>
          <a:noFill/>
          <a:ln w="9525">
            <a:noFill/>
            <a:miter lim="800000"/>
            <a:headEnd/>
            <a:tailEnd/>
          </a:ln>
        </p:spPr>
        <p:txBody>
          <a:bodyPr>
            <a:spAutoFit/>
          </a:bodyPr>
          <a:lstStyle/>
          <a:p>
            <a:pPr algn="ctr"/>
            <a:r>
              <a:rPr lang="en-US" altLang="en-US">
                <a:solidFill>
                  <a:srgbClr val="000000"/>
                </a:solidFill>
              </a:rPr>
              <a:t>Unavoidable error</a:t>
            </a:r>
          </a:p>
        </p:txBody>
      </p:sp>
      <p:cxnSp>
        <p:nvCxnSpPr>
          <p:cNvPr id="8" name="Straight Arrow Connector 7"/>
          <p:cNvCxnSpPr/>
          <p:nvPr/>
        </p:nvCxnSpPr>
        <p:spPr>
          <a:xfrm flipV="1">
            <a:off x="2895600" y="2057400"/>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6503" name="TextBox 8"/>
          <p:cNvSpPr txBox="1">
            <a:spLocks noChangeArrowheads="1"/>
          </p:cNvSpPr>
          <p:nvPr/>
        </p:nvSpPr>
        <p:spPr bwMode="auto">
          <a:xfrm>
            <a:off x="4267200" y="2590800"/>
            <a:ext cx="1828800" cy="923925"/>
          </a:xfrm>
          <a:prstGeom prst="rect">
            <a:avLst/>
          </a:prstGeom>
          <a:noFill/>
          <a:ln w="9525">
            <a:noFill/>
            <a:miter lim="800000"/>
            <a:headEnd/>
            <a:tailEnd/>
          </a:ln>
        </p:spPr>
        <p:txBody>
          <a:bodyPr>
            <a:spAutoFit/>
          </a:bodyPr>
          <a:lstStyle/>
          <a:p>
            <a:pPr algn="ctr"/>
            <a:r>
              <a:rPr lang="en-US" altLang="en-US">
                <a:solidFill>
                  <a:srgbClr val="000000"/>
                </a:solidFill>
              </a:rPr>
              <a:t>Error due to incorrect assumptions</a:t>
            </a:r>
          </a:p>
        </p:txBody>
      </p:sp>
      <p:cxnSp>
        <p:nvCxnSpPr>
          <p:cNvPr id="10" name="Straight Arrow Connector 9"/>
          <p:cNvCxnSpPr/>
          <p:nvPr/>
        </p:nvCxnSpPr>
        <p:spPr>
          <a:xfrm rot="10800000">
            <a:off x="4610100" y="2062163"/>
            <a:ext cx="571500" cy="528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6505" name="TextBox 11"/>
          <p:cNvSpPr txBox="1">
            <a:spLocks noChangeArrowheads="1"/>
          </p:cNvSpPr>
          <p:nvPr/>
        </p:nvSpPr>
        <p:spPr bwMode="auto">
          <a:xfrm>
            <a:off x="6172200" y="2362200"/>
            <a:ext cx="2133600" cy="923925"/>
          </a:xfrm>
          <a:prstGeom prst="rect">
            <a:avLst/>
          </a:prstGeom>
          <a:noFill/>
          <a:ln w="9525">
            <a:noFill/>
            <a:miter lim="800000"/>
            <a:headEnd/>
            <a:tailEnd/>
          </a:ln>
        </p:spPr>
        <p:txBody>
          <a:bodyPr>
            <a:spAutoFit/>
          </a:bodyPr>
          <a:lstStyle/>
          <a:p>
            <a:pPr algn="ctr"/>
            <a:r>
              <a:rPr lang="en-US" altLang="en-US">
                <a:solidFill>
                  <a:srgbClr val="000000"/>
                </a:solidFill>
              </a:rPr>
              <a:t>Error due to variance of training samples</a:t>
            </a:r>
          </a:p>
        </p:txBody>
      </p:sp>
      <p:cxnSp>
        <p:nvCxnSpPr>
          <p:cNvPr id="13" name="Straight Arrow Connector 12"/>
          <p:cNvCxnSpPr/>
          <p:nvPr/>
        </p:nvCxnSpPr>
        <p:spPr>
          <a:xfrm rot="10800000">
            <a:off x="6019800" y="2057400"/>
            <a:ext cx="571500" cy="5286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475538" y="6581775"/>
            <a:ext cx="1668462" cy="276225"/>
          </a:xfrm>
          <a:prstGeom prst="rect">
            <a:avLst/>
          </a:prstGeom>
          <a:noFill/>
        </p:spPr>
        <p:txBody>
          <a:bodyPr wrap="none">
            <a:spAutoFit/>
          </a:bodyPr>
          <a:lstStyle/>
          <a:p>
            <a:pPr>
              <a:defRPr/>
            </a:pPr>
            <a:r>
              <a:rPr lang="en-US" sz="1200" dirty="0">
                <a:solidFill>
                  <a:prstClr val="white">
                    <a:lumMod val="65000"/>
                  </a:prstClr>
                </a:solidFill>
                <a:cs typeface="+mn-cs"/>
              </a:rPr>
              <a:t>Slide credit: D. </a:t>
            </a:r>
            <a:r>
              <a:rPr lang="en-US" sz="1200" dirty="0" err="1">
                <a:solidFill>
                  <a:prstClr val="white">
                    <a:lumMod val="65000"/>
                  </a:prstClr>
                </a:solidFill>
                <a:cs typeface="+mn-cs"/>
              </a:rPr>
              <a:t>Hoiem</a:t>
            </a:r>
            <a:endParaRPr lang="en-US" sz="1200" dirty="0">
              <a:solidFill>
                <a:prstClr val="white">
                  <a:lumMod val="65000"/>
                </a:prstClr>
              </a:solidFill>
              <a:cs typeface="+mn-cs"/>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r>
              <a:rPr lang="en-US" altLang="en-US" smtClean="0"/>
              <a:t>Bias-variance tradeoff</a:t>
            </a:r>
          </a:p>
        </p:txBody>
      </p:sp>
      <p:sp>
        <p:nvSpPr>
          <p:cNvPr id="6" name="TextBox 5"/>
          <p:cNvSpPr txBox="1">
            <a:spLocks noChangeArrowheads="1"/>
          </p:cNvSpPr>
          <p:nvPr/>
        </p:nvSpPr>
        <p:spPr bwMode="auto">
          <a:xfrm>
            <a:off x="5410200" y="5410200"/>
            <a:ext cx="1685925" cy="369888"/>
          </a:xfrm>
          <a:prstGeom prst="rect">
            <a:avLst/>
          </a:prstGeom>
          <a:noFill/>
          <a:ln w="9525">
            <a:noFill/>
            <a:miter lim="800000"/>
            <a:headEnd/>
            <a:tailEnd/>
          </a:ln>
        </p:spPr>
        <p:txBody>
          <a:bodyPr wrap="none">
            <a:spAutoFit/>
          </a:bodyPr>
          <a:lstStyle/>
          <a:p>
            <a:r>
              <a:rPr lang="en-US" altLang="en-US" b="1">
                <a:solidFill>
                  <a:srgbClr val="0000FF"/>
                </a:solidFill>
              </a:rPr>
              <a:t>Training error</a:t>
            </a:r>
          </a:p>
        </p:txBody>
      </p:sp>
      <p:sp>
        <p:nvSpPr>
          <p:cNvPr id="7" name="TextBox 6"/>
          <p:cNvSpPr txBox="1">
            <a:spLocks noChangeArrowheads="1"/>
          </p:cNvSpPr>
          <p:nvPr/>
        </p:nvSpPr>
        <p:spPr bwMode="auto">
          <a:xfrm>
            <a:off x="5486400" y="4343400"/>
            <a:ext cx="1244600" cy="369888"/>
          </a:xfrm>
          <a:prstGeom prst="rect">
            <a:avLst/>
          </a:prstGeom>
          <a:noFill/>
          <a:ln w="9525">
            <a:noFill/>
            <a:miter lim="800000"/>
            <a:headEnd/>
            <a:tailEnd/>
          </a:ln>
        </p:spPr>
        <p:txBody>
          <a:bodyPr wrap="none">
            <a:spAutoFit/>
          </a:bodyPr>
          <a:lstStyle/>
          <a:p>
            <a:r>
              <a:rPr lang="en-US" altLang="en-US" b="1">
                <a:solidFill>
                  <a:srgbClr val="FF0000"/>
                </a:solidFill>
              </a:rPr>
              <a:t>Test error</a:t>
            </a:r>
          </a:p>
        </p:txBody>
      </p:sp>
      <p:sp>
        <p:nvSpPr>
          <p:cNvPr id="18" name="Freeform 17"/>
          <p:cNvSpPr/>
          <p:nvPr/>
        </p:nvSpPr>
        <p:spPr>
          <a:xfrm>
            <a:off x="1816100" y="4791075"/>
            <a:ext cx="4284663" cy="1155700"/>
          </a:xfrm>
          <a:custGeom>
            <a:avLst/>
            <a:gdLst>
              <a:gd name="connsiteX0" fmla="*/ 0 w 4283901"/>
              <a:gd name="connsiteY0" fmla="*/ 0 h 1156249"/>
              <a:gd name="connsiteX1" fmla="*/ 313151 w 4283901"/>
              <a:gd name="connsiteY1" fmla="*/ 162839 h 1156249"/>
              <a:gd name="connsiteX2" fmla="*/ 375781 w 4283901"/>
              <a:gd name="connsiteY2" fmla="*/ 200417 h 1156249"/>
              <a:gd name="connsiteX3" fmla="*/ 413359 w 4283901"/>
              <a:gd name="connsiteY3" fmla="*/ 212943 h 1156249"/>
              <a:gd name="connsiteX4" fmla="*/ 488515 w 4283901"/>
              <a:gd name="connsiteY4" fmla="*/ 263047 h 1156249"/>
              <a:gd name="connsiteX5" fmla="*/ 563671 w 4283901"/>
              <a:gd name="connsiteY5" fmla="*/ 300625 h 1156249"/>
              <a:gd name="connsiteX6" fmla="*/ 601249 w 4283901"/>
              <a:gd name="connsiteY6" fmla="*/ 325677 h 1156249"/>
              <a:gd name="connsiteX7" fmla="*/ 701458 w 4283901"/>
              <a:gd name="connsiteY7" fmla="*/ 363255 h 1156249"/>
              <a:gd name="connsiteX8" fmla="*/ 751562 w 4283901"/>
              <a:gd name="connsiteY8" fmla="*/ 375781 h 1156249"/>
              <a:gd name="connsiteX9" fmla="*/ 789140 w 4283901"/>
              <a:gd name="connsiteY9" fmla="*/ 388307 h 1156249"/>
              <a:gd name="connsiteX10" fmla="*/ 1027134 w 4283901"/>
              <a:gd name="connsiteY10" fmla="*/ 413359 h 1156249"/>
              <a:gd name="connsiteX11" fmla="*/ 1114816 w 4283901"/>
              <a:gd name="connsiteY11" fmla="*/ 450937 h 1156249"/>
              <a:gd name="connsiteX12" fmla="*/ 1189973 w 4283901"/>
              <a:gd name="connsiteY12" fmla="*/ 501042 h 1156249"/>
              <a:gd name="connsiteX13" fmla="*/ 1227551 w 4283901"/>
              <a:gd name="connsiteY13" fmla="*/ 526094 h 1156249"/>
              <a:gd name="connsiteX14" fmla="*/ 1265129 w 4283901"/>
              <a:gd name="connsiteY14" fmla="*/ 538620 h 1156249"/>
              <a:gd name="connsiteX15" fmla="*/ 1302707 w 4283901"/>
              <a:gd name="connsiteY15" fmla="*/ 563672 h 1156249"/>
              <a:gd name="connsiteX16" fmla="*/ 1427967 w 4283901"/>
              <a:gd name="connsiteY16" fmla="*/ 601250 h 1156249"/>
              <a:gd name="connsiteX17" fmla="*/ 1515649 w 4283901"/>
              <a:gd name="connsiteY17" fmla="*/ 613776 h 1156249"/>
              <a:gd name="connsiteX18" fmla="*/ 1590805 w 4283901"/>
              <a:gd name="connsiteY18" fmla="*/ 626302 h 1156249"/>
              <a:gd name="connsiteX19" fmla="*/ 1703540 w 4283901"/>
              <a:gd name="connsiteY19" fmla="*/ 651354 h 1156249"/>
              <a:gd name="connsiteX20" fmla="*/ 1816274 w 4283901"/>
              <a:gd name="connsiteY20" fmla="*/ 688932 h 1156249"/>
              <a:gd name="connsiteX21" fmla="*/ 1903956 w 4283901"/>
              <a:gd name="connsiteY21" fmla="*/ 713984 h 1156249"/>
              <a:gd name="connsiteX22" fmla="*/ 1929008 w 4283901"/>
              <a:gd name="connsiteY22" fmla="*/ 751562 h 1156249"/>
              <a:gd name="connsiteX23" fmla="*/ 2016690 w 4283901"/>
              <a:gd name="connsiteY23" fmla="*/ 789140 h 1156249"/>
              <a:gd name="connsiteX24" fmla="*/ 2066794 w 4283901"/>
              <a:gd name="connsiteY24" fmla="*/ 801666 h 1156249"/>
              <a:gd name="connsiteX25" fmla="*/ 2104373 w 4283901"/>
              <a:gd name="connsiteY25" fmla="*/ 814192 h 1156249"/>
              <a:gd name="connsiteX26" fmla="*/ 2229633 w 4283901"/>
              <a:gd name="connsiteY26" fmla="*/ 826718 h 1156249"/>
              <a:gd name="connsiteX27" fmla="*/ 2342367 w 4283901"/>
              <a:gd name="connsiteY27" fmla="*/ 839244 h 1156249"/>
              <a:gd name="connsiteX28" fmla="*/ 2430049 w 4283901"/>
              <a:gd name="connsiteY28" fmla="*/ 864296 h 1156249"/>
              <a:gd name="connsiteX29" fmla="*/ 2505205 w 4283901"/>
              <a:gd name="connsiteY29" fmla="*/ 889348 h 1156249"/>
              <a:gd name="connsiteX30" fmla="*/ 2580362 w 4283901"/>
              <a:gd name="connsiteY30" fmla="*/ 914400 h 1156249"/>
              <a:gd name="connsiteX31" fmla="*/ 2617940 w 4283901"/>
              <a:gd name="connsiteY31" fmla="*/ 926927 h 1156249"/>
              <a:gd name="connsiteX32" fmla="*/ 2668044 w 4283901"/>
              <a:gd name="connsiteY32" fmla="*/ 939453 h 1156249"/>
              <a:gd name="connsiteX33" fmla="*/ 2743200 w 4283901"/>
              <a:gd name="connsiteY33" fmla="*/ 964505 h 1156249"/>
              <a:gd name="connsiteX34" fmla="*/ 2793304 w 4283901"/>
              <a:gd name="connsiteY34" fmla="*/ 977031 h 1156249"/>
              <a:gd name="connsiteX35" fmla="*/ 2830882 w 4283901"/>
              <a:gd name="connsiteY35" fmla="*/ 1002083 h 1156249"/>
              <a:gd name="connsiteX36" fmla="*/ 2956142 w 4283901"/>
              <a:gd name="connsiteY36" fmla="*/ 1039661 h 1156249"/>
              <a:gd name="connsiteX37" fmla="*/ 3031299 w 4283901"/>
              <a:gd name="connsiteY37" fmla="*/ 1052187 h 1156249"/>
              <a:gd name="connsiteX38" fmla="*/ 3219189 w 4283901"/>
              <a:gd name="connsiteY38" fmla="*/ 1114817 h 1156249"/>
              <a:gd name="connsiteX39" fmla="*/ 3306871 w 4283901"/>
              <a:gd name="connsiteY39" fmla="*/ 1139869 h 1156249"/>
              <a:gd name="connsiteX40" fmla="*/ 3382027 w 4283901"/>
              <a:gd name="connsiteY40" fmla="*/ 1152395 h 1156249"/>
              <a:gd name="connsiteX41" fmla="*/ 4283901 w 4283901"/>
              <a:gd name="connsiteY41" fmla="*/ 1152395 h 1156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283901" h="1156249">
                <a:moveTo>
                  <a:pt x="0" y="0"/>
                </a:moveTo>
                <a:cubicBezTo>
                  <a:pt x="135194" y="45068"/>
                  <a:pt x="39042" y="10556"/>
                  <a:pt x="313151" y="162839"/>
                </a:cubicBezTo>
                <a:cubicBezTo>
                  <a:pt x="334433" y="174663"/>
                  <a:pt x="354005" y="189529"/>
                  <a:pt x="375781" y="200417"/>
                </a:cubicBezTo>
                <a:cubicBezTo>
                  <a:pt x="387591" y="206322"/>
                  <a:pt x="401817" y="206531"/>
                  <a:pt x="413359" y="212943"/>
                </a:cubicBezTo>
                <a:cubicBezTo>
                  <a:pt x="439679" y="227565"/>
                  <a:pt x="461585" y="249582"/>
                  <a:pt x="488515" y="263047"/>
                </a:cubicBezTo>
                <a:cubicBezTo>
                  <a:pt x="513567" y="275573"/>
                  <a:pt x="539187" y="287023"/>
                  <a:pt x="563671" y="300625"/>
                </a:cubicBezTo>
                <a:cubicBezTo>
                  <a:pt x="576831" y="307936"/>
                  <a:pt x="587784" y="318944"/>
                  <a:pt x="601249" y="325677"/>
                </a:cubicBezTo>
                <a:cubicBezTo>
                  <a:pt x="618901" y="334503"/>
                  <a:pt x="676160" y="356027"/>
                  <a:pt x="701458" y="363255"/>
                </a:cubicBezTo>
                <a:cubicBezTo>
                  <a:pt x="718011" y="367984"/>
                  <a:pt x="735009" y="371052"/>
                  <a:pt x="751562" y="375781"/>
                </a:cubicBezTo>
                <a:cubicBezTo>
                  <a:pt x="764258" y="379408"/>
                  <a:pt x="776193" y="385718"/>
                  <a:pt x="789140" y="388307"/>
                </a:cubicBezTo>
                <a:cubicBezTo>
                  <a:pt x="859270" y="402333"/>
                  <a:pt x="962050" y="407935"/>
                  <a:pt x="1027134" y="413359"/>
                </a:cubicBezTo>
                <a:cubicBezTo>
                  <a:pt x="1066009" y="426317"/>
                  <a:pt x="1076120" y="427720"/>
                  <a:pt x="1114816" y="450937"/>
                </a:cubicBezTo>
                <a:cubicBezTo>
                  <a:pt x="1140634" y="466428"/>
                  <a:pt x="1164921" y="484340"/>
                  <a:pt x="1189973" y="501042"/>
                </a:cubicBezTo>
                <a:cubicBezTo>
                  <a:pt x="1202499" y="509393"/>
                  <a:pt x="1213269" y="521333"/>
                  <a:pt x="1227551" y="526094"/>
                </a:cubicBezTo>
                <a:cubicBezTo>
                  <a:pt x="1240077" y="530269"/>
                  <a:pt x="1253319" y="532715"/>
                  <a:pt x="1265129" y="538620"/>
                </a:cubicBezTo>
                <a:cubicBezTo>
                  <a:pt x="1278594" y="545353"/>
                  <a:pt x="1288950" y="557558"/>
                  <a:pt x="1302707" y="563672"/>
                </a:cubicBezTo>
                <a:cubicBezTo>
                  <a:pt x="1325333" y="573728"/>
                  <a:pt x="1397137" y="595644"/>
                  <a:pt x="1427967" y="601250"/>
                </a:cubicBezTo>
                <a:cubicBezTo>
                  <a:pt x="1457015" y="606531"/>
                  <a:pt x="1486468" y="609287"/>
                  <a:pt x="1515649" y="613776"/>
                </a:cubicBezTo>
                <a:cubicBezTo>
                  <a:pt x="1540751" y="617638"/>
                  <a:pt x="1565817" y="621759"/>
                  <a:pt x="1590805" y="626302"/>
                </a:cubicBezTo>
                <a:cubicBezTo>
                  <a:pt x="1618726" y="631378"/>
                  <a:pt x="1674498" y="642418"/>
                  <a:pt x="1703540" y="651354"/>
                </a:cubicBezTo>
                <a:cubicBezTo>
                  <a:pt x="1741399" y="663003"/>
                  <a:pt x="1777846" y="679325"/>
                  <a:pt x="1816274" y="688932"/>
                </a:cubicBezTo>
                <a:cubicBezTo>
                  <a:pt x="1879187" y="704660"/>
                  <a:pt x="1850046" y="696014"/>
                  <a:pt x="1903956" y="713984"/>
                </a:cubicBezTo>
                <a:cubicBezTo>
                  <a:pt x="1912307" y="726510"/>
                  <a:pt x="1917443" y="741924"/>
                  <a:pt x="1929008" y="751562"/>
                </a:cubicBezTo>
                <a:cubicBezTo>
                  <a:pt x="1946435" y="766085"/>
                  <a:pt x="1992854" y="782330"/>
                  <a:pt x="2016690" y="789140"/>
                </a:cubicBezTo>
                <a:cubicBezTo>
                  <a:pt x="2033243" y="793869"/>
                  <a:pt x="2050241" y="796937"/>
                  <a:pt x="2066794" y="801666"/>
                </a:cubicBezTo>
                <a:cubicBezTo>
                  <a:pt x="2079490" y="805293"/>
                  <a:pt x="2091323" y="812184"/>
                  <a:pt x="2104373" y="814192"/>
                </a:cubicBezTo>
                <a:cubicBezTo>
                  <a:pt x="2145847" y="820573"/>
                  <a:pt x="2187902" y="822325"/>
                  <a:pt x="2229633" y="826718"/>
                </a:cubicBezTo>
                <a:lnTo>
                  <a:pt x="2342367" y="839244"/>
                </a:lnTo>
                <a:cubicBezTo>
                  <a:pt x="2468655" y="881340"/>
                  <a:pt x="2272766" y="817111"/>
                  <a:pt x="2430049" y="864296"/>
                </a:cubicBezTo>
                <a:cubicBezTo>
                  <a:pt x="2455342" y="871884"/>
                  <a:pt x="2480153" y="880997"/>
                  <a:pt x="2505205" y="889348"/>
                </a:cubicBezTo>
                <a:lnTo>
                  <a:pt x="2580362" y="914400"/>
                </a:lnTo>
                <a:cubicBezTo>
                  <a:pt x="2592888" y="918576"/>
                  <a:pt x="2605131" y="923725"/>
                  <a:pt x="2617940" y="926927"/>
                </a:cubicBezTo>
                <a:cubicBezTo>
                  <a:pt x="2634641" y="931102"/>
                  <a:pt x="2651555" y="934506"/>
                  <a:pt x="2668044" y="939453"/>
                </a:cubicBezTo>
                <a:cubicBezTo>
                  <a:pt x="2693337" y="947041"/>
                  <a:pt x="2717581" y="958100"/>
                  <a:pt x="2743200" y="964505"/>
                </a:cubicBezTo>
                <a:lnTo>
                  <a:pt x="2793304" y="977031"/>
                </a:lnTo>
                <a:cubicBezTo>
                  <a:pt x="2805830" y="985382"/>
                  <a:pt x="2817125" y="995969"/>
                  <a:pt x="2830882" y="1002083"/>
                </a:cubicBezTo>
                <a:cubicBezTo>
                  <a:pt x="2857026" y="1013702"/>
                  <a:pt x="2923019" y="1033036"/>
                  <a:pt x="2956142" y="1039661"/>
                </a:cubicBezTo>
                <a:cubicBezTo>
                  <a:pt x="2981047" y="1044642"/>
                  <a:pt x="3006247" y="1048012"/>
                  <a:pt x="3031299" y="1052187"/>
                </a:cubicBezTo>
                <a:lnTo>
                  <a:pt x="3219189" y="1114817"/>
                </a:lnTo>
                <a:cubicBezTo>
                  <a:pt x="3255004" y="1126755"/>
                  <a:pt x="3267550" y="1132005"/>
                  <a:pt x="3306871" y="1139869"/>
                </a:cubicBezTo>
                <a:cubicBezTo>
                  <a:pt x="3331775" y="1144850"/>
                  <a:pt x="3356632" y="1152069"/>
                  <a:pt x="3382027" y="1152395"/>
                </a:cubicBezTo>
                <a:cubicBezTo>
                  <a:pt x="3682627" y="1156249"/>
                  <a:pt x="3983276" y="1152395"/>
                  <a:pt x="4283901" y="1152395"/>
                </a:cubicBezTo>
              </a:path>
            </a:pathLst>
          </a:custGeom>
          <a:ln w="38100">
            <a:solidFill>
              <a:srgbClr val="0000FF"/>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0000FF"/>
              </a:solidFill>
            </a:endParaRPr>
          </a:p>
        </p:txBody>
      </p:sp>
      <p:sp>
        <p:nvSpPr>
          <p:cNvPr id="20" name="Freeform 19"/>
          <p:cNvSpPr/>
          <p:nvPr/>
        </p:nvSpPr>
        <p:spPr>
          <a:xfrm>
            <a:off x="1828800" y="2987675"/>
            <a:ext cx="4422775" cy="1252538"/>
          </a:xfrm>
          <a:custGeom>
            <a:avLst/>
            <a:gdLst>
              <a:gd name="connsiteX0" fmla="*/ 0 w 4423249"/>
              <a:gd name="connsiteY0" fmla="*/ 0 h 1252602"/>
              <a:gd name="connsiteX1" fmla="*/ 62630 w 4423249"/>
              <a:gd name="connsiteY1" fmla="*/ 12526 h 1252602"/>
              <a:gd name="connsiteX2" fmla="*/ 162838 w 4423249"/>
              <a:gd name="connsiteY2" fmla="*/ 25052 h 1252602"/>
              <a:gd name="connsiteX3" fmla="*/ 237995 w 4423249"/>
              <a:gd name="connsiteY3" fmla="*/ 50104 h 1252602"/>
              <a:gd name="connsiteX4" fmla="*/ 275573 w 4423249"/>
              <a:gd name="connsiteY4" fmla="*/ 75156 h 1252602"/>
              <a:gd name="connsiteX5" fmla="*/ 313151 w 4423249"/>
              <a:gd name="connsiteY5" fmla="*/ 87682 h 1252602"/>
              <a:gd name="connsiteX6" fmla="*/ 713984 w 4423249"/>
              <a:gd name="connsiteY6" fmla="*/ 100208 h 1252602"/>
              <a:gd name="connsiteX7" fmla="*/ 789140 w 4423249"/>
              <a:gd name="connsiteY7" fmla="*/ 125260 h 1252602"/>
              <a:gd name="connsiteX8" fmla="*/ 926926 w 4423249"/>
              <a:gd name="connsiteY8" fmla="*/ 150312 h 1252602"/>
              <a:gd name="connsiteX9" fmla="*/ 989556 w 4423249"/>
              <a:gd name="connsiteY9" fmla="*/ 187890 h 1252602"/>
              <a:gd name="connsiteX10" fmla="*/ 1027134 w 4423249"/>
              <a:gd name="connsiteY10" fmla="*/ 200416 h 1252602"/>
              <a:gd name="connsiteX11" fmla="*/ 1102290 w 4423249"/>
              <a:gd name="connsiteY11" fmla="*/ 237994 h 1252602"/>
              <a:gd name="connsiteX12" fmla="*/ 1277655 w 4423249"/>
              <a:gd name="connsiteY12" fmla="*/ 250520 h 1252602"/>
              <a:gd name="connsiteX13" fmla="*/ 1352811 w 4423249"/>
              <a:gd name="connsiteY13" fmla="*/ 275572 h 1252602"/>
              <a:gd name="connsiteX14" fmla="*/ 1427967 w 4423249"/>
              <a:gd name="connsiteY14" fmla="*/ 350728 h 1252602"/>
              <a:gd name="connsiteX15" fmla="*/ 1503123 w 4423249"/>
              <a:gd name="connsiteY15" fmla="*/ 413358 h 1252602"/>
              <a:gd name="connsiteX16" fmla="*/ 1678488 w 4423249"/>
              <a:gd name="connsiteY16" fmla="*/ 450937 h 1252602"/>
              <a:gd name="connsiteX17" fmla="*/ 1778696 w 4423249"/>
              <a:gd name="connsiteY17" fmla="*/ 463463 h 1252602"/>
              <a:gd name="connsiteX18" fmla="*/ 1954060 w 4423249"/>
              <a:gd name="connsiteY18" fmla="*/ 488515 h 1252602"/>
              <a:gd name="connsiteX19" fmla="*/ 2029216 w 4423249"/>
              <a:gd name="connsiteY19" fmla="*/ 526093 h 1252602"/>
              <a:gd name="connsiteX20" fmla="*/ 2054268 w 4423249"/>
              <a:gd name="connsiteY20" fmla="*/ 563671 h 1252602"/>
              <a:gd name="connsiteX21" fmla="*/ 2091847 w 4423249"/>
              <a:gd name="connsiteY21" fmla="*/ 588723 h 1252602"/>
              <a:gd name="connsiteX22" fmla="*/ 2141951 w 4423249"/>
              <a:gd name="connsiteY22" fmla="*/ 626301 h 1252602"/>
              <a:gd name="connsiteX23" fmla="*/ 2179529 w 4423249"/>
              <a:gd name="connsiteY23" fmla="*/ 651353 h 1252602"/>
              <a:gd name="connsiteX24" fmla="*/ 2217107 w 4423249"/>
              <a:gd name="connsiteY24" fmla="*/ 688931 h 1252602"/>
              <a:gd name="connsiteX25" fmla="*/ 2292263 w 4423249"/>
              <a:gd name="connsiteY25" fmla="*/ 713983 h 1252602"/>
              <a:gd name="connsiteX26" fmla="*/ 2329841 w 4423249"/>
              <a:gd name="connsiteY26" fmla="*/ 739035 h 1252602"/>
              <a:gd name="connsiteX27" fmla="*/ 2505205 w 4423249"/>
              <a:gd name="connsiteY27" fmla="*/ 764087 h 1252602"/>
              <a:gd name="connsiteX28" fmla="*/ 2605414 w 4423249"/>
              <a:gd name="connsiteY28" fmla="*/ 814191 h 1252602"/>
              <a:gd name="connsiteX29" fmla="*/ 2655518 w 4423249"/>
              <a:gd name="connsiteY29" fmla="*/ 826717 h 1252602"/>
              <a:gd name="connsiteX30" fmla="*/ 2730674 w 4423249"/>
              <a:gd name="connsiteY30" fmla="*/ 851769 h 1252602"/>
              <a:gd name="connsiteX31" fmla="*/ 2793304 w 4423249"/>
              <a:gd name="connsiteY31" fmla="*/ 864295 h 1252602"/>
              <a:gd name="connsiteX32" fmla="*/ 2830882 w 4423249"/>
              <a:gd name="connsiteY32" fmla="*/ 889347 h 1252602"/>
              <a:gd name="connsiteX33" fmla="*/ 2880986 w 4423249"/>
              <a:gd name="connsiteY33" fmla="*/ 901874 h 1252602"/>
              <a:gd name="connsiteX34" fmla="*/ 2918564 w 4423249"/>
              <a:gd name="connsiteY34" fmla="*/ 914400 h 1252602"/>
              <a:gd name="connsiteX35" fmla="*/ 3006247 w 4423249"/>
              <a:gd name="connsiteY35" fmla="*/ 939452 h 1252602"/>
              <a:gd name="connsiteX36" fmla="*/ 3118981 w 4423249"/>
              <a:gd name="connsiteY36" fmla="*/ 989556 h 1252602"/>
              <a:gd name="connsiteX37" fmla="*/ 3156559 w 4423249"/>
              <a:gd name="connsiteY37" fmla="*/ 1002082 h 1252602"/>
              <a:gd name="connsiteX38" fmla="*/ 3194137 w 4423249"/>
              <a:gd name="connsiteY38" fmla="*/ 1014608 h 1252602"/>
              <a:gd name="connsiteX39" fmla="*/ 3231715 w 4423249"/>
              <a:gd name="connsiteY39" fmla="*/ 1039660 h 1252602"/>
              <a:gd name="connsiteX40" fmla="*/ 3306871 w 4423249"/>
              <a:gd name="connsiteY40" fmla="*/ 1064712 h 1252602"/>
              <a:gd name="connsiteX41" fmla="*/ 3294345 w 4423249"/>
              <a:gd name="connsiteY41" fmla="*/ 1027134 h 1252602"/>
              <a:gd name="connsiteX42" fmla="*/ 3344449 w 4423249"/>
              <a:gd name="connsiteY42" fmla="*/ 1039660 h 1252602"/>
              <a:gd name="connsiteX43" fmla="*/ 3419605 w 4423249"/>
              <a:gd name="connsiteY43" fmla="*/ 1052186 h 1252602"/>
              <a:gd name="connsiteX44" fmla="*/ 3544866 w 4423249"/>
              <a:gd name="connsiteY44" fmla="*/ 1152394 h 1252602"/>
              <a:gd name="connsiteX45" fmla="*/ 3582444 w 4423249"/>
              <a:gd name="connsiteY45" fmla="*/ 1177446 h 1252602"/>
              <a:gd name="connsiteX46" fmla="*/ 3695178 w 4423249"/>
              <a:gd name="connsiteY46" fmla="*/ 1215024 h 1252602"/>
              <a:gd name="connsiteX47" fmla="*/ 3732756 w 4423249"/>
              <a:gd name="connsiteY47" fmla="*/ 1227550 h 1252602"/>
              <a:gd name="connsiteX48" fmla="*/ 3770334 w 4423249"/>
              <a:gd name="connsiteY48" fmla="*/ 1252602 h 1252602"/>
              <a:gd name="connsiteX49" fmla="*/ 4058433 w 4423249"/>
              <a:gd name="connsiteY49" fmla="*/ 1240076 h 1252602"/>
              <a:gd name="connsiteX50" fmla="*/ 4096011 w 4423249"/>
              <a:gd name="connsiteY50" fmla="*/ 1215024 h 1252602"/>
              <a:gd name="connsiteX51" fmla="*/ 4171167 w 4423249"/>
              <a:gd name="connsiteY51" fmla="*/ 1189972 h 1252602"/>
              <a:gd name="connsiteX52" fmla="*/ 4271375 w 4423249"/>
              <a:gd name="connsiteY52" fmla="*/ 1152394 h 1252602"/>
              <a:gd name="connsiteX53" fmla="*/ 4296427 w 4423249"/>
              <a:gd name="connsiteY53" fmla="*/ 1114816 h 1252602"/>
              <a:gd name="connsiteX54" fmla="*/ 4334005 w 4423249"/>
              <a:gd name="connsiteY54" fmla="*/ 1089764 h 1252602"/>
              <a:gd name="connsiteX55" fmla="*/ 4396636 w 4423249"/>
              <a:gd name="connsiteY55" fmla="*/ 1039660 h 1252602"/>
              <a:gd name="connsiteX56" fmla="*/ 4421688 w 4423249"/>
              <a:gd name="connsiteY56" fmla="*/ 1002082 h 1252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423249" h="1252602">
                <a:moveTo>
                  <a:pt x="0" y="0"/>
                </a:moveTo>
                <a:cubicBezTo>
                  <a:pt x="20877" y="4175"/>
                  <a:pt x="41587" y="9289"/>
                  <a:pt x="62630" y="12526"/>
                </a:cubicBezTo>
                <a:cubicBezTo>
                  <a:pt x="95901" y="17645"/>
                  <a:pt x="129923" y="17999"/>
                  <a:pt x="162838" y="25052"/>
                </a:cubicBezTo>
                <a:cubicBezTo>
                  <a:pt x="188659" y="30585"/>
                  <a:pt x="237995" y="50104"/>
                  <a:pt x="237995" y="50104"/>
                </a:cubicBezTo>
                <a:cubicBezTo>
                  <a:pt x="250521" y="58455"/>
                  <a:pt x="262108" y="68423"/>
                  <a:pt x="275573" y="75156"/>
                </a:cubicBezTo>
                <a:cubicBezTo>
                  <a:pt x="287383" y="81061"/>
                  <a:pt x="299969" y="86929"/>
                  <a:pt x="313151" y="87682"/>
                </a:cubicBezTo>
                <a:cubicBezTo>
                  <a:pt x="446610" y="95308"/>
                  <a:pt x="580373" y="96033"/>
                  <a:pt x="713984" y="100208"/>
                </a:cubicBezTo>
                <a:cubicBezTo>
                  <a:pt x="739036" y="108559"/>
                  <a:pt x="763092" y="120919"/>
                  <a:pt x="789140" y="125260"/>
                </a:cubicBezTo>
                <a:cubicBezTo>
                  <a:pt x="885296" y="141286"/>
                  <a:pt x="839392" y="132805"/>
                  <a:pt x="926926" y="150312"/>
                </a:cubicBezTo>
                <a:cubicBezTo>
                  <a:pt x="947803" y="162838"/>
                  <a:pt x="967780" y="177002"/>
                  <a:pt x="989556" y="187890"/>
                </a:cubicBezTo>
                <a:cubicBezTo>
                  <a:pt x="1001366" y="193795"/>
                  <a:pt x="1015324" y="194511"/>
                  <a:pt x="1027134" y="200416"/>
                </a:cubicBezTo>
                <a:cubicBezTo>
                  <a:pt x="1063512" y="218605"/>
                  <a:pt x="1061118" y="233150"/>
                  <a:pt x="1102290" y="237994"/>
                </a:cubicBezTo>
                <a:cubicBezTo>
                  <a:pt x="1160493" y="244841"/>
                  <a:pt x="1219200" y="246345"/>
                  <a:pt x="1277655" y="250520"/>
                </a:cubicBezTo>
                <a:cubicBezTo>
                  <a:pt x="1302707" y="258871"/>
                  <a:pt x="1334138" y="256899"/>
                  <a:pt x="1352811" y="275572"/>
                </a:cubicBezTo>
                <a:lnTo>
                  <a:pt x="1427967" y="350728"/>
                </a:lnTo>
                <a:cubicBezTo>
                  <a:pt x="1446875" y="369636"/>
                  <a:pt x="1475719" y="403393"/>
                  <a:pt x="1503123" y="413358"/>
                </a:cubicBezTo>
                <a:cubicBezTo>
                  <a:pt x="1547750" y="429586"/>
                  <a:pt x="1628544" y="443802"/>
                  <a:pt x="1678488" y="450937"/>
                </a:cubicBezTo>
                <a:cubicBezTo>
                  <a:pt x="1711812" y="455698"/>
                  <a:pt x="1745342" y="458915"/>
                  <a:pt x="1778696" y="463463"/>
                </a:cubicBezTo>
                <a:lnTo>
                  <a:pt x="1954060" y="488515"/>
                </a:lnTo>
                <a:cubicBezTo>
                  <a:pt x="1984623" y="498703"/>
                  <a:pt x="2004934" y="501811"/>
                  <a:pt x="2029216" y="526093"/>
                </a:cubicBezTo>
                <a:cubicBezTo>
                  <a:pt x="2039861" y="536738"/>
                  <a:pt x="2043623" y="553026"/>
                  <a:pt x="2054268" y="563671"/>
                </a:cubicBezTo>
                <a:cubicBezTo>
                  <a:pt x="2064913" y="574316"/>
                  <a:pt x="2079596" y="579973"/>
                  <a:pt x="2091847" y="588723"/>
                </a:cubicBezTo>
                <a:cubicBezTo>
                  <a:pt x="2108835" y="600857"/>
                  <a:pt x="2124963" y="614167"/>
                  <a:pt x="2141951" y="626301"/>
                </a:cubicBezTo>
                <a:cubicBezTo>
                  <a:pt x="2154201" y="635051"/>
                  <a:pt x="2167964" y="641715"/>
                  <a:pt x="2179529" y="651353"/>
                </a:cubicBezTo>
                <a:cubicBezTo>
                  <a:pt x="2193138" y="662694"/>
                  <a:pt x="2201622" y="680328"/>
                  <a:pt x="2217107" y="688931"/>
                </a:cubicBezTo>
                <a:cubicBezTo>
                  <a:pt x="2240191" y="701755"/>
                  <a:pt x="2270291" y="699335"/>
                  <a:pt x="2292263" y="713983"/>
                </a:cubicBezTo>
                <a:cubicBezTo>
                  <a:pt x="2304789" y="722334"/>
                  <a:pt x="2316376" y="732302"/>
                  <a:pt x="2329841" y="739035"/>
                </a:cubicBezTo>
                <a:cubicBezTo>
                  <a:pt x="2378036" y="763133"/>
                  <a:pt x="2470002" y="760887"/>
                  <a:pt x="2505205" y="764087"/>
                </a:cubicBezTo>
                <a:cubicBezTo>
                  <a:pt x="2538608" y="780788"/>
                  <a:pt x="2569183" y="805133"/>
                  <a:pt x="2605414" y="814191"/>
                </a:cubicBezTo>
                <a:cubicBezTo>
                  <a:pt x="2622115" y="818366"/>
                  <a:pt x="2639029" y="821770"/>
                  <a:pt x="2655518" y="826717"/>
                </a:cubicBezTo>
                <a:cubicBezTo>
                  <a:pt x="2680811" y="834305"/>
                  <a:pt x="2704780" y="846590"/>
                  <a:pt x="2730674" y="851769"/>
                </a:cubicBezTo>
                <a:lnTo>
                  <a:pt x="2793304" y="864295"/>
                </a:lnTo>
                <a:cubicBezTo>
                  <a:pt x="2805830" y="872646"/>
                  <a:pt x="2817045" y="883417"/>
                  <a:pt x="2830882" y="889347"/>
                </a:cubicBezTo>
                <a:cubicBezTo>
                  <a:pt x="2846705" y="896129"/>
                  <a:pt x="2864433" y="897144"/>
                  <a:pt x="2880986" y="901874"/>
                </a:cubicBezTo>
                <a:cubicBezTo>
                  <a:pt x="2893682" y="905501"/>
                  <a:pt x="2905868" y="910773"/>
                  <a:pt x="2918564" y="914400"/>
                </a:cubicBezTo>
                <a:cubicBezTo>
                  <a:pt x="3028672" y="945859"/>
                  <a:pt x="2916139" y="909417"/>
                  <a:pt x="3006247" y="939452"/>
                </a:cubicBezTo>
                <a:cubicBezTo>
                  <a:pt x="3065797" y="979152"/>
                  <a:pt x="3029543" y="959743"/>
                  <a:pt x="3118981" y="989556"/>
                </a:cubicBezTo>
                <a:lnTo>
                  <a:pt x="3156559" y="1002082"/>
                </a:lnTo>
                <a:cubicBezTo>
                  <a:pt x="3169085" y="1006257"/>
                  <a:pt x="3183151" y="1007284"/>
                  <a:pt x="3194137" y="1014608"/>
                </a:cubicBezTo>
                <a:cubicBezTo>
                  <a:pt x="3206663" y="1022959"/>
                  <a:pt x="3217958" y="1033546"/>
                  <a:pt x="3231715" y="1039660"/>
                </a:cubicBezTo>
                <a:cubicBezTo>
                  <a:pt x="3255846" y="1050385"/>
                  <a:pt x="3306871" y="1064712"/>
                  <a:pt x="3306871" y="1064712"/>
                </a:cubicBezTo>
                <a:cubicBezTo>
                  <a:pt x="3302696" y="1052186"/>
                  <a:pt x="3283359" y="1034458"/>
                  <a:pt x="3294345" y="1027134"/>
                </a:cubicBezTo>
                <a:cubicBezTo>
                  <a:pt x="3308669" y="1017585"/>
                  <a:pt x="3327568" y="1036284"/>
                  <a:pt x="3344449" y="1039660"/>
                </a:cubicBezTo>
                <a:cubicBezTo>
                  <a:pt x="3369353" y="1044641"/>
                  <a:pt x="3394553" y="1048011"/>
                  <a:pt x="3419605" y="1052186"/>
                </a:cubicBezTo>
                <a:cubicBezTo>
                  <a:pt x="3491000" y="1123580"/>
                  <a:pt x="3450057" y="1089188"/>
                  <a:pt x="3544866" y="1152394"/>
                </a:cubicBezTo>
                <a:cubicBezTo>
                  <a:pt x="3557392" y="1160745"/>
                  <a:pt x="3568162" y="1172685"/>
                  <a:pt x="3582444" y="1177446"/>
                </a:cubicBezTo>
                <a:lnTo>
                  <a:pt x="3695178" y="1215024"/>
                </a:lnTo>
                <a:cubicBezTo>
                  <a:pt x="3707704" y="1219199"/>
                  <a:pt x="3721770" y="1220226"/>
                  <a:pt x="3732756" y="1227550"/>
                </a:cubicBezTo>
                <a:lnTo>
                  <a:pt x="3770334" y="1252602"/>
                </a:lnTo>
                <a:cubicBezTo>
                  <a:pt x="3866367" y="1248427"/>
                  <a:pt x="3962943" y="1251094"/>
                  <a:pt x="4058433" y="1240076"/>
                </a:cubicBezTo>
                <a:cubicBezTo>
                  <a:pt x="4073388" y="1238350"/>
                  <a:pt x="4082254" y="1221138"/>
                  <a:pt x="4096011" y="1215024"/>
                </a:cubicBezTo>
                <a:cubicBezTo>
                  <a:pt x="4120142" y="1204299"/>
                  <a:pt x="4149195" y="1204620"/>
                  <a:pt x="4171167" y="1189972"/>
                </a:cubicBezTo>
                <a:cubicBezTo>
                  <a:pt x="4226459" y="1153110"/>
                  <a:pt x="4193983" y="1167872"/>
                  <a:pt x="4271375" y="1152394"/>
                </a:cubicBezTo>
                <a:cubicBezTo>
                  <a:pt x="4279726" y="1139868"/>
                  <a:pt x="4285782" y="1125461"/>
                  <a:pt x="4296427" y="1114816"/>
                </a:cubicBezTo>
                <a:cubicBezTo>
                  <a:pt x="4307072" y="1104171"/>
                  <a:pt x="4322249" y="1099168"/>
                  <a:pt x="4334005" y="1089764"/>
                </a:cubicBezTo>
                <a:cubicBezTo>
                  <a:pt x="4423249" y="1018370"/>
                  <a:pt x="4280976" y="1116767"/>
                  <a:pt x="4396636" y="1039660"/>
                </a:cubicBezTo>
                <a:lnTo>
                  <a:pt x="4421688" y="1002082"/>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000000"/>
              </a:solidFill>
            </a:endParaRPr>
          </a:p>
        </p:txBody>
      </p:sp>
      <p:sp>
        <p:nvSpPr>
          <p:cNvPr id="21" name="TextBox 20"/>
          <p:cNvSpPr txBox="1">
            <a:spLocks noChangeArrowheads="1"/>
          </p:cNvSpPr>
          <p:nvPr/>
        </p:nvSpPr>
        <p:spPr bwMode="auto">
          <a:xfrm>
            <a:off x="1600200" y="2133600"/>
            <a:ext cx="1492250" cy="369888"/>
          </a:xfrm>
          <a:prstGeom prst="rect">
            <a:avLst/>
          </a:prstGeom>
          <a:noFill/>
          <a:ln w="9525">
            <a:noFill/>
            <a:miter lim="800000"/>
            <a:headEnd/>
            <a:tailEnd/>
          </a:ln>
        </p:spPr>
        <p:txBody>
          <a:bodyPr wrap="none">
            <a:spAutoFit/>
          </a:bodyPr>
          <a:lstStyle/>
          <a:p>
            <a:r>
              <a:rPr lang="en-US" altLang="en-US" b="1">
                <a:solidFill>
                  <a:srgbClr val="FF0000"/>
                </a:solidFill>
              </a:rPr>
              <a:t>Underfitting</a:t>
            </a:r>
          </a:p>
        </p:txBody>
      </p:sp>
      <p:sp>
        <p:nvSpPr>
          <p:cNvPr id="22" name="TextBox 21"/>
          <p:cNvSpPr txBox="1">
            <a:spLocks noChangeArrowheads="1"/>
          </p:cNvSpPr>
          <p:nvPr/>
        </p:nvSpPr>
        <p:spPr bwMode="auto">
          <a:xfrm>
            <a:off x="5562600" y="2133600"/>
            <a:ext cx="1350963" cy="369888"/>
          </a:xfrm>
          <a:prstGeom prst="rect">
            <a:avLst/>
          </a:prstGeom>
          <a:noFill/>
          <a:ln w="9525">
            <a:noFill/>
            <a:miter lim="800000"/>
            <a:headEnd/>
            <a:tailEnd/>
          </a:ln>
        </p:spPr>
        <p:txBody>
          <a:bodyPr wrap="none">
            <a:spAutoFit/>
          </a:bodyPr>
          <a:lstStyle/>
          <a:p>
            <a:r>
              <a:rPr lang="en-US" altLang="en-US" b="1">
                <a:solidFill>
                  <a:srgbClr val="FF0000"/>
                </a:solidFill>
              </a:rPr>
              <a:t>Overfitting</a:t>
            </a:r>
          </a:p>
        </p:txBody>
      </p:sp>
      <p:cxnSp>
        <p:nvCxnSpPr>
          <p:cNvPr id="26" name="Straight Arrow Connector 25"/>
          <p:cNvCxnSpPr/>
          <p:nvPr/>
        </p:nvCxnSpPr>
        <p:spPr>
          <a:xfrm rot="5400000">
            <a:off x="2096294" y="2780506"/>
            <a:ext cx="5334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5599907" y="3239294"/>
            <a:ext cx="1295400" cy="158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676400" y="2514600"/>
            <a:ext cx="5334000"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9" name="Rectangle 8"/>
          <p:cNvSpPr/>
          <p:nvPr/>
        </p:nvSpPr>
        <p:spPr>
          <a:xfrm>
            <a:off x="1752600" y="4038600"/>
            <a:ext cx="5753100"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grpSp>
        <p:nvGrpSpPr>
          <p:cNvPr id="2" name="Group 12"/>
          <p:cNvGrpSpPr>
            <a:grpSpLocks/>
          </p:cNvGrpSpPr>
          <p:nvPr/>
        </p:nvGrpSpPr>
        <p:grpSpPr bwMode="auto">
          <a:xfrm>
            <a:off x="1420813" y="2771775"/>
            <a:ext cx="5329237" cy="3629025"/>
            <a:chOff x="1535668" y="2667794"/>
            <a:chExt cx="5328262" cy="3630493"/>
          </a:xfrm>
        </p:grpSpPr>
        <p:cxnSp>
          <p:nvCxnSpPr>
            <p:cNvPr id="11" name="Straight Arrow Connector 10"/>
            <p:cNvCxnSpPr/>
            <p:nvPr/>
          </p:nvCxnSpPr>
          <p:spPr>
            <a:xfrm rot="5400000" flipH="1" flipV="1">
              <a:off x="304640" y="4267054"/>
              <a:ext cx="3200107"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905487" y="5867901"/>
              <a:ext cx="441879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537" name="TextBox 7"/>
            <p:cNvSpPr txBox="1">
              <a:spLocks noChangeArrowheads="1"/>
            </p:cNvSpPr>
            <p:nvPr/>
          </p:nvSpPr>
          <p:spPr bwMode="auto">
            <a:xfrm>
              <a:off x="3550796" y="5867400"/>
              <a:ext cx="1326004" cy="369332"/>
            </a:xfrm>
            <a:prstGeom prst="rect">
              <a:avLst/>
            </a:prstGeom>
            <a:noFill/>
            <a:ln w="9525">
              <a:noFill/>
              <a:miter lim="800000"/>
              <a:headEnd/>
              <a:tailEnd/>
            </a:ln>
          </p:spPr>
          <p:txBody>
            <a:bodyPr wrap="none">
              <a:spAutoFit/>
            </a:bodyPr>
            <a:lstStyle/>
            <a:p>
              <a:r>
                <a:rPr lang="en-US" altLang="en-US">
                  <a:solidFill>
                    <a:srgbClr val="000000"/>
                  </a:solidFill>
                </a:rPr>
                <a:t>Complexity</a:t>
              </a:r>
            </a:p>
          </p:txBody>
        </p:sp>
        <p:sp>
          <p:nvSpPr>
            <p:cNvPr id="107538" name="TextBox 8"/>
            <p:cNvSpPr txBox="1">
              <a:spLocks noChangeArrowheads="1"/>
            </p:cNvSpPr>
            <p:nvPr/>
          </p:nvSpPr>
          <p:spPr bwMode="auto">
            <a:xfrm>
              <a:off x="5791200" y="5867400"/>
              <a:ext cx="1072730" cy="430887"/>
            </a:xfrm>
            <a:prstGeom prst="rect">
              <a:avLst/>
            </a:prstGeom>
            <a:noFill/>
            <a:ln w="9525">
              <a:noFill/>
              <a:miter lim="800000"/>
              <a:headEnd/>
              <a:tailEnd/>
            </a:ln>
          </p:spPr>
          <p:txBody>
            <a:bodyPr wrap="none">
              <a:spAutoFit/>
            </a:bodyPr>
            <a:lstStyle/>
            <a:p>
              <a:r>
                <a:rPr lang="en-US" altLang="en-US" sz="1100">
                  <a:solidFill>
                    <a:srgbClr val="000000"/>
                  </a:solidFill>
                </a:rPr>
                <a:t>Low Bias</a:t>
              </a:r>
            </a:p>
            <a:p>
              <a:r>
                <a:rPr lang="en-US" altLang="en-US" sz="1100">
                  <a:solidFill>
                    <a:srgbClr val="000000"/>
                  </a:solidFill>
                </a:rPr>
                <a:t>High Variance</a:t>
              </a:r>
            </a:p>
          </p:txBody>
        </p:sp>
        <p:sp>
          <p:nvSpPr>
            <p:cNvPr id="107539" name="TextBox 9"/>
            <p:cNvSpPr txBox="1">
              <a:spLocks noChangeArrowheads="1"/>
            </p:cNvSpPr>
            <p:nvPr/>
          </p:nvSpPr>
          <p:spPr bwMode="auto">
            <a:xfrm>
              <a:off x="1676400" y="5867400"/>
              <a:ext cx="1040670" cy="430887"/>
            </a:xfrm>
            <a:prstGeom prst="rect">
              <a:avLst/>
            </a:prstGeom>
            <a:noFill/>
            <a:ln w="9525">
              <a:noFill/>
              <a:miter lim="800000"/>
              <a:headEnd/>
              <a:tailEnd/>
            </a:ln>
          </p:spPr>
          <p:txBody>
            <a:bodyPr wrap="none">
              <a:spAutoFit/>
            </a:bodyPr>
            <a:lstStyle/>
            <a:p>
              <a:r>
                <a:rPr lang="en-US" altLang="en-US" sz="1100">
                  <a:solidFill>
                    <a:srgbClr val="000000"/>
                  </a:solidFill>
                </a:rPr>
                <a:t>High Bias</a:t>
              </a:r>
            </a:p>
            <a:p>
              <a:r>
                <a:rPr lang="en-US" altLang="en-US" sz="1100">
                  <a:solidFill>
                    <a:srgbClr val="000000"/>
                  </a:solidFill>
                </a:rPr>
                <a:t>Low Variance</a:t>
              </a:r>
            </a:p>
          </p:txBody>
        </p:sp>
        <p:sp>
          <p:nvSpPr>
            <p:cNvPr id="107540" name="TextBox 10"/>
            <p:cNvSpPr txBox="1">
              <a:spLocks noChangeArrowheads="1"/>
            </p:cNvSpPr>
            <p:nvPr/>
          </p:nvSpPr>
          <p:spPr bwMode="auto">
            <a:xfrm rot="-5400000">
              <a:off x="1371520" y="4141636"/>
              <a:ext cx="697627" cy="369332"/>
            </a:xfrm>
            <a:prstGeom prst="rect">
              <a:avLst/>
            </a:prstGeom>
            <a:noFill/>
            <a:ln w="9525">
              <a:noFill/>
              <a:miter lim="800000"/>
              <a:headEnd/>
              <a:tailEnd/>
            </a:ln>
          </p:spPr>
          <p:txBody>
            <a:bodyPr wrap="none">
              <a:spAutoFit/>
            </a:bodyPr>
            <a:lstStyle/>
            <a:p>
              <a:r>
                <a:rPr lang="en-US" altLang="en-US">
                  <a:solidFill>
                    <a:srgbClr val="000000"/>
                  </a:solidFill>
                </a:rPr>
                <a:t>Error</a:t>
              </a:r>
            </a:p>
          </p:txBody>
        </p:sp>
      </p:grpSp>
      <p:sp>
        <p:nvSpPr>
          <p:cNvPr id="23" name="TextBox 22"/>
          <p:cNvSpPr txBox="1"/>
          <p:nvPr/>
        </p:nvSpPr>
        <p:spPr>
          <a:xfrm>
            <a:off x="7475538" y="6581775"/>
            <a:ext cx="1668462" cy="276225"/>
          </a:xfrm>
          <a:prstGeom prst="rect">
            <a:avLst/>
          </a:prstGeom>
          <a:noFill/>
        </p:spPr>
        <p:txBody>
          <a:bodyPr wrap="none">
            <a:spAutoFit/>
          </a:bodyPr>
          <a:lstStyle/>
          <a:p>
            <a:pPr>
              <a:defRPr/>
            </a:pPr>
            <a:r>
              <a:rPr lang="en-US" sz="1200" dirty="0">
                <a:solidFill>
                  <a:srgbClr val="FFFFFF">
                    <a:lumMod val="65000"/>
                  </a:srgbClr>
                </a:solidFill>
                <a:cs typeface="+mn-cs"/>
              </a:rPr>
              <a:t>Slide credit: D. </a:t>
            </a:r>
            <a:r>
              <a:rPr lang="en-US" sz="1200" dirty="0" err="1">
                <a:solidFill>
                  <a:srgbClr val="FFFFFF">
                    <a:lumMod val="65000"/>
                  </a:srgbClr>
                </a:solidFill>
                <a:cs typeface="+mn-cs"/>
              </a:rPr>
              <a:t>Hoiem</a:t>
            </a:r>
            <a:endParaRPr lang="en-US" sz="1200" dirty="0">
              <a:solidFill>
                <a:srgbClr val="FFFFFF">
                  <a:lumMod val="65000"/>
                </a:srgbClr>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2" presetClass="exit" presetSubtype="2" fill="hold" grpId="0" nodeType="withEffect">
                                  <p:stCondLst>
                                    <p:cond delay="0"/>
                                  </p:stCondLst>
                                  <p:childTnLst>
                                    <p:anim calcmode="lin" valueType="num">
                                      <p:cBhvr additive="base">
                                        <p:cTn id="8" dur="1000"/>
                                        <p:tgtEl>
                                          <p:spTgt spid="9"/>
                                        </p:tgtEl>
                                        <p:attrNameLst>
                                          <p:attrName>ppt_x</p:attrName>
                                        </p:attrNameLst>
                                      </p:cBhvr>
                                      <p:tavLst>
                                        <p:tav tm="0">
                                          <p:val>
                                            <p:strVal val="ppt_x"/>
                                          </p:val>
                                        </p:tav>
                                        <p:tav tm="100000">
                                          <p:val>
                                            <p:strVal val="1+ppt_w/2"/>
                                          </p:val>
                                        </p:tav>
                                      </p:tavLst>
                                    </p:anim>
                                    <p:anim calcmode="lin" valueType="num">
                                      <p:cBhvr additive="base">
                                        <p:cTn id="9" dur="1000"/>
                                        <p:tgtEl>
                                          <p:spTgt spid="9"/>
                                        </p:tgtEl>
                                        <p:attrNameLst>
                                          <p:attrName>ppt_y</p:attrName>
                                        </p:attrNameLst>
                                      </p:cBhvr>
                                      <p:tavLst>
                                        <p:tav tm="0">
                                          <p:val>
                                            <p:strVal val="ppt_y"/>
                                          </p:val>
                                        </p:tav>
                                        <p:tav tm="100000">
                                          <p:val>
                                            <p:strVal val="ppt_y"/>
                                          </p:val>
                                        </p:tav>
                                      </p:tavLst>
                                    </p:anim>
                                    <p:set>
                                      <p:cBhvr>
                                        <p:cTn id="10" dur="1" fill="hold">
                                          <p:stCondLst>
                                            <p:cond delay="999"/>
                                          </p:stCondLst>
                                        </p:cTn>
                                        <p:tgtEl>
                                          <p:spTgt spid="9"/>
                                        </p:tgtEl>
                                        <p:attrNameLst>
                                          <p:attrName>style.visibility</p:attrName>
                                        </p:attrNameLst>
                                      </p:cBhvr>
                                      <p:to>
                                        <p:strVal val="hidden"/>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2" presetClass="exit" presetSubtype="2" fill="hold" grpId="0" nodeType="withEffect">
                                  <p:stCondLst>
                                    <p:cond delay="0"/>
                                  </p:stCondLst>
                                  <p:childTnLst>
                                    <p:anim calcmode="lin" valueType="num">
                                      <p:cBhvr additive="base">
                                        <p:cTn id="19" dur="1000"/>
                                        <p:tgtEl>
                                          <p:spTgt spid="8"/>
                                        </p:tgtEl>
                                        <p:attrNameLst>
                                          <p:attrName>ppt_x</p:attrName>
                                        </p:attrNameLst>
                                      </p:cBhvr>
                                      <p:tavLst>
                                        <p:tav tm="0">
                                          <p:val>
                                            <p:strVal val="ppt_x"/>
                                          </p:val>
                                        </p:tav>
                                        <p:tav tm="100000">
                                          <p:val>
                                            <p:strVal val="1+ppt_w/2"/>
                                          </p:val>
                                        </p:tav>
                                      </p:tavLst>
                                    </p:anim>
                                    <p:anim calcmode="lin" valueType="num">
                                      <p:cBhvr additive="base">
                                        <p:cTn id="20" dur="1000"/>
                                        <p:tgtEl>
                                          <p:spTgt spid="8"/>
                                        </p:tgtEl>
                                        <p:attrNameLst>
                                          <p:attrName>ppt_y</p:attrName>
                                        </p:attrNameLst>
                                      </p:cBhvr>
                                      <p:tavLst>
                                        <p:tav tm="0">
                                          <p:val>
                                            <p:strVal val="ppt_y"/>
                                          </p:val>
                                        </p:tav>
                                        <p:tav tm="100000">
                                          <p:val>
                                            <p:strVal val="ppt_y"/>
                                          </p:val>
                                        </p:tav>
                                      </p:tavLst>
                                    </p:anim>
                                    <p:set>
                                      <p:cBhvr>
                                        <p:cTn id="21" dur="1" fill="hold">
                                          <p:stCondLst>
                                            <p:cond delay="999"/>
                                          </p:stCondLst>
                                        </p:cTn>
                                        <p:tgtEl>
                                          <p:spTgt spid="8"/>
                                        </p:tgtEl>
                                        <p:attrNameLst>
                                          <p:attrName>style.visibility</p:attrName>
                                        </p:attrNameLst>
                                      </p:cBhvr>
                                      <p:to>
                                        <p:strVal val="hidden"/>
                                      </p:to>
                                    </p:set>
                                  </p:childTnLst>
                                </p:cTn>
                              </p:par>
                            </p:childTnLst>
                          </p:cTn>
                        </p:par>
                        <p:par>
                          <p:cTn id="22" fill="hold" nodeType="afterGroup">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1" grpId="0"/>
      <p:bldP spid="22" grpId="0"/>
      <p:bldP spid="8" grpId="0" animBg="1"/>
      <p:bldP spid="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r>
              <a:rPr lang="en-US" altLang="en-US" smtClean="0"/>
              <a:t>Bias-variance tradeoff</a:t>
            </a:r>
          </a:p>
        </p:txBody>
      </p:sp>
      <p:sp>
        <p:nvSpPr>
          <p:cNvPr id="10" name="Freeform 9"/>
          <p:cNvSpPr/>
          <p:nvPr/>
        </p:nvSpPr>
        <p:spPr>
          <a:xfrm>
            <a:off x="1941513" y="3957638"/>
            <a:ext cx="4359275" cy="1827212"/>
          </a:xfrm>
          <a:custGeom>
            <a:avLst/>
            <a:gdLst>
              <a:gd name="connsiteX0" fmla="*/ 0 w 4359058"/>
              <a:gd name="connsiteY0" fmla="*/ 0 h 1826490"/>
              <a:gd name="connsiteX1" fmla="*/ 413359 w 4359058"/>
              <a:gd name="connsiteY1" fmla="*/ 12526 h 1826490"/>
              <a:gd name="connsiteX2" fmla="*/ 450937 w 4359058"/>
              <a:gd name="connsiteY2" fmla="*/ 25052 h 1826490"/>
              <a:gd name="connsiteX3" fmla="*/ 488515 w 4359058"/>
              <a:gd name="connsiteY3" fmla="*/ 50104 h 1826490"/>
              <a:gd name="connsiteX4" fmla="*/ 551145 w 4359058"/>
              <a:gd name="connsiteY4" fmla="*/ 62630 h 1826490"/>
              <a:gd name="connsiteX5" fmla="*/ 601250 w 4359058"/>
              <a:gd name="connsiteY5" fmla="*/ 75156 h 1826490"/>
              <a:gd name="connsiteX6" fmla="*/ 676406 w 4359058"/>
              <a:gd name="connsiteY6" fmla="*/ 100208 h 1826490"/>
              <a:gd name="connsiteX7" fmla="*/ 713984 w 4359058"/>
              <a:gd name="connsiteY7" fmla="*/ 137786 h 1826490"/>
              <a:gd name="connsiteX8" fmla="*/ 764088 w 4359058"/>
              <a:gd name="connsiteY8" fmla="*/ 150312 h 1826490"/>
              <a:gd name="connsiteX9" fmla="*/ 876822 w 4359058"/>
              <a:gd name="connsiteY9" fmla="*/ 187890 h 1826490"/>
              <a:gd name="connsiteX10" fmla="*/ 914400 w 4359058"/>
              <a:gd name="connsiteY10" fmla="*/ 200416 h 1826490"/>
              <a:gd name="connsiteX11" fmla="*/ 977030 w 4359058"/>
              <a:gd name="connsiteY11" fmla="*/ 212942 h 1826490"/>
              <a:gd name="connsiteX12" fmla="*/ 1052187 w 4359058"/>
              <a:gd name="connsiteY12" fmla="*/ 237994 h 1826490"/>
              <a:gd name="connsiteX13" fmla="*/ 1089765 w 4359058"/>
              <a:gd name="connsiteY13" fmla="*/ 250520 h 1826490"/>
              <a:gd name="connsiteX14" fmla="*/ 1127343 w 4359058"/>
              <a:gd name="connsiteY14" fmla="*/ 288098 h 1826490"/>
              <a:gd name="connsiteX15" fmla="*/ 1164921 w 4359058"/>
              <a:gd name="connsiteY15" fmla="*/ 300624 h 1826490"/>
              <a:gd name="connsiteX16" fmla="*/ 1202499 w 4359058"/>
              <a:gd name="connsiteY16" fmla="*/ 325676 h 1826490"/>
              <a:gd name="connsiteX17" fmla="*/ 1215025 w 4359058"/>
              <a:gd name="connsiteY17" fmla="*/ 363254 h 1826490"/>
              <a:gd name="connsiteX18" fmla="*/ 1240077 w 4359058"/>
              <a:gd name="connsiteY18" fmla="*/ 388307 h 1826490"/>
              <a:gd name="connsiteX19" fmla="*/ 1277655 w 4359058"/>
              <a:gd name="connsiteY19" fmla="*/ 413359 h 1826490"/>
              <a:gd name="connsiteX20" fmla="*/ 1390389 w 4359058"/>
              <a:gd name="connsiteY20" fmla="*/ 438411 h 1826490"/>
              <a:gd name="connsiteX21" fmla="*/ 1465545 w 4359058"/>
              <a:gd name="connsiteY21" fmla="*/ 463463 h 1826490"/>
              <a:gd name="connsiteX22" fmla="*/ 1503124 w 4359058"/>
              <a:gd name="connsiteY22" fmla="*/ 475989 h 1826490"/>
              <a:gd name="connsiteX23" fmla="*/ 1590806 w 4359058"/>
              <a:gd name="connsiteY23" fmla="*/ 576197 h 1826490"/>
              <a:gd name="connsiteX24" fmla="*/ 1665962 w 4359058"/>
              <a:gd name="connsiteY24" fmla="*/ 663879 h 1826490"/>
              <a:gd name="connsiteX25" fmla="*/ 1703540 w 4359058"/>
              <a:gd name="connsiteY25" fmla="*/ 739035 h 1826490"/>
              <a:gd name="connsiteX26" fmla="*/ 1816274 w 4359058"/>
              <a:gd name="connsiteY26" fmla="*/ 801665 h 1826490"/>
              <a:gd name="connsiteX27" fmla="*/ 1891430 w 4359058"/>
              <a:gd name="connsiteY27" fmla="*/ 839243 h 1826490"/>
              <a:gd name="connsiteX28" fmla="*/ 1916482 w 4359058"/>
              <a:gd name="connsiteY28" fmla="*/ 864296 h 1826490"/>
              <a:gd name="connsiteX29" fmla="*/ 1954061 w 4359058"/>
              <a:gd name="connsiteY29" fmla="*/ 889348 h 1826490"/>
              <a:gd name="connsiteX30" fmla="*/ 1979113 w 4359058"/>
              <a:gd name="connsiteY30" fmla="*/ 926926 h 1826490"/>
              <a:gd name="connsiteX31" fmla="*/ 2016691 w 4359058"/>
              <a:gd name="connsiteY31" fmla="*/ 964504 h 1826490"/>
              <a:gd name="connsiteX32" fmla="*/ 2041743 w 4359058"/>
              <a:gd name="connsiteY32" fmla="*/ 1002082 h 1826490"/>
              <a:gd name="connsiteX33" fmla="*/ 2079321 w 4359058"/>
              <a:gd name="connsiteY33" fmla="*/ 1027134 h 1826490"/>
              <a:gd name="connsiteX34" fmla="*/ 2141951 w 4359058"/>
              <a:gd name="connsiteY34" fmla="*/ 1089764 h 1826490"/>
              <a:gd name="connsiteX35" fmla="*/ 2204581 w 4359058"/>
              <a:gd name="connsiteY35" fmla="*/ 1202498 h 1826490"/>
              <a:gd name="connsiteX36" fmla="*/ 2229633 w 4359058"/>
              <a:gd name="connsiteY36" fmla="*/ 1240076 h 1826490"/>
              <a:gd name="connsiteX37" fmla="*/ 2329841 w 4359058"/>
              <a:gd name="connsiteY37" fmla="*/ 1327759 h 1826490"/>
              <a:gd name="connsiteX38" fmla="*/ 2404998 w 4359058"/>
              <a:gd name="connsiteY38" fmla="*/ 1352811 h 1826490"/>
              <a:gd name="connsiteX39" fmla="*/ 2442576 w 4359058"/>
              <a:gd name="connsiteY39" fmla="*/ 1365337 h 1826490"/>
              <a:gd name="connsiteX40" fmla="*/ 2467628 w 4359058"/>
              <a:gd name="connsiteY40" fmla="*/ 1402915 h 1826490"/>
              <a:gd name="connsiteX41" fmla="*/ 2592888 w 4359058"/>
              <a:gd name="connsiteY41" fmla="*/ 1440493 h 1826490"/>
              <a:gd name="connsiteX42" fmla="*/ 2668044 w 4359058"/>
              <a:gd name="connsiteY42" fmla="*/ 1465545 h 1826490"/>
              <a:gd name="connsiteX43" fmla="*/ 2743200 w 4359058"/>
              <a:gd name="connsiteY43" fmla="*/ 1503123 h 1826490"/>
              <a:gd name="connsiteX44" fmla="*/ 2931091 w 4359058"/>
              <a:gd name="connsiteY44" fmla="*/ 1515649 h 1826490"/>
              <a:gd name="connsiteX45" fmla="*/ 3118981 w 4359058"/>
              <a:gd name="connsiteY45" fmla="*/ 1553227 h 1826490"/>
              <a:gd name="connsiteX46" fmla="*/ 3206663 w 4359058"/>
              <a:gd name="connsiteY46" fmla="*/ 1615857 h 1826490"/>
              <a:gd name="connsiteX47" fmla="*/ 3306871 w 4359058"/>
              <a:gd name="connsiteY47" fmla="*/ 1640909 h 1826490"/>
              <a:gd name="connsiteX48" fmla="*/ 3369502 w 4359058"/>
              <a:gd name="connsiteY48" fmla="*/ 1665961 h 1826490"/>
              <a:gd name="connsiteX49" fmla="*/ 3933173 w 4359058"/>
              <a:gd name="connsiteY49" fmla="*/ 1691013 h 1826490"/>
              <a:gd name="connsiteX50" fmla="*/ 4008329 w 4359058"/>
              <a:gd name="connsiteY50" fmla="*/ 1653435 h 1826490"/>
              <a:gd name="connsiteX51" fmla="*/ 4083485 w 4359058"/>
              <a:gd name="connsiteY51" fmla="*/ 1628383 h 1826490"/>
              <a:gd name="connsiteX52" fmla="*/ 4121063 w 4359058"/>
              <a:gd name="connsiteY52" fmla="*/ 1603331 h 1826490"/>
              <a:gd name="connsiteX53" fmla="*/ 4196219 w 4359058"/>
              <a:gd name="connsiteY53" fmla="*/ 1578279 h 1826490"/>
              <a:gd name="connsiteX54" fmla="*/ 4271376 w 4359058"/>
              <a:gd name="connsiteY54" fmla="*/ 1540701 h 1826490"/>
              <a:gd name="connsiteX55" fmla="*/ 4308954 w 4359058"/>
              <a:gd name="connsiteY55" fmla="*/ 1515649 h 1826490"/>
              <a:gd name="connsiteX56" fmla="*/ 4359058 w 4359058"/>
              <a:gd name="connsiteY56" fmla="*/ 1465545 h 1826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359058" h="1826490">
                <a:moveTo>
                  <a:pt x="0" y="0"/>
                </a:moveTo>
                <a:cubicBezTo>
                  <a:pt x="137786" y="4175"/>
                  <a:pt x="275722" y="4879"/>
                  <a:pt x="413359" y="12526"/>
                </a:cubicBezTo>
                <a:cubicBezTo>
                  <a:pt x="426542" y="13258"/>
                  <a:pt x="439127" y="19147"/>
                  <a:pt x="450937" y="25052"/>
                </a:cubicBezTo>
                <a:cubicBezTo>
                  <a:pt x="464402" y="31785"/>
                  <a:pt x="474419" y="44818"/>
                  <a:pt x="488515" y="50104"/>
                </a:cubicBezTo>
                <a:cubicBezTo>
                  <a:pt x="508450" y="57579"/>
                  <a:pt x="530362" y="58012"/>
                  <a:pt x="551145" y="62630"/>
                </a:cubicBezTo>
                <a:cubicBezTo>
                  <a:pt x="567951" y="66365"/>
                  <a:pt x="584760" y="70209"/>
                  <a:pt x="601250" y="75156"/>
                </a:cubicBezTo>
                <a:cubicBezTo>
                  <a:pt x="626543" y="82744"/>
                  <a:pt x="676406" y="100208"/>
                  <a:pt x="676406" y="100208"/>
                </a:cubicBezTo>
                <a:cubicBezTo>
                  <a:pt x="688932" y="112734"/>
                  <a:pt x="698604" y="128997"/>
                  <a:pt x="713984" y="137786"/>
                </a:cubicBezTo>
                <a:cubicBezTo>
                  <a:pt x="728931" y="146327"/>
                  <a:pt x="747599" y="145365"/>
                  <a:pt x="764088" y="150312"/>
                </a:cubicBezTo>
                <a:lnTo>
                  <a:pt x="876822" y="187890"/>
                </a:lnTo>
                <a:cubicBezTo>
                  <a:pt x="889348" y="192065"/>
                  <a:pt x="901453" y="197827"/>
                  <a:pt x="914400" y="200416"/>
                </a:cubicBezTo>
                <a:cubicBezTo>
                  <a:pt x="935277" y="204591"/>
                  <a:pt x="956490" y="207340"/>
                  <a:pt x="977030" y="212942"/>
                </a:cubicBezTo>
                <a:cubicBezTo>
                  <a:pt x="1002507" y="219890"/>
                  <a:pt x="1027135" y="229643"/>
                  <a:pt x="1052187" y="237994"/>
                </a:cubicBezTo>
                <a:lnTo>
                  <a:pt x="1089765" y="250520"/>
                </a:lnTo>
                <a:cubicBezTo>
                  <a:pt x="1102291" y="263046"/>
                  <a:pt x="1112604" y="278272"/>
                  <a:pt x="1127343" y="288098"/>
                </a:cubicBezTo>
                <a:cubicBezTo>
                  <a:pt x="1138329" y="295422"/>
                  <a:pt x="1153111" y="294719"/>
                  <a:pt x="1164921" y="300624"/>
                </a:cubicBezTo>
                <a:cubicBezTo>
                  <a:pt x="1178386" y="307357"/>
                  <a:pt x="1189973" y="317325"/>
                  <a:pt x="1202499" y="325676"/>
                </a:cubicBezTo>
                <a:cubicBezTo>
                  <a:pt x="1206674" y="338202"/>
                  <a:pt x="1208232" y="351932"/>
                  <a:pt x="1215025" y="363254"/>
                </a:cubicBezTo>
                <a:cubicBezTo>
                  <a:pt x="1221101" y="373381"/>
                  <a:pt x="1230855" y="380929"/>
                  <a:pt x="1240077" y="388307"/>
                </a:cubicBezTo>
                <a:cubicBezTo>
                  <a:pt x="1251832" y="397712"/>
                  <a:pt x="1264190" y="406626"/>
                  <a:pt x="1277655" y="413359"/>
                </a:cubicBezTo>
                <a:cubicBezTo>
                  <a:pt x="1313493" y="431278"/>
                  <a:pt x="1351902" y="428789"/>
                  <a:pt x="1390389" y="438411"/>
                </a:cubicBezTo>
                <a:cubicBezTo>
                  <a:pt x="1416008" y="444816"/>
                  <a:pt x="1440493" y="455112"/>
                  <a:pt x="1465545" y="463463"/>
                </a:cubicBezTo>
                <a:lnTo>
                  <a:pt x="1503124" y="475989"/>
                </a:lnTo>
                <a:cubicBezTo>
                  <a:pt x="1609595" y="546970"/>
                  <a:pt x="1444669" y="430060"/>
                  <a:pt x="1590806" y="576197"/>
                </a:cubicBezTo>
                <a:cubicBezTo>
                  <a:pt x="1643146" y="628537"/>
                  <a:pt x="1617755" y="599603"/>
                  <a:pt x="1665962" y="663879"/>
                </a:cubicBezTo>
                <a:cubicBezTo>
                  <a:pt x="1674897" y="690684"/>
                  <a:pt x="1680686" y="719038"/>
                  <a:pt x="1703540" y="739035"/>
                </a:cubicBezTo>
                <a:cubicBezTo>
                  <a:pt x="1808859" y="831189"/>
                  <a:pt x="1741723" y="764389"/>
                  <a:pt x="1816274" y="801665"/>
                </a:cubicBezTo>
                <a:cubicBezTo>
                  <a:pt x="1913402" y="850229"/>
                  <a:pt x="1796977" y="807759"/>
                  <a:pt x="1891430" y="839243"/>
                </a:cubicBezTo>
                <a:cubicBezTo>
                  <a:pt x="1899781" y="847594"/>
                  <a:pt x="1907260" y="856918"/>
                  <a:pt x="1916482" y="864296"/>
                </a:cubicBezTo>
                <a:cubicBezTo>
                  <a:pt x="1928238" y="873701"/>
                  <a:pt x="1943416" y="878703"/>
                  <a:pt x="1954061" y="889348"/>
                </a:cubicBezTo>
                <a:cubicBezTo>
                  <a:pt x="1964706" y="899993"/>
                  <a:pt x="1969475" y="915361"/>
                  <a:pt x="1979113" y="926926"/>
                </a:cubicBezTo>
                <a:cubicBezTo>
                  <a:pt x="1990454" y="940535"/>
                  <a:pt x="2005350" y="950895"/>
                  <a:pt x="2016691" y="964504"/>
                </a:cubicBezTo>
                <a:cubicBezTo>
                  <a:pt x="2026329" y="976069"/>
                  <a:pt x="2031098" y="991437"/>
                  <a:pt x="2041743" y="1002082"/>
                </a:cubicBezTo>
                <a:cubicBezTo>
                  <a:pt x="2052388" y="1012727"/>
                  <a:pt x="2067991" y="1017221"/>
                  <a:pt x="2079321" y="1027134"/>
                </a:cubicBezTo>
                <a:cubicBezTo>
                  <a:pt x="2101540" y="1046576"/>
                  <a:pt x="2121074" y="1068887"/>
                  <a:pt x="2141951" y="1089764"/>
                </a:cubicBezTo>
                <a:cubicBezTo>
                  <a:pt x="2163998" y="1155906"/>
                  <a:pt x="2147153" y="1116356"/>
                  <a:pt x="2204581" y="1202498"/>
                </a:cubicBezTo>
                <a:lnTo>
                  <a:pt x="2229633" y="1240076"/>
                </a:lnTo>
                <a:cubicBezTo>
                  <a:pt x="2258860" y="1283916"/>
                  <a:pt x="2267212" y="1306883"/>
                  <a:pt x="2329841" y="1327759"/>
                </a:cubicBezTo>
                <a:lnTo>
                  <a:pt x="2404998" y="1352811"/>
                </a:lnTo>
                <a:lnTo>
                  <a:pt x="2442576" y="1365337"/>
                </a:lnTo>
                <a:cubicBezTo>
                  <a:pt x="2450927" y="1377863"/>
                  <a:pt x="2454862" y="1394936"/>
                  <a:pt x="2467628" y="1402915"/>
                </a:cubicBezTo>
                <a:cubicBezTo>
                  <a:pt x="2494881" y="1419948"/>
                  <a:pt x="2559041" y="1430339"/>
                  <a:pt x="2592888" y="1440493"/>
                </a:cubicBezTo>
                <a:cubicBezTo>
                  <a:pt x="2618181" y="1448081"/>
                  <a:pt x="2646072" y="1450897"/>
                  <a:pt x="2668044" y="1465545"/>
                </a:cubicBezTo>
                <a:cubicBezTo>
                  <a:pt x="2692956" y="1482153"/>
                  <a:pt x="2712084" y="1499666"/>
                  <a:pt x="2743200" y="1503123"/>
                </a:cubicBezTo>
                <a:cubicBezTo>
                  <a:pt x="2805585" y="1510055"/>
                  <a:pt x="2868461" y="1511474"/>
                  <a:pt x="2931091" y="1515649"/>
                </a:cubicBezTo>
                <a:cubicBezTo>
                  <a:pt x="3042116" y="1552657"/>
                  <a:pt x="2980001" y="1537785"/>
                  <a:pt x="3118981" y="1553227"/>
                </a:cubicBezTo>
                <a:cubicBezTo>
                  <a:pt x="3291986" y="1639730"/>
                  <a:pt x="3054318" y="1514294"/>
                  <a:pt x="3206663" y="1615857"/>
                </a:cubicBezTo>
                <a:cubicBezTo>
                  <a:pt x="3224698" y="1627881"/>
                  <a:pt x="3295373" y="1637460"/>
                  <a:pt x="3306871" y="1640909"/>
                </a:cubicBezTo>
                <a:cubicBezTo>
                  <a:pt x="3328408" y="1647370"/>
                  <a:pt x="3348625" y="1657610"/>
                  <a:pt x="3369502" y="1665961"/>
                </a:cubicBezTo>
                <a:cubicBezTo>
                  <a:pt x="3530031" y="1826490"/>
                  <a:pt x="3400114" y="1714704"/>
                  <a:pt x="3933173" y="1691013"/>
                </a:cubicBezTo>
                <a:cubicBezTo>
                  <a:pt x="3971242" y="1689321"/>
                  <a:pt x="3975489" y="1668030"/>
                  <a:pt x="4008329" y="1653435"/>
                </a:cubicBezTo>
                <a:cubicBezTo>
                  <a:pt x="4032460" y="1642710"/>
                  <a:pt x="4061513" y="1643031"/>
                  <a:pt x="4083485" y="1628383"/>
                </a:cubicBezTo>
                <a:cubicBezTo>
                  <a:pt x="4096011" y="1620032"/>
                  <a:pt x="4107306" y="1609445"/>
                  <a:pt x="4121063" y="1603331"/>
                </a:cubicBezTo>
                <a:cubicBezTo>
                  <a:pt x="4145194" y="1592606"/>
                  <a:pt x="4174247" y="1592927"/>
                  <a:pt x="4196219" y="1578279"/>
                </a:cubicBezTo>
                <a:cubicBezTo>
                  <a:pt x="4303921" y="1506480"/>
                  <a:pt x="4167650" y="1592564"/>
                  <a:pt x="4271376" y="1540701"/>
                </a:cubicBezTo>
                <a:cubicBezTo>
                  <a:pt x="4284841" y="1533968"/>
                  <a:pt x="4296428" y="1524000"/>
                  <a:pt x="4308954" y="1515649"/>
                </a:cubicBezTo>
                <a:cubicBezTo>
                  <a:pt x="4339185" y="1470303"/>
                  <a:pt x="4320541" y="1484804"/>
                  <a:pt x="4359058" y="1465545"/>
                </a:cubicBezTo>
              </a:path>
            </a:pathLst>
          </a:custGeom>
          <a:ln w="38100">
            <a:solidFill>
              <a:srgbClr val="0000FF"/>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000000"/>
              </a:solidFill>
            </a:endParaRPr>
          </a:p>
        </p:txBody>
      </p:sp>
      <p:sp>
        <p:nvSpPr>
          <p:cNvPr id="12" name="Freeform 11"/>
          <p:cNvSpPr/>
          <p:nvPr/>
        </p:nvSpPr>
        <p:spPr>
          <a:xfrm>
            <a:off x="1954213" y="2379663"/>
            <a:ext cx="4359275" cy="1257300"/>
          </a:xfrm>
          <a:custGeom>
            <a:avLst/>
            <a:gdLst>
              <a:gd name="connsiteX0" fmla="*/ 0 w 4359058"/>
              <a:gd name="connsiteY0" fmla="*/ 989556 h 1257062"/>
              <a:gd name="connsiteX1" fmla="*/ 100208 w 4359058"/>
              <a:gd name="connsiteY1" fmla="*/ 1039660 h 1257062"/>
              <a:gd name="connsiteX2" fmla="*/ 137787 w 4359058"/>
              <a:gd name="connsiteY2" fmla="*/ 1052187 h 1257062"/>
              <a:gd name="connsiteX3" fmla="*/ 338203 w 4359058"/>
              <a:gd name="connsiteY3" fmla="*/ 1077239 h 1257062"/>
              <a:gd name="connsiteX4" fmla="*/ 413359 w 4359058"/>
              <a:gd name="connsiteY4" fmla="*/ 1102291 h 1257062"/>
              <a:gd name="connsiteX5" fmla="*/ 450937 w 4359058"/>
              <a:gd name="connsiteY5" fmla="*/ 1114817 h 1257062"/>
              <a:gd name="connsiteX6" fmla="*/ 526093 w 4359058"/>
              <a:gd name="connsiteY6" fmla="*/ 1164921 h 1257062"/>
              <a:gd name="connsiteX7" fmla="*/ 739036 w 4359058"/>
              <a:gd name="connsiteY7" fmla="*/ 1215025 h 1257062"/>
              <a:gd name="connsiteX8" fmla="*/ 776614 w 4359058"/>
              <a:gd name="connsiteY8" fmla="*/ 1227551 h 1257062"/>
              <a:gd name="connsiteX9" fmla="*/ 876822 w 4359058"/>
              <a:gd name="connsiteY9" fmla="*/ 1252603 h 1257062"/>
              <a:gd name="connsiteX10" fmla="*/ 1252603 w 4359058"/>
              <a:gd name="connsiteY10" fmla="*/ 1240077 h 1257062"/>
              <a:gd name="connsiteX11" fmla="*/ 1327759 w 4359058"/>
              <a:gd name="connsiteY11" fmla="*/ 1177447 h 1257062"/>
              <a:gd name="connsiteX12" fmla="*/ 1402915 w 4359058"/>
              <a:gd name="connsiteY12" fmla="*/ 1152395 h 1257062"/>
              <a:gd name="connsiteX13" fmla="*/ 1453019 w 4359058"/>
              <a:gd name="connsiteY13" fmla="*/ 1139869 h 1257062"/>
              <a:gd name="connsiteX14" fmla="*/ 1565754 w 4359058"/>
              <a:gd name="connsiteY14" fmla="*/ 1127343 h 1257062"/>
              <a:gd name="connsiteX15" fmla="*/ 1653436 w 4359058"/>
              <a:gd name="connsiteY15" fmla="*/ 1114817 h 1257062"/>
              <a:gd name="connsiteX16" fmla="*/ 1766170 w 4359058"/>
              <a:gd name="connsiteY16" fmla="*/ 1077239 h 1257062"/>
              <a:gd name="connsiteX17" fmla="*/ 1803748 w 4359058"/>
              <a:gd name="connsiteY17" fmla="*/ 1064713 h 1257062"/>
              <a:gd name="connsiteX18" fmla="*/ 1891430 w 4359058"/>
              <a:gd name="connsiteY18" fmla="*/ 1052187 h 1257062"/>
              <a:gd name="connsiteX19" fmla="*/ 1916482 w 4359058"/>
              <a:gd name="connsiteY19" fmla="*/ 1027134 h 1257062"/>
              <a:gd name="connsiteX20" fmla="*/ 1979113 w 4359058"/>
              <a:gd name="connsiteY20" fmla="*/ 1014608 h 1257062"/>
              <a:gd name="connsiteX21" fmla="*/ 2091847 w 4359058"/>
              <a:gd name="connsiteY21" fmla="*/ 989556 h 1257062"/>
              <a:gd name="connsiteX22" fmla="*/ 2167003 w 4359058"/>
              <a:gd name="connsiteY22" fmla="*/ 939452 h 1257062"/>
              <a:gd name="connsiteX23" fmla="*/ 2204581 w 4359058"/>
              <a:gd name="connsiteY23" fmla="*/ 914400 h 1257062"/>
              <a:gd name="connsiteX24" fmla="*/ 2279737 w 4359058"/>
              <a:gd name="connsiteY24" fmla="*/ 889348 h 1257062"/>
              <a:gd name="connsiteX25" fmla="*/ 2317315 w 4359058"/>
              <a:gd name="connsiteY25" fmla="*/ 876822 h 1257062"/>
              <a:gd name="connsiteX26" fmla="*/ 2354893 w 4359058"/>
              <a:gd name="connsiteY26" fmla="*/ 851770 h 1257062"/>
              <a:gd name="connsiteX27" fmla="*/ 2480154 w 4359058"/>
              <a:gd name="connsiteY27" fmla="*/ 814192 h 1257062"/>
              <a:gd name="connsiteX28" fmla="*/ 2592888 w 4359058"/>
              <a:gd name="connsiteY28" fmla="*/ 789140 h 1257062"/>
              <a:gd name="connsiteX29" fmla="*/ 2668044 w 4359058"/>
              <a:gd name="connsiteY29" fmla="*/ 751562 h 1257062"/>
              <a:gd name="connsiteX30" fmla="*/ 2718148 w 4359058"/>
              <a:gd name="connsiteY30" fmla="*/ 739036 h 1257062"/>
              <a:gd name="connsiteX31" fmla="*/ 2768252 w 4359058"/>
              <a:gd name="connsiteY31" fmla="*/ 713984 h 1257062"/>
              <a:gd name="connsiteX32" fmla="*/ 2918565 w 4359058"/>
              <a:gd name="connsiteY32" fmla="*/ 688932 h 1257062"/>
              <a:gd name="connsiteX33" fmla="*/ 3043825 w 4359058"/>
              <a:gd name="connsiteY33" fmla="*/ 663880 h 1257062"/>
              <a:gd name="connsiteX34" fmla="*/ 3093929 w 4359058"/>
              <a:gd name="connsiteY34" fmla="*/ 651354 h 1257062"/>
              <a:gd name="connsiteX35" fmla="*/ 3169085 w 4359058"/>
              <a:gd name="connsiteY35" fmla="*/ 626302 h 1257062"/>
              <a:gd name="connsiteX36" fmla="*/ 3206663 w 4359058"/>
              <a:gd name="connsiteY36" fmla="*/ 613776 h 1257062"/>
              <a:gd name="connsiteX37" fmla="*/ 3256767 w 4359058"/>
              <a:gd name="connsiteY37" fmla="*/ 601250 h 1257062"/>
              <a:gd name="connsiteX38" fmla="*/ 3331924 w 4359058"/>
              <a:gd name="connsiteY38" fmla="*/ 576197 h 1257062"/>
              <a:gd name="connsiteX39" fmla="*/ 3369502 w 4359058"/>
              <a:gd name="connsiteY39" fmla="*/ 563671 h 1257062"/>
              <a:gd name="connsiteX40" fmla="*/ 3432132 w 4359058"/>
              <a:gd name="connsiteY40" fmla="*/ 551145 h 1257062"/>
              <a:gd name="connsiteX41" fmla="*/ 3507288 w 4359058"/>
              <a:gd name="connsiteY41" fmla="*/ 526093 h 1257062"/>
              <a:gd name="connsiteX42" fmla="*/ 3594970 w 4359058"/>
              <a:gd name="connsiteY42" fmla="*/ 501041 h 1257062"/>
              <a:gd name="connsiteX43" fmla="*/ 3645074 w 4359058"/>
              <a:gd name="connsiteY43" fmla="*/ 475989 h 1257062"/>
              <a:gd name="connsiteX44" fmla="*/ 3682652 w 4359058"/>
              <a:gd name="connsiteY44" fmla="*/ 463463 h 1257062"/>
              <a:gd name="connsiteX45" fmla="*/ 3770335 w 4359058"/>
              <a:gd name="connsiteY45" fmla="*/ 413359 h 1257062"/>
              <a:gd name="connsiteX46" fmla="*/ 3807913 w 4359058"/>
              <a:gd name="connsiteY46" fmla="*/ 400833 h 1257062"/>
              <a:gd name="connsiteX47" fmla="*/ 3983277 w 4359058"/>
              <a:gd name="connsiteY47" fmla="*/ 300625 h 1257062"/>
              <a:gd name="connsiteX48" fmla="*/ 4020855 w 4359058"/>
              <a:gd name="connsiteY48" fmla="*/ 275573 h 1257062"/>
              <a:gd name="connsiteX49" fmla="*/ 4058433 w 4359058"/>
              <a:gd name="connsiteY49" fmla="*/ 250521 h 1257062"/>
              <a:gd name="connsiteX50" fmla="*/ 4096011 w 4359058"/>
              <a:gd name="connsiteY50" fmla="*/ 237995 h 1257062"/>
              <a:gd name="connsiteX51" fmla="*/ 4133589 w 4359058"/>
              <a:gd name="connsiteY51" fmla="*/ 212943 h 1257062"/>
              <a:gd name="connsiteX52" fmla="*/ 4208745 w 4359058"/>
              <a:gd name="connsiteY52" fmla="*/ 187891 h 1257062"/>
              <a:gd name="connsiteX53" fmla="*/ 4233798 w 4359058"/>
              <a:gd name="connsiteY53" fmla="*/ 162839 h 1257062"/>
              <a:gd name="connsiteX54" fmla="*/ 4283902 w 4359058"/>
              <a:gd name="connsiteY54" fmla="*/ 87682 h 1257062"/>
              <a:gd name="connsiteX55" fmla="*/ 4321480 w 4359058"/>
              <a:gd name="connsiteY55" fmla="*/ 62630 h 1257062"/>
              <a:gd name="connsiteX56" fmla="*/ 4359058 w 4359058"/>
              <a:gd name="connsiteY56" fmla="*/ 0 h 1257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359058" h="1257062">
                <a:moveTo>
                  <a:pt x="0" y="989556"/>
                </a:moveTo>
                <a:cubicBezTo>
                  <a:pt x="162987" y="1016720"/>
                  <a:pt x="17808" y="973740"/>
                  <a:pt x="100208" y="1039660"/>
                </a:cubicBezTo>
                <a:cubicBezTo>
                  <a:pt x="110519" y="1047908"/>
                  <a:pt x="124977" y="1048984"/>
                  <a:pt x="137787" y="1052187"/>
                </a:cubicBezTo>
                <a:cubicBezTo>
                  <a:pt x="211740" y="1070676"/>
                  <a:pt x="252648" y="1069461"/>
                  <a:pt x="338203" y="1077239"/>
                </a:cubicBezTo>
                <a:lnTo>
                  <a:pt x="413359" y="1102291"/>
                </a:lnTo>
                <a:cubicBezTo>
                  <a:pt x="425885" y="1106466"/>
                  <a:pt x="439951" y="1107493"/>
                  <a:pt x="450937" y="1114817"/>
                </a:cubicBezTo>
                <a:lnTo>
                  <a:pt x="526093" y="1164921"/>
                </a:lnTo>
                <a:cubicBezTo>
                  <a:pt x="587520" y="1257062"/>
                  <a:pt x="529631" y="1191758"/>
                  <a:pt x="739036" y="1215025"/>
                </a:cubicBezTo>
                <a:cubicBezTo>
                  <a:pt x="752159" y="1216483"/>
                  <a:pt x="763805" y="1224349"/>
                  <a:pt x="776614" y="1227551"/>
                </a:cubicBezTo>
                <a:lnTo>
                  <a:pt x="876822" y="1252603"/>
                </a:lnTo>
                <a:cubicBezTo>
                  <a:pt x="1002082" y="1248428"/>
                  <a:pt x="1127788" y="1251424"/>
                  <a:pt x="1252603" y="1240077"/>
                </a:cubicBezTo>
                <a:cubicBezTo>
                  <a:pt x="1279292" y="1237651"/>
                  <a:pt x="1309692" y="1187484"/>
                  <a:pt x="1327759" y="1177447"/>
                </a:cubicBezTo>
                <a:cubicBezTo>
                  <a:pt x="1350843" y="1164623"/>
                  <a:pt x="1377296" y="1158800"/>
                  <a:pt x="1402915" y="1152395"/>
                </a:cubicBezTo>
                <a:cubicBezTo>
                  <a:pt x="1419616" y="1148220"/>
                  <a:pt x="1436004" y="1142487"/>
                  <a:pt x="1453019" y="1139869"/>
                </a:cubicBezTo>
                <a:cubicBezTo>
                  <a:pt x="1490389" y="1134120"/>
                  <a:pt x="1528236" y="1132033"/>
                  <a:pt x="1565754" y="1127343"/>
                </a:cubicBezTo>
                <a:cubicBezTo>
                  <a:pt x="1595050" y="1123681"/>
                  <a:pt x="1624209" y="1118992"/>
                  <a:pt x="1653436" y="1114817"/>
                </a:cubicBezTo>
                <a:lnTo>
                  <a:pt x="1766170" y="1077239"/>
                </a:lnTo>
                <a:cubicBezTo>
                  <a:pt x="1778696" y="1073064"/>
                  <a:pt x="1790677" y="1066580"/>
                  <a:pt x="1803748" y="1064713"/>
                </a:cubicBezTo>
                <a:lnTo>
                  <a:pt x="1891430" y="1052187"/>
                </a:lnTo>
                <a:cubicBezTo>
                  <a:pt x="1899781" y="1043836"/>
                  <a:pt x="1905627" y="1031786"/>
                  <a:pt x="1916482" y="1027134"/>
                </a:cubicBezTo>
                <a:cubicBezTo>
                  <a:pt x="1936051" y="1018747"/>
                  <a:pt x="1958166" y="1018417"/>
                  <a:pt x="1979113" y="1014608"/>
                </a:cubicBezTo>
                <a:cubicBezTo>
                  <a:pt x="2000332" y="1010750"/>
                  <a:pt x="2064986" y="1004479"/>
                  <a:pt x="2091847" y="989556"/>
                </a:cubicBezTo>
                <a:cubicBezTo>
                  <a:pt x="2118167" y="974934"/>
                  <a:pt x="2141951" y="956153"/>
                  <a:pt x="2167003" y="939452"/>
                </a:cubicBezTo>
                <a:cubicBezTo>
                  <a:pt x="2179529" y="931101"/>
                  <a:pt x="2190299" y="919161"/>
                  <a:pt x="2204581" y="914400"/>
                </a:cubicBezTo>
                <a:lnTo>
                  <a:pt x="2279737" y="889348"/>
                </a:lnTo>
                <a:cubicBezTo>
                  <a:pt x="2292263" y="885173"/>
                  <a:pt x="2306329" y="884146"/>
                  <a:pt x="2317315" y="876822"/>
                </a:cubicBezTo>
                <a:cubicBezTo>
                  <a:pt x="2329841" y="868471"/>
                  <a:pt x="2341136" y="857884"/>
                  <a:pt x="2354893" y="851770"/>
                </a:cubicBezTo>
                <a:cubicBezTo>
                  <a:pt x="2386117" y="837893"/>
                  <a:pt x="2443719" y="822289"/>
                  <a:pt x="2480154" y="814192"/>
                </a:cubicBezTo>
                <a:cubicBezTo>
                  <a:pt x="2538271" y="801277"/>
                  <a:pt x="2539429" y="804414"/>
                  <a:pt x="2592888" y="789140"/>
                </a:cubicBezTo>
                <a:cubicBezTo>
                  <a:pt x="2698450" y="758979"/>
                  <a:pt x="2558250" y="798617"/>
                  <a:pt x="2668044" y="751562"/>
                </a:cubicBezTo>
                <a:cubicBezTo>
                  <a:pt x="2683867" y="744781"/>
                  <a:pt x="2702029" y="745081"/>
                  <a:pt x="2718148" y="739036"/>
                </a:cubicBezTo>
                <a:cubicBezTo>
                  <a:pt x="2735632" y="732480"/>
                  <a:pt x="2750768" y="720540"/>
                  <a:pt x="2768252" y="713984"/>
                </a:cubicBezTo>
                <a:cubicBezTo>
                  <a:pt x="2813354" y="697071"/>
                  <a:pt x="2874914" y="696207"/>
                  <a:pt x="2918565" y="688932"/>
                </a:cubicBezTo>
                <a:cubicBezTo>
                  <a:pt x="2960566" y="681932"/>
                  <a:pt x="3002516" y="674207"/>
                  <a:pt x="3043825" y="663880"/>
                </a:cubicBezTo>
                <a:cubicBezTo>
                  <a:pt x="3060526" y="659705"/>
                  <a:pt x="3077440" y="656301"/>
                  <a:pt x="3093929" y="651354"/>
                </a:cubicBezTo>
                <a:cubicBezTo>
                  <a:pt x="3119222" y="643766"/>
                  <a:pt x="3144033" y="634653"/>
                  <a:pt x="3169085" y="626302"/>
                </a:cubicBezTo>
                <a:cubicBezTo>
                  <a:pt x="3181611" y="622127"/>
                  <a:pt x="3193854" y="616978"/>
                  <a:pt x="3206663" y="613776"/>
                </a:cubicBezTo>
                <a:cubicBezTo>
                  <a:pt x="3223364" y="609601"/>
                  <a:pt x="3240278" y="606197"/>
                  <a:pt x="3256767" y="601250"/>
                </a:cubicBezTo>
                <a:cubicBezTo>
                  <a:pt x="3282061" y="593662"/>
                  <a:pt x="3306872" y="584548"/>
                  <a:pt x="3331924" y="576197"/>
                </a:cubicBezTo>
                <a:cubicBezTo>
                  <a:pt x="3344450" y="572022"/>
                  <a:pt x="3356555" y="566260"/>
                  <a:pt x="3369502" y="563671"/>
                </a:cubicBezTo>
                <a:cubicBezTo>
                  <a:pt x="3390379" y="559496"/>
                  <a:pt x="3411592" y="556747"/>
                  <a:pt x="3432132" y="551145"/>
                </a:cubicBezTo>
                <a:cubicBezTo>
                  <a:pt x="3457609" y="544197"/>
                  <a:pt x="3481669" y="532498"/>
                  <a:pt x="3507288" y="526093"/>
                </a:cubicBezTo>
                <a:cubicBezTo>
                  <a:pt x="3532713" y="519737"/>
                  <a:pt x="3569812" y="511823"/>
                  <a:pt x="3594970" y="501041"/>
                </a:cubicBezTo>
                <a:cubicBezTo>
                  <a:pt x="3612133" y="493685"/>
                  <a:pt x="3627911" y="483345"/>
                  <a:pt x="3645074" y="475989"/>
                </a:cubicBezTo>
                <a:cubicBezTo>
                  <a:pt x="3657210" y="470788"/>
                  <a:pt x="3670842" y="469368"/>
                  <a:pt x="3682652" y="463463"/>
                </a:cubicBezTo>
                <a:cubicBezTo>
                  <a:pt x="3808449" y="400564"/>
                  <a:pt x="3616612" y="479239"/>
                  <a:pt x="3770335" y="413359"/>
                </a:cubicBezTo>
                <a:cubicBezTo>
                  <a:pt x="3782471" y="408158"/>
                  <a:pt x="3795893" y="406297"/>
                  <a:pt x="3807913" y="400833"/>
                </a:cubicBezTo>
                <a:cubicBezTo>
                  <a:pt x="3907807" y="355427"/>
                  <a:pt x="3899013" y="356801"/>
                  <a:pt x="3983277" y="300625"/>
                </a:cubicBezTo>
                <a:lnTo>
                  <a:pt x="4020855" y="275573"/>
                </a:lnTo>
                <a:cubicBezTo>
                  <a:pt x="4033381" y="267222"/>
                  <a:pt x="4044151" y="255282"/>
                  <a:pt x="4058433" y="250521"/>
                </a:cubicBezTo>
                <a:cubicBezTo>
                  <a:pt x="4070959" y="246346"/>
                  <a:pt x="4084201" y="243900"/>
                  <a:pt x="4096011" y="237995"/>
                </a:cubicBezTo>
                <a:cubicBezTo>
                  <a:pt x="4109476" y="231262"/>
                  <a:pt x="4119832" y="219057"/>
                  <a:pt x="4133589" y="212943"/>
                </a:cubicBezTo>
                <a:cubicBezTo>
                  <a:pt x="4157720" y="202218"/>
                  <a:pt x="4208745" y="187891"/>
                  <a:pt x="4208745" y="187891"/>
                </a:cubicBezTo>
                <a:cubicBezTo>
                  <a:pt x="4217096" y="179540"/>
                  <a:pt x="4226712" y="172287"/>
                  <a:pt x="4233798" y="162839"/>
                </a:cubicBezTo>
                <a:cubicBezTo>
                  <a:pt x="4251863" y="138752"/>
                  <a:pt x="4258850" y="104383"/>
                  <a:pt x="4283902" y="87682"/>
                </a:cubicBezTo>
                <a:lnTo>
                  <a:pt x="4321480" y="62630"/>
                </a:lnTo>
                <a:cubicBezTo>
                  <a:pt x="4351711" y="17284"/>
                  <a:pt x="4339799" y="38517"/>
                  <a:pt x="4359058" y="0"/>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000000"/>
              </a:solidFill>
            </a:endParaRPr>
          </a:p>
        </p:txBody>
      </p:sp>
      <p:sp>
        <p:nvSpPr>
          <p:cNvPr id="13" name="TextBox 12"/>
          <p:cNvSpPr txBox="1">
            <a:spLocks noChangeArrowheads="1"/>
          </p:cNvSpPr>
          <p:nvPr/>
        </p:nvSpPr>
        <p:spPr bwMode="auto">
          <a:xfrm>
            <a:off x="3886200" y="4495800"/>
            <a:ext cx="2800350" cy="369888"/>
          </a:xfrm>
          <a:prstGeom prst="rect">
            <a:avLst/>
          </a:prstGeom>
          <a:noFill/>
          <a:ln w="9525">
            <a:noFill/>
            <a:miter lim="800000"/>
            <a:headEnd/>
            <a:tailEnd/>
          </a:ln>
        </p:spPr>
        <p:txBody>
          <a:bodyPr wrap="none">
            <a:spAutoFit/>
          </a:bodyPr>
          <a:lstStyle/>
          <a:p>
            <a:r>
              <a:rPr lang="en-US" altLang="en-US" b="1">
                <a:solidFill>
                  <a:srgbClr val="0000FF"/>
                </a:solidFill>
              </a:rPr>
              <a:t>Many training examples</a:t>
            </a:r>
          </a:p>
        </p:txBody>
      </p:sp>
      <p:sp>
        <p:nvSpPr>
          <p:cNvPr id="14" name="TextBox 13"/>
          <p:cNvSpPr txBox="1">
            <a:spLocks noChangeArrowheads="1"/>
          </p:cNvSpPr>
          <p:nvPr/>
        </p:nvSpPr>
        <p:spPr bwMode="auto">
          <a:xfrm>
            <a:off x="5029200" y="3048000"/>
            <a:ext cx="2659063" cy="369888"/>
          </a:xfrm>
          <a:prstGeom prst="rect">
            <a:avLst/>
          </a:prstGeom>
          <a:noFill/>
          <a:ln w="9525">
            <a:noFill/>
            <a:miter lim="800000"/>
            <a:headEnd/>
            <a:tailEnd/>
          </a:ln>
        </p:spPr>
        <p:txBody>
          <a:bodyPr wrap="none">
            <a:spAutoFit/>
          </a:bodyPr>
          <a:lstStyle/>
          <a:p>
            <a:r>
              <a:rPr lang="en-US" altLang="en-US" b="1">
                <a:solidFill>
                  <a:srgbClr val="FF0000"/>
                </a:solidFill>
              </a:rPr>
              <a:t>Few training examples</a:t>
            </a:r>
          </a:p>
        </p:txBody>
      </p:sp>
      <p:sp>
        <p:nvSpPr>
          <p:cNvPr id="16" name="Rectangle 15"/>
          <p:cNvSpPr/>
          <p:nvPr/>
        </p:nvSpPr>
        <p:spPr>
          <a:xfrm>
            <a:off x="1943100" y="1905000"/>
            <a:ext cx="5753100"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grpSp>
        <p:nvGrpSpPr>
          <p:cNvPr id="2" name="Group 12"/>
          <p:cNvGrpSpPr>
            <a:grpSpLocks/>
          </p:cNvGrpSpPr>
          <p:nvPr/>
        </p:nvGrpSpPr>
        <p:grpSpPr bwMode="auto">
          <a:xfrm>
            <a:off x="1535113" y="2668588"/>
            <a:ext cx="5329237" cy="3629025"/>
            <a:chOff x="1535703" y="2667794"/>
            <a:chExt cx="5328227" cy="3630493"/>
          </a:xfrm>
        </p:grpSpPr>
        <p:cxnSp>
          <p:nvCxnSpPr>
            <p:cNvPr id="5" name="Straight Arrow Connector 4"/>
            <p:cNvCxnSpPr/>
            <p:nvPr/>
          </p:nvCxnSpPr>
          <p:spPr>
            <a:xfrm rot="5400000" flipH="1" flipV="1">
              <a:off x="304674" y="4267053"/>
              <a:ext cx="3200106"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1905520" y="5867900"/>
              <a:ext cx="44187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557" name="TextBox 7"/>
            <p:cNvSpPr txBox="1">
              <a:spLocks noChangeArrowheads="1"/>
            </p:cNvSpPr>
            <p:nvPr/>
          </p:nvSpPr>
          <p:spPr bwMode="auto">
            <a:xfrm>
              <a:off x="3550796" y="5867400"/>
              <a:ext cx="1326004" cy="369332"/>
            </a:xfrm>
            <a:prstGeom prst="rect">
              <a:avLst/>
            </a:prstGeom>
            <a:noFill/>
            <a:ln w="9525">
              <a:noFill/>
              <a:miter lim="800000"/>
              <a:headEnd/>
              <a:tailEnd/>
            </a:ln>
          </p:spPr>
          <p:txBody>
            <a:bodyPr wrap="none">
              <a:spAutoFit/>
            </a:bodyPr>
            <a:lstStyle/>
            <a:p>
              <a:r>
                <a:rPr lang="en-US" altLang="en-US">
                  <a:solidFill>
                    <a:srgbClr val="000000"/>
                  </a:solidFill>
                </a:rPr>
                <a:t>Complexity</a:t>
              </a:r>
            </a:p>
          </p:txBody>
        </p:sp>
        <p:sp>
          <p:nvSpPr>
            <p:cNvPr id="108558" name="TextBox 8"/>
            <p:cNvSpPr txBox="1">
              <a:spLocks noChangeArrowheads="1"/>
            </p:cNvSpPr>
            <p:nvPr/>
          </p:nvSpPr>
          <p:spPr bwMode="auto">
            <a:xfrm>
              <a:off x="5791200" y="5867400"/>
              <a:ext cx="1072730" cy="430887"/>
            </a:xfrm>
            <a:prstGeom prst="rect">
              <a:avLst/>
            </a:prstGeom>
            <a:noFill/>
            <a:ln w="9525">
              <a:noFill/>
              <a:miter lim="800000"/>
              <a:headEnd/>
              <a:tailEnd/>
            </a:ln>
          </p:spPr>
          <p:txBody>
            <a:bodyPr wrap="none">
              <a:spAutoFit/>
            </a:bodyPr>
            <a:lstStyle/>
            <a:p>
              <a:r>
                <a:rPr lang="en-US" altLang="en-US" sz="1100">
                  <a:solidFill>
                    <a:srgbClr val="000000"/>
                  </a:solidFill>
                </a:rPr>
                <a:t>Low Bias</a:t>
              </a:r>
            </a:p>
            <a:p>
              <a:r>
                <a:rPr lang="en-US" altLang="en-US" sz="1100">
                  <a:solidFill>
                    <a:srgbClr val="000000"/>
                  </a:solidFill>
                </a:rPr>
                <a:t>High Variance</a:t>
              </a:r>
            </a:p>
          </p:txBody>
        </p:sp>
        <p:sp>
          <p:nvSpPr>
            <p:cNvPr id="108559" name="TextBox 9"/>
            <p:cNvSpPr txBox="1">
              <a:spLocks noChangeArrowheads="1"/>
            </p:cNvSpPr>
            <p:nvPr/>
          </p:nvSpPr>
          <p:spPr bwMode="auto">
            <a:xfrm>
              <a:off x="1676400" y="5867400"/>
              <a:ext cx="1040670" cy="430887"/>
            </a:xfrm>
            <a:prstGeom prst="rect">
              <a:avLst/>
            </a:prstGeom>
            <a:noFill/>
            <a:ln w="9525">
              <a:noFill/>
              <a:miter lim="800000"/>
              <a:headEnd/>
              <a:tailEnd/>
            </a:ln>
          </p:spPr>
          <p:txBody>
            <a:bodyPr wrap="none">
              <a:spAutoFit/>
            </a:bodyPr>
            <a:lstStyle/>
            <a:p>
              <a:r>
                <a:rPr lang="en-US" altLang="en-US" sz="1100">
                  <a:solidFill>
                    <a:srgbClr val="000000"/>
                  </a:solidFill>
                </a:rPr>
                <a:t>High Bias</a:t>
              </a:r>
            </a:p>
            <a:p>
              <a:r>
                <a:rPr lang="en-US" altLang="en-US" sz="1100">
                  <a:solidFill>
                    <a:srgbClr val="000000"/>
                  </a:solidFill>
                </a:rPr>
                <a:t>Low Variance</a:t>
              </a:r>
            </a:p>
          </p:txBody>
        </p:sp>
        <p:sp>
          <p:nvSpPr>
            <p:cNvPr id="108560" name="TextBox 10"/>
            <p:cNvSpPr txBox="1">
              <a:spLocks noChangeArrowheads="1"/>
            </p:cNvSpPr>
            <p:nvPr/>
          </p:nvSpPr>
          <p:spPr bwMode="auto">
            <a:xfrm rot="-5400000">
              <a:off x="1127593" y="4141670"/>
              <a:ext cx="1185483" cy="369264"/>
            </a:xfrm>
            <a:prstGeom prst="rect">
              <a:avLst/>
            </a:prstGeom>
            <a:noFill/>
            <a:ln w="9525">
              <a:noFill/>
              <a:miter lim="800000"/>
              <a:headEnd/>
              <a:tailEnd/>
            </a:ln>
          </p:spPr>
          <p:txBody>
            <a:bodyPr wrap="none">
              <a:spAutoFit/>
            </a:bodyPr>
            <a:lstStyle/>
            <a:p>
              <a:r>
                <a:rPr lang="en-US" altLang="en-US">
                  <a:solidFill>
                    <a:srgbClr val="000000"/>
                  </a:solidFill>
                </a:rPr>
                <a:t>Test Error</a:t>
              </a:r>
            </a:p>
          </p:txBody>
        </p:sp>
      </p:grpSp>
      <p:sp>
        <p:nvSpPr>
          <p:cNvPr id="15" name="Rectangle 14"/>
          <p:cNvSpPr/>
          <p:nvPr/>
        </p:nvSpPr>
        <p:spPr>
          <a:xfrm>
            <a:off x="1943100" y="3810000"/>
            <a:ext cx="4762500"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8" name="TextBox 17"/>
          <p:cNvSpPr txBox="1"/>
          <p:nvPr/>
        </p:nvSpPr>
        <p:spPr>
          <a:xfrm>
            <a:off x="7475538" y="6581775"/>
            <a:ext cx="1668462" cy="276225"/>
          </a:xfrm>
          <a:prstGeom prst="rect">
            <a:avLst/>
          </a:prstGeom>
          <a:noFill/>
        </p:spPr>
        <p:txBody>
          <a:bodyPr wrap="none">
            <a:spAutoFit/>
          </a:bodyPr>
          <a:lstStyle/>
          <a:p>
            <a:pPr>
              <a:defRPr/>
            </a:pPr>
            <a:r>
              <a:rPr lang="en-US" sz="1200" dirty="0">
                <a:solidFill>
                  <a:srgbClr val="FFFFFF">
                    <a:lumMod val="65000"/>
                  </a:srgbClr>
                </a:solidFill>
                <a:cs typeface="+mn-cs"/>
              </a:rPr>
              <a:t>Slide credit: D. </a:t>
            </a:r>
            <a:r>
              <a:rPr lang="en-US" sz="1200" dirty="0" err="1">
                <a:solidFill>
                  <a:srgbClr val="FFFFFF">
                    <a:lumMod val="65000"/>
                  </a:srgbClr>
                </a:solidFill>
                <a:cs typeface="+mn-cs"/>
              </a:rPr>
              <a:t>Hoiem</a:t>
            </a:r>
            <a:endParaRPr lang="en-US" sz="1200" dirty="0">
              <a:solidFill>
                <a:srgbClr val="FFFFFF">
                  <a:lumMod val="65000"/>
                </a:srgbClr>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2" presetClass="exit" presetSubtype="2" fill="hold" grpId="0" nodeType="withEffect">
                                  <p:stCondLst>
                                    <p:cond delay="0"/>
                                  </p:stCondLst>
                                  <p:childTnLst>
                                    <p:anim calcmode="lin" valueType="num">
                                      <p:cBhvr additive="base">
                                        <p:cTn id="8" dur="1000"/>
                                        <p:tgtEl>
                                          <p:spTgt spid="15"/>
                                        </p:tgtEl>
                                        <p:attrNameLst>
                                          <p:attrName>ppt_x</p:attrName>
                                        </p:attrNameLst>
                                      </p:cBhvr>
                                      <p:tavLst>
                                        <p:tav tm="0">
                                          <p:val>
                                            <p:strVal val="ppt_x"/>
                                          </p:val>
                                        </p:tav>
                                        <p:tav tm="100000">
                                          <p:val>
                                            <p:strVal val="1+ppt_w/2"/>
                                          </p:val>
                                        </p:tav>
                                      </p:tavLst>
                                    </p:anim>
                                    <p:anim calcmode="lin" valueType="num">
                                      <p:cBhvr additive="base">
                                        <p:cTn id="9" dur="1000"/>
                                        <p:tgtEl>
                                          <p:spTgt spid="15"/>
                                        </p:tgtEl>
                                        <p:attrNameLst>
                                          <p:attrName>ppt_y</p:attrName>
                                        </p:attrNameLst>
                                      </p:cBhvr>
                                      <p:tavLst>
                                        <p:tav tm="0">
                                          <p:val>
                                            <p:strVal val="ppt_y"/>
                                          </p:val>
                                        </p:tav>
                                        <p:tav tm="100000">
                                          <p:val>
                                            <p:strVal val="ppt_y"/>
                                          </p:val>
                                        </p:tav>
                                      </p:tavLst>
                                    </p:anim>
                                    <p:set>
                                      <p:cBhvr>
                                        <p:cTn id="10" dur="1" fill="hold">
                                          <p:stCondLst>
                                            <p:cond delay="999"/>
                                          </p:stCondLst>
                                        </p:cTn>
                                        <p:tgtEl>
                                          <p:spTgt spid="15"/>
                                        </p:tgtEl>
                                        <p:attrNameLst>
                                          <p:attrName>style.visibility</p:attrName>
                                        </p:attrNameLst>
                                      </p:cBhvr>
                                      <p:to>
                                        <p:strVal val="hidden"/>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2" presetClass="exit" presetSubtype="2" fill="hold" grpId="0" nodeType="withEffect">
                                  <p:stCondLst>
                                    <p:cond delay="0"/>
                                  </p:stCondLst>
                                  <p:childTnLst>
                                    <p:anim calcmode="lin" valueType="num">
                                      <p:cBhvr additive="base">
                                        <p:cTn id="19" dur="1000"/>
                                        <p:tgtEl>
                                          <p:spTgt spid="16"/>
                                        </p:tgtEl>
                                        <p:attrNameLst>
                                          <p:attrName>ppt_x</p:attrName>
                                        </p:attrNameLst>
                                      </p:cBhvr>
                                      <p:tavLst>
                                        <p:tav tm="0">
                                          <p:val>
                                            <p:strVal val="ppt_x"/>
                                          </p:val>
                                        </p:tav>
                                        <p:tav tm="100000">
                                          <p:val>
                                            <p:strVal val="1+ppt_w/2"/>
                                          </p:val>
                                        </p:tav>
                                      </p:tavLst>
                                    </p:anim>
                                    <p:anim calcmode="lin" valueType="num">
                                      <p:cBhvr additive="base">
                                        <p:cTn id="20" dur="1000"/>
                                        <p:tgtEl>
                                          <p:spTgt spid="16"/>
                                        </p:tgtEl>
                                        <p:attrNameLst>
                                          <p:attrName>ppt_y</p:attrName>
                                        </p:attrNameLst>
                                      </p:cBhvr>
                                      <p:tavLst>
                                        <p:tav tm="0">
                                          <p:val>
                                            <p:strVal val="ppt_y"/>
                                          </p:val>
                                        </p:tav>
                                        <p:tav tm="100000">
                                          <p:val>
                                            <p:strVal val="ppt_y"/>
                                          </p:val>
                                        </p:tav>
                                      </p:tavLst>
                                    </p:anim>
                                    <p:set>
                                      <p:cBhvr>
                                        <p:cTn id="21" dur="1" fill="hold">
                                          <p:stCondLst>
                                            <p:cond delay="999"/>
                                          </p:stCondLst>
                                        </p:cTn>
                                        <p:tgtEl>
                                          <p:spTgt spid="16"/>
                                        </p:tgtEl>
                                        <p:attrNameLst>
                                          <p:attrName>style.visibility</p:attrName>
                                        </p:attrNameLst>
                                      </p:cBhvr>
                                      <p:to>
                                        <p:strVal val="hidden"/>
                                      </p:to>
                                    </p:set>
                                  </p:childTnLst>
                                </p:cTn>
                              </p:par>
                            </p:childTnLst>
                          </p:cTn>
                        </p:par>
                        <p:par>
                          <p:cTn id="22" fill="hold" nodeType="afterGroup">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animBg="1"/>
      <p:bldP spid="1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r>
              <a:rPr lang="en-US" altLang="en-US" smtClean="0"/>
              <a:t>Effect of Training Size</a:t>
            </a:r>
          </a:p>
        </p:txBody>
      </p:sp>
      <p:sp>
        <p:nvSpPr>
          <p:cNvPr id="10" name="Freeform 9"/>
          <p:cNvSpPr/>
          <p:nvPr/>
        </p:nvSpPr>
        <p:spPr>
          <a:xfrm>
            <a:off x="1928813" y="3644900"/>
            <a:ext cx="4384675" cy="1349375"/>
          </a:xfrm>
          <a:custGeom>
            <a:avLst/>
            <a:gdLst>
              <a:gd name="connsiteX0" fmla="*/ 0 w 4384110"/>
              <a:gd name="connsiteY0" fmla="*/ 0 h 1349049"/>
              <a:gd name="connsiteX1" fmla="*/ 25052 w 4384110"/>
              <a:gd name="connsiteY1" fmla="*/ 112734 h 1349049"/>
              <a:gd name="connsiteX2" fmla="*/ 75156 w 4384110"/>
              <a:gd name="connsiteY2" fmla="*/ 187890 h 1349049"/>
              <a:gd name="connsiteX3" fmla="*/ 112734 w 4384110"/>
              <a:gd name="connsiteY3" fmla="*/ 212942 h 1349049"/>
              <a:gd name="connsiteX4" fmla="*/ 137787 w 4384110"/>
              <a:gd name="connsiteY4" fmla="*/ 237994 h 1349049"/>
              <a:gd name="connsiteX5" fmla="*/ 212943 w 4384110"/>
              <a:gd name="connsiteY5" fmla="*/ 263047 h 1349049"/>
              <a:gd name="connsiteX6" fmla="*/ 250521 w 4384110"/>
              <a:gd name="connsiteY6" fmla="*/ 275573 h 1349049"/>
              <a:gd name="connsiteX7" fmla="*/ 275573 w 4384110"/>
              <a:gd name="connsiteY7" fmla="*/ 313151 h 1349049"/>
              <a:gd name="connsiteX8" fmla="*/ 313151 w 4384110"/>
              <a:gd name="connsiteY8" fmla="*/ 325677 h 1349049"/>
              <a:gd name="connsiteX9" fmla="*/ 350729 w 4384110"/>
              <a:gd name="connsiteY9" fmla="*/ 350729 h 1349049"/>
              <a:gd name="connsiteX10" fmla="*/ 425885 w 4384110"/>
              <a:gd name="connsiteY10" fmla="*/ 375781 h 1349049"/>
              <a:gd name="connsiteX11" fmla="*/ 463463 w 4384110"/>
              <a:gd name="connsiteY11" fmla="*/ 388307 h 1349049"/>
              <a:gd name="connsiteX12" fmla="*/ 513567 w 4384110"/>
              <a:gd name="connsiteY12" fmla="*/ 400833 h 1349049"/>
              <a:gd name="connsiteX13" fmla="*/ 563671 w 4384110"/>
              <a:gd name="connsiteY13" fmla="*/ 425885 h 1349049"/>
              <a:gd name="connsiteX14" fmla="*/ 651354 w 4384110"/>
              <a:gd name="connsiteY14" fmla="*/ 450937 h 1349049"/>
              <a:gd name="connsiteX15" fmla="*/ 688932 w 4384110"/>
              <a:gd name="connsiteY15" fmla="*/ 475989 h 1349049"/>
              <a:gd name="connsiteX16" fmla="*/ 776614 w 4384110"/>
              <a:gd name="connsiteY16" fmla="*/ 501041 h 1349049"/>
              <a:gd name="connsiteX17" fmla="*/ 814192 w 4384110"/>
              <a:gd name="connsiteY17" fmla="*/ 526093 h 1349049"/>
              <a:gd name="connsiteX18" fmla="*/ 939452 w 4384110"/>
              <a:gd name="connsiteY18" fmla="*/ 563671 h 1349049"/>
              <a:gd name="connsiteX19" fmla="*/ 977030 w 4384110"/>
              <a:gd name="connsiteY19" fmla="*/ 588723 h 1349049"/>
              <a:gd name="connsiteX20" fmla="*/ 1064713 w 4384110"/>
              <a:gd name="connsiteY20" fmla="*/ 613775 h 1349049"/>
              <a:gd name="connsiteX21" fmla="*/ 1139869 w 4384110"/>
              <a:gd name="connsiteY21" fmla="*/ 638827 h 1349049"/>
              <a:gd name="connsiteX22" fmla="*/ 1177447 w 4384110"/>
              <a:gd name="connsiteY22" fmla="*/ 651353 h 1349049"/>
              <a:gd name="connsiteX23" fmla="*/ 1215025 w 4384110"/>
              <a:gd name="connsiteY23" fmla="*/ 676405 h 1349049"/>
              <a:gd name="connsiteX24" fmla="*/ 1277655 w 4384110"/>
              <a:gd name="connsiteY24" fmla="*/ 688931 h 1349049"/>
              <a:gd name="connsiteX25" fmla="*/ 1315233 w 4384110"/>
              <a:gd name="connsiteY25" fmla="*/ 713984 h 1349049"/>
              <a:gd name="connsiteX26" fmla="*/ 1402915 w 4384110"/>
              <a:gd name="connsiteY26" fmla="*/ 739036 h 1349049"/>
              <a:gd name="connsiteX27" fmla="*/ 1478071 w 4384110"/>
              <a:gd name="connsiteY27" fmla="*/ 789140 h 1349049"/>
              <a:gd name="connsiteX28" fmla="*/ 1515650 w 4384110"/>
              <a:gd name="connsiteY28" fmla="*/ 814192 h 1349049"/>
              <a:gd name="connsiteX29" fmla="*/ 1665962 w 4384110"/>
              <a:gd name="connsiteY29" fmla="*/ 864296 h 1349049"/>
              <a:gd name="connsiteX30" fmla="*/ 1703540 w 4384110"/>
              <a:gd name="connsiteY30" fmla="*/ 876822 h 1349049"/>
              <a:gd name="connsiteX31" fmla="*/ 1741118 w 4384110"/>
              <a:gd name="connsiteY31" fmla="*/ 889348 h 1349049"/>
              <a:gd name="connsiteX32" fmla="*/ 1853852 w 4384110"/>
              <a:gd name="connsiteY32" fmla="*/ 951978 h 1349049"/>
              <a:gd name="connsiteX33" fmla="*/ 1891430 w 4384110"/>
              <a:gd name="connsiteY33" fmla="*/ 977030 h 1349049"/>
              <a:gd name="connsiteX34" fmla="*/ 1929008 w 4384110"/>
              <a:gd name="connsiteY34" fmla="*/ 1014608 h 1349049"/>
              <a:gd name="connsiteX35" fmla="*/ 2004165 w 4384110"/>
              <a:gd name="connsiteY35" fmla="*/ 1039660 h 1349049"/>
              <a:gd name="connsiteX36" fmla="*/ 2041743 w 4384110"/>
              <a:gd name="connsiteY36" fmla="*/ 1052186 h 1349049"/>
              <a:gd name="connsiteX37" fmla="*/ 2718148 w 4384110"/>
              <a:gd name="connsiteY37" fmla="*/ 1077238 h 1349049"/>
              <a:gd name="connsiteX38" fmla="*/ 2956143 w 4384110"/>
              <a:gd name="connsiteY38" fmla="*/ 1102290 h 1349049"/>
              <a:gd name="connsiteX39" fmla="*/ 3018773 w 4384110"/>
              <a:gd name="connsiteY39" fmla="*/ 1114816 h 1349049"/>
              <a:gd name="connsiteX40" fmla="*/ 3081403 w 4384110"/>
              <a:gd name="connsiteY40" fmla="*/ 1152394 h 1349049"/>
              <a:gd name="connsiteX41" fmla="*/ 3331924 w 4384110"/>
              <a:gd name="connsiteY41" fmla="*/ 1189973 h 1349049"/>
              <a:gd name="connsiteX42" fmla="*/ 3457184 w 4384110"/>
              <a:gd name="connsiteY42" fmla="*/ 1215025 h 1349049"/>
              <a:gd name="connsiteX43" fmla="*/ 3507288 w 4384110"/>
              <a:gd name="connsiteY43" fmla="*/ 1227551 h 1349049"/>
              <a:gd name="connsiteX44" fmla="*/ 3620022 w 4384110"/>
              <a:gd name="connsiteY44" fmla="*/ 1240077 h 1349049"/>
              <a:gd name="connsiteX45" fmla="*/ 3657600 w 4384110"/>
              <a:gd name="connsiteY45" fmla="*/ 1252603 h 1349049"/>
              <a:gd name="connsiteX46" fmla="*/ 4296428 w 4384110"/>
              <a:gd name="connsiteY46" fmla="*/ 1277655 h 1349049"/>
              <a:gd name="connsiteX47" fmla="*/ 4384110 w 4384110"/>
              <a:gd name="connsiteY47" fmla="*/ 1315233 h 134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384110" h="1349049">
                <a:moveTo>
                  <a:pt x="0" y="0"/>
                </a:moveTo>
                <a:cubicBezTo>
                  <a:pt x="3399" y="20392"/>
                  <a:pt x="10368" y="86303"/>
                  <a:pt x="25052" y="112734"/>
                </a:cubicBezTo>
                <a:cubicBezTo>
                  <a:pt x="39674" y="139054"/>
                  <a:pt x="50104" y="171189"/>
                  <a:pt x="75156" y="187890"/>
                </a:cubicBezTo>
                <a:cubicBezTo>
                  <a:pt x="87682" y="196241"/>
                  <a:pt x="100978" y="203538"/>
                  <a:pt x="112734" y="212942"/>
                </a:cubicBezTo>
                <a:cubicBezTo>
                  <a:pt x="121956" y="220319"/>
                  <a:pt x="127224" y="232712"/>
                  <a:pt x="137787" y="237994"/>
                </a:cubicBezTo>
                <a:cubicBezTo>
                  <a:pt x="161406" y="249804"/>
                  <a:pt x="187891" y="254696"/>
                  <a:pt x="212943" y="263047"/>
                </a:cubicBezTo>
                <a:lnTo>
                  <a:pt x="250521" y="275573"/>
                </a:lnTo>
                <a:cubicBezTo>
                  <a:pt x="258872" y="288099"/>
                  <a:pt x="263818" y="303747"/>
                  <a:pt x="275573" y="313151"/>
                </a:cubicBezTo>
                <a:cubicBezTo>
                  <a:pt x="285883" y="321399"/>
                  <a:pt x="301341" y="319772"/>
                  <a:pt x="313151" y="325677"/>
                </a:cubicBezTo>
                <a:cubicBezTo>
                  <a:pt x="326616" y="332410"/>
                  <a:pt x="336972" y="344615"/>
                  <a:pt x="350729" y="350729"/>
                </a:cubicBezTo>
                <a:cubicBezTo>
                  <a:pt x="374860" y="361454"/>
                  <a:pt x="400833" y="367430"/>
                  <a:pt x="425885" y="375781"/>
                </a:cubicBezTo>
                <a:cubicBezTo>
                  <a:pt x="438411" y="379956"/>
                  <a:pt x="450654" y="385105"/>
                  <a:pt x="463463" y="388307"/>
                </a:cubicBezTo>
                <a:cubicBezTo>
                  <a:pt x="480164" y="392482"/>
                  <a:pt x="497448" y="394788"/>
                  <a:pt x="513567" y="400833"/>
                </a:cubicBezTo>
                <a:cubicBezTo>
                  <a:pt x="531051" y="407389"/>
                  <a:pt x="546508" y="418530"/>
                  <a:pt x="563671" y="425885"/>
                </a:cubicBezTo>
                <a:cubicBezTo>
                  <a:pt x="588827" y="436666"/>
                  <a:pt x="625931" y="444581"/>
                  <a:pt x="651354" y="450937"/>
                </a:cubicBezTo>
                <a:cubicBezTo>
                  <a:pt x="663880" y="459288"/>
                  <a:pt x="675467" y="469256"/>
                  <a:pt x="688932" y="475989"/>
                </a:cubicBezTo>
                <a:cubicBezTo>
                  <a:pt x="706902" y="484974"/>
                  <a:pt x="760561" y="497028"/>
                  <a:pt x="776614" y="501041"/>
                </a:cubicBezTo>
                <a:cubicBezTo>
                  <a:pt x="789140" y="509392"/>
                  <a:pt x="800355" y="520163"/>
                  <a:pt x="814192" y="526093"/>
                </a:cubicBezTo>
                <a:cubicBezTo>
                  <a:pt x="863207" y="547099"/>
                  <a:pt x="888932" y="529991"/>
                  <a:pt x="939452" y="563671"/>
                </a:cubicBezTo>
                <a:cubicBezTo>
                  <a:pt x="951978" y="572022"/>
                  <a:pt x="963565" y="581990"/>
                  <a:pt x="977030" y="588723"/>
                </a:cubicBezTo>
                <a:cubicBezTo>
                  <a:pt x="998079" y="599248"/>
                  <a:pt x="1044645" y="607755"/>
                  <a:pt x="1064713" y="613775"/>
                </a:cubicBezTo>
                <a:cubicBezTo>
                  <a:pt x="1090006" y="621363"/>
                  <a:pt x="1114817" y="630476"/>
                  <a:pt x="1139869" y="638827"/>
                </a:cubicBezTo>
                <a:cubicBezTo>
                  <a:pt x="1152395" y="643002"/>
                  <a:pt x="1166461" y="644029"/>
                  <a:pt x="1177447" y="651353"/>
                </a:cubicBezTo>
                <a:cubicBezTo>
                  <a:pt x="1189973" y="659704"/>
                  <a:pt x="1200929" y="671119"/>
                  <a:pt x="1215025" y="676405"/>
                </a:cubicBezTo>
                <a:cubicBezTo>
                  <a:pt x="1234960" y="683880"/>
                  <a:pt x="1256778" y="684756"/>
                  <a:pt x="1277655" y="688931"/>
                </a:cubicBezTo>
                <a:cubicBezTo>
                  <a:pt x="1290181" y="697282"/>
                  <a:pt x="1301396" y="708054"/>
                  <a:pt x="1315233" y="713984"/>
                </a:cubicBezTo>
                <a:cubicBezTo>
                  <a:pt x="1343613" y="726147"/>
                  <a:pt x="1375491" y="723800"/>
                  <a:pt x="1402915" y="739036"/>
                </a:cubicBezTo>
                <a:cubicBezTo>
                  <a:pt x="1429235" y="753658"/>
                  <a:pt x="1453019" y="772439"/>
                  <a:pt x="1478071" y="789140"/>
                </a:cubicBezTo>
                <a:cubicBezTo>
                  <a:pt x="1490597" y="797491"/>
                  <a:pt x="1501368" y="809431"/>
                  <a:pt x="1515650" y="814192"/>
                </a:cubicBezTo>
                <a:lnTo>
                  <a:pt x="1665962" y="864296"/>
                </a:lnTo>
                <a:lnTo>
                  <a:pt x="1703540" y="876822"/>
                </a:lnTo>
                <a:cubicBezTo>
                  <a:pt x="1716066" y="880997"/>
                  <a:pt x="1730132" y="882024"/>
                  <a:pt x="1741118" y="889348"/>
                </a:cubicBezTo>
                <a:cubicBezTo>
                  <a:pt x="1825817" y="945814"/>
                  <a:pt x="1720920" y="878127"/>
                  <a:pt x="1853852" y="951978"/>
                </a:cubicBezTo>
                <a:cubicBezTo>
                  <a:pt x="1867012" y="959289"/>
                  <a:pt x="1879865" y="967392"/>
                  <a:pt x="1891430" y="977030"/>
                </a:cubicBezTo>
                <a:cubicBezTo>
                  <a:pt x="1905039" y="988371"/>
                  <a:pt x="1913523" y="1006005"/>
                  <a:pt x="1929008" y="1014608"/>
                </a:cubicBezTo>
                <a:cubicBezTo>
                  <a:pt x="1952092" y="1027433"/>
                  <a:pt x="1979113" y="1031309"/>
                  <a:pt x="2004165" y="1039660"/>
                </a:cubicBezTo>
                <a:cubicBezTo>
                  <a:pt x="2016691" y="1043835"/>
                  <a:pt x="2028545" y="1051809"/>
                  <a:pt x="2041743" y="1052186"/>
                </a:cubicBezTo>
                <a:cubicBezTo>
                  <a:pt x="2559563" y="1066981"/>
                  <a:pt x="2334159" y="1057028"/>
                  <a:pt x="2718148" y="1077238"/>
                </a:cubicBezTo>
                <a:cubicBezTo>
                  <a:pt x="2825020" y="1112862"/>
                  <a:pt x="2713179" y="1079151"/>
                  <a:pt x="2956143" y="1102290"/>
                </a:cubicBezTo>
                <a:cubicBezTo>
                  <a:pt x="2977337" y="1104308"/>
                  <a:pt x="2997896" y="1110641"/>
                  <a:pt x="3018773" y="1114816"/>
                </a:cubicBezTo>
                <a:cubicBezTo>
                  <a:pt x="3039650" y="1127342"/>
                  <a:pt x="3059239" y="1142319"/>
                  <a:pt x="3081403" y="1152394"/>
                </a:cubicBezTo>
                <a:cubicBezTo>
                  <a:pt x="3170790" y="1193025"/>
                  <a:pt x="3222018" y="1182123"/>
                  <a:pt x="3331924" y="1189973"/>
                </a:cubicBezTo>
                <a:cubicBezTo>
                  <a:pt x="3373677" y="1198324"/>
                  <a:pt x="3415875" y="1204698"/>
                  <a:pt x="3457184" y="1215025"/>
                </a:cubicBezTo>
                <a:cubicBezTo>
                  <a:pt x="3473885" y="1219200"/>
                  <a:pt x="3490273" y="1224933"/>
                  <a:pt x="3507288" y="1227551"/>
                </a:cubicBezTo>
                <a:cubicBezTo>
                  <a:pt x="3544658" y="1233300"/>
                  <a:pt x="3582444" y="1235902"/>
                  <a:pt x="3620022" y="1240077"/>
                </a:cubicBezTo>
                <a:cubicBezTo>
                  <a:pt x="3632548" y="1244252"/>
                  <a:pt x="3644417" y="1251871"/>
                  <a:pt x="3657600" y="1252603"/>
                </a:cubicBezTo>
                <a:cubicBezTo>
                  <a:pt x="3870378" y="1264424"/>
                  <a:pt x="4296428" y="1277655"/>
                  <a:pt x="4296428" y="1277655"/>
                </a:cubicBezTo>
                <a:cubicBezTo>
                  <a:pt x="4376497" y="1331034"/>
                  <a:pt x="4350294" y="1349049"/>
                  <a:pt x="4384110" y="1315233"/>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000000"/>
              </a:solidFill>
            </a:endParaRPr>
          </a:p>
        </p:txBody>
      </p:sp>
      <p:sp>
        <p:nvSpPr>
          <p:cNvPr id="11" name="Freeform 10"/>
          <p:cNvSpPr/>
          <p:nvPr/>
        </p:nvSpPr>
        <p:spPr>
          <a:xfrm>
            <a:off x="1916113" y="5308600"/>
            <a:ext cx="4371975" cy="541338"/>
          </a:xfrm>
          <a:custGeom>
            <a:avLst/>
            <a:gdLst>
              <a:gd name="connsiteX0" fmla="*/ 0 w 4371584"/>
              <a:gd name="connsiteY0" fmla="*/ 541208 h 541208"/>
              <a:gd name="connsiteX1" fmla="*/ 450937 w 4371584"/>
              <a:gd name="connsiteY1" fmla="*/ 528682 h 541208"/>
              <a:gd name="connsiteX2" fmla="*/ 563671 w 4371584"/>
              <a:gd name="connsiteY2" fmla="*/ 491104 h 541208"/>
              <a:gd name="connsiteX3" fmla="*/ 626302 w 4371584"/>
              <a:gd name="connsiteY3" fmla="*/ 478578 h 541208"/>
              <a:gd name="connsiteX4" fmla="*/ 776614 w 4371584"/>
              <a:gd name="connsiteY4" fmla="*/ 453526 h 541208"/>
              <a:gd name="connsiteX5" fmla="*/ 851770 w 4371584"/>
              <a:gd name="connsiteY5" fmla="*/ 415948 h 541208"/>
              <a:gd name="connsiteX6" fmla="*/ 889348 w 4371584"/>
              <a:gd name="connsiteY6" fmla="*/ 403421 h 541208"/>
              <a:gd name="connsiteX7" fmla="*/ 914400 w 4371584"/>
              <a:gd name="connsiteY7" fmla="*/ 365843 h 541208"/>
              <a:gd name="connsiteX8" fmla="*/ 951978 w 4371584"/>
              <a:gd name="connsiteY8" fmla="*/ 353317 h 541208"/>
              <a:gd name="connsiteX9" fmla="*/ 1052186 w 4371584"/>
              <a:gd name="connsiteY9" fmla="*/ 328265 h 541208"/>
              <a:gd name="connsiteX10" fmla="*/ 1177447 w 4371584"/>
              <a:gd name="connsiteY10" fmla="*/ 303213 h 541208"/>
              <a:gd name="connsiteX11" fmla="*/ 1778696 w 4371584"/>
              <a:gd name="connsiteY11" fmla="*/ 278161 h 541208"/>
              <a:gd name="connsiteX12" fmla="*/ 2167003 w 4371584"/>
              <a:gd name="connsiteY12" fmla="*/ 253109 h 541208"/>
              <a:gd name="connsiteX13" fmla="*/ 2217107 w 4371584"/>
              <a:gd name="connsiteY13" fmla="*/ 240583 h 541208"/>
              <a:gd name="connsiteX14" fmla="*/ 2342367 w 4371584"/>
              <a:gd name="connsiteY14" fmla="*/ 215531 h 541208"/>
              <a:gd name="connsiteX15" fmla="*/ 2392471 w 4371584"/>
              <a:gd name="connsiteY15" fmla="*/ 203005 h 541208"/>
              <a:gd name="connsiteX16" fmla="*/ 2592888 w 4371584"/>
              <a:gd name="connsiteY16" fmla="*/ 190479 h 541208"/>
              <a:gd name="connsiteX17" fmla="*/ 2680570 w 4371584"/>
              <a:gd name="connsiteY17" fmla="*/ 165427 h 541208"/>
              <a:gd name="connsiteX18" fmla="*/ 2743200 w 4371584"/>
              <a:gd name="connsiteY18" fmla="*/ 152901 h 541208"/>
              <a:gd name="connsiteX19" fmla="*/ 2793304 w 4371584"/>
              <a:gd name="connsiteY19" fmla="*/ 140375 h 541208"/>
              <a:gd name="connsiteX20" fmla="*/ 3068877 w 4371584"/>
              <a:gd name="connsiteY20" fmla="*/ 127849 h 541208"/>
              <a:gd name="connsiteX21" fmla="*/ 3519814 w 4371584"/>
              <a:gd name="connsiteY21" fmla="*/ 102797 h 541208"/>
              <a:gd name="connsiteX22" fmla="*/ 3807913 w 4371584"/>
              <a:gd name="connsiteY22" fmla="*/ 90271 h 541208"/>
              <a:gd name="connsiteX23" fmla="*/ 3945699 w 4371584"/>
              <a:gd name="connsiteY23" fmla="*/ 52693 h 541208"/>
              <a:gd name="connsiteX24" fmla="*/ 3983277 w 4371584"/>
              <a:gd name="connsiteY24" fmla="*/ 40167 h 541208"/>
              <a:gd name="connsiteX25" fmla="*/ 4221271 w 4371584"/>
              <a:gd name="connsiteY25" fmla="*/ 27641 h 541208"/>
              <a:gd name="connsiteX26" fmla="*/ 4271376 w 4371584"/>
              <a:gd name="connsiteY26" fmla="*/ 15115 h 541208"/>
              <a:gd name="connsiteX27" fmla="*/ 4308954 w 4371584"/>
              <a:gd name="connsiteY27" fmla="*/ 2589 h 541208"/>
              <a:gd name="connsiteX28" fmla="*/ 4371584 w 4371584"/>
              <a:gd name="connsiteY28" fmla="*/ 2589 h 541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71584" h="541208">
                <a:moveTo>
                  <a:pt x="0" y="541208"/>
                </a:moveTo>
                <a:cubicBezTo>
                  <a:pt x="150312" y="537033"/>
                  <a:pt x="300949" y="539395"/>
                  <a:pt x="450937" y="528682"/>
                </a:cubicBezTo>
                <a:cubicBezTo>
                  <a:pt x="489909" y="525898"/>
                  <a:pt x="525396" y="498759"/>
                  <a:pt x="563671" y="491104"/>
                </a:cubicBezTo>
                <a:cubicBezTo>
                  <a:pt x="584548" y="486929"/>
                  <a:pt x="605301" y="482078"/>
                  <a:pt x="626302" y="478578"/>
                </a:cubicBezTo>
                <a:cubicBezTo>
                  <a:pt x="689933" y="467973"/>
                  <a:pt x="717575" y="468286"/>
                  <a:pt x="776614" y="453526"/>
                </a:cubicBezTo>
                <a:cubicBezTo>
                  <a:pt x="839580" y="437784"/>
                  <a:pt x="790543" y="446562"/>
                  <a:pt x="851770" y="415948"/>
                </a:cubicBezTo>
                <a:cubicBezTo>
                  <a:pt x="863580" y="410043"/>
                  <a:pt x="876822" y="407597"/>
                  <a:pt x="889348" y="403421"/>
                </a:cubicBezTo>
                <a:cubicBezTo>
                  <a:pt x="897699" y="390895"/>
                  <a:pt x="902645" y="375247"/>
                  <a:pt x="914400" y="365843"/>
                </a:cubicBezTo>
                <a:cubicBezTo>
                  <a:pt x="924710" y="357595"/>
                  <a:pt x="939240" y="356791"/>
                  <a:pt x="951978" y="353317"/>
                </a:cubicBezTo>
                <a:cubicBezTo>
                  <a:pt x="985195" y="344258"/>
                  <a:pt x="1018424" y="335017"/>
                  <a:pt x="1052186" y="328265"/>
                </a:cubicBezTo>
                <a:lnTo>
                  <a:pt x="1177447" y="303213"/>
                </a:lnTo>
                <a:cubicBezTo>
                  <a:pt x="1416179" y="255467"/>
                  <a:pt x="1218781" y="291182"/>
                  <a:pt x="1778696" y="278161"/>
                </a:cubicBezTo>
                <a:cubicBezTo>
                  <a:pt x="1931317" y="227287"/>
                  <a:pt x="1767086" y="278104"/>
                  <a:pt x="2167003" y="253109"/>
                </a:cubicBezTo>
                <a:cubicBezTo>
                  <a:pt x="2184185" y="252035"/>
                  <a:pt x="2200274" y="244190"/>
                  <a:pt x="2217107" y="240583"/>
                </a:cubicBezTo>
                <a:cubicBezTo>
                  <a:pt x="2258742" y="231661"/>
                  <a:pt x="2301058" y="225858"/>
                  <a:pt x="2342367" y="215531"/>
                </a:cubicBezTo>
                <a:cubicBezTo>
                  <a:pt x="2359068" y="211356"/>
                  <a:pt x="2375341" y="204718"/>
                  <a:pt x="2392471" y="203005"/>
                </a:cubicBezTo>
                <a:cubicBezTo>
                  <a:pt x="2459075" y="196345"/>
                  <a:pt x="2526082" y="194654"/>
                  <a:pt x="2592888" y="190479"/>
                </a:cubicBezTo>
                <a:cubicBezTo>
                  <a:pt x="2634735" y="176530"/>
                  <a:pt x="2633385" y="175913"/>
                  <a:pt x="2680570" y="165427"/>
                </a:cubicBezTo>
                <a:cubicBezTo>
                  <a:pt x="2701353" y="160809"/>
                  <a:pt x="2722417" y="157519"/>
                  <a:pt x="2743200" y="152901"/>
                </a:cubicBezTo>
                <a:cubicBezTo>
                  <a:pt x="2760005" y="149166"/>
                  <a:pt x="2776139" y="141695"/>
                  <a:pt x="2793304" y="140375"/>
                </a:cubicBezTo>
                <a:cubicBezTo>
                  <a:pt x="2884986" y="133323"/>
                  <a:pt x="2977019" y="132024"/>
                  <a:pt x="3068877" y="127849"/>
                </a:cubicBezTo>
                <a:cubicBezTo>
                  <a:pt x="3237973" y="71484"/>
                  <a:pt x="3085502" y="118308"/>
                  <a:pt x="3519814" y="102797"/>
                </a:cubicBezTo>
                <a:lnTo>
                  <a:pt x="3807913" y="90271"/>
                </a:lnTo>
                <a:cubicBezTo>
                  <a:pt x="3896437" y="72566"/>
                  <a:pt x="3850345" y="84478"/>
                  <a:pt x="3945699" y="52693"/>
                </a:cubicBezTo>
                <a:cubicBezTo>
                  <a:pt x="3958225" y="48518"/>
                  <a:pt x="3970092" y="40861"/>
                  <a:pt x="3983277" y="40167"/>
                </a:cubicBezTo>
                <a:lnTo>
                  <a:pt x="4221271" y="27641"/>
                </a:lnTo>
                <a:cubicBezTo>
                  <a:pt x="4237973" y="23466"/>
                  <a:pt x="4254823" y="19844"/>
                  <a:pt x="4271376" y="15115"/>
                </a:cubicBezTo>
                <a:cubicBezTo>
                  <a:pt x="4284072" y="11488"/>
                  <a:pt x="4295852" y="4227"/>
                  <a:pt x="4308954" y="2589"/>
                </a:cubicBezTo>
                <a:cubicBezTo>
                  <a:pt x="4329669" y="0"/>
                  <a:pt x="4350707" y="2589"/>
                  <a:pt x="4371584" y="2589"/>
                </a:cubicBezTo>
              </a:path>
            </a:pathLst>
          </a:custGeom>
          <a:ln w="38100">
            <a:solidFill>
              <a:srgbClr val="0000FF"/>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solidFill>
                <a:srgbClr val="000000"/>
              </a:solidFill>
            </a:endParaRPr>
          </a:p>
        </p:txBody>
      </p:sp>
      <p:sp>
        <p:nvSpPr>
          <p:cNvPr id="12" name="TextBox 11"/>
          <p:cNvSpPr txBox="1">
            <a:spLocks noChangeArrowheads="1"/>
          </p:cNvSpPr>
          <p:nvPr/>
        </p:nvSpPr>
        <p:spPr bwMode="auto">
          <a:xfrm>
            <a:off x="5257800" y="4354513"/>
            <a:ext cx="989013" cy="369887"/>
          </a:xfrm>
          <a:prstGeom prst="rect">
            <a:avLst/>
          </a:prstGeom>
          <a:noFill/>
          <a:ln w="9525">
            <a:noFill/>
            <a:miter lim="800000"/>
            <a:headEnd/>
            <a:tailEnd/>
          </a:ln>
        </p:spPr>
        <p:txBody>
          <a:bodyPr wrap="none">
            <a:spAutoFit/>
          </a:bodyPr>
          <a:lstStyle/>
          <a:p>
            <a:r>
              <a:rPr lang="en-US" altLang="en-US" b="1">
                <a:solidFill>
                  <a:srgbClr val="FF0000"/>
                </a:solidFill>
              </a:rPr>
              <a:t>Testing</a:t>
            </a:r>
          </a:p>
        </p:txBody>
      </p:sp>
      <p:sp>
        <p:nvSpPr>
          <p:cNvPr id="13" name="TextBox 12"/>
          <p:cNvSpPr txBox="1">
            <a:spLocks noChangeArrowheads="1"/>
          </p:cNvSpPr>
          <p:nvPr/>
        </p:nvSpPr>
        <p:spPr bwMode="auto">
          <a:xfrm>
            <a:off x="5105400" y="5497513"/>
            <a:ext cx="1082675" cy="369887"/>
          </a:xfrm>
          <a:prstGeom prst="rect">
            <a:avLst/>
          </a:prstGeom>
          <a:noFill/>
          <a:ln w="9525">
            <a:noFill/>
            <a:miter lim="800000"/>
            <a:headEnd/>
            <a:tailEnd/>
          </a:ln>
        </p:spPr>
        <p:txBody>
          <a:bodyPr wrap="none">
            <a:spAutoFit/>
          </a:bodyPr>
          <a:lstStyle/>
          <a:p>
            <a:r>
              <a:rPr lang="en-US" altLang="en-US" b="1">
                <a:solidFill>
                  <a:srgbClr val="0000FF"/>
                </a:solidFill>
              </a:rPr>
              <a:t>Training</a:t>
            </a:r>
          </a:p>
        </p:txBody>
      </p:sp>
      <p:cxnSp>
        <p:nvCxnSpPr>
          <p:cNvPr id="19" name="Straight Arrow Connector 18"/>
          <p:cNvCxnSpPr/>
          <p:nvPr/>
        </p:nvCxnSpPr>
        <p:spPr>
          <a:xfrm rot="5400000" flipH="1" flipV="1">
            <a:off x="2020094" y="4990306"/>
            <a:ext cx="1295400" cy="1588"/>
          </a:xfrm>
          <a:prstGeom prst="straightConnector1">
            <a:avLst/>
          </a:prstGeom>
          <a:ln w="317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2743200" y="4800600"/>
            <a:ext cx="2249488" cy="369888"/>
          </a:xfrm>
          <a:prstGeom prst="rect">
            <a:avLst/>
          </a:prstGeom>
          <a:noFill/>
          <a:ln w="9525">
            <a:noFill/>
            <a:miter lim="800000"/>
            <a:headEnd/>
            <a:tailEnd/>
          </a:ln>
        </p:spPr>
        <p:txBody>
          <a:bodyPr wrap="none">
            <a:spAutoFit/>
          </a:bodyPr>
          <a:lstStyle/>
          <a:p>
            <a:r>
              <a:rPr lang="en-US" altLang="en-US">
                <a:solidFill>
                  <a:srgbClr val="000000"/>
                </a:solidFill>
              </a:rPr>
              <a:t>Generalization Error</a:t>
            </a:r>
          </a:p>
        </p:txBody>
      </p:sp>
      <p:sp>
        <p:nvSpPr>
          <p:cNvPr id="15" name="Rectangle 14"/>
          <p:cNvSpPr/>
          <p:nvPr/>
        </p:nvSpPr>
        <p:spPr>
          <a:xfrm>
            <a:off x="1917700" y="5257800"/>
            <a:ext cx="6235700" cy="63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7" name="Rectangle 16"/>
          <p:cNvSpPr/>
          <p:nvPr/>
        </p:nvSpPr>
        <p:spPr>
          <a:xfrm>
            <a:off x="1919288" y="3009900"/>
            <a:ext cx="6235700" cy="198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grpSp>
        <p:nvGrpSpPr>
          <p:cNvPr id="2" name="Group 3"/>
          <p:cNvGrpSpPr>
            <a:grpSpLocks/>
          </p:cNvGrpSpPr>
          <p:nvPr/>
        </p:nvGrpSpPr>
        <p:grpSpPr bwMode="auto">
          <a:xfrm>
            <a:off x="1535113" y="2668588"/>
            <a:ext cx="4789487" cy="3568700"/>
            <a:chOff x="1535668" y="2667794"/>
            <a:chExt cx="4788932" cy="3568938"/>
          </a:xfrm>
        </p:grpSpPr>
        <p:cxnSp>
          <p:nvCxnSpPr>
            <p:cNvPr id="6" name="Straight Arrow Connector 5"/>
            <p:cNvCxnSpPr/>
            <p:nvPr/>
          </p:nvCxnSpPr>
          <p:spPr>
            <a:xfrm flipV="1">
              <a:off x="1905512" y="5866819"/>
              <a:ext cx="441908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583" name="TextBox 6"/>
            <p:cNvSpPr txBox="1">
              <a:spLocks noChangeArrowheads="1"/>
            </p:cNvSpPr>
            <p:nvPr/>
          </p:nvSpPr>
          <p:spPr bwMode="auto">
            <a:xfrm>
              <a:off x="2743200" y="5867400"/>
              <a:ext cx="3224024" cy="369332"/>
            </a:xfrm>
            <a:prstGeom prst="rect">
              <a:avLst/>
            </a:prstGeom>
            <a:noFill/>
            <a:ln w="9525">
              <a:noFill/>
              <a:miter lim="800000"/>
              <a:headEnd/>
              <a:tailEnd/>
            </a:ln>
          </p:spPr>
          <p:txBody>
            <a:bodyPr wrap="none">
              <a:spAutoFit/>
            </a:bodyPr>
            <a:lstStyle/>
            <a:p>
              <a:r>
                <a:rPr lang="en-US" altLang="en-US">
                  <a:solidFill>
                    <a:srgbClr val="000000"/>
                  </a:solidFill>
                </a:rPr>
                <a:t>Number of Training Examples</a:t>
              </a:r>
            </a:p>
          </p:txBody>
        </p:sp>
        <p:sp>
          <p:nvSpPr>
            <p:cNvPr id="109584" name="TextBox 9"/>
            <p:cNvSpPr txBox="1">
              <a:spLocks noChangeArrowheads="1"/>
            </p:cNvSpPr>
            <p:nvPr/>
          </p:nvSpPr>
          <p:spPr bwMode="auto">
            <a:xfrm rot="-5400000">
              <a:off x="1371520" y="4141636"/>
              <a:ext cx="697627" cy="369332"/>
            </a:xfrm>
            <a:prstGeom prst="rect">
              <a:avLst/>
            </a:prstGeom>
            <a:noFill/>
            <a:ln w="9525">
              <a:noFill/>
              <a:miter lim="800000"/>
              <a:headEnd/>
              <a:tailEnd/>
            </a:ln>
          </p:spPr>
          <p:txBody>
            <a:bodyPr wrap="none">
              <a:spAutoFit/>
            </a:bodyPr>
            <a:lstStyle/>
            <a:p>
              <a:r>
                <a:rPr lang="en-US" altLang="en-US">
                  <a:solidFill>
                    <a:srgbClr val="000000"/>
                  </a:solidFill>
                </a:rPr>
                <a:t>Error</a:t>
              </a:r>
            </a:p>
          </p:txBody>
        </p:sp>
        <p:cxnSp>
          <p:nvCxnSpPr>
            <p:cNvPr id="5" name="Straight Arrow Connector 4"/>
            <p:cNvCxnSpPr/>
            <p:nvPr/>
          </p:nvCxnSpPr>
          <p:spPr>
            <a:xfrm rot="5400000" flipH="1" flipV="1">
              <a:off x="304413" y="4267307"/>
              <a:ext cx="3200613"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9580" name="Rectangle 19"/>
          <p:cNvSpPr>
            <a:spLocks noChangeArrowheads="1"/>
          </p:cNvSpPr>
          <p:nvPr/>
        </p:nvSpPr>
        <p:spPr bwMode="auto">
          <a:xfrm>
            <a:off x="3048000" y="1981200"/>
            <a:ext cx="2505075" cy="369888"/>
          </a:xfrm>
          <a:prstGeom prst="rect">
            <a:avLst/>
          </a:prstGeom>
          <a:noFill/>
          <a:ln w="9525">
            <a:noFill/>
            <a:miter lim="800000"/>
            <a:headEnd/>
            <a:tailEnd/>
          </a:ln>
        </p:spPr>
        <p:txBody>
          <a:bodyPr wrap="none">
            <a:spAutoFit/>
          </a:bodyPr>
          <a:lstStyle/>
          <a:p>
            <a:r>
              <a:rPr lang="en-US" altLang="en-US">
                <a:solidFill>
                  <a:srgbClr val="000000"/>
                </a:solidFill>
              </a:rPr>
              <a:t>Fixed prediction model</a:t>
            </a:r>
          </a:p>
        </p:txBody>
      </p:sp>
      <p:sp>
        <p:nvSpPr>
          <p:cNvPr id="22" name="TextBox 21"/>
          <p:cNvSpPr txBox="1"/>
          <p:nvPr/>
        </p:nvSpPr>
        <p:spPr>
          <a:xfrm>
            <a:off x="7475538" y="6581775"/>
            <a:ext cx="1668462" cy="276225"/>
          </a:xfrm>
          <a:prstGeom prst="rect">
            <a:avLst/>
          </a:prstGeom>
          <a:noFill/>
        </p:spPr>
        <p:txBody>
          <a:bodyPr wrap="none">
            <a:spAutoFit/>
          </a:bodyPr>
          <a:lstStyle/>
          <a:p>
            <a:pPr>
              <a:defRPr/>
            </a:pPr>
            <a:r>
              <a:rPr lang="en-US" sz="1200" dirty="0">
                <a:solidFill>
                  <a:srgbClr val="FFFFFF">
                    <a:lumMod val="65000"/>
                  </a:srgbClr>
                </a:solidFill>
                <a:cs typeface="+mn-cs"/>
              </a:rPr>
              <a:t>Slide credit: D. </a:t>
            </a:r>
            <a:r>
              <a:rPr lang="en-US" sz="1200" dirty="0" err="1">
                <a:solidFill>
                  <a:srgbClr val="FFFFFF">
                    <a:lumMod val="65000"/>
                  </a:srgbClr>
                </a:solidFill>
                <a:cs typeface="+mn-cs"/>
              </a:rPr>
              <a:t>Hoiem</a:t>
            </a:r>
            <a:endParaRPr lang="en-US" sz="1200" dirty="0">
              <a:solidFill>
                <a:srgbClr val="FFFFFF">
                  <a:lumMod val="65000"/>
                </a:srgbClr>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2" presetClass="exit" presetSubtype="2" fill="hold" grpId="0" nodeType="withEffect">
                                  <p:stCondLst>
                                    <p:cond delay="0"/>
                                  </p:stCondLst>
                                  <p:childTnLst>
                                    <p:anim calcmode="lin" valueType="num">
                                      <p:cBhvr additive="base">
                                        <p:cTn id="8" dur="1000"/>
                                        <p:tgtEl>
                                          <p:spTgt spid="15"/>
                                        </p:tgtEl>
                                        <p:attrNameLst>
                                          <p:attrName>ppt_x</p:attrName>
                                        </p:attrNameLst>
                                      </p:cBhvr>
                                      <p:tavLst>
                                        <p:tav tm="0">
                                          <p:val>
                                            <p:strVal val="ppt_x"/>
                                          </p:val>
                                        </p:tav>
                                        <p:tav tm="100000">
                                          <p:val>
                                            <p:strVal val="1+ppt_w/2"/>
                                          </p:val>
                                        </p:tav>
                                      </p:tavLst>
                                    </p:anim>
                                    <p:anim calcmode="lin" valueType="num">
                                      <p:cBhvr additive="base">
                                        <p:cTn id="9" dur="1000"/>
                                        <p:tgtEl>
                                          <p:spTgt spid="15"/>
                                        </p:tgtEl>
                                        <p:attrNameLst>
                                          <p:attrName>ppt_y</p:attrName>
                                        </p:attrNameLst>
                                      </p:cBhvr>
                                      <p:tavLst>
                                        <p:tav tm="0">
                                          <p:val>
                                            <p:strVal val="ppt_y"/>
                                          </p:val>
                                        </p:tav>
                                        <p:tav tm="100000">
                                          <p:val>
                                            <p:strVal val="ppt_y"/>
                                          </p:val>
                                        </p:tav>
                                      </p:tavLst>
                                    </p:anim>
                                    <p:set>
                                      <p:cBhvr>
                                        <p:cTn id="10" dur="1" fill="hold">
                                          <p:stCondLst>
                                            <p:cond delay="999"/>
                                          </p:stCondLst>
                                        </p:cTn>
                                        <p:tgtEl>
                                          <p:spTgt spid="15"/>
                                        </p:tgtEl>
                                        <p:attrNameLst>
                                          <p:attrName>style.visibility</p:attrName>
                                        </p:attrNameLst>
                                      </p:cBhvr>
                                      <p:to>
                                        <p:strVal val="hidden"/>
                                      </p:to>
                                    </p:se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2" presetClass="exit" presetSubtype="2" fill="hold" grpId="0" nodeType="withEffect">
                                  <p:stCondLst>
                                    <p:cond delay="0"/>
                                  </p:stCondLst>
                                  <p:childTnLst>
                                    <p:anim calcmode="lin" valueType="num">
                                      <p:cBhvr additive="base">
                                        <p:cTn id="19" dur="1000"/>
                                        <p:tgtEl>
                                          <p:spTgt spid="17"/>
                                        </p:tgtEl>
                                        <p:attrNameLst>
                                          <p:attrName>ppt_x</p:attrName>
                                        </p:attrNameLst>
                                      </p:cBhvr>
                                      <p:tavLst>
                                        <p:tav tm="0">
                                          <p:val>
                                            <p:strVal val="ppt_x"/>
                                          </p:val>
                                        </p:tav>
                                        <p:tav tm="100000">
                                          <p:val>
                                            <p:strVal val="1+ppt_w/2"/>
                                          </p:val>
                                        </p:tav>
                                      </p:tavLst>
                                    </p:anim>
                                    <p:anim calcmode="lin" valueType="num">
                                      <p:cBhvr additive="base">
                                        <p:cTn id="20" dur="1000"/>
                                        <p:tgtEl>
                                          <p:spTgt spid="17"/>
                                        </p:tgtEl>
                                        <p:attrNameLst>
                                          <p:attrName>ppt_y</p:attrName>
                                        </p:attrNameLst>
                                      </p:cBhvr>
                                      <p:tavLst>
                                        <p:tav tm="0">
                                          <p:val>
                                            <p:strVal val="ppt_y"/>
                                          </p:val>
                                        </p:tav>
                                        <p:tav tm="100000">
                                          <p:val>
                                            <p:strVal val="ppt_y"/>
                                          </p:val>
                                        </p:tav>
                                      </p:tavLst>
                                    </p:anim>
                                    <p:set>
                                      <p:cBhvr>
                                        <p:cTn id="21" dur="1" fill="hold">
                                          <p:stCondLst>
                                            <p:cond delay="999"/>
                                          </p:stCondLst>
                                        </p:cTn>
                                        <p:tgtEl>
                                          <p:spTgt spid="17"/>
                                        </p:tgtEl>
                                        <p:attrNameLst>
                                          <p:attrName>style.visibility</p:attrName>
                                        </p:attrNameLst>
                                      </p:cBhvr>
                                      <p:to>
                                        <p:strVal val="hidden"/>
                                      </p:to>
                                    </p:set>
                                  </p:childTnLst>
                                </p:cTn>
                              </p:par>
                            </p:childTnLst>
                          </p:cTn>
                        </p:par>
                        <p:par>
                          <p:cTn id="22" fill="hold" nodeType="afterGroup">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1" grpId="0"/>
      <p:bldP spid="15" grpId="0" animBg="1"/>
      <p:bldP spid="1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r>
              <a:rPr lang="en-US" altLang="en-US" smtClean="0"/>
              <a:t>Remember…</a:t>
            </a:r>
          </a:p>
        </p:txBody>
      </p:sp>
      <p:sp>
        <p:nvSpPr>
          <p:cNvPr id="3" name="Content Placeholder 2"/>
          <p:cNvSpPr>
            <a:spLocks noGrp="1"/>
          </p:cNvSpPr>
          <p:nvPr>
            <p:ph idx="1"/>
          </p:nvPr>
        </p:nvSpPr>
        <p:spPr>
          <a:xfrm>
            <a:off x="457200" y="990600"/>
            <a:ext cx="5638800" cy="5135563"/>
          </a:xfrm>
        </p:spPr>
        <p:txBody>
          <a:bodyPr>
            <a:normAutofit lnSpcReduction="10000"/>
          </a:bodyPr>
          <a:lstStyle/>
          <a:p>
            <a:pPr>
              <a:defRPr/>
            </a:pPr>
            <a:r>
              <a:rPr lang="en-US" dirty="0" smtClean="0"/>
              <a:t>No classifier is inherently better than any other: you need to make assumptions to generalize</a:t>
            </a:r>
          </a:p>
          <a:p>
            <a:pPr>
              <a:defRPr/>
            </a:pPr>
            <a:endParaRPr lang="en-US" dirty="0" smtClean="0"/>
          </a:p>
          <a:p>
            <a:pPr>
              <a:defRPr/>
            </a:pPr>
            <a:r>
              <a:rPr lang="en-US" dirty="0" smtClean="0"/>
              <a:t>Three kinds of error</a:t>
            </a:r>
          </a:p>
          <a:p>
            <a:pPr lvl="1">
              <a:defRPr/>
            </a:pPr>
            <a:r>
              <a:rPr lang="en-US" dirty="0" smtClean="0"/>
              <a:t>Inherent: unavoidable</a:t>
            </a:r>
          </a:p>
          <a:p>
            <a:pPr lvl="1">
              <a:defRPr/>
            </a:pPr>
            <a:r>
              <a:rPr lang="en-US" dirty="0" smtClean="0"/>
              <a:t>Bias: due to over-simplifications</a:t>
            </a:r>
          </a:p>
          <a:p>
            <a:pPr lvl="1">
              <a:defRPr/>
            </a:pPr>
            <a:r>
              <a:rPr lang="en-US" dirty="0" smtClean="0"/>
              <a:t>Variance: due to inability to perfectly estimate parameters from limited data</a:t>
            </a:r>
          </a:p>
        </p:txBody>
      </p:sp>
      <p:sp>
        <p:nvSpPr>
          <p:cNvPr id="5" name="TextBox 4"/>
          <p:cNvSpPr txBox="1"/>
          <p:nvPr/>
        </p:nvSpPr>
        <p:spPr>
          <a:xfrm>
            <a:off x="7475538" y="6581775"/>
            <a:ext cx="1668462" cy="276225"/>
          </a:xfrm>
          <a:prstGeom prst="rect">
            <a:avLst/>
          </a:prstGeom>
          <a:noFill/>
        </p:spPr>
        <p:txBody>
          <a:bodyPr wrap="none">
            <a:spAutoFit/>
          </a:bodyPr>
          <a:lstStyle/>
          <a:p>
            <a:pPr>
              <a:defRPr/>
            </a:pPr>
            <a:r>
              <a:rPr lang="en-US" sz="1200" dirty="0">
                <a:solidFill>
                  <a:prstClr val="white">
                    <a:lumMod val="65000"/>
                  </a:prstClr>
                </a:solidFill>
                <a:cs typeface="+mn-cs"/>
              </a:rPr>
              <a:t>Slide credit: D. </a:t>
            </a:r>
            <a:r>
              <a:rPr lang="en-US" sz="1200" dirty="0" err="1">
                <a:solidFill>
                  <a:prstClr val="white">
                    <a:lumMod val="65000"/>
                  </a:prstClr>
                </a:solidFill>
                <a:cs typeface="+mn-cs"/>
              </a:rPr>
              <a:t>Hoiem</a:t>
            </a:r>
            <a:endParaRPr lang="en-US" sz="1200" dirty="0">
              <a:solidFill>
                <a:prstClr val="white">
                  <a:lumMod val="65000"/>
                </a:prstClr>
              </a:solidFill>
              <a:cs typeface="+mn-cs"/>
            </a:endParaRPr>
          </a:p>
        </p:txBody>
      </p:sp>
      <p:sp>
        <p:nvSpPr>
          <p:cNvPr id="6" name="TextBox 5"/>
          <p:cNvSpPr txBox="1"/>
          <p:nvPr/>
        </p:nvSpPr>
        <p:spPr>
          <a:xfrm>
            <a:off x="7315200" y="6581775"/>
            <a:ext cx="1668463" cy="276225"/>
          </a:xfrm>
          <a:prstGeom prst="rect">
            <a:avLst/>
          </a:prstGeom>
          <a:noFill/>
        </p:spPr>
        <p:txBody>
          <a:bodyPr wrap="none">
            <a:spAutoFit/>
          </a:bodyPr>
          <a:lstStyle/>
          <a:p>
            <a:pPr>
              <a:defRPr/>
            </a:pPr>
            <a:r>
              <a:rPr lang="en-US" sz="1200" dirty="0">
                <a:solidFill>
                  <a:prstClr val="white">
                    <a:lumMod val="65000"/>
                  </a:prstClr>
                </a:solidFill>
                <a:cs typeface="+mn-cs"/>
              </a:rPr>
              <a:t>Slide credit: D. </a:t>
            </a:r>
            <a:r>
              <a:rPr lang="en-US" sz="1200" dirty="0" err="1">
                <a:solidFill>
                  <a:prstClr val="white">
                    <a:lumMod val="65000"/>
                  </a:prstClr>
                </a:solidFill>
                <a:cs typeface="+mn-cs"/>
              </a:rPr>
              <a:t>Hoiem</a:t>
            </a:r>
            <a:endParaRPr lang="en-US" sz="1200" dirty="0">
              <a:solidFill>
                <a:prstClr val="white">
                  <a:lumMod val="65000"/>
                </a:prstClr>
              </a:solidFill>
              <a:cs typeface="+mn-cs"/>
            </a:endParaRP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r>
              <a:rPr lang="en-US" altLang="en-US" smtClean="0"/>
              <a:t>How to reduce variance?</a:t>
            </a:r>
          </a:p>
        </p:txBody>
      </p:sp>
      <p:sp>
        <p:nvSpPr>
          <p:cNvPr id="112643" name="Content Placeholder 2"/>
          <p:cNvSpPr>
            <a:spLocks noGrp="1"/>
          </p:cNvSpPr>
          <p:nvPr>
            <p:ph idx="1"/>
          </p:nvPr>
        </p:nvSpPr>
        <p:spPr/>
        <p:txBody>
          <a:bodyPr/>
          <a:lstStyle/>
          <a:p>
            <a:endParaRPr lang="en-US" altLang="en-US" smtClean="0"/>
          </a:p>
          <a:p>
            <a:r>
              <a:rPr lang="en-US" altLang="en-US" smtClean="0"/>
              <a:t>Choose a simpler classifier</a:t>
            </a:r>
          </a:p>
          <a:p>
            <a:endParaRPr lang="en-US" altLang="en-US" smtClean="0"/>
          </a:p>
          <a:p>
            <a:r>
              <a:rPr lang="en-US" altLang="en-US" smtClean="0"/>
              <a:t>Regularize the parameters</a:t>
            </a:r>
          </a:p>
          <a:p>
            <a:endParaRPr lang="en-US" altLang="en-US" smtClean="0"/>
          </a:p>
          <a:p>
            <a:r>
              <a:rPr lang="en-US" altLang="en-US" smtClean="0"/>
              <a:t>Get more training data</a:t>
            </a:r>
          </a:p>
        </p:txBody>
      </p:sp>
      <p:sp>
        <p:nvSpPr>
          <p:cNvPr id="4" name="TextBox 3"/>
          <p:cNvSpPr txBox="1"/>
          <p:nvPr/>
        </p:nvSpPr>
        <p:spPr>
          <a:xfrm>
            <a:off x="7475538" y="6581775"/>
            <a:ext cx="1668462" cy="276225"/>
          </a:xfrm>
          <a:prstGeom prst="rect">
            <a:avLst/>
          </a:prstGeom>
          <a:noFill/>
        </p:spPr>
        <p:txBody>
          <a:bodyPr wrap="none">
            <a:spAutoFit/>
          </a:bodyPr>
          <a:lstStyle/>
          <a:p>
            <a:pPr>
              <a:defRPr/>
            </a:pPr>
            <a:r>
              <a:rPr lang="en-US" sz="1200" dirty="0">
                <a:solidFill>
                  <a:prstClr val="white">
                    <a:lumMod val="65000"/>
                  </a:prstClr>
                </a:solidFill>
                <a:cs typeface="+mn-cs"/>
              </a:rPr>
              <a:t>Slide credit: D. </a:t>
            </a:r>
            <a:r>
              <a:rPr lang="en-US" sz="1200" dirty="0" err="1">
                <a:solidFill>
                  <a:prstClr val="white">
                    <a:lumMod val="65000"/>
                  </a:prstClr>
                </a:solidFill>
                <a:cs typeface="+mn-cs"/>
              </a:rPr>
              <a:t>Hoiem</a:t>
            </a:r>
            <a:endParaRPr lang="en-US" sz="1200" dirty="0">
              <a:solidFill>
                <a:prstClr val="white">
                  <a:lumMod val="65000"/>
                </a:prstClr>
              </a:solidFill>
              <a:cs typeface="+mn-cs"/>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p:txBody>
          <a:bodyPr/>
          <a:lstStyle/>
          <a:p>
            <a:r>
              <a:rPr lang="en-US" altLang="en-US" sz="3600" smtClean="0"/>
              <a:t>Generative vs. Discriminative Classifiers</a:t>
            </a:r>
          </a:p>
        </p:txBody>
      </p:sp>
      <p:sp>
        <p:nvSpPr>
          <p:cNvPr id="114691" name="Content Placeholder 2"/>
          <p:cNvSpPr>
            <a:spLocks noGrp="1"/>
          </p:cNvSpPr>
          <p:nvPr>
            <p:ph idx="1"/>
          </p:nvPr>
        </p:nvSpPr>
        <p:spPr>
          <a:xfrm>
            <a:off x="457200" y="1143000"/>
            <a:ext cx="4114800" cy="5486400"/>
          </a:xfrm>
        </p:spPr>
        <p:txBody>
          <a:bodyPr/>
          <a:lstStyle/>
          <a:p>
            <a:pPr>
              <a:buFont typeface="Arial" charset="0"/>
              <a:buNone/>
            </a:pPr>
            <a:r>
              <a:rPr lang="en-US" altLang="en-US" sz="2800" smtClean="0"/>
              <a:t>Generative Models</a:t>
            </a:r>
            <a:endParaRPr lang="en-US" altLang="en-US" sz="2400" smtClean="0"/>
          </a:p>
          <a:p>
            <a:r>
              <a:rPr lang="en-US" altLang="en-US" sz="2400" smtClean="0"/>
              <a:t>Represent both the data and the labels</a:t>
            </a:r>
          </a:p>
          <a:p>
            <a:r>
              <a:rPr lang="en-US" altLang="en-US" sz="2400" smtClean="0"/>
              <a:t>Often, makes use of conditional independence and priors</a:t>
            </a:r>
          </a:p>
          <a:p>
            <a:r>
              <a:rPr lang="en-US" altLang="en-US" sz="2400" smtClean="0"/>
              <a:t>Examples</a:t>
            </a:r>
          </a:p>
          <a:p>
            <a:pPr lvl="1"/>
            <a:r>
              <a:rPr lang="en-US" altLang="en-US" sz="2000" smtClean="0"/>
              <a:t>Naïve Bayes classifier</a:t>
            </a:r>
          </a:p>
          <a:p>
            <a:pPr lvl="1"/>
            <a:r>
              <a:rPr lang="en-US" altLang="en-US" sz="2000" smtClean="0"/>
              <a:t>Bayesian network</a:t>
            </a:r>
          </a:p>
          <a:p>
            <a:endParaRPr lang="en-US" altLang="en-US" sz="2400" smtClean="0"/>
          </a:p>
          <a:p>
            <a:r>
              <a:rPr lang="en-US" altLang="en-US" sz="2400" smtClean="0"/>
              <a:t>Models of data may apply to future prediction problems</a:t>
            </a:r>
          </a:p>
          <a:p>
            <a:pPr lvl="1"/>
            <a:endParaRPr lang="en-US" altLang="en-US" sz="2000" smtClean="0"/>
          </a:p>
        </p:txBody>
      </p:sp>
      <p:sp>
        <p:nvSpPr>
          <p:cNvPr id="7" name="Content Placeholder 2"/>
          <p:cNvSpPr txBox="1">
            <a:spLocks/>
          </p:cNvSpPr>
          <p:nvPr/>
        </p:nvSpPr>
        <p:spPr bwMode="auto">
          <a:xfrm>
            <a:off x="4572000" y="1143000"/>
            <a:ext cx="4114800" cy="5486400"/>
          </a:xfrm>
          <a:prstGeom prst="rect">
            <a:avLst/>
          </a:prstGeom>
          <a:noFill/>
          <a:ln w="9525">
            <a:noFill/>
            <a:miter lim="800000"/>
            <a:headEnd/>
            <a:tailEnd/>
          </a:ln>
        </p:spPr>
        <p:txBody>
          <a:bodyPr/>
          <a:lstStyle/>
          <a:p>
            <a:pPr marL="342900" indent="-342900" eaLnBrk="0" hangingPunct="0">
              <a:spcBef>
                <a:spcPct val="20000"/>
              </a:spcBef>
              <a:buFont typeface="Arial" pitchFamily="34" charset="0"/>
              <a:buNone/>
              <a:defRPr/>
            </a:pPr>
            <a:r>
              <a:rPr lang="en-US" sz="2800" dirty="0">
                <a:solidFill>
                  <a:prstClr val="black"/>
                </a:solidFill>
                <a:latin typeface="Calibri"/>
                <a:cs typeface="+mn-cs"/>
              </a:rPr>
              <a:t>Discriminative Models</a:t>
            </a:r>
          </a:p>
          <a:p>
            <a:pPr marL="342900" indent="-342900" eaLnBrk="0" hangingPunct="0">
              <a:spcBef>
                <a:spcPct val="20000"/>
              </a:spcBef>
              <a:buFont typeface="Arial" pitchFamily="34" charset="0"/>
              <a:buChar char="•"/>
              <a:defRPr/>
            </a:pPr>
            <a:r>
              <a:rPr lang="en-US" sz="2400" dirty="0">
                <a:solidFill>
                  <a:prstClr val="black"/>
                </a:solidFill>
                <a:latin typeface="Calibri"/>
                <a:cs typeface="+mn-cs"/>
              </a:rPr>
              <a:t>Learn to directly predict the labels from the data</a:t>
            </a:r>
          </a:p>
          <a:p>
            <a:pPr marL="342900" indent="-342900" eaLnBrk="0" hangingPunct="0">
              <a:spcBef>
                <a:spcPct val="20000"/>
              </a:spcBef>
              <a:buFont typeface="Arial" pitchFamily="34" charset="0"/>
              <a:buChar char="•"/>
              <a:defRPr/>
            </a:pPr>
            <a:r>
              <a:rPr lang="en-US" sz="2400" dirty="0">
                <a:solidFill>
                  <a:prstClr val="black"/>
                </a:solidFill>
                <a:latin typeface="Calibri"/>
                <a:cs typeface="+mn-cs"/>
              </a:rPr>
              <a:t>Often, assume a simple boundary (e.g., linear)</a:t>
            </a:r>
          </a:p>
          <a:p>
            <a:pPr marL="342900" indent="-342900" eaLnBrk="0" hangingPunct="0">
              <a:spcBef>
                <a:spcPct val="20000"/>
              </a:spcBef>
              <a:buFont typeface="Arial" pitchFamily="34" charset="0"/>
              <a:buChar char="•"/>
              <a:defRPr/>
            </a:pPr>
            <a:r>
              <a:rPr lang="en-US" sz="2400" dirty="0">
                <a:solidFill>
                  <a:prstClr val="black"/>
                </a:solidFill>
                <a:latin typeface="Calibri"/>
                <a:cs typeface="+mn-cs"/>
              </a:rPr>
              <a:t>Examples</a:t>
            </a:r>
          </a:p>
          <a:p>
            <a:pPr marL="742950" lvl="1" indent="-285750" eaLnBrk="0" hangingPunct="0">
              <a:spcBef>
                <a:spcPct val="20000"/>
              </a:spcBef>
              <a:buFont typeface="Arial" pitchFamily="34" charset="0"/>
              <a:buChar char="–"/>
              <a:defRPr/>
            </a:pPr>
            <a:r>
              <a:rPr lang="en-US" sz="2000" dirty="0">
                <a:solidFill>
                  <a:prstClr val="black"/>
                </a:solidFill>
                <a:latin typeface="Calibri"/>
                <a:cs typeface="+mn-cs"/>
              </a:rPr>
              <a:t>Logistic regression</a:t>
            </a:r>
          </a:p>
          <a:p>
            <a:pPr marL="742950" lvl="1" indent="-285750" eaLnBrk="0" hangingPunct="0">
              <a:spcBef>
                <a:spcPct val="20000"/>
              </a:spcBef>
              <a:buFont typeface="Arial" pitchFamily="34" charset="0"/>
              <a:buChar char="–"/>
              <a:defRPr/>
            </a:pPr>
            <a:r>
              <a:rPr lang="en-US" sz="2000" dirty="0">
                <a:solidFill>
                  <a:prstClr val="black"/>
                </a:solidFill>
                <a:latin typeface="Calibri"/>
                <a:cs typeface="+mn-cs"/>
              </a:rPr>
              <a:t>SVM</a:t>
            </a:r>
          </a:p>
          <a:p>
            <a:pPr marL="742950" lvl="1" indent="-285750" eaLnBrk="0" hangingPunct="0">
              <a:spcBef>
                <a:spcPct val="20000"/>
              </a:spcBef>
              <a:buFont typeface="Arial" pitchFamily="34" charset="0"/>
              <a:buChar char="–"/>
              <a:defRPr/>
            </a:pPr>
            <a:r>
              <a:rPr lang="en-US" sz="2000" dirty="0">
                <a:solidFill>
                  <a:prstClr val="black"/>
                </a:solidFill>
                <a:latin typeface="Calibri"/>
                <a:cs typeface="+mn-cs"/>
              </a:rPr>
              <a:t>Boosted decision trees</a:t>
            </a:r>
          </a:p>
          <a:p>
            <a:pPr marL="285750" indent="-285750" eaLnBrk="0" hangingPunct="0">
              <a:spcBef>
                <a:spcPct val="20000"/>
              </a:spcBef>
              <a:buFont typeface="Arial" pitchFamily="34" charset="0"/>
              <a:buChar char="–"/>
              <a:defRPr/>
            </a:pPr>
            <a:endParaRPr lang="en-US" sz="2000" dirty="0">
              <a:solidFill>
                <a:prstClr val="black"/>
              </a:solidFill>
              <a:latin typeface="Calibri"/>
              <a:cs typeface="+mn-cs"/>
            </a:endParaRPr>
          </a:p>
          <a:p>
            <a:pPr marL="285750" indent="-285750" eaLnBrk="0" hangingPunct="0">
              <a:spcBef>
                <a:spcPct val="20000"/>
              </a:spcBef>
              <a:buFont typeface="Arial" pitchFamily="34" charset="0"/>
              <a:buChar char="•"/>
              <a:defRPr/>
            </a:pPr>
            <a:r>
              <a:rPr lang="en-US" sz="2400" dirty="0">
                <a:solidFill>
                  <a:prstClr val="black"/>
                </a:solidFill>
                <a:latin typeface="Calibri"/>
                <a:cs typeface="+mn-cs"/>
              </a:rPr>
              <a:t>Often easier to predict a label from the data than to model the data</a:t>
            </a:r>
          </a:p>
          <a:p>
            <a:pPr marL="285750" indent="-285750" eaLnBrk="0" hangingPunct="0">
              <a:spcBef>
                <a:spcPct val="20000"/>
              </a:spcBef>
              <a:buFont typeface="Arial" pitchFamily="34" charset="0"/>
              <a:buChar char="–"/>
              <a:defRPr/>
            </a:pPr>
            <a:endParaRPr lang="en-US" sz="2000" dirty="0">
              <a:solidFill>
                <a:prstClr val="black"/>
              </a:solidFill>
              <a:latin typeface="Calibri"/>
              <a:cs typeface="+mn-cs"/>
            </a:endParaRPr>
          </a:p>
        </p:txBody>
      </p:sp>
      <p:sp>
        <p:nvSpPr>
          <p:cNvPr id="5" name="TextBox 4"/>
          <p:cNvSpPr txBox="1"/>
          <p:nvPr/>
        </p:nvSpPr>
        <p:spPr>
          <a:xfrm>
            <a:off x="7315200" y="6581775"/>
            <a:ext cx="1668463" cy="276225"/>
          </a:xfrm>
          <a:prstGeom prst="rect">
            <a:avLst/>
          </a:prstGeom>
          <a:noFill/>
        </p:spPr>
        <p:txBody>
          <a:bodyPr wrap="none">
            <a:spAutoFit/>
          </a:bodyPr>
          <a:lstStyle/>
          <a:p>
            <a:pPr>
              <a:defRPr/>
            </a:pPr>
            <a:r>
              <a:rPr lang="en-US" sz="1200" dirty="0">
                <a:solidFill>
                  <a:prstClr val="white">
                    <a:lumMod val="65000"/>
                  </a:prstClr>
                </a:solidFill>
                <a:cs typeface="+mn-cs"/>
              </a:rPr>
              <a:t>Slide credit: D. </a:t>
            </a:r>
            <a:r>
              <a:rPr lang="en-US" sz="1200" dirty="0" err="1">
                <a:solidFill>
                  <a:prstClr val="white">
                    <a:lumMod val="65000"/>
                  </a:prstClr>
                </a:solidFill>
                <a:cs typeface="+mn-cs"/>
              </a:rPr>
              <a:t>Hoiem</a:t>
            </a:r>
            <a:endParaRPr lang="en-US" sz="1200" dirty="0">
              <a:solidFill>
                <a:prstClr val="white">
                  <a:lumMod val="65000"/>
                </a:prstClr>
              </a:solidFill>
              <a:cs typeface="+mn-cs"/>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457200" y="152400"/>
            <a:ext cx="8229600" cy="792163"/>
          </a:xfrm>
        </p:spPr>
        <p:txBody>
          <a:bodyPr/>
          <a:lstStyle/>
          <a:p>
            <a:pPr eaLnBrk="1" hangingPunct="1"/>
            <a:r>
              <a:rPr lang="en-GB" altLang="en-US" smtClean="0"/>
              <a:t>Classification</a:t>
            </a:r>
          </a:p>
        </p:txBody>
      </p:sp>
      <p:sp>
        <p:nvSpPr>
          <p:cNvPr id="115715" name="Rectangle 3"/>
          <p:cNvSpPr>
            <a:spLocks noGrp="1" noChangeArrowheads="1"/>
          </p:cNvSpPr>
          <p:nvPr>
            <p:ph type="body" idx="1"/>
          </p:nvPr>
        </p:nvSpPr>
        <p:spPr>
          <a:xfrm>
            <a:off x="457200" y="990600"/>
            <a:ext cx="8382000" cy="5135563"/>
          </a:xfrm>
        </p:spPr>
        <p:txBody>
          <a:bodyPr/>
          <a:lstStyle/>
          <a:p>
            <a:pPr eaLnBrk="1" hangingPunct="1"/>
            <a:r>
              <a:rPr lang="en-GB" altLang="en-US" smtClean="0"/>
              <a:t>Assign input vector to one of two or more classes</a:t>
            </a:r>
          </a:p>
          <a:p>
            <a:pPr eaLnBrk="1" hangingPunct="1"/>
            <a:r>
              <a:rPr lang="en-GB" altLang="en-US" smtClean="0"/>
              <a:t>Any decision rule divides input space into </a:t>
            </a:r>
            <a:r>
              <a:rPr lang="en-GB" altLang="en-US" i="1" smtClean="0"/>
              <a:t>decision regions</a:t>
            </a:r>
            <a:r>
              <a:rPr lang="en-GB" altLang="en-US" smtClean="0"/>
              <a:t> separated by </a:t>
            </a:r>
            <a:r>
              <a:rPr lang="en-GB" altLang="en-US" i="1" smtClean="0"/>
              <a:t>decision boundaries</a:t>
            </a:r>
          </a:p>
          <a:p>
            <a:pPr eaLnBrk="1" hangingPunct="1"/>
            <a:endParaRPr lang="en-GB" altLang="en-US" smtClean="0"/>
          </a:p>
          <a:p>
            <a:pPr eaLnBrk="1" hangingPunct="1"/>
            <a:endParaRPr lang="en-GB" altLang="en-US" smtClean="0"/>
          </a:p>
        </p:txBody>
      </p:sp>
      <p:pic>
        <p:nvPicPr>
          <p:cNvPr id="115716" name="Picture 7" descr="decision-regions"/>
          <p:cNvPicPr>
            <a:picLocks noChangeAspect="1" noChangeArrowheads="1"/>
          </p:cNvPicPr>
          <p:nvPr/>
        </p:nvPicPr>
        <p:blipFill>
          <a:blip r:embed="rId3"/>
          <a:srcRect/>
          <a:stretch>
            <a:fillRect/>
          </a:stretch>
        </p:blipFill>
        <p:spPr bwMode="auto">
          <a:xfrm>
            <a:off x="2771775" y="3405188"/>
            <a:ext cx="4467225" cy="3376612"/>
          </a:xfrm>
          <a:prstGeom prst="rect">
            <a:avLst/>
          </a:prstGeom>
          <a:noFill/>
          <a:ln w="9525">
            <a:noFill/>
            <a:miter lim="800000"/>
            <a:headEnd/>
            <a:tailEnd/>
          </a:ln>
        </p:spPr>
      </p:pic>
      <p:sp>
        <p:nvSpPr>
          <p:cNvPr id="5" name="TextBox 4"/>
          <p:cNvSpPr txBox="1"/>
          <p:nvPr/>
        </p:nvSpPr>
        <p:spPr>
          <a:xfrm>
            <a:off x="7315200" y="6581775"/>
            <a:ext cx="1812925" cy="276225"/>
          </a:xfrm>
          <a:prstGeom prst="rect">
            <a:avLst/>
          </a:prstGeom>
          <a:noFill/>
        </p:spPr>
        <p:txBody>
          <a:bodyPr wrap="none">
            <a:spAutoFit/>
          </a:bodyPr>
          <a:lstStyle/>
          <a:p>
            <a:pPr>
              <a:defRPr/>
            </a:pPr>
            <a:r>
              <a:rPr lang="en-US" sz="1200" dirty="0">
                <a:solidFill>
                  <a:srgbClr val="FFFFFF">
                    <a:lumMod val="65000"/>
                  </a:srgbClr>
                </a:solidFill>
                <a:cs typeface="+mn-cs"/>
              </a:rPr>
              <a:t>Slide credit: L. </a:t>
            </a:r>
            <a:r>
              <a:rPr lang="en-US" sz="1200" dirty="0" err="1">
                <a:solidFill>
                  <a:srgbClr val="FFFFFF">
                    <a:lumMod val="65000"/>
                  </a:srgbClr>
                </a:solidFill>
                <a:cs typeface="+mn-cs"/>
              </a:rPr>
              <a:t>Lazebnik</a:t>
            </a:r>
            <a:endParaRPr lang="en-US" sz="1200" dirty="0">
              <a:solidFill>
                <a:srgbClr val="FFFFFF">
                  <a:lumMod val="65000"/>
                </a:srgbClr>
              </a:solidFill>
              <a:cs typeface="+mn-cs"/>
            </a:endParaRP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85800" y="381000"/>
            <a:ext cx="7772400" cy="1143000"/>
          </a:xfrm>
        </p:spPr>
        <p:txBody>
          <a:bodyPr/>
          <a:lstStyle/>
          <a:p>
            <a:r>
              <a:rPr lang="en-US" altLang="en-US" smtClean="0"/>
              <a:t>Nearest Neighbor Classifier</a:t>
            </a:r>
          </a:p>
        </p:txBody>
      </p:sp>
      <p:sp>
        <p:nvSpPr>
          <p:cNvPr id="116739" name="Rectangle 3"/>
          <p:cNvSpPr>
            <a:spLocks noGrp="1" noChangeArrowheads="1"/>
          </p:cNvSpPr>
          <p:nvPr>
            <p:ph type="body" idx="1"/>
          </p:nvPr>
        </p:nvSpPr>
        <p:spPr>
          <a:xfrm>
            <a:off x="685800" y="1752600"/>
            <a:ext cx="7772400" cy="4114800"/>
          </a:xfrm>
        </p:spPr>
        <p:txBody>
          <a:bodyPr/>
          <a:lstStyle/>
          <a:p>
            <a:r>
              <a:rPr lang="en-US" altLang="en-US" smtClean="0"/>
              <a:t>Assign label of nearest training data point to each test data point </a:t>
            </a:r>
          </a:p>
        </p:txBody>
      </p:sp>
      <p:pic>
        <p:nvPicPr>
          <p:cNvPr id="116740" name="Picture 4"/>
          <p:cNvPicPr>
            <a:picLocks noChangeAspect="1" noChangeArrowheads="1"/>
          </p:cNvPicPr>
          <p:nvPr/>
        </p:nvPicPr>
        <p:blipFill>
          <a:blip r:embed="rId3"/>
          <a:srcRect/>
          <a:stretch>
            <a:fillRect/>
          </a:stretch>
        </p:blipFill>
        <p:spPr bwMode="auto">
          <a:xfrm>
            <a:off x="1755775" y="2870200"/>
            <a:ext cx="5630863" cy="3073400"/>
          </a:xfrm>
          <a:prstGeom prst="rect">
            <a:avLst/>
          </a:prstGeom>
          <a:noFill/>
          <a:ln w="9525">
            <a:noFill/>
            <a:miter lim="800000"/>
            <a:headEnd/>
            <a:tailEnd/>
          </a:ln>
        </p:spPr>
      </p:pic>
      <p:sp>
        <p:nvSpPr>
          <p:cNvPr id="116741" name="Text Box 5"/>
          <p:cNvSpPr txBox="1">
            <a:spLocks noChangeArrowheads="1"/>
          </p:cNvSpPr>
          <p:nvPr/>
        </p:nvSpPr>
        <p:spPr bwMode="auto">
          <a:xfrm>
            <a:off x="2387600" y="6051550"/>
            <a:ext cx="4367213" cy="701675"/>
          </a:xfrm>
          <a:prstGeom prst="rect">
            <a:avLst/>
          </a:prstGeom>
          <a:noFill/>
          <a:ln w="9525">
            <a:noFill/>
            <a:miter lim="800000"/>
            <a:headEnd/>
            <a:tailEnd/>
          </a:ln>
        </p:spPr>
        <p:txBody>
          <a:bodyPr wrap="none">
            <a:spAutoFit/>
          </a:bodyPr>
          <a:lstStyle/>
          <a:p>
            <a:pPr algn="ctr"/>
            <a:r>
              <a:rPr lang="en-US" altLang="en-US" sz="2000">
                <a:solidFill>
                  <a:srgbClr val="000000"/>
                </a:solidFill>
                <a:latin typeface="Tahoma" pitchFamily="34" charset="0"/>
              </a:rPr>
              <a:t>Voronoi partitioning of feature space </a:t>
            </a:r>
          </a:p>
          <a:p>
            <a:pPr algn="ctr"/>
            <a:r>
              <a:rPr lang="en-US" altLang="en-US" sz="2000">
                <a:solidFill>
                  <a:srgbClr val="000000"/>
                </a:solidFill>
                <a:latin typeface="Tahoma" pitchFamily="34" charset="0"/>
              </a:rPr>
              <a:t>for two-category 2D and 3D data</a:t>
            </a:r>
          </a:p>
        </p:txBody>
      </p:sp>
      <p:sp>
        <p:nvSpPr>
          <p:cNvPr id="116742" name="Text Box 6"/>
          <p:cNvSpPr txBox="1">
            <a:spLocks noChangeArrowheads="1"/>
          </p:cNvSpPr>
          <p:nvPr/>
        </p:nvSpPr>
        <p:spPr bwMode="auto">
          <a:xfrm>
            <a:off x="1727200" y="5829300"/>
            <a:ext cx="919163" cy="214313"/>
          </a:xfrm>
          <a:prstGeom prst="rect">
            <a:avLst/>
          </a:prstGeom>
          <a:solidFill>
            <a:schemeClr val="bg1"/>
          </a:solidFill>
          <a:ln w="9525">
            <a:noFill/>
            <a:miter lim="800000"/>
            <a:headEnd/>
            <a:tailEnd/>
          </a:ln>
        </p:spPr>
        <p:txBody>
          <a:bodyPr wrap="none">
            <a:spAutoFit/>
          </a:bodyPr>
          <a:lstStyle/>
          <a:p>
            <a:pPr algn="r"/>
            <a:r>
              <a:rPr lang="en-US" altLang="en-US" sz="800">
                <a:solidFill>
                  <a:srgbClr val="000000"/>
                </a:solidFill>
                <a:latin typeface="Tahoma" pitchFamily="34" charset="0"/>
              </a:rPr>
              <a:t>from Duda </a:t>
            </a:r>
            <a:r>
              <a:rPr lang="en-US" altLang="en-US" sz="800" i="1">
                <a:solidFill>
                  <a:srgbClr val="000000"/>
                </a:solidFill>
                <a:latin typeface="Tahoma" pitchFamily="34" charset="0"/>
              </a:rPr>
              <a:t>et al.</a:t>
            </a:r>
          </a:p>
        </p:txBody>
      </p:sp>
      <p:sp>
        <p:nvSpPr>
          <p:cNvPr id="116743" name="Text Box 7"/>
          <p:cNvSpPr txBox="1">
            <a:spLocks noChangeArrowheads="1"/>
          </p:cNvSpPr>
          <p:nvPr/>
        </p:nvSpPr>
        <p:spPr bwMode="auto">
          <a:xfrm>
            <a:off x="7756525" y="6477000"/>
            <a:ext cx="1308100" cy="274638"/>
          </a:xfrm>
          <a:prstGeom prst="rect">
            <a:avLst/>
          </a:prstGeom>
          <a:noFill/>
          <a:ln w="9525">
            <a:noFill/>
            <a:miter lim="800000"/>
            <a:headEnd/>
            <a:tailEnd/>
          </a:ln>
        </p:spPr>
        <p:txBody>
          <a:bodyPr wrap="none">
            <a:spAutoFit/>
          </a:bodyPr>
          <a:lstStyle/>
          <a:p>
            <a:pPr eaLnBrk="0" hangingPunct="0"/>
            <a:r>
              <a:rPr lang="en-US" altLang="en-US" sz="1200">
                <a:solidFill>
                  <a:srgbClr val="A6A6A6"/>
                </a:solidFill>
              </a:rPr>
              <a:t>Source: D. Lowe</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p:txBody>
          <a:bodyPr/>
          <a:lstStyle/>
          <a:p>
            <a:r>
              <a:rPr lang="en-US" altLang="en-US" smtClean="0"/>
              <a:t>K-nearest neighbor</a:t>
            </a:r>
          </a:p>
        </p:txBody>
      </p:sp>
      <p:grpSp>
        <p:nvGrpSpPr>
          <p:cNvPr id="2" name="Group 3"/>
          <p:cNvGrpSpPr>
            <a:grpSpLocks/>
          </p:cNvGrpSpPr>
          <p:nvPr/>
        </p:nvGrpSpPr>
        <p:grpSpPr bwMode="auto">
          <a:xfrm>
            <a:off x="4495800" y="1447800"/>
            <a:ext cx="4038600" cy="3417888"/>
            <a:chOff x="4267200" y="2667000"/>
            <a:chExt cx="4038600" cy="3417332"/>
          </a:xfrm>
        </p:grpSpPr>
        <p:sp>
          <p:nvSpPr>
            <p:cNvPr id="117766" name="TextBox 4"/>
            <p:cNvSpPr txBox="1">
              <a:spLocks noChangeArrowheads="1"/>
            </p:cNvSpPr>
            <p:nvPr/>
          </p:nvSpPr>
          <p:spPr bwMode="auto">
            <a:xfrm>
              <a:off x="6553200" y="3505200"/>
              <a:ext cx="312906" cy="369332"/>
            </a:xfrm>
            <a:prstGeom prst="rect">
              <a:avLst/>
            </a:prstGeom>
            <a:noFill/>
            <a:ln w="9525">
              <a:noFill/>
              <a:miter lim="800000"/>
              <a:headEnd/>
              <a:tailEnd/>
            </a:ln>
          </p:spPr>
          <p:txBody>
            <a:bodyPr wrap="none">
              <a:spAutoFit/>
            </a:bodyPr>
            <a:lstStyle/>
            <a:p>
              <a:r>
                <a:rPr lang="en-US" altLang="en-US" b="1">
                  <a:solidFill>
                    <a:srgbClr val="FF0000"/>
                  </a:solidFill>
                </a:rPr>
                <a:t>x</a:t>
              </a:r>
            </a:p>
          </p:txBody>
        </p:sp>
        <p:sp>
          <p:nvSpPr>
            <p:cNvPr id="117767" name="TextBox 5"/>
            <p:cNvSpPr txBox="1">
              <a:spLocks noChangeArrowheads="1"/>
            </p:cNvSpPr>
            <p:nvPr/>
          </p:nvSpPr>
          <p:spPr bwMode="auto">
            <a:xfrm>
              <a:off x="7086600" y="3505200"/>
              <a:ext cx="312906" cy="369332"/>
            </a:xfrm>
            <a:prstGeom prst="rect">
              <a:avLst/>
            </a:prstGeom>
            <a:noFill/>
            <a:ln w="9525">
              <a:noFill/>
              <a:miter lim="800000"/>
              <a:headEnd/>
              <a:tailEnd/>
            </a:ln>
          </p:spPr>
          <p:txBody>
            <a:bodyPr wrap="none">
              <a:spAutoFit/>
            </a:bodyPr>
            <a:lstStyle/>
            <a:p>
              <a:r>
                <a:rPr lang="en-US" altLang="en-US" b="1">
                  <a:solidFill>
                    <a:srgbClr val="FF0000"/>
                  </a:solidFill>
                </a:rPr>
                <a:t>x</a:t>
              </a:r>
            </a:p>
          </p:txBody>
        </p:sp>
        <p:sp>
          <p:nvSpPr>
            <p:cNvPr id="117768" name="TextBox 6"/>
            <p:cNvSpPr txBox="1">
              <a:spLocks noChangeArrowheads="1"/>
            </p:cNvSpPr>
            <p:nvPr/>
          </p:nvSpPr>
          <p:spPr bwMode="auto">
            <a:xfrm>
              <a:off x="7086600" y="4191000"/>
              <a:ext cx="312906" cy="369332"/>
            </a:xfrm>
            <a:prstGeom prst="rect">
              <a:avLst/>
            </a:prstGeom>
            <a:noFill/>
            <a:ln w="9525">
              <a:noFill/>
              <a:miter lim="800000"/>
              <a:headEnd/>
              <a:tailEnd/>
            </a:ln>
          </p:spPr>
          <p:txBody>
            <a:bodyPr wrap="none">
              <a:spAutoFit/>
            </a:bodyPr>
            <a:lstStyle/>
            <a:p>
              <a:r>
                <a:rPr lang="en-US" altLang="en-US" b="1">
                  <a:solidFill>
                    <a:srgbClr val="FF0000"/>
                  </a:solidFill>
                </a:rPr>
                <a:t>x</a:t>
              </a:r>
            </a:p>
          </p:txBody>
        </p:sp>
        <p:sp>
          <p:nvSpPr>
            <p:cNvPr id="117769" name="TextBox 7"/>
            <p:cNvSpPr txBox="1">
              <a:spLocks noChangeArrowheads="1"/>
            </p:cNvSpPr>
            <p:nvPr/>
          </p:nvSpPr>
          <p:spPr bwMode="auto">
            <a:xfrm>
              <a:off x="7620000" y="4038600"/>
              <a:ext cx="228600" cy="369332"/>
            </a:xfrm>
            <a:prstGeom prst="rect">
              <a:avLst/>
            </a:prstGeom>
            <a:noFill/>
            <a:ln w="9525">
              <a:noFill/>
              <a:miter lim="800000"/>
              <a:headEnd/>
              <a:tailEnd/>
            </a:ln>
          </p:spPr>
          <p:txBody>
            <a:bodyPr>
              <a:spAutoFit/>
            </a:bodyPr>
            <a:lstStyle/>
            <a:p>
              <a:r>
                <a:rPr lang="en-US" altLang="en-US" b="1">
                  <a:solidFill>
                    <a:srgbClr val="FF0000"/>
                  </a:solidFill>
                </a:rPr>
                <a:t>x</a:t>
              </a:r>
            </a:p>
          </p:txBody>
        </p:sp>
        <p:sp>
          <p:nvSpPr>
            <p:cNvPr id="117770" name="TextBox 8"/>
            <p:cNvSpPr txBox="1">
              <a:spLocks noChangeArrowheads="1"/>
            </p:cNvSpPr>
            <p:nvPr/>
          </p:nvSpPr>
          <p:spPr bwMode="auto">
            <a:xfrm>
              <a:off x="5257800" y="2895600"/>
              <a:ext cx="312906" cy="369332"/>
            </a:xfrm>
            <a:prstGeom prst="rect">
              <a:avLst/>
            </a:prstGeom>
            <a:noFill/>
            <a:ln w="9525">
              <a:noFill/>
              <a:miter lim="800000"/>
              <a:headEnd/>
              <a:tailEnd/>
            </a:ln>
          </p:spPr>
          <p:txBody>
            <a:bodyPr wrap="none">
              <a:spAutoFit/>
            </a:bodyPr>
            <a:lstStyle/>
            <a:p>
              <a:r>
                <a:rPr lang="en-US" altLang="en-US" b="1">
                  <a:solidFill>
                    <a:srgbClr val="FF0000"/>
                  </a:solidFill>
                </a:rPr>
                <a:t>x</a:t>
              </a:r>
            </a:p>
          </p:txBody>
        </p:sp>
        <p:sp>
          <p:nvSpPr>
            <p:cNvPr id="117771" name="TextBox 9"/>
            <p:cNvSpPr txBox="1">
              <a:spLocks noChangeArrowheads="1"/>
            </p:cNvSpPr>
            <p:nvPr/>
          </p:nvSpPr>
          <p:spPr bwMode="auto">
            <a:xfrm>
              <a:off x="5257800" y="3429000"/>
              <a:ext cx="312906" cy="369332"/>
            </a:xfrm>
            <a:prstGeom prst="rect">
              <a:avLst/>
            </a:prstGeom>
            <a:noFill/>
            <a:ln w="9525">
              <a:noFill/>
              <a:miter lim="800000"/>
              <a:headEnd/>
              <a:tailEnd/>
            </a:ln>
          </p:spPr>
          <p:txBody>
            <a:bodyPr wrap="none">
              <a:spAutoFit/>
            </a:bodyPr>
            <a:lstStyle/>
            <a:p>
              <a:r>
                <a:rPr lang="en-US" altLang="en-US" b="1">
                  <a:solidFill>
                    <a:srgbClr val="FF0000"/>
                  </a:solidFill>
                </a:rPr>
                <a:t>x</a:t>
              </a:r>
            </a:p>
          </p:txBody>
        </p:sp>
        <p:sp>
          <p:nvSpPr>
            <p:cNvPr id="117772" name="TextBox 10"/>
            <p:cNvSpPr txBox="1">
              <a:spLocks noChangeArrowheads="1"/>
            </p:cNvSpPr>
            <p:nvPr/>
          </p:nvSpPr>
          <p:spPr bwMode="auto">
            <a:xfrm>
              <a:off x="6248400" y="3048000"/>
              <a:ext cx="312906" cy="369332"/>
            </a:xfrm>
            <a:prstGeom prst="rect">
              <a:avLst/>
            </a:prstGeom>
            <a:noFill/>
            <a:ln w="9525">
              <a:noFill/>
              <a:miter lim="800000"/>
              <a:headEnd/>
              <a:tailEnd/>
            </a:ln>
          </p:spPr>
          <p:txBody>
            <a:bodyPr wrap="none">
              <a:spAutoFit/>
            </a:bodyPr>
            <a:lstStyle/>
            <a:p>
              <a:r>
                <a:rPr lang="en-US" altLang="en-US" b="1">
                  <a:solidFill>
                    <a:srgbClr val="FF0000"/>
                  </a:solidFill>
                </a:rPr>
                <a:t>x</a:t>
              </a:r>
            </a:p>
          </p:txBody>
        </p:sp>
        <p:sp>
          <p:nvSpPr>
            <p:cNvPr id="117773" name="TextBox 11"/>
            <p:cNvSpPr txBox="1">
              <a:spLocks noChangeArrowheads="1"/>
            </p:cNvSpPr>
            <p:nvPr/>
          </p:nvSpPr>
          <p:spPr bwMode="auto">
            <a:xfrm>
              <a:off x="5715000" y="3657600"/>
              <a:ext cx="312906" cy="369332"/>
            </a:xfrm>
            <a:prstGeom prst="rect">
              <a:avLst/>
            </a:prstGeom>
            <a:noFill/>
            <a:ln w="9525">
              <a:noFill/>
              <a:miter lim="800000"/>
              <a:headEnd/>
              <a:tailEnd/>
            </a:ln>
          </p:spPr>
          <p:txBody>
            <a:bodyPr wrap="none">
              <a:spAutoFit/>
            </a:bodyPr>
            <a:lstStyle/>
            <a:p>
              <a:r>
                <a:rPr lang="en-US" altLang="en-US" b="1">
                  <a:solidFill>
                    <a:srgbClr val="FF0000"/>
                  </a:solidFill>
                </a:rPr>
                <a:t>x</a:t>
              </a:r>
            </a:p>
          </p:txBody>
        </p:sp>
        <p:sp>
          <p:nvSpPr>
            <p:cNvPr id="117774" name="TextBox 12"/>
            <p:cNvSpPr txBox="1">
              <a:spLocks noChangeArrowheads="1"/>
            </p:cNvSpPr>
            <p:nvPr/>
          </p:nvSpPr>
          <p:spPr bwMode="auto">
            <a:xfrm>
              <a:off x="6172200" y="3352800"/>
              <a:ext cx="325730" cy="369332"/>
            </a:xfrm>
            <a:prstGeom prst="rect">
              <a:avLst/>
            </a:prstGeom>
            <a:noFill/>
            <a:ln w="9525">
              <a:noFill/>
              <a:miter lim="800000"/>
              <a:headEnd/>
              <a:tailEnd/>
            </a:ln>
          </p:spPr>
          <p:txBody>
            <a:bodyPr wrap="none">
              <a:spAutoFit/>
            </a:bodyPr>
            <a:lstStyle/>
            <a:p>
              <a:r>
                <a:rPr lang="en-US" altLang="en-US" b="1">
                  <a:solidFill>
                    <a:srgbClr val="00B050"/>
                  </a:solidFill>
                </a:rPr>
                <a:t>o</a:t>
              </a:r>
            </a:p>
          </p:txBody>
        </p:sp>
        <p:sp>
          <p:nvSpPr>
            <p:cNvPr id="117775" name="TextBox 13"/>
            <p:cNvSpPr txBox="1">
              <a:spLocks noChangeArrowheads="1"/>
            </p:cNvSpPr>
            <p:nvPr/>
          </p:nvSpPr>
          <p:spPr bwMode="auto">
            <a:xfrm>
              <a:off x="6553200" y="4419600"/>
              <a:ext cx="325730" cy="369332"/>
            </a:xfrm>
            <a:prstGeom prst="rect">
              <a:avLst/>
            </a:prstGeom>
            <a:noFill/>
            <a:ln w="9525">
              <a:noFill/>
              <a:miter lim="800000"/>
              <a:headEnd/>
              <a:tailEnd/>
            </a:ln>
          </p:spPr>
          <p:txBody>
            <a:bodyPr wrap="none">
              <a:spAutoFit/>
            </a:bodyPr>
            <a:lstStyle/>
            <a:p>
              <a:r>
                <a:rPr lang="en-US" altLang="en-US" b="1">
                  <a:solidFill>
                    <a:srgbClr val="00B050"/>
                  </a:solidFill>
                </a:rPr>
                <a:t>o</a:t>
              </a:r>
            </a:p>
          </p:txBody>
        </p:sp>
        <p:sp>
          <p:nvSpPr>
            <p:cNvPr id="117776" name="TextBox 14"/>
            <p:cNvSpPr txBox="1">
              <a:spLocks noChangeArrowheads="1"/>
            </p:cNvSpPr>
            <p:nvPr/>
          </p:nvSpPr>
          <p:spPr bwMode="auto">
            <a:xfrm>
              <a:off x="5181600" y="4648200"/>
              <a:ext cx="325730" cy="369332"/>
            </a:xfrm>
            <a:prstGeom prst="rect">
              <a:avLst/>
            </a:prstGeom>
            <a:noFill/>
            <a:ln w="9525">
              <a:noFill/>
              <a:miter lim="800000"/>
              <a:headEnd/>
              <a:tailEnd/>
            </a:ln>
          </p:spPr>
          <p:txBody>
            <a:bodyPr wrap="none">
              <a:spAutoFit/>
            </a:bodyPr>
            <a:lstStyle/>
            <a:p>
              <a:r>
                <a:rPr lang="en-US" altLang="en-US" b="1">
                  <a:solidFill>
                    <a:srgbClr val="00B050"/>
                  </a:solidFill>
                </a:rPr>
                <a:t>o</a:t>
              </a:r>
            </a:p>
          </p:txBody>
        </p:sp>
        <p:sp>
          <p:nvSpPr>
            <p:cNvPr id="117777" name="TextBox 15"/>
            <p:cNvSpPr txBox="1">
              <a:spLocks noChangeArrowheads="1"/>
            </p:cNvSpPr>
            <p:nvPr/>
          </p:nvSpPr>
          <p:spPr bwMode="auto">
            <a:xfrm>
              <a:off x="5334000" y="4114800"/>
              <a:ext cx="325730" cy="369332"/>
            </a:xfrm>
            <a:prstGeom prst="rect">
              <a:avLst/>
            </a:prstGeom>
            <a:noFill/>
            <a:ln w="9525">
              <a:noFill/>
              <a:miter lim="800000"/>
              <a:headEnd/>
              <a:tailEnd/>
            </a:ln>
          </p:spPr>
          <p:txBody>
            <a:bodyPr wrap="none">
              <a:spAutoFit/>
            </a:bodyPr>
            <a:lstStyle/>
            <a:p>
              <a:r>
                <a:rPr lang="en-US" altLang="en-US" b="1">
                  <a:solidFill>
                    <a:srgbClr val="00B050"/>
                  </a:solidFill>
                </a:rPr>
                <a:t>o</a:t>
              </a:r>
            </a:p>
          </p:txBody>
        </p:sp>
        <p:sp>
          <p:nvSpPr>
            <p:cNvPr id="117778" name="TextBox 16"/>
            <p:cNvSpPr txBox="1">
              <a:spLocks noChangeArrowheads="1"/>
            </p:cNvSpPr>
            <p:nvPr/>
          </p:nvSpPr>
          <p:spPr bwMode="auto">
            <a:xfrm>
              <a:off x="5943600" y="5029200"/>
              <a:ext cx="325730" cy="369332"/>
            </a:xfrm>
            <a:prstGeom prst="rect">
              <a:avLst/>
            </a:prstGeom>
            <a:noFill/>
            <a:ln w="9525">
              <a:noFill/>
              <a:miter lim="800000"/>
              <a:headEnd/>
              <a:tailEnd/>
            </a:ln>
          </p:spPr>
          <p:txBody>
            <a:bodyPr wrap="none">
              <a:spAutoFit/>
            </a:bodyPr>
            <a:lstStyle/>
            <a:p>
              <a:r>
                <a:rPr lang="en-US" altLang="en-US" b="1">
                  <a:solidFill>
                    <a:srgbClr val="00B050"/>
                  </a:solidFill>
                </a:rPr>
                <a:t>o</a:t>
              </a:r>
            </a:p>
          </p:txBody>
        </p:sp>
        <p:sp>
          <p:nvSpPr>
            <p:cNvPr id="117779" name="TextBox 17"/>
            <p:cNvSpPr txBox="1">
              <a:spLocks noChangeArrowheads="1"/>
            </p:cNvSpPr>
            <p:nvPr/>
          </p:nvSpPr>
          <p:spPr bwMode="auto">
            <a:xfrm>
              <a:off x="6019800" y="4343400"/>
              <a:ext cx="325730" cy="369332"/>
            </a:xfrm>
            <a:prstGeom prst="rect">
              <a:avLst/>
            </a:prstGeom>
            <a:noFill/>
            <a:ln w="9525">
              <a:noFill/>
              <a:miter lim="800000"/>
              <a:headEnd/>
              <a:tailEnd/>
            </a:ln>
          </p:spPr>
          <p:txBody>
            <a:bodyPr wrap="none">
              <a:spAutoFit/>
            </a:bodyPr>
            <a:lstStyle/>
            <a:p>
              <a:r>
                <a:rPr lang="en-US" altLang="en-US" b="1">
                  <a:solidFill>
                    <a:srgbClr val="00B050"/>
                  </a:solidFill>
                </a:rPr>
                <a:t>o</a:t>
              </a:r>
            </a:p>
          </p:txBody>
        </p:sp>
        <p:sp>
          <p:nvSpPr>
            <p:cNvPr id="117780" name="TextBox 18"/>
            <p:cNvSpPr txBox="1">
              <a:spLocks noChangeArrowheads="1"/>
            </p:cNvSpPr>
            <p:nvPr/>
          </p:nvSpPr>
          <p:spPr bwMode="auto">
            <a:xfrm>
              <a:off x="6019800" y="3962400"/>
              <a:ext cx="325730" cy="369332"/>
            </a:xfrm>
            <a:prstGeom prst="rect">
              <a:avLst/>
            </a:prstGeom>
            <a:noFill/>
            <a:ln w="9525">
              <a:noFill/>
              <a:miter lim="800000"/>
              <a:headEnd/>
              <a:tailEnd/>
            </a:ln>
          </p:spPr>
          <p:txBody>
            <a:bodyPr wrap="none">
              <a:spAutoFit/>
            </a:bodyPr>
            <a:lstStyle/>
            <a:p>
              <a:r>
                <a:rPr lang="en-US" altLang="en-US" b="1">
                  <a:solidFill>
                    <a:srgbClr val="00B050"/>
                  </a:solidFill>
                </a:rPr>
                <a:t>o</a:t>
              </a:r>
            </a:p>
          </p:txBody>
        </p:sp>
        <p:cxnSp>
          <p:nvCxnSpPr>
            <p:cNvPr id="20" name="Straight Arrow Connector 19"/>
            <p:cNvCxnSpPr/>
            <p:nvPr/>
          </p:nvCxnSpPr>
          <p:spPr>
            <a:xfrm rot="5400000" flipH="1" flipV="1">
              <a:off x="3389555" y="4152658"/>
              <a:ext cx="2972904"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876800" y="5638317"/>
              <a:ext cx="3429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7783" name="TextBox 21"/>
            <p:cNvSpPr txBox="1">
              <a:spLocks noChangeArrowheads="1"/>
            </p:cNvSpPr>
            <p:nvPr/>
          </p:nvSpPr>
          <p:spPr bwMode="auto">
            <a:xfrm>
              <a:off x="4267200" y="5181600"/>
              <a:ext cx="428322" cy="369332"/>
            </a:xfrm>
            <a:prstGeom prst="rect">
              <a:avLst/>
            </a:prstGeom>
            <a:noFill/>
            <a:ln w="9525">
              <a:noFill/>
              <a:miter lim="800000"/>
              <a:headEnd/>
              <a:tailEnd/>
            </a:ln>
          </p:spPr>
          <p:txBody>
            <a:bodyPr wrap="none">
              <a:spAutoFit/>
            </a:bodyPr>
            <a:lstStyle/>
            <a:p>
              <a:r>
                <a:rPr lang="en-US" altLang="en-US">
                  <a:solidFill>
                    <a:srgbClr val="000000"/>
                  </a:solidFill>
                </a:rPr>
                <a:t>x2</a:t>
              </a:r>
            </a:p>
          </p:txBody>
        </p:sp>
        <p:sp>
          <p:nvSpPr>
            <p:cNvPr id="117784" name="TextBox 22"/>
            <p:cNvSpPr txBox="1">
              <a:spLocks noChangeArrowheads="1"/>
            </p:cNvSpPr>
            <p:nvPr/>
          </p:nvSpPr>
          <p:spPr bwMode="auto">
            <a:xfrm>
              <a:off x="5105400" y="5715000"/>
              <a:ext cx="428322" cy="369332"/>
            </a:xfrm>
            <a:prstGeom prst="rect">
              <a:avLst/>
            </a:prstGeom>
            <a:noFill/>
            <a:ln w="9525">
              <a:noFill/>
              <a:miter lim="800000"/>
              <a:headEnd/>
              <a:tailEnd/>
            </a:ln>
          </p:spPr>
          <p:txBody>
            <a:bodyPr wrap="none">
              <a:spAutoFit/>
            </a:bodyPr>
            <a:lstStyle/>
            <a:p>
              <a:r>
                <a:rPr lang="en-US" altLang="en-US">
                  <a:solidFill>
                    <a:srgbClr val="000000"/>
                  </a:solidFill>
                </a:rPr>
                <a:t>x1</a:t>
              </a:r>
            </a:p>
          </p:txBody>
        </p:sp>
      </p:grpSp>
      <p:sp>
        <p:nvSpPr>
          <p:cNvPr id="24" name="TextBox 23"/>
          <p:cNvSpPr txBox="1">
            <a:spLocks noChangeArrowheads="1"/>
          </p:cNvSpPr>
          <p:nvPr/>
        </p:nvSpPr>
        <p:spPr bwMode="auto">
          <a:xfrm>
            <a:off x="5867400" y="2667000"/>
            <a:ext cx="319088" cy="369888"/>
          </a:xfrm>
          <a:prstGeom prst="rect">
            <a:avLst/>
          </a:prstGeom>
          <a:noFill/>
          <a:ln w="9525">
            <a:noFill/>
            <a:miter lim="800000"/>
            <a:headEnd/>
            <a:tailEnd/>
          </a:ln>
        </p:spPr>
        <p:txBody>
          <a:bodyPr wrap="none">
            <a:spAutoFit/>
          </a:bodyPr>
          <a:lstStyle/>
          <a:p>
            <a:r>
              <a:rPr lang="en-US" altLang="en-US" b="1">
                <a:solidFill>
                  <a:srgbClr val="000000"/>
                </a:solidFill>
              </a:rPr>
              <a:t>+</a:t>
            </a:r>
          </a:p>
        </p:txBody>
      </p:sp>
      <p:sp>
        <p:nvSpPr>
          <p:cNvPr id="29" name="TextBox 28"/>
          <p:cNvSpPr txBox="1">
            <a:spLocks noChangeArrowheads="1"/>
          </p:cNvSpPr>
          <p:nvPr/>
        </p:nvSpPr>
        <p:spPr bwMode="auto">
          <a:xfrm>
            <a:off x="6996113" y="3124200"/>
            <a:ext cx="319087" cy="369888"/>
          </a:xfrm>
          <a:prstGeom prst="rect">
            <a:avLst/>
          </a:prstGeom>
          <a:noFill/>
          <a:ln w="9525">
            <a:noFill/>
            <a:miter lim="800000"/>
            <a:headEnd/>
            <a:tailEnd/>
          </a:ln>
        </p:spPr>
        <p:txBody>
          <a:bodyPr wrap="none">
            <a:spAutoFit/>
          </a:bodyPr>
          <a:lstStyle/>
          <a:p>
            <a:r>
              <a:rPr lang="en-US" altLang="en-US" b="1">
                <a:solidFill>
                  <a:srgbClr val="00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ltLang="en-US" smtClean="0"/>
              <a:t>Study strategy:</a:t>
            </a:r>
          </a:p>
        </p:txBody>
      </p:sp>
      <p:sp>
        <p:nvSpPr>
          <p:cNvPr id="56323" name="Content Placeholder 2"/>
          <p:cNvSpPr>
            <a:spLocks noGrp="1"/>
          </p:cNvSpPr>
          <p:nvPr>
            <p:ph idx="1"/>
          </p:nvPr>
        </p:nvSpPr>
        <p:spPr/>
        <p:txBody>
          <a:bodyPr>
            <a:normAutofit lnSpcReduction="10000"/>
          </a:bodyPr>
          <a:lstStyle/>
          <a:p>
            <a:r>
              <a:rPr lang="en-US" altLang="en-US" smtClean="0"/>
              <a:t>Review the slides and consult textbook to clarify confusing parts. 3hrs/week</a:t>
            </a:r>
          </a:p>
          <a:p>
            <a:endParaRPr lang="en-US" altLang="en-US" smtClean="0"/>
          </a:p>
          <a:p>
            <a:r>
              <a:rPr lang="en-US" altLang="en-US" smtClean="0"/>
              <a:t>Topics will be assigned to you and you will prepare seminars; 2 period/week</a:t>
            </a:r>
          </a:p>
          <a:p>
            <a:endParaRPr lang="en-US" altLang="en-US" smtClean="0"/>
          </a:p>
          <a:p>
            <a:r>
              <a:rPr lang="en-US" altLang="en-US" smtClean="0"/>
              <a:t>Project topic/articles/research papers will be explored by you and 4hrs/week will be assigned to you and you will work on it. - self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p:txBody>
          <a:bodyPr/>
          <a:lstStyle/>
          <a:p>
            <a:r>
              <a:rPr lang="en-US" altLang="en-US" smtClean="0"/>
              <a:t>1-nearest neighbor</a:t>
            </a:r>
          </a:p>
        </p:txBody>
      </p:sp>
      <p:grpSp>
        <p:nvGrpSpPr>
          <p:cNvPr id="2" name="Group 3"/>
          <p:cNvGrpSpPr>
            <a:grpSpLocks/>
          </p:cNvGrpSpPr>
          <p:nvPr/>
        </p:nvGrpSpPr>
        <p:grpSpPr bwMode="auto">
          <a:xfrm>
            <a:off x="4495800" y="1447800"/>
            <a:ext cx="4038600" cy="3417888"/>
            <a:chOff x="4267200" y="2667000"/>
            <a:chExt cx="4038600" cy="3417332"/>
          </a:xfrm>
        </p:grpSpPr>
        <p:sp>
          <p:nvSpPr>
            <p:cNvPr id="118793" name="TextBox 4"/>
            <p:cNvSpPr txBox="1">
              <a:spLocks noChangeArrowheads="1"/>
            </p:cNvSpPr>
            <p:nvPr/>
          </p:nvSpPr>
          <p:spPr bwMode="auto">
            <a:xfrm>
              <a:off x="6553200" y="3505200"/>
              <a:ext cx="312906" cy="369332"/>
            </a:xfrm>
            <a:prstGeom prst="rect">
              <a:avLst/>
            </a:prstGeom>
            <a:noFill/>
            <a:ln w="9525">
              <a:noFill/>
              <a:miter lim="800000"/>
              <a:headEnd/>
              <a:tailEnd/>
            </a:ln>
          </p:spPr>
          <p:txBody>
            <a:bodyPr wrap="none">
              <a:spAutoFit/>
            </a:bodyPr>
            <a:lstStyle/>
            <a:p>
              <a:r>
                <a:rPr lang="en-US" altLang="en-US" b="1">
                  <a:solidFill>
                    <a:srgbClr val="FF0000"/>
                  </a:solidFill>
                </a:rPr>
                <a:t>x</a:t>
              </a:r>
            </a:p>
          </p:txBody>
        </p:sp>
        <p:sp>
          <p:nvSpPr>
            <p:cNvPr id="118794" name="TextBox 5"/>
            <p:cNvSpPr txBox="1">
              <a:spLocks noChangeArrowheads="1"/>
            </p:cNvSpPr>
            <p:nvPr/>
          </p:nvSpPr>
          <p:spPr bwMode="auto">
            <a:xfrm>
              <a:off x="7086600" y="3505200"/>
              <a:ext cx="312906" cy="369332"/>
            </a:xfrm>
            <a:prstGeom prst="rect">
              <a:avLst/>
            </a:prstGeom>
            <a:noFill/>
            <a:ln w="9525">
              <a:noFill/>
              <a:miter lim="800000"/>
              <a:headEnd/>
              <a:tailEnd/>
            </a:ln>
          </p:spPr>
          <p:txBody>
            <a:bodyPr wrap="none">
              <a:spAutoFit/>
            </a:bodyPr>
            <a:lstStyle/>
            <a:p>
              <a:r>
                <a:rPr lang="en-US" altLang="en-US" b="1">
                  <a:solidFill>
                    <a:srgbClr val="FF0000"/>
                  </a:solidFill>
                </a:rPr>
                <a:t>x</a:t>
              </a:r>
            </a:p>
          </p:txBody>
        </p:sp>
        <p:sp>
          <p:nvSpPr>
            <p:cNvPr id="118795" name="TextBox 6"/>
            <p:cNvSpPr txBox="1">
              <a:spLocks noChangeArrowheads="1"/>
            </p:cNvSpPr>
            <p:nvPr/>
          </p:nvSpPr>
          <p:spPr bwMode="auto">
            <a:xfrm>
              <a:off x="7086600" y="4191000"/>
              <a:ext cx="312906" cy="369332"/>
            </a:xfrm>
            <a:prstGeom prst="rect">
              <a:avLst/>
            </a:prstGeom>
            <a:noFill/>
            <a:ln w="9525">
              <a:noFill/>
              <a:miter lim="800000"/>
              <a:headEnd/>
              <a:tailEnd/>
            </a:ln>
          </p:spPr>
          <p:txBody>
            <a:bodyPr wrap="none">
              <a:spAutoFit/>
            </a:bodyPr>
            <a:lstStyle/>
            <a:p>
              <a:r>
                <a:rPr lang="en-US" altLang="en-US" b="1">
                  <a:solidFill>
                    <a:srgbClr val="FF0000"/>
                  </a:solidFill>
                </a:rPr>
                <a:t>x</a:t>
              </a:r>
            </a:p>
          </p:txBody>
        </p:sp>
        <p:sp>
          <p:nvSpPr>
            <p:cNvPr id="118796" name="TextBox 7"/>
            <p:cNvSpPr txBox="1">
              <a:spLocks noChangeArrowheads="1"/>
            </p:cNvSpPr>
            <p:nvPr/>
          </p:nvSpPr>
          <p:spPr bwMode="auto">
            <a:xfrm>
              <a:off x="7620000" y="4038600"/>
              <a:ext cx="228600" cy="369332"/>
            </a:xfrm>
            <a:prstGeom prst="rect">
              <a:avLst/>
            </a:prstGeom>
            <a:noFill/>
            <a:ln w="9525">
              <a:noFill/>
              <a:miter lim="800000"/>
              <a:headEnd/>
              <a:tailEnd/>
            </a:ln>
          </p:spPr>
          <p:txBody>
            <a:bodyPr>
              <a:spAutoFit/>
            </a:bodyPr>
            <a:lstStyle/>
            <a:p>
              <a:r>
                <a:rPr lang="en-US" altLang="en-US" b="1">
                  <a:solidFill>
                    <a:srgbClr val="FF0000"/>
                  </a:solidFill>
                </a:rPr>
                <a:t>x</a:t>
              </a:r>
            </a:p>
          </p:txBody>
        </p:sp>
        <p:sp>
          <p:nvSpPr>
            <p:cNvPr id="118797" name="TextBox 8"/>
            <p:cNvSpPr txBox="1">
              <a:spLocks noChangeArrowheads="1"/>
            </p:cNvSpPr>
            <p:nvPr/>
          </p:nvSpPr>
          <p:spPr bwMode="auto">
            <a:xfrm>
              <a:off x="5257800" y="2895600"/>
              <a:ext cx="312906" cy="369332"/>
            </a:xfrm>
            <a:prstGeom prst="rect">
              <a:avLst/>
            </a:prstGeom>
            <a:noFill/>
            <a:ln w="9525">
              <a:noFill/>
              <a:miter lim="800000"/>
              <a:headEnd/>
              <a:tailEnd/>
            </a:ln>
          </p:spPr>
          <p:txBody>
            <a:bodyPr wrap="none">
              <a:spAutoFit/>
            </a:bodyPr>
            <a:lstStyle/>
            <a:p>
              <a:r>
                <a:rPr lang="en-US" altLang="en-US" b="1">
                  <a:solidFill>
                    <a:srgbClr val="FF0000"/>
                  </a:solidFill>
                </a:rPr>
                <a:t>x</a:t>
              </a:r>
            </a:p>
          </p:txBody>
        </p:sp>
        <p:sp>
          <p:nvSpPr>
            <p:cNvPr id="118798" name="TextBox 9"/>
            <p:cNvSpPr txBox="1">
              <a:spLocks noChangeArrowheads="1"/>
            </p:cNvSpPr>
            <p:nvPr/>
          </p:nvSpPr>
          <p:spPr bwMode="auto">
            <a:xfrm>
              <a:off x="5257800" y="3429000"/>
              <a:ext cx="312906" cy="369332"/>
            </a:xfrm>
            <a:prstGeom prst="rect">
              <a:avLst/>
            </a:prstGeom>
            <a:noFill/>
            <a:ln w="9525">
              <a:noFill/>
              <a:miter lim="800000"/>
              <a:headEnd/>
              <a:tailEnd/>
            </a:ln>
          </p:spPr>
          <p:txBody>
            <a:bodyPr wrap="none">
              <a:spAutoFit/>
            </a:bodyPr>
            <a:lstStyle/>
            <a:p>
              <a:r>
                <a:rPr lang="en-US" altLang="en-US" b="1">
                  <a:solidFill>
                    <a:srgbClr val="FF0000"/>
                  </a:solidFill>
                </a:rPr>
                <a:t>x</a:t>
              </a:r>
            </a:p>
          </p:txBody>
        </p:sp>
        <p:sp>
          <p:nvSpPr>
            <p:cNvPr id="118799" name="TextBox 10"/>
            <p:cNvSpPr txBox="1">
              <a:spLocks noChangeArrowheads="1"/>
            </p:cNvSpPr>
            <p:nvPr/>
          </p:nvSpPr>
          <p:spPr bwMode="auto">
            <a:xfrm>
              <a:off x="6248400" y="3048000"/>
              <a:ext cx="312906" cy="369332"/>
            </a:xfrm>
            <a:prstGeom prst="rect">
              <a:avLst/>
            </a:prstGeom>
            <a:noFill/>
            <a:ln w="9525">
              <a:noFill/>
              <a:miter lim="800000"/>
              <a:headEnd/>
              <a:tailEnd/>
            </a:ln>
          </p:spPr>
          <p:txBody>
            <a:bodyPr wrap="none">
              <a:spAutoFit/>
            </a:bodyPr>
            <a:lstStyle/>
            <a:p>
              <a:r>
                <a:rPr lang="en-US" altLang="en-US" b="1">
                  <a:solidFill>
                    <a:srgbClr val="FF0000"/>
                  </a:solidFill>
                </a:rPr>
                <a:t>x</a:t>
              </a:r>
            </a:p>
          </p:txBody>
        </p:sp>
        <p:sp>
          <p:nvSpPr>
            <p:cNvPr id="118800" name="TextBox 11"/>
            <p:cNvSpPr txBox="1">
              <a:spLocks noChangeArrowheads="1"/>
            </p:cNvSpPr>
            <p:nvPr/>
          </p:nvSpPr>
          <p:spPr bwMode="auto">
            <a:xfrm>
              <a:off x="5715000" y="3657600"/>
              <a:ext cx="312906" cy="369332"/>
            </a:xfrm>
            <a:prstGeom prst="rect">
              <a:avLst/>
            </a:prstGeom>
            <a:noFill/>
            <a:ln w="9525">
              <a:noFill/>
              <a:miter lim="800000"/>
              <a:headEnd/>
              <a:tailEnd/>
            </a:ln>
          </p:spPr>
          <p:txBody>
            <a:bodyPr wrap="none">
              <a:spAutoFit/>
            </a:bodyPr>
            <a:lstStyle/>
            <a:p>
              <a:r>
                <a:rPr lang="en-US" altLang="en-US" b="1">
                  <a:solidFill>
                    <a:srgbClr val="FF0000"/>
                  </a:solidFill>
                </a:rPr>
                <a:t>x</a:t>
              </a:r>
            </a:p>
          </p:txBody>
        </p:sp>
        <p:sp>
          <p:nvSpPr>
            <p:cNvPr id="118801" name="TextBox 12"/>
            <p:cNvSpPr txBox="1">
              <a:spLocks noChangeArrowheads="1"/>
            </p:cNvSpPr>
            <p:nvPr/>
          </p:nvSpPr>
          <p:spPr bwMode="auto">
            <a:xfrm>
              <a:off x="6172200" y="3352800"/>
              <a:ext cx="325730" cy="369332"/>
            </a:xfrm>
            <a:prstGeom prst="rect">
              <a:avLst/>
            </a:prstGeom>
            <a:noFill/>
            <a:ln w="9525">
              <a:noFill/>
              <a:miter lim="800000"/>
              <a:headEnd/>
              <a:tailEnd/>
            </a:ln>
          </p:spPr>
          <p:txBody>
            <a:bodyPr wrap="none">
              <a:spAutoFit/>
            </a:bodyPr>
            <a:lstStyle/>
            <a:p>
              <a:r>
                <a:rPr lang="en-US" altLang="en-US" b="1">
                  <a:solidFill>
                    <a:srgbClr val="00B050"/>
                  </a:solidFill>
                </a:rPr>
                <a:t>o</a:t>
              </a:r>
            </a:p>
          </p:txBody>
        </p:sp>
        <p:sp>
          <p:nvSpPr>
            <p:cNvPr id="118802" name="TextBox 13"/>
            <p:cNvSpPr txBox="1">
              <a:spLocks noChangeArrowheads="1"/>
            </p:cNvSpPr>
            <p:nvPr/>
          </p:nvSpPr>
          <p:spPr bwMode="auto">
            <a:xfrm>
              <a:off x="6553200" y="4419600"/>
              <a:ext cx="325730" cy="369332"/>
            </a:xfrm>
            <a:prstGeom prst="rect">
              <a:avLst/>
            </a:prstGeom>
            <a:noFill/>
            <a:ln w="9525">
              <a:noFill/>
              <a:miter lim="800000"/>
              <a:headEnd/>
              <a:tailEnd/>
            </a:ln>
          </p:spPr>
          <p:txBody>
            <a:bodyPr wrap="none">
              <a:spAutoFit/>
            </a:bodyPr>
            <a:lstStyle/>
            <a:p>
              <a:r>
                <a:rPr lang="en-US" altLang="en-US" b="1">
                  <a:solidFill>
                    <a:srgbClr val="00B050"/>
                  </a:solidFill>
                </a:rPr>
                <a:t>o</a:t>
              </a:r>
            </a:p>
          </p:txBody>
        </p:sp>
        <p:sp>
          <p:nvSpPr>
            <p:cNvPr id="118803" name="TextBox 14"/>
            <p:cNvSpPr txBox="1">
              <a:spLocks noChangeArrowheads="1"/>
            </p:cNvSpPr>
            <p:nvPr/>
          </p:nvSpPr>
          <p:spPr bwMode="auto">
            <a:xfrm>
              <a:off x="5181600" y="4648200"/>
              <a:ext cx="325730" cy="369332"/>
            </a:xfrm>
            <a:prstGeom prst="rect">
              <a:avLst/>
            </a:prstGeom>
            <a:noFill/>
            <a:ln w="9525">
              <a:noFill/>
              <a:miter lim="800000"/>
              <a:headEnd/>
              <a:tailEnd/>
            </a:ln>
          </p:spPr>
          <p:txBody>
            <a:bodyPr wrap="none">
              <a:spAutoFit/>
            </a:bodyPr>
            <a:lstStyle/>
            <a:p>
              <a:r>
                <a:rPr lang="en-US" altLang="en-US" b="1">
                  <a:solidFill>
                    <a:srgbClr val="00B050"/>
                  </a:solidFill>
                </a:rPr>
                <a:t>o</a:t>
              </a:r>
            </a:p>
          </p:txBody>
        </p:sp>
        <p:sp>
          <p:nvSpPr>
            <p:cNvPr id="118804" name="TextBox 15"/>
            <p:cNvSpPr txBox="1">
              <a:spLocks noChangeArrowheads="1"/>
            </p:cNvSpPr>
            <p:nvPr/>
          </p:nvSpPr>
          <p:spPr bwMode="auto">
            <a:xfrm>
              <a:off x="5334000" y="4114800"/>
              <a:ext cx="325730" cy="369332"/>
            </a:xfrm>
            <a:prstGeom prst="rect">
              <a:avLst/>
            </a:prstGeom>
            <a:noFill/>
            <a:ln w="9525">
              <a:noFill/>
              <a:miter lim="800000"/>
              <a:headEnd/>
              <a:tailEnd/>
            </a:ln>
          </p:spPr>
          <p:txBody>
            <a:bodyPr wrap="none">
              <a:spAutoFit/>
            </a:bodyPr>
            <a:lstStyle/>
            <a:p>
              <a:r>
                <a:rPr lang="en-US" altLang="en-US" b="1">
                  <a:solidFill>
                    <a:srgbClr val="00B050"/>
                  </a:solidFill>
                </a:rPr>
                <a:t>o</a:t>
              </a:r>
            </a:p>
          </p:txBody>
        </p:sp>
        <p:sp>
          <p:nvSpPr>
            <p:cNvPr id="118805" name="TextBox 16"/>
            <p:cNvSpPr txBox="1">
              <a:spLocks noChangeArrowheads="1"/>
            </p:cNvSpPr>
            <p:nvPr/>
          </p:nvSpPr>
          <p:spPr bwMode="auto">
            <a:xfrm>
              <a:off x="5943600" y="5029200"/>
              <a:ext cx="325730" cy="369332"/>
            </a:xfrm>
            <a:prstGeom prst="rect">
              <a:avLst/>
            </a:prstGeom>
            <a:noFill/>
            <a:ln w="9525">
              <a:noFill/>
              <a:miter lim="800000"/>
              <a:headEnd/>
              <a:tailEnd/>
            </a:ln>
          </p:spPr>
          <p:txBody>
            <a:bodyPr wrap="none">
              <a:spAutoFit/>
            </a:bodyPr>
            <a:lstStyle/>
            <a:p>
              <a:r>
                <a:rPr lang="en-US" altLang="en-US" b="1">
                  <a:solidFill>
                    <a:srgbClr val="00B050"/>
                  </a:solidFill>
                </a:rPr>
                <a:t>o</a:t>
              </a:r>
            </a:p>
          </p:txBody>
        </p:sp>
        <p:sp>
          <p:nvSpPr>
            <p:cNvPr id="118806" name="TextBox 17"/>
            <p:cNvSpPr txBox="1">
              <a:spLocks noChangeArrowheads="1"/>
            </p:cNvSpPr>
            <p:nvPr/>
          </p:nvSpPr>
          <p:spPr bwMode="auto">
            <a:xfrm>
              <a:off x="6019800" y="4343400"/>
              <a:ext cx="325730" cy="369332"/>
            </a:xfrm>
            <a:prstGeom prst="rect">
              <a:avLst/>
            </a:prstGeom>
            <a:noFill/>
            <a:ln w="9525">
              <a:noFill/>
              <a:miter lim="800000"/>
              <a:headEnd/>
              <a:tailEnd/>
            </a:ln>
          </p:spPr>
          <p:txBody>
            <a:bodyPr wrap="none">
              <a:spAutoFit/>
            </a:bodyPr>
            <a:lstStyle/>
            <a:p>
              <a:r>
                <a:rPr lang="en-US" altLang="en-US" b="1">
                  <a:solidFill>
                    <a:srgbClr val="00B050"/>
                  </a:solidFill>
                </a:rPr>
                <a:t>o</a:t>
              </a:r>
            </a:p>
          </p:txBody>
        </p:sp>
        <p:sp>
          <p:nvSpPr>
            <p:cNvPr id="118807" name="TextBox 18"/>
            <p:cNvSpPr txBox="1">
              <a:spLocks noChangeArrowheads="1"/>
            </p:cNvSpPr>
            <p:nvPr/>
          </p:nvSpPr>
          <p:spPr bwMode="auto">
            <a:xfrm>
              <a:off x="6019800" y="3962400"/>
              <a:ext cx="325730" cy="369332"/>
            </a:xfrm>
            <a:prstGeom prst="rect">
              <a:avLst/>
            </a:prstGeom>
            <a:noFill/>
            <a:ln w="9525">
              <a:noFill/>
              <a:miter lim="800000"/>
              <a:headEnd/>
              <a:tailEnd/>
            </a:ln>
          </p:spPr>
          <p:txBody>
            <a:bodyPr wrap="none">
              <a:spAutoFit/>
            </a:bodyPr>
            <a:lstStyle/>
            <a:p>
              <a:r>
                <a:rPr lang="en-US" altLang="en-US" b="1">
                  <a:solidFill>
                    <a:srgbClr val="00B050"/>
                  </a:solidFill>
                </a:rPr>
                <a:t>o</a:t>
              </a:r>
            </a:p>
          </p:txBody>
        </p:sp>
        <p:cxnSp>
          <p:nvCxnSpPr>
            <p:cNvPr id="20" name="Straight Arrow Connector 19"/>
            <p:cNvCxnSpPr/>
            <p:nvPr/>
          </p:nvCxnSpPr>
          <p:spPr>
            <a:xfrm rot="5400000" flipH="1" flipV="1">
              <a:off x="3389555" y="4152658"/>
              <a:ext cx="2972904"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876800" y="5638317"/>
              <a:ext cx="3429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810" name="TextBox 21"/>
            <p:cNvSpPr txBox="1">
              <a:spLocks noChangeArrowheads="1"/>
            </p:cNvSpPr>
            <p:nvPr/>
          </p:nvSpPr>
          <p:spPr bwMode="auto">
            <a:xfrm>
              <a:off x="4267200" y="5181600"/>
              <a:ext cx="428322" cy="369332"/>
            </a:xfrm>
            <a:prstGeom prst="rect">
              <a:avLst/>
            </a:prstGeom>
            <a:noFill/>
            <a:ln w="9525">
              <a:noFill/>
              <a:miter lim="800000"/>
              <a:headEnd/>
              <a:tailEnd/>
            </a:ln>
          </p:spPr>
          <p:txBody>
            <a:bodyPr wrap="none">
              <a:spAutoFit/>
            </a:bodyPr>
            <a:lstStyle/>
            <a:p>
              <a:r>
                <a:rPr lang="en-US" altLang="en-US">
                  <a:solidFill>
                    <a:srgbClr val="000000"/>
                  </a:solidFill>
                </a:rPr>
                <a:t>x2</a:t>
              </a:r>
            </a:p>
          </p:txBody>
        </p:sp>
        <p:sp>
          <p:nvSpPr>
            <p:cNvPr id="118811" name="TextBox 22"/>
            <p:cNvSpPr txBox="1">
              <a:spLocks noChangeArrowheads="1"/>
            </p:cNvSpPr>
            <p:nvPr/>
          </p:nvSpPr>
          <p:spPr bwMode="auto">
            <a:xfrm>
              <a:off x="5105400" y="5715000"/>
              <a:ext cx="428322" cy="369332"/>
            </a:xfrm>
            <a:prstGeom prst="rect">
              <a:avLst/>
            </a:prstGeom>
            <a:noFill/>
            <a:ln w="9525">
              <a:noFill/>
              <a:miter lim="800000"/>
              <a:headEnd/>
              <a:tailEnd/>
            </a:ln>
          </p:spPr>
          <p:txBody>
            <a:bodyPr wrap="none">
              <a:spAutoFit/>
            </a:bodyPr>
            <a:lstStyle/>
            <a:p>
              <a:r>
                <a:rPr lang="en-US" altLang="en-US">
                  <a:solidFill>
                    <a:srgbClr val="000000"/>
                  </a:solidFill>
                </a:rPr>
                <a:t>x1</a:t>
              </a:r>
            </a:p>
          </p:txBody>
        </p:sp>
      </p:grpSp>
      <p:sp>
        <p:nvSpPr>
          <p:cNvPr id="118788" name="TextBox 23"/>
          <p:cNvSpPr txBox="1">
            <a:spLocks noChangeArrowheads="1"/>
          </p:cNvSpPr>
          <p:nvPr/>
        </p:nvSpPr>
        <p:spPr bwMode="auto">
          <a:xfrm>
            <a:off x="5867400" y="2667000"/>
            <a:ext cx="319088" cy="369888"/>
          </a:xfrm>
          <a:prstGeom prst="rect">
            <a:avLst/>
          </a:prstGeom>
          <a:noFill/>
          <a:ln w="9525">
            <a:noFill/>
            <a:miter lim="800000"/>
            <a:headEnd/>
            <a:tailEnd/>
          </a:ln>
        </p:spPr>
        <p:txBody>
          <a:bodyPr wrap="none">
            <a:spAutoFit/>
          </a:bodyPr>
          <a:lstStyle/>
          <a:p>
            <a:r>
              <a:rPr lang="en-US" altLang="en-US" b="1">
                <a:solidFill>
                  <a:srgbClr val="000000"/>
                </a:solidFill>
              </a:rPr>
              <a:t>+</a:t>
            </a:r>
          </a:p>
        </p:txBody>
      </p:sp>
      <p:sp>
        <p:nvSpPr>
          <p:cNvPr id="118789" name="TextBox 28"/>
          <p:cNvSpPr txBox="1">
            <a:spLocks noChangeArrowheads="1"/>
          </p:cNvSpPr>
          <p:nvPr/>
        </p:nvSpPr>
        <p:spPr bwMode="auto">
          <a:xfrm>
            <a:off x="6996113" y="3124200"/>
            <a:ext cx="319087" cy="369888"/>
          </a:xfrm>
          <a:prstGeom prst="rect">
            <a:avLst/>
          </a:prstGeom>
          <a:noFill/>
          <a:ln w="9525">
            <a:noFill/>
            <a:miter lim="800000"/>
            <a:headEnd/>
            <a:tailEnd/>
          </a:ln>
        </p:spPr>
        <p:txBody>
          <a:bodyPr wrap="none">
            <a:spAutoFit/>
          </a:bodyPr>
          <a:lstStyle/>
          <a:p>
            <a:r>
              <a:rPr lang="en-US" altLang="en-US" b="1">
                <a:solidFill>
                  <a:srgbClr val="000000"/>
                </a:solidFill>
              </a:rPr>
              <a:t>+</a:t>
            </a:r>
          </a:p>
        </p:txBody>
      </p:sp>
      <p:sp>
        <p:nvSpPr>
          <p:cNvPr id="30" name="Oval 29"/>
          <p:cNvSpPr/>
          <p:nvPr/>
        </p:nvSpPr>
        <p:spPr>
          <a:xfrm>
            <a:off x="5867400" y="2438400"/>
            <a:ext cx="3810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1" name="Oval 30"/>
          <p:cNvSpPr/>
          <p:nvPr/>
        </p:nvSpPr>
        <p:spPr>
          <a:xfrm>
            <a:off x="6781800" y="3048000"/>
            <a:ext cx="533400" cy="6096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18792" name="Content Placeholder 27"/>
          <p:cNvSpPr>
            <a:spLocks noGrp="1"/>
          </p:cNvSpPr>
          <p:nvPr>
            <p:ph idx="1"/>
          </p:nvPr>
        </p:nvSpPr>
        <p:spPr/>
        <p:txBody>
          <a:bodyPr/>
          <a:lstStyle/>
          <a:p>
            <a:endParaRPr lang="en-US" altLang="en-US"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p:txBody>
          <a:bodyPr/>
          <a:lstStyle/>
          <a:p>
            <a:r>
              <a:rPr lang="en-US" altLang="en-US" smtClean="0"/>
              <a:t>3-nearest neighbor</a:t>
            </a:r>
          </a:p>
        </p:txBody>
      </p:sp>
      <p:grpSp>
        <p:nvGrpSpPr>
          <p:cNvPr id="2" name="Group 3"/>
          <p:cNvGrpSpPr>
            <a:grpSpLocks/>
          </p:cNvGrpSpPr>
          <p:nvPr/>
        </p:nvGrpSpPr>
        <p:grpSpPr bwMode="auto">
          <a:xfrm>
            <a:off x="4495800" y="1447800"/>
            <a:ext cx="4038600" cy="3417888"/>
            <a:chOff x="4267200" y="2667000"/>
            <a:chExt cx="4038600" cy="3417332"/>
          </a:xfrm>
        </p:grpSpPr>
        <p:sp>
          <p:nvSpPr>
            <p:cNvPr id="119817" name="TextBox 4"/>
            <p:cNvSpPr txBox="1">
              <a:spLocks noChangeArrowheads="1"/>
            </p:cNvSpPr>
            <p:nvPr/>
          </p:nvSpPr>
          <p:spPr bwMode="auto">
            <a:xfrm>
              <a:off x="6553200" y="3505200"/>
              <a:ext cx="312906" cy="369332"/>
            </a:xfrm>
            <a:prstGeom prst="rect">
              <a:avLst/>
            </a:prstGeom>
            <a:noFill/>
            <a:ln w="9525">
              <a:noFill/>
              <a:miter lim="800000"/>
              <a:headEnd/>
              <a:tailEnd/>
            </a:ln>
          </p:spPr>
          <p:txBody>
            <a:bodyPr wrap="none">
              <a:spAutoFit/>
            </a:bodyPr>
            <a:lstStyle/>
            <a:p>
              <a:r>
                <a:rPr lang="en-US" altLang="en-US" b="1">
                  <a:solidFill>
                    <a:srgbClr val="FF0000"/>
                  </a:solidFill>
                </a:rPr>
                <a:t>x</a:t>
              </a:r>
            </a:p>
          </p:txBody>
        </p:sp>
        <p:sp>
          <p:nvSpPr>
            <p:cNvPr id="119818" name="TextBox 5"/>
            <p:cNvSpPr txBox="1">
              <a:spLocks noChangeArrowheads="1"/>
            </p:cNvSpPr>
            <p:nvPr/>
          </p:nvSpPr>
          <p:spPr bwMode="auto">
            <a:xfrm>
              <a:off x="7086600" y="3505200"/>
              <a:ext cx="312906" cy="369332"/>
            </a:xfrm>
            <a:prstGeom prst="rect">
              <a:avLst/>
            </a:prstGeom>
            <a:noFill/>
            <a:ln w="9525">
              <a:noFill/>
              <a:miter lim="800000"/>
              <a:headEnd/>
              <a:tailEnd/>
            </a:ln>
          </p:spPr>
          <p:txBody>
            <a:bodyPr wrap="none">
              <a:spAutoFit/>
            </a:bodyPr>
            <a:lstStyle/>
            <a:p>
              <a:r>
                <a:rPr lang="en-US" altLang="en-US" b="1">
                  <a:solidFill>
                    <a:srgbClr val="FF0000"/>
                  </a:solidFill>
                </a:rPr>
                <a:t>x</a:t>
              </a:r>
            </a:p>
          </p:txBody>
        </p:sp>
        <p:sp>
          <p:nvSpPr>
            <p:cNvPr id="119819" name="TextBox 6"/>
            <p:cNvSpPr txBox="1">
              <a:spLocks noChangeArrowheads="1"/>
            </p:cNvSpPr>
            <p:nvPr/>
          </p:nvSpPr>
          <p:spPr bwMode="auto">
            <a:xfrm>
              <a:off x="7086600" y="4191000"/>
              <a:ext cx="312906" cy="369332"/>
            </a:xfrm>
            <a:prstGeom prst="rect">
              <a:avLst/>
            </a:prstGeom>
            <a:noFill/>
            <a:ln w="9525">
              <a:noFill/>
              <a:miter lim="800000"/>
              <a:headEnd/>
              <a:tailEnd/>
            </a:ln>
          </p:spPr>
          <p:txBody>
            <a:bodyPr wrap="none">
              <a:spAutoFit/>
            </a:bodyPr>
            <a:lstStyle/>
            <a:p>
              <a:r>
                <a:rPr lang="en-US" altLang="en-US" b="1">
                  <a:solidFill>
                    <a:srgbClr val="FF0000"/>
                  </a:solidFill>
                </a:rPr>
                <a:t>x</a:t>
              </a:r>
            </a:p>
          </p:txBody>
        </p:sp>
        <p:sp>
          <p:nvSpPr>
            <p:cNvPr id="119820" name="TextBox 7"/>
            <p:cNvSpPr txBox="1">
              <a:spLocks noChangeArrowheads="1"/>
            </p:cNvSpPr>
            <p:nvPr/>
          </p:nvSpPr>
          <p:spPr bwMode="auto">
            <a:xfrm>
              <a:off x="7620000" y="4038600"/>
              <a:ext cx="228600" cy="369332"/>
            </a:xfrm>
            <a:prstGeom prst="rect">
              <a:avLst/>
            </a:prstGeom>
            <a:noFill/>
            <a:ln w="9525">
              <a:noFill/>
              <a:miter lim="800000"/>
              <a:headEnd/>
              <a:tailEnd/>
            </a:ln>
          </p:spPr>
          <p:txBody>
            <a:bodyPr>
              <a:spAutoFit/>
            </a:bodyPr>
            <a:lstStyle/>
            <a:p>
              <a:r>
                <a:rPr lang="en-US" altLang="en-US" b="1">
                  <a:solidFill>
                    <a:srgbClr val="FF0000"/>
                  </a:solidFill>
                </a:rPr>
                <a:t>x</a:t>
              </a:r>
            </a:p>
          </p:txBody>
        </p:sp>
        <p:sp>
          <p:nvSpPr>
            <p:cNvPr id="119821" name="TextBox 8"/>
            <p:cNvSpPr txBox="1">
              <a:spLocks noChangeArrowheads="1"/>
            </p:cNvSpPr>
            <p:nvPr/>
          </p:nvSpPr>
          <p:spPr bwMode="auto">
            <a:xfrm>
              <a:off x="5257800" y="2895600"/>
              <a:ext cx="312906" cy="369332"/>
            </a:xfrm>
            <a:prstGeom prst="rect">
              <a:avLst/>
            </a:prstGeom>
            <a:noFill/>
            <a:ln w="9525">
              <a:noFill/>
              <a:miter lim="800000"/>
              <a:headEnd/>
              <a:tailEnd/>
            </a:ln>
          </p:spPr>
          <p:txBody>
            <a:bodyPr wrap="none">
              <a:spAutoFit/>
            </a:bodyPr>
            <a:lstStyle/>
            <a:p>
              <a:r>
                <a:rPr lang="en-US" altLang="en-US" b="1">
                  <a:solidFill>
                    <a:srgbClr val="FF0000"/>
                  </a:solidFill>
                </a:rPr>
                <a:t>x</a:t>
              </a:r>
            </a:p>
          </p:txBody>
        </p:sp>
        <p:sp>
          <p:nvSpPr>
            <p:cNvPr id="119822" name="TextBox 9"/>
            <p:cNvSpPr txBox="1">
              <a:spLocks noChangeArrowheads="1"/>
            </p:cNvSpPr>
            <p:nvPr/>
          </p:nvSpPr>
          <p:spPr bwMode="auto">
            <a:xfrm>
              <a:off x="5257800" y="3429000"/>
              <a:ext cx="312906" cy="369332"/>
            </a:xfrm>
            <a:prstGeom prst="rect">
              <a:avLst/>
            </a:prstGeom>
            <a:noFill/>
            <a:ln w="9525">
              <a:noFill/>
              <a:miter lim="800000"/>
              <a:headEnd/>
              <a:tailEnd/>
            </a:ln>
          </p:spPr>
          <p:txBody>
            <a:bodyPr wrap="none">
              <a:spAutoFit/>
            </a:bodyPr>
            <a:lstStyle/>
            <a:p>
              <a:r>
                <a:rPr lang="en-US" altLang="en-US" b="1">
                  <a:solidFill>
                    <a:srgbClr val="FF0000"/>
                  </a:solidFill>
                </a:rPr>
                <a:t>x</a:t>
              </a:r>
            </a:p>
          </p:txBody>
        </p:sp>
        <p:sp>
          <p:nvSpPr>
            <p:cNvPr id="119823" name="TextBox 10"/>
            <p:cNvSpPr txBox="1">
              <a:spLocks noChangeArrowheads="1"/>
            </p:cNvSpPr>
            <p:nvPr/>
          </p:nvSpPr>
          <p:spPr bwMode="auto">
            <a:xfrm>
              <a:off x="6248400" y="3048000"/>
              <a:ext cx="312906" cy="369332"/>
            </a:xfrm>
            <a:prstGeom prst="rect">
              <a:avLst/>
            </a:prstGeom>
            <a:noFill/>
            <a:ln w="9525">
              <a:noFill/>
              <a:miter lim="800000"/>
              <a:headEnd/>
              <a:tailEnd/>
            </a:ln>
          </p:spPr>
          <p:txBody>
            <a:bodyPr wrap="none">
              <a:spAutoFit/>
            </a:bodyPr>
            <a:lstStyle/>
            <a:p>
              <a:r>
                <a:rPr lang="en-US" altLang="en-US" b="1">
                  <a:solidFill>
                    <a:srgbClr val="FF0000"/>
                  </a:solidFill>
                </a:rPr>
                <a:t>x</a:t>
              </a:r>
            </a:p>
          </p:txBody>
        </p:sp>
        <p:sp>
          <p:nvSpPr>
            <p:cNvPr id="119824" name="TextBox 11"/>
            <p:cNvSpPr txBox="1">
              <a:spLocks noChangeArrowheads="1"/>
            </p:cNvSpPr>
            <p:nvPr/>
          </p:nvSpPr>
          <p:spPr bwMode="auto">
            <a:xfrm>
              <a:off x="5715000" y="3657600"/>
              <a:ext cx="312906" cy="369332"/>
            </a:xfrm>
            <a:prstGeom prst="rect">
              <a:avLst/>
            </a:prstGeom>
            <a:noFill/>
            <a:ln w="9525">
              <a:noFill/>
              <a:miter lim="800000"/>
              <a:headEnd/>
              <a:tailEnd/>
            </a:ln>
          </p:spPr>
          <p:txBody>
            <a:bodyPr wrap="none">
              <a:spAutoFit/>
            </a:bodyPr>
            <a:lstStyle/>
            <a:p>
              <a:r>
                <a:rPr lang="en-US" altLang="en-US" b="1">
                  <a:solidFill>
                    <a:srgbClr val="FF0000"/>
                  </a:solidFill>
                </a:rPr>
                <a:t>x</a:t>
              </a:r>
            </a:p>
          </p:txBody>
        </p:sp>
        <p:sp>
          <p:nvSpPr>
            <p:cNvPr id="119825" name="TextBox 12"/>
            <p:cNvSpPr txBox="1">
              <a:spLocks noChangeArrowheads="1"/>
            </p:cNvSpPr>
            <p:nvPr/>
          </p:nvSpPr>
          <p:spPr bwMode="auto">
            <a:xfrm>
              <a:off x="6172200" y="3352800"/>
              <a:ext cx="325730" cy="369332"/>
            </a:xfrm>
            <a:prstGeom prst="rect">
              <a:avLst/>
            </a:prstGeom>
            <a:noFill/>
            <a:ln w="9525">
              <a:noFill/>
              <a:miter lim="800000"/>
              <a:headEnd/>
              <a:tailEnd/>
            </a:ln>
          </p:spPr>
          <p:txBody>
            <a:bodyPr wrap="none">
              <a:spAutoFit/>
            </a:bodyPr>
            <a:lstStyle/>
            <a:p>
              <a:r>
                <a:rPr lang="en-US" altLang="en-US" b="1">
                  <a:solidFill>
                    <a:srgbClr val="00B050"/>
                  </a:solidFill>
                </a:rPr>
                <a:t>o</a:t>
              </a:r>
            </a:p>
          </p:txBody>
        </p:sp>
        <p:sp>
          <p:nvSpPr>
            <p:cNvPr id="119826" name="TextBox 13"/>
            <p:cNvSpPr txBox="1">
              <a:spLocks noChangeArrowheads="1"/>
            </p:cNvSpPr>
            <p:nvPr/>
          </p:nvSpPr>
          <p:spPr bwMode="auto">
            <a:xfrm>
              <a:off x="6553200" y="4419600"/>
              <a:ext cx="325730" cy="369332"/>
            </a:xfrm>
            <a:prstGeom prst="rect">
              <a:avLst/>
            </a:prstGeom>
            <a:noFill/>
            <a:ln w="9525">
              <a:noFill/>
              <a:miter lim="800000"/>
              <a:headEnd/>
              <a:tailEnd/>
            </a:ln>
          </p:spPr>
          <p:txBody>
            <a:bodyPr wrap="none">
              <a:spAutoFit/>
            </a:bodyPr>
            <a:lstStyle/>
            <a:p>
              <a:r>
                <a:rPr lang="en-US" altLang="en-US" b="1">
                  <a:solidFill>
                    <a:srgbClr val="00B050"/>
                  </a:solidFill>
                </a:rPr>
                <a:t>o</a:t>
              </a:r>
            </a:p>
          </p:txBody>
        </p:sp>
        <p:sp>
          <p:nvSpPr>
            <p:cNvPr id="119827" name="TextBox 14"/>
            <p:cNvSpPr txBox="1">
              <a:spLocks noChangeArrowheads="1"/>
            </p:cNvSpPr>
            <p:nvPr/>
          </p:nvSpPr>
          <p:spPr bwMode="auto">
            <a:xfrm>
              <a:off x="5181600" y="4648200"/>
              <a:ext cx="325730" cy="369332"/>
            </a:xfrm>
            <a:prstGeom prst="rect">
              <a:avLst/>
            </a:prstGeom>
            <a:noFill/>
            <a:ln w="9525">
              <a:noFill/>
              <a:miter lim="800000"/>
              <a:headEnd/>
              <a:tailEnd/>
            </a:ln>
          </p:spPr>
          <p:txBody>
            <a:bodyPr wrap="none">
              <a:spAutoFit/>
            </a:bodyPr>
            <a:lstStyle/>
            <a:p>
              <a:r>
                <a:rPr lang="en-US" altLang="en-US" b="1">
                  <a:solidFill>
                    <a:srgbClr val="00B050"/>
                  </a:solidFill>
                </a:rPr>
                <a:t>o</a:t>
              </a:r>
            </a:p>
          </p:txBody>
        </p:sp>
        <p:sp>
          <p:nvSpPr>
            <p:cNvPr id="119828" name="TextBox 15"/>
            <p:cNvSpPr txBox="1">
              <a:spLocks noChangeArrowheads="1"/>
            </p:cNvSpPr>
            <p:nvPr/>
          </p:nvSpPr>
          <p:spPr bwMode="auto">
            <a:xfrm>
              <a:off x="5334000" y="4114800"/>
              <a:ext cx="325730" cy="369332"/>
            </a:xfrm>
            <a:prstGeom prst="rect">
              <a:avLst/>
            </a:prstGeom>
            <a:noFill/>
            <a:ln w="9525">
              <a:noFill/>
              <a:miter lim="800000"/>
              <a:headEnd/>
              <a:tailEnd/>
            </a:ln>
          </p:spPr>
          <p:txBody>
            <a:bodyPr wrap="none">
              <a:spAutoFit/>
            </a:bodyPr>
            <a:lstStyle/>
            <a:p>
              <a:r>
                <a:rPr lang="en-US" altLang="en-US" b="1">
                  <a:solidFill>
                    <a:srgbClr val="00B050"/>
                  </a:solidFill>
                </a:rPr>
                <a:t>o</a:t>
              </a:r>
            </a:p>
          </p:txBody>
        </p:sp>
        <p:sp>
          <p:nvSpPr>
            <p:cNvPr id="119829" name="TextBox 16"/>
            <p:cNvSpPr txBox="1">
              <a:spLocks noChangeArrowheads="1"/>
            </p:cNvSpPr>
            <p:nvPr/>
          </p:nvSpPr>
          <p:spPr bwMode="auto">
            <a:xfrm>
              <a:off x="5943600" y="5029200"/>
              <a:ext cx="325730" cy="369332"/>
            </a:xfrm>
            <a:prstGeom prst="rect">
              <a:avLst/>
            </a:prstGeom>
            <a:noFill/>
            <a:ln w="9525">
              <a:noFill/>
              <a:miter lim="800000"/>
              <a:headEnd/>
              <a:tailEnd/>
            </a:ln>
          </p:spPr>
          <p:txBody>
            <a:bodyPr wrap="none">
              <a:spAutoFit/>
            </a:bodyPr>
            <a:lstStyle/>
            <a:p>
              <a:r>
                <a:rPr lang="en-US" altLang="en-US" b="1">
                  <a:solidFill>
                    <a:srgbClr val="00B050"/>
                  </a:solidFill>
                </a:rPr>
                <a:t>o</a:t>
              </a:r>
            </a:p>
          </p:txBody>
        </p:sp>
        <p:sp>
          <p:nvSpPr>
            <p:cNvPr id="119830" name="TextBox 17"/>
            <p:cNvSpPr txBox="1">
              <a:spLocks noChangeArrowheads="1"/>
            </p:cNvSpPr>
            <p:nvPr/>
          </p:nvSpPr>
          <p:spPr bwMode="auto">
            <a:xfrm>
              <a:off x="6019800" y="4343400"/>
              <a:ext cx="325730" cy="369332"/>
            </a:xfrm>
            <a:prstGeom prst="rect">
              <a:avLst/>
            </a:prstGeom>
            <a:noFill/>
            <a:ln w="9525">
              <a:noFill/>
              <a:miter lim="800000"/>
              <a:headEnd/>
              <a:tailEnd/>
            </a:ln>
          </p:spPr>
          <p:txBody>
            <a:bodyPr wrap="none">
              <a:spAutoFit/>
            </a:bodyPr>
            <a:lstStyle/>
            <a:p>
              <a:r>
                <a:rPr lang="en-US" altLang="en-US" b="1">
                  <a:solidFill>
                    <a:srgbClr val="00B050"/>
                  </a:solidFill>
                </a:rPr>
                <a:t>o</a:t>
              </a:r>
            </a:p>
          </p:txBody>
        </p:sp>
        <p:sp>
          <p:nvSpPr>
            <p:cNvPr id="119831" name="TextBox 18"/>
            <p:cNvSpPr txBox="1">
              <a:spLocks noChangeArrowheads="1"/>
            </p:cNvSpPr>
            <p:nvPr/>
          </p:nvSpPr>
          <p:spPr bwMode="auto">
            <a:xfrm>
              <a:off x="6019800" y="3962400"/>
              <a:ext cx="325730" cy="369332"/>
            </a:xfrm>
            <a:prstGeom prst="rect">
              <a:avLst/>
            </a:prstGeom>
            <a:noFill/>
            <a:ln w="9525">
              <a:noFill/>
              <a:miter lim="800000"/>
              <a:headEnd/>
              <a:tailEnd/>
            </a:ln>
          </p:spPr>
          <p:txBody>
            <a:bodyPr wrap="none">
              <a:spAutoFit/>
            </a:bodyPr>
            <a:lstStyle/>
            <a:p>
              <a:r>
                <a:rPr lang="en-US" altLang="en-US" b="1">
                  <a:solidFill>
                    <a:srgbClr val="00B050"/>
                  </a:solidFill>
                </a:rPr>
                <a:t>o</a:t>
              </a:r>
            </a:p>
          </p:txBody>
        </p:sp>
        <p:cxnSp>
          <p:nvCxnSpPr>
            <p:cNvPr id="20" name="Straight Arrow Connector 19"/>
            <p:cNvCxnSpPr/>
            <p:nvPr/>
          </p:nvCxnSpPr>
          <p:spPr>
            <a:xfrm rot="5400000" flipH="1" flipV="1">
              <a:off x="3389555" y="4152658"/>
              <a:ext cx="2972904"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876800" y="5638317"/>
              <a:ext cx="3429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9834" name="TextBox 21"/>
            <p:cNvSpPr txBox="1">
              <a:spLocks noChangeArrowheads="1"/>
            </p:cNvSpPr>
            <p:nvPr/>
          </p:nvSpPr>
          <p:spPr bwMode="auto">
            <a:xfrm>
              <a:off x="4267200" y="5181600"/>
              <a:ext cx="428322" cy="369332"/>
            </a:xfrm>
            <a:prstGeom prst="rect">
              <a:avLst/>
            </a:prstGeom>
            <a:noFill/>
            <a:ln w="9525">
              <a:noFill/>
              <a:miter lim="800000"/>
              <a:headEnd/>
              <a:tailEnd/>
            </a:ln>
          </p:spPr>
          <p:txBody>
            <a:bodyPr wrap="none">
              <a:spAutoFit/>
            </a:bodyPr>
            <a:lstStyle/>
            <a:p>
              <a:r>
                <a:rPr lang="en-US" altLang="en-US">
                  <a:solidFill>
                    <a:srgbClr val="000000"/>
                  </a:solidFill>
                </a:rPr>
                <a:t>x2</a:t>
              </a:r>
            </a:p>
          </p:txBody>
        </p:sp>
        <p:sp>
          <p:nvSpPr>
            <p:cNvPr id="119835" name="TextBox 22"/>
            <p:cNvSpPr txBox="1">
              <a:spLocks noChangeArrowheads="1"/>
            </p:cNvSpPr>
            <p:nvPr/>
          </p:nvSpPr>
          <p:spPr bwMode="auto">
            <a:xfrm>
              <a:off x="5105400" y="5715000"/>
              <a:ext cx="428322" cy="369332"/>
            </a:xfrm>
            <a:prstGeom prst="rect">
              <a:avLst/>
            </a:prstGeom>
            <a:noFill/>
            <a:ln w="9525">
              <a:noFill/>
              <a:miter lim="800000"/>
              <a:headEnd/>
              <a:tailEnd/>
            </a:ln>
          </p:spPr>
          <p:txBody>
            <a:bodyPr wrap="none">
              <a:spAutoFit/>
            </a:bodyPr>
            <a:lstStyle/>
            <a:p>
              <a:r>
                <a:rPr lang="en-US" altLang="en-US">
                  <a:solidFill>
                    <a:srgbClr val="000000"/>
                  </a:solidFill>
                </a:rPr>
                <a:t>x1</a:t>
              </a:r>
            </a:p>
          </p:txBody>
        </p:sp>
      </p:grpSp>
      <p:sp>
        <p:nvSpPr>
          <p:cNvPr id="119812" name="TextBox 23"/>
          <p:cNvSpPr txBox="1">
            <a:spLocks noChangeArrowheads="1"/>
          </p:cNvSpPr>
          <p:nvPr/>
        </p:nvSpPr>
        <p:spPr bwMode="auto">
          <a:xfrm>
            <a:off x="5867400" y="2667000"/>
            <a:ext cx="319088" cy="369888"/>
          </a:xfrm>
          <a:prstGeom prst="rect">
            <a:avLst/>
          </a:prstGeom>
          <a:noFill/>
          <a:ln w="9525">
            <a:noFill/>
            <a:miter lim="800000"/>
            <a:headEnd/>
            <a:tailEnd/>
          </a:ln>
        </p:spPr>
        <p:txBody>
          <a:bodyPr wrap="none">
            <a:spAutoFit/>
          </a:bodyPr>
          <a:lstStyle/>
          <a:p>
            <a:r>
              <a:rPr lang="en-US" altLang="en-US" b="1">
                <a:solidFill>
                  <a:srgbClr val="000000"/>
                </a:solidFill>
              </a:rPr>
              <a:t>+</a:t>
            </a:r>
          </a:p>
        </p:txBody>
      </p:sp>
      <p:sp>
        <p:nvSpPr>
          <p:cNvPr id="119813" name="TextBox 28"/>
          <p:cNvSpPr txBox="1">
            <a:spLocks noChangeArrowheads="1"/>
          </p:cNvSpPr>
          <p:nvPr/>
        </p:nvSpPr>
        <p:spPr bwMode="auto">
          <a:xfrm>
            <a:off x="6996113" y="3124200"/>
            <a:ext cx="319087" cy="369888"/>
          </a:xfrm>
          <a:prstGeom prst="rect">
            <a:avLst/>
          </a:prstGeom>
          <a:noFill/>
          <a:ln w="9525">
            <a:noFill/>
            <a:miter lim="800000"/>
            <a:headEnd/>
            <a:tailEnd/>
          </a:ln>
        </p:spPr>
        <p:txBody>
          <a:bodyPr wrap="none">
            <a:spAutoFit/>
          </a:bodyPr>
          <a:lstStyle/>
          <a:p>
            <a:r>
              <a:rPr lang="en-US" altLang="en-US" b="1">
                <a:solidFill>
                  <a:srgbClr val="000000"/>
                </a:solidFill>
              </a:rPr>
              <a:t>+</a:t>
            </a:r>
          </a:p>
        </p:txBody>
      </p:sp>
      <p:sp>
        <p:nvSpPr>
          <p:cNvPr id="30" name="Oval 29"/>
          <p:cNvSpPr/>
          <p:nvPr/>
        </p:nvSpPr>
        <p:spPr>
          <a:xfrm>
            <a:off x="5486400" y="2438400"/>
            <a:ext cx="10668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1" name="Oval 30"/>
          <p:cNvSpPr/>
          <p:nvPr/>
        </p:nvSpPr>
        <p:spPr>
          <a:xfrm>
            <a:off x="6248400" y="2971800"/>
            <a:ext cx="1447800" cy="685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119816" name="Content Placeholder 27"/>
          <p:cNvSpPr>
            <a:spLocks noGrp="1"/>
          </p:cNvSpPr>
          <p:nvPr>
            <p:ph idx="1"/>
          </p:nvPr>
        </p:nvSpPr>
        <p:spPr/>
        <p:txBody>
          <a:bodyPr/>
          <a:lstStyle/>
          <a:p>
            <a:endParaRPr lang="en-US" alt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p:txBody>
          <a:bodyPr/>
          <a:lstStyle/>
          <a:p>
            <a:r>
              <a:rPr lang="en-US" altLang="en-US" smtClean="0"/>
              <a:t>5-nearest neighbor</a:t>
            </a:r>
          </a:p>
        </p:txBody>
      </p:sp>
      <p:grpSp>
        <p:nvGrpSpPr>
          <p:cNvPr id="2" name="Group 3"/>
          <p:cNvGrpSpPr>
            <a:grpSpLocks/>
          </p:cNvGrpSpPr>
          <p:nvPr/>
        </p:nvGrpSpPr>
        <p:grpSpPr bwMode="auto">
          <a:xfrm>
            <a:off x="4495800" y="1447800"/>
            <a:ext cx="4038600" cy="3417888"/>
            <a:chOff x="4267200" y="2667000"/>
            <a:chExt cx="4038600" cy="3417332"/>
          </a:xfrm>
        </p:grpSpPr>
        <p:sp>
          <p:nvSpPr>
            <p:cNvPr id="120840" name="TextBox 4"/>
            <p:cNvSpPr txBox="1">
              <a:spLocks noChangeArrowheads="1"/>
            </p:cNvSpPr>
            <p:nvPr/>
          </p:nvSpPr>
          <p:spPr bwMode="auto">
            <a:xfrm>
              <a:off x="6553200" y="3505200"/>
              <a:ext cx="312906" cy="369332"/>
            </a:xfrm>
            <a:prstGeom prst="rect">
              <a:avLst/>
            </a:prstGeom>
            <a:noFill/>
            <a:ln w="9525">
              <a:noFill/>
              <a:miter lim="800000"/>
              <a:headEnd/>
              <a:tailEnd/>
            </a:ln>
          </p:spPr>
          <p:txBody>
            <a:bodyPr wrap="none">
              <a:spAutoFit/>
            </a:bodyPr>
            <a:lstStyle/>
            <a:p>
              <a:r>
                <a:rPr lang="en-US" altLang="en-US" b="1">
                  <a:solidFill>
                    <a:srgbClr val="FF0000"/>
                  </a:solidFill>
                </a:rPr>
                <a:t>x</a:t>
              </a:r>
            </a:p>
          </p:txBody>
        </p:sp>
        <p:sp>
          <p:nvSpPr>
            <p:cNvPr id="120841" name="TextBox 5"/>
            <p:cNvSpPr txBox="1">
              <a:spLocks noChangeArrowheads="1"/>
            </p:cNvSpPr>
            <p:nvPr/>
          </p:nvSpPr>
          <p:spPr bwMode="auto">
            <a:xfrm>
              <a:off x="7086600" y="3505200"/>
              <a:ext cx="312906" cy="369332"/>
            </a:xfrm>
            <a:prstGeom prst="rect">
              <a:avLst/>
            </a:prstGeom>
            <a:noFill/>
            <a:ln w="9525">
              <a:noFill/>
              <a:miter lim="800000"/>
              <a:headEnd/>
              <a:tailEnd/>
            </a:ln>
          </p:spPr>
          <p:txBody>
            <a:bodyPr wrap="none">
              <a:spAutoFit/>
            </a:bodyPr>
            <a:lstStyle/>
            <a:p>
              <a:r>
                <a:rPr lang="en-US" altLang="en-US" b="1">
                  <a:solidFill>
                    <a:srgbClr val="FF0000"/>
                  </a:solidFill>
                </a:rPr>
                <a:t>x</a:t>
              </a:r>
            </a:p>
          </p:txBody>
        </p:sp>
        <p:sp>
          <p:nvSpPr>
            <p:cNvPr id="120842" name="TextBox 6"/>
            <p:cNvSpPr txBox="1">
              <a:spLocks noChangeArrowheads="1"/>
            </p:cNvSpPr>
            <p:nvPr/>
          </p:nvSpPr>
          <p:spPr bwMode="auto">
            <a:xfrm>
              <a:off x="7086600" y="4191000"/>
              <a:ext cx="312906" cy="369332"/>
            </a:xfrm>
            <a:prstGeom prst="rect">
              <a:avLst/>
            </a:prstGeom>
            <a:noFill/>
            <a:ln w="9525">
              <a:noFill/>
              <a:miter lim="800000"/>
              <a:headEnd/>
              <a:tailEnd/>
            </a:ln>
          </p:spPr>
          <p:txBody>
            <a:bodyPr wrap="none">
              <a:spAutoFit/>
            </a:bodyPr>
            <a:lstStyle/>
            <a:p>
              <a:r>
                <a:rPr lang="en-US" altLang="en-US" b="1">
                  <a:solidFill>
                    <a:srgbClr val="FF0000"/>
                  </a:solidFill>
                </a:rPr>
                <a:t>x</a:t>
              </a:r>
            </a:p>
          </p:txBody>
        </p:sp>
        <p:sp>
          <p:nvSpPr>
            <p:cNvPr id="120843" name="TextBox 7"/>
            <p:cNvSpPr txBox="1">
              <a:spLocks noChangeArrowheads="1"/>
            </p:cNvSpPr>
            <p:nvPr/>
          </p:nvSpPr>
          <p:spPr bwMode="auto">
            <a:xfrm>
              <a:off x="7620000" y="4038600"/>
              <a:ext cx="228600" cy="369332"/>
            </a:xfrm>
            <a:prstGeom prst="rect">
              <a:avLst/>
            </a:prstGeom>
            <a:noFill/>
            <a:ln w="9525">
              <a:noFill/>
              <a:miter lim="800000"/>
              <a:headEnd/>
              <a:tailEnd/>
            </a:ln>
          </p:spPr>
          <p:txBody>
            <a:bodyPr>
              <a:spAutoFit/>
            </a:bodyPr>
            <a:lstStyle/>
            <a:p>
              <a:r>
                <a:rPr lang="en-US" altLang="en-US" b="1">
                  <a:solidFill>
                    <a:srgbClr val="FF0000"/>
                  </a:solidFill>
                </a:rPr>
                <a:t>x</a:t>
              </a:r>
            </a:p>
          </p:txBody>
        </p:sp>
        <p:sp>
          <p:nvSpPr>
            <p:cNvPr id="120844" name="TextBox 8"/>
            <p:cNvSpPr txBox="1">
              <a:spLocks noChangeArrowheads="1"/>
            </p:cNvSpPr>
            <p:nvPr/>
          </p:nvSpPr>
          <p:spPr bwMode="auto">
            <a:xfrm>
              <a:off x="5257800" y="2895600"/>
              <a:ext cx="312906" cy="369332"/>
            </a:xfrm>
            <a:prstGeom prst="rect">
              <a:avLst/>
            </a:prstGeom>
            <a:noFill/>
            <a:ln w="9525">
              <a:noFill/>
              <a:miter lim="800000"/>
              <a:headEnd/>
              <a:tailEnd/>
            </a:ln>
          </p:spPr>
          <p:txBody>
            <a:bodyPr wrap="none">
              <a:spAutoFit/>
            </a:bodyPr>
            <a:lstStyle/>
            <a:p>
              <a:r>
                <a:rPr lang="en-US" altLang="en-US" b="1">
                  <a:solidFill>
                    <a:srgbClr val="FF0000"/>
                  </a:solidFill>
                </a:rPr>
                <a:t>x</a:t>
              </a:r>
            </a:p>
          </p:txBody>
        </p:sp>
        <p:sp>
          <p:nvSpPr>
            <p:cNvPr id="120845" name="TextBox 9"/>
            <p:cNvSpPr txBox="1">
              <a:spLocks noChangeArrowheads="1"/>
            </p:cNvSpPr>
            <p:nvPr/>
          </p:nvSpPr>
          <p:spPr bwMode="auto">
            <a:xfrm>
              <a:off x="5257800" y="3429000"/>
              <a:ext cx="312906" cy="369332"/>
            </a:xfrm>
            <a:prstGeom prst="rect">
              <a:avLst/>
            </a:prstGeom>
            <a:noFill/>
            <a:ln w="9525">
              <a:noFill/>
              <a:miter lim="800000"/>
              <a:headEnd/>
              <a:tailEnd/>
            </a:ln>
          </p:spPr>
          <p:txBody>
            <a:bodyPr wrap="none">
              <a:spAutoFit/>
            </a:bodyPr>
            <a:lstStyle/>
            <a:p>
              <a:r>
                <a:rPr lang="en-US" altLang="en-US" b="1">
                  <a:solidFill>
                    <a:srgbClr val="FF0000"/>
                  </a:solidFill>
                </a:rPr>
                <a:t>x</a:t>
              </a:r>
            </a:p>
          </p:txBody>
        </p:sp>
        <p:sp>
          <p:nvSpPr>
            <p:cNvPr id="120846" name="TextBox 10"/>
            <p:cNvSpPr txBox="1">
              <a:spLocks noChangeArrowheads="1"/>
            </p:cNvSpPr>
            <p:nvPr/>
          </p:nvSpPr>
          <p:spPr bwMode="auto">
            <a:xfrm>
              <a:off x="6248400" y="3048000"/>
              <a:ext cx="312906" cy="369332"/>
            </a:xfrm>
            <a:prstGeom prst="rect">
              <a:avLst/>
            </a:prstGeom>
            <a:noFill/>
            <a:ln w="9525">
              <a:noFill/>
              <a:miter lim="800000"/>
              <a:headEnd/>
              <a:tailEnd/>
            </a:ln>
          </p:spPr>
          <p:txBody>
            <a:bodyPr wrap="none">
              <a:spAutoFit/>
            </a:bodyPr>
            <a:lstStyle/>
            <a:p>
              <a:r>
                <a:rPr lang="en-US" altLang="en-US" b="1">
                  <a:solidFill>
                    <a:srgbClr val="FF0000"/>
                  </a:solidFill>
                </a:rPr>
                <a:t>x</a:t>
              </a:r>
            </a:p>
          </p:txBody>
        </p:sp>
        <p:sp>
          <p:nvSpPr>
            <p:cNvPr id="120847" name="TextBox 11"/>
            <p:cNvSpPr txBox="1">
              <a:spLocks noChangeArrowheads="1"/>
            </p:cNvSpPr>
            <p:nvPr/>
          </p:nvSpPr>
          <p:spPr bwMode="auto">
            <a:xfrm>
              <a:off x="5715000" y="3657600"/>
              <a:ext cx="312906" cy="369332"/>
            </a:xfrm>
            <a:prstGeom prst="rect">
              <a:avLst/>
            </a:prstGeom>
            <a:noFill/>
            <a:ln w="9525">
              <a:noFill/>
              <a:miter lim="800000"/>
              <a:headEnd/>
              <a:tailEnd/>
            </a:ln>
          </p:spPr>
          <p:txBody>
            <a:bodyPr wrap="none">
              <a:spAutoFit/>
            </a:bodyPr>
            <a:lstStyle/>
            <a:p>
              <a:r>
                <a:rPr lang="en-US" altLang="en-US" b="1">
                  <a:solidFill>
                    <a:srgbClr val="FF0000"/>
                  </a:solidFill>
                </a:rPr>
                <a:t>x</a:t>
              </a:r>
            </a:p>
          </p:txBody>
        </p:sp>
        <p:sp>
          <p:nvSpPr>
            <p:cNvPr id="120848" name="TextBox 12"/>
            <p:cNvSpPr txBox="1">
              <a:spLocks noChangeArrowheads="1"/>
            </p:cNvSpPr>
            <p:nvPr/>
          </p:nvSpPr>
          <p:spPr bwMode="auto">
            <a:xfrm>
              <a:off x="6172200" y="3352800"/>
              <a:ext cx="325730" cy="369332"/>
            </a:xfrm>
            <a:prstGeom prst="rect">
              <a:avLst/>
            </a:prstGeom>
            <a:noFill/>
            <a:ln w="9525">
              <a:noFill/>
              <a:miter lim="800000"/>
              <a:headEnd/>
              <a:tailEnd/>
            </a:ln>
          </p:spPr>
          <p:txBody>
            <a:bodyPr wrap="none">
              <a:spAutoFit/>
            </a:bodyPr>
            <a:lstStyle/>
            <a:p>
              <a:r>
                <a:rPr lang="en-US" altLang="en-US" b="1">
                  <a:solidFill>
                    <a:srgbClr val="00B050"/>
                  </a:solidFill>
                </a:rPr>
                <a:t>o</a:t>
              </a:r>
            </a:p>
          </p:txBody>
        </p:sp>
        <p:sp>
          <p:nvSpPr>
            <p:cNvPr id="120849" name="TextBox 13"/>
            <p:cNvSpPr txBox="1">
              <a:spLocks noChangeArrowheads="1"/>
            </p:cNvSpPr>
            <p:nvPr/>
          </p:nvSpPr>
          <p:spPr bwMode="auto">
            <a:xfrm>
              <a:off x="6553200" y="4419600"/>
              <a:ext cx="325730" cy="369332"/>
            </a:xfrm>
            <a:prstGeom prst="rect">
              <a:avLst/>
            </a:prstGeom>
            <a:noFill/>
            <a:ln w="9525">
              <a:noFill/>
              <a:miter lim="800000"/>
              <a:headEnd/>
              <a:tailEnd/>
            </a:ln>
          </p:spPr>
          <p:txBody>
            <a:bodyPr wrap="none">
              <a:spAutoFit/>
            </a:bodyPr>
            <a:lstStyle/>
            <a:p>
              <a:r>
                <a:rPr lang="en-US" altLang="en-US" b="1">
                  <a:solidFill>
                    <a:srgbClr val="00B050"/>
                  </a:solidFill>
                </a:rPr>
                <a:t>o</a:t>
              </a:r>
            </a:p>
          </p:txBody>
        </p:sp>
        <p:sp>
          <p:nvSpPr>
            <p:cNvPr id="120850" name="TextBox 14"/>
            <p:cNvSpPr txBox="1">
              <a:spLocks noChangeArrowheads="1"/>
            </p:cNvSpPr>
            <p:nvPr/>
          </p:nvSpPr>
          <p:spPr bwMode="auto">
            <a:xfrm>
              <a:off x="5181600" y="4648200"/>
              <a:ext cx="325730" cy="369332"/>
            </a:xfrm>
            <a:prstGeom prst="rect">
              <a:avLst/>
            </a:prstGeom>
            <a:noFill/>
            <a:ln w="9525">
              <a:noFill/>
              <a:miter lim="800000"/>
              <a:headEnd/>
              <a:tailEnd/>
            </a:ln>
          </p:spPr>
          <p:txBody>
            <a:bodyPr wrap="none">
              <a:spAutoFit/>
            </a:bodyPr>
            <a:lstStyle/>
            <a:p>
              <a:r>
                <a:rPr lang="en-US" altLang="en-US" b="1">
                  <a:solidFill>
                    <a:srgbClr val="00B050"/>
                  </a:solidFill>
                </a:rPr>
                <a:t>o</a:t>
              </a:r>
            </a:p>
          </p:txBody>
        </p:sp>
        <p:sp>
          <p:nvSpPr>
            <p:cNvPr id="120851" name="TextBox 15"/>
            <p:cNvSpPr txBox="1">
              <a:spLocks noChangeArrowheads="1"/>
            </p:cNvSpPr>
            <p:nvPr/>
          </p:nvSpPr>
          <p:spPr bwMode="auto">
            <a:xfrm>
              <a:off x="5334000" y="4114800"/>
              <a:ext cx="325730" cy="369332"/>
            </a:xfrm>
            <a:prstGeom prst="rect">
              <a:avLst/>
            </a:prstGeom>
            <a:noFill/>
            <a:ln w="9525">
              <a:noFill/>
              <a:miter lim="800000"/>
              <a:headEnd/>
              <a:tailEnd/>
            </a:ln>
          </p:spPr>
          <p:txBody>
            <a:bodyPr wrap="none">
              <a:spAutoFit/>
            </a:bodyPr>
            <a:lstStyle/>
            <a:p>
              <a:r>
                <a:rPr lang="en-US" altLang="en-US" b="1">
                  <a:solidFill>
                    <a:srgbClr val="00B050"/>
                  </a:solidFill>
                </a:rPr>
                <a:t>o</a:t>
              </a:r>
            </a:p>
          </p:txBody>
        </p:sp>
        <p:sp>
          <p:nvSpPr>
            <p:cNvPr id="120852" name="TextBox 16"/>
            <p:cNvSpPr txBox="1">
              <a:spLocks noChangeArrowheads="1"/>
            </p:cNvSpPr>
            <p:nvPr/>
          </p:nvSpPr>
          <p:spPr bwMode="auto">
            <a:xfrm>
              <a:off x="5943600" y="5029200"/>
              <a:ext cx="325730" cy="369332"/>
            </a:xfrm>
            <a:prstGeom prst="rect">
              <a:avLst/>
            </a:prstGeom>
            <a:noFill/>
            <a:ln w="9525">
              <a:noFill/>
              <a:miter lim="800000"/>
              <a:headEnd/>
              <a:tailEnd/>
            </a:ln>
          </p:spPr>
          <p:txBody>
            <a:bodyPr wrap="none">
              <a:spAutoFit/>
            </a:bodyPr>
            <a:lstStyle/>
            <a:p>
              <a:r>
                <a:rPr lang="en-US" altLang="en-US" b="1">
                  <a:solidFill>
                    <a:srgbClr val="00B050"/>
                  </a:solidFill>
                </a:rPr>
                <a:t>o</a:t>
              </a:r>
            </a:p>
          </p:txBody>
        </p:sp>
        <p:sp>
          <p:nvSpPr>
            <p:cNvPr id="120853" name="TextBox 17"/>
            <p:cNvSpPr txBox="1">
              <a:spLocks noChangeArrowheads="1"/>
            </p:cNvSpPr>
            <p:nvPr/>
          </p:nvSpPr>
          <p:spPr bwMode="auto">
            <a:xfrm>
              <a:off x="6019800" y="4343400"/>
              <a:ext cx="325730" cy="369332"/>
            </a:xfrm>
            <a:prstGeom prst="rect">
              <a:avLst/>
            </a:prstGeom>
            <a:noFill/>
            <a:ln w="9525">
              <a:noFill/>
              <a:miter lim="800000"/>
              <a:headEnd/>
              <a:tailEnd/>
            </a:ln>
          </p:spPr>
          <p:txBody>
            <a:bodyPr wrap="none">
              <a:spAutoFit/>
            </a:bodyPr>
            <a:lstStyle/>
            <a:p>
              <a:r>
                <a:rPr lang="en-US" altLang="en-US" b="1">
                  <a:solidFill>
                    <a:srgbClr val="00B050"/>
                  </a:solidFill>
                </a:rPr>
                <a:t>o</a:t>
              </a:r>
            </a:p>
          </p:txBody>
        </p:sp>
        <p:sp>
          <p:nvSpPr>
            <p:cNvPr id="120854" name="TextBox 18"/>
            <p:cNvSpPr txBox="1">
              <a:spLocks noChangeArrowheads="1"/>
            </p:cNvSpPr>
            <p:nvPr/>
          </p:nvSpPr>
          <p:spPr bwMode="auto">
            <a:xfrm>
              <a:off x="6019800" y="3962400"/>
              <a:ext cx="325730" cy="369332"/>
            </a:xfrm>
            <a:prstGeom prst="rect">
              <a:avLst/>
            </a:prstGeom>
            <a:noFill/>
            <a:ln w="9525">
              <a:noFill/>
              <a:miter lim="800000"/>
              <a:headEnd/>
              <a:tailEnd/>
            </a:ln>
          </p:spPr>
          <p:txBody>
            <a:bodyPr wrap="none">
              <a:spAutoFit/>
            </a:bodyPr>
            <a:lstStyle/>
            <a:p>
              <a:r>
                <a:rPr lang="en-US" altLang="en-US" b="1">
                  <a:solidFill>
                    <a:srgbClr val="00B050"/>
                  </a:solidFill>
                </a:rPr>
                <a:t>o</a:t>
              </a:r>
            </a:p>
          </p:txBody>
        </p:sp>
        <p:cxnSp>
          <p:nvCxnSpPr>
            <p:cNvPr id="20" name="Straight Arrow Connector 19"/>
            <p:cNvCxnSpPr/>
            <p:nvPr/>
          </p:nvCxnSpPr>
          <p:spPr>
            <a:xfrm rot="5400000" flipH="1" flipV="1">
              <a:off x="3389555" y="4152658"/>
              <a:ext cx="2972904"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876800" y="5638317"/>
              <a:ext cx="3429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857" name="TextBox 21"/>
            <p:cNvSpPr txBox="1">
              <a:spLocks noChangeArrowheads="1"/>
            </p:cNvSpPr>
            <p:nvPr/>
          </p:nvSpPr>
          <p:spPr bwMode="auto">
            <a:xfrm>
              <a:off x="4267200" y="5181600"/>
              <a:ext cx="428322" cy="369332"/>
            </a:xfrm>
            <a:prstGeom prst="rect">
              <a:avLst/>
            </a:prstGeom>
            <a:noFill/>
            <a:ln w="9525">
              <a:noFill/>
              <a:miter lim="800000"/>
              <a:headEnd/>
              <a:tailEnd/>
            </a:ln>
          </p:spPr>
          <p:txBody>
            <a:bodyPr wrap="none">
              <a:spAutoFit/>
            </a:bodyPr>
            <a:lstStyle/>
            <a:p>
              <a:r>
                <a:rPr lang="en-US" altLang="en-US">
                  <a:solidFill>
                    <a:srgbClr val="000000"/>
                  </a:solidFill>
                </a:rPr>
                <a:t>x2</a:t>
              </a:r>
            </a:p>
          </p:txBody>
        </p:sp>
        <p:sp>
          <p:nvSpPr>
            <p:cNvPr id="120858" name="TextBox 22"/>
            <p:cNvSpPr txBox="1">
              <a:spLocks noChangeArrowheads="1"/>
            </p:cNvSpPr>
            <p:nvPr/>
          </p:nvSpPr>
          <p:spPr bwMode="auto">
            <a:xfrm>
              <a:off x="5105400" y="5715000"/>
              <a:ext cx="428322" cy="369332"/>
            </a:xfrm>
            <a:prstGeom prst="rect">
              <a:avLst/>
            </a:prstGeom>
            <a:noFill/>
            <a:ln w="9525">
              <a:noFill/>
              <a:miter lim="800000"/>
              <a:headEnd/>
              <a:tailEnd/>
            </a:ln>
          </p:spPr>
          <p:txBody>
            <a:bodyPr wrap="none">
              <a:spAutoFit/>
            </a:bodyPr>
            <a:lstStyle/>
            <a:p>
              <a:r>
                <a:rPr lang="en-US" altLang="en-US">
                  <a:solidFill>
                    <a:srgbClr val="000000"/>
                  </a:solidFill>
                </a:rPr>
                <a:t>x1</a:t>
              </a:r>
            </a:p>
          </p:txBody>
        </p:sp>
      </p:grpSp>
      <p:sp>
        <p:nvSpPr>
          <p:cNvPr id="120836" name="TextBox 23"/>
          <p:cNvSpPr txBox="1">
            <a:spLocks noChangeArrowheads="1"/>
          </p:cNvSpPr>
          <p:nvPr/>
        </p:nvSpPr>
        <p:spPr bwMode="auto">
          <a:xfrm>
            <a:off x="5867400" y="2667000"/>
            <a:ext cx="319088" cy="369888"/>
          </a:xfrm>
          <a:prstGeom prst="rect">
            <a:avLst/>
          </a:prstGeom>
          <a:noFill/>
          <a:ln w="9525">
            <a:noFill/>
            <a:miter lim="800000"/>
            <a:headEnd/>
            <a:tailEnd/>
          </a:ln>
        </p:spPr>
        <p:txBody>
          <a:bodyPr wrap="none">
            <a:spAutoFit/>
          </a:bodyPr>
          <a:lstStyle/>
          <a:p>
            <a:r>
              <a:rPr lang="en-US" altLang="en-US" b="1">
                <a:solidFill>
                  <a:srgbClr val="000000"/>
                </a:solidFill>
              </a:rPr>
              <a:t>+</a:t>
            </a:r>
          </a:p>
        </p:txBody>
      </p:sp>
      <p:sp>
        <p:nvSpPr>
          <p:cNvPr id="120837" name="TextBox 28"/>
          <p:cNvSpPr txBox="1">
            <a:spLocks noChangeArrowheads="1"/>
          </p:cNvSpPr>
          <p:nvPr/>
        </p:nvSpPr>
        <p:spPr bwMode="auto">
          <a:xfrm>
            <a:off x="6996113" y="3124200"/>
            <a:ext cx="319087" cy="369888"/>
          </a:xfrm>
          <a:prstGeom prst="rect">
            <a:avLst/>
          </a:prstGeom>
          <a:noFill/>
          <a:ln w="9525">
            <a:noFill/>
            <a:miter lim="800000"/>
            <a:headEnd/>
            <a:tailEnd/>
          </a:ln>
        </p:spPr>
        <p:txBody>
          <a:bodyPr wrap="none">
            <a:spAutoFit/>
          </a:bodyPr>
          <a:lstStyle/>
          <a:p>
            <a:r>
              <a:rPr lang="en-US" altLang="en-US" b="1">
                <a:solidFill>
                  <a:srgbClr val="000000"/>
                </a:solidFill>
              </a:rPr>
              <a:t>+</a:t>
            </a:r>
          </a:p>
        </p:txBody>
      </p:sp>
      <p:sp>
        <p:nvSpPr>
          <p:cNvPr id="30" name="Oval 29"/>
          <p:cNvSpPr/>
          <p:nvPr/>
        </p:nvSpPr>
        <p:spPr>
          <a:xfrm rot="2565105">
            <a:off x="5334000" y="2286000"/>
            <a:ext cx="1447800" cy="1143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31" name="Oval 30"/>
          <p:cNvSpPr/>
          <p:nvPr/>
        </p:nvSpPr>
        <p:spPr>
          <a:xfrm>
            <a:off x="6096000" y="2743200"/>
            <a:ext cx="2209800" cy="914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p:txBody>
          <a:bodyPr/>
          <a:lstStyle/>
          <a:p>
            <a:r>
              <a:rPr lang="en-US" altLang="en-US" smtClean="0"/>
              <a:t>Using K-NN</a:t>
            </a:r>
          </a:p>
        </p:txBody>
      </p:sp>
      <p:sp>
        <p:nvSpPr>
          <p:cNvPr id="121859" name="Content Placeholder 2"/>
          <p:cNvSpPr>
            <a:spLocks noGrp="1"/>
          </p:cNvSpPr>
          <p:nvPr>
            <p:ph idx="1"/>
          </p:nvPr>
        </p:nvSpPr>
        <p:spPr/>
        <p:txBody>
          <a:bodyPr/>
          <a:lstStyle/>
          <a:p>
            <a:endParaRPr lang="en-US" altLang="en-US" smtClean="0"/>
          </a:p>
          <a:p>
            <a:r>
              <a:rPr lang="en-US" altLang="en-US" smtClean="0"/>
              <a:t>Simple, a good one to try first</a:t>
            </a:r>
          </a:p>
          <a:p>
            <a:endParaRPr lang="en-US" altLang="en-US" smtClean="0"/>
          </a:p>
          <a:p>
            <a:r>
              <a:rPr lang="en-US" altLang="en-US" smtClean="0"/>
              <a:t>With infinite examples, 1-NN provably has error that is at most twice Bayes optimal error</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p:cNvSpPr>
            <a:spLocks noGrp="1"/>
          </p:cNvSpPr>
          <p:nvPr>
            <p:ph type="title"/>
          </p:nvPr>
        </p:nvSpPr>
        <p:spPr/>
        <p:txBody>
          <a:bodyPr/>
          <a:lstStyle/>
          <a:p>
            <a:r>
              <a:rPr lang="en-US" altLang="en-US" smtClean="0"/>
              <a:t>Two ways to think about classifiers</a:t>
            </a:r>
          </a:p>
        </p:txBody>
      </p:sp>
      <p:sp>
        <p:nvSpPr>
          <p:cNvPr id="140291" name="Content Placeholder 2"/>
          <p:cNvSpPr>
            <a:spLocks noGrp="1"/>
          </p:cNvSpPr>
          <p:nvPr>
            <p:ph idx="1"/>
          </p:nvPr>
        </p:nvSpPr>
        <p:spPr/>
        <p:txBody>
          <a:bodyPr/>
          <a:lstStyle/>
          <a:p>
            <a:pPr marL="514350" indent="-514350">
              <a:buFont typeface="Calibri" pitchFamily="34" charset="0"/>
              <a:buAutoNum type="arabicPeriod"/>
            </a:pPr>
            <a:endParaRPr lang="en-US" altLang="en-US" smtClean="0"/>
          </a:p>
          <a:p>
            <a:pPr marL="514350" indent="-514350">
              <a:buFont typeface="Calibri" pitchFamily="34" charset="0"/>
              <a:buAutoNum type="arabicPeriod"/>
            </a:pPr>
            <a:r>
              <a:rPr lang="en-US" altLang="en-US" smtClean="0"/>
              <a:t>What is the objective? What are the parameters?  How are the parameters learned? How is the learning regularized?  How is inference performed?</a:t>
            </a:r>
          </a:p>
          <a:p>
            <a:pPr marL="514350" indent="-514350">
              <a:buFont typeface="Calibri" pitchFamily="34" charset="0"/>
              <a:buAutoNum type="arabicPeriod"/>
            </a:pPr>
            <a:endParaRPr lang="en-US" altLang="en-US" smtClean="0"/>
          </a:p>
          <a:p>
            <a:pPr marL="514350" indent="-514350">
              <a:buFont typeface="Calibri" pitchFamily="34" charset="0"/>
              <a:buAutoNum type="arabicPeriod"/>
            </a:pPr>
            <a:r>
              <a:rPr lang="en-US" altLang="en-US" smtClean="0"/>
              <a:t>How is the data modeled?  How is similarity defined?  What is the shape of the boundary?</a:t>
            </a:r>
          </a:p>
        </p:txBody>
      </p:sp>
      <p:sp>
        <p:nvSpPr>
          <p:cNvPr id="4" name="TextBox 3"/>
          <p:cNvSpPr txBox="1"/>
          <p:nvPr/>
        </p:nvSpPr>
        <p:spPr>
          <a:xfrm>
            <a:off x="7315200" y="6581775"/>
            <a:ext cx="1668463" cy="276225"/>
          </a:xfrm>
          <a:prstGeom prst="rect">
            <a:avLst/>
          </a:prstGeom>
          <a:noFill/>
        </p:spPr>
        <p:txBody>
          <a:bodyPr wrap="none">
            <a:spAutoFit/>
          </a:bodyPr>
          <a:lstStyle/>
          <a:p>
            <a:pPr>
              <a:defRPr/>
            </a:pPr>
            <a:r>
              <a:rPr lang="en-US" sz="1200" dirty="0">
                <a:solidFill>
                  <a:prstClr val="white">
                    <a:lumMod val="65000"/>
                  </a:prstClr>
                </a:solidFill>
                <a:cs typeface="+mn-cs"/>
              </a:rPr>
              <a:t>Slide credit: D. </a:t>
            </a:r>
            <a:r>
              <a:rPr lang="en-US" sz="1200" dirty="0" err="1">
                <a:solidFill>
                  <a:prstClr val="white">
                    <a:lumMod val="65000"/>
                  </a:prstClr>
                </a:solidFill>
                <a:cs typeface="+mn-cs"/>
              </a:rPr>
              <a:t>Hoiem</a:t>
            </a:r>
            <a:endParaRPr lang="en-US" sz="1200" dirty="0">
              <a:solidFill>
                <a:prstClr val="white">
                  <a:lumMod val="65000"/>
                </a:prstClr>
              </a:solidFill>
              <a:cs typeface="+mn-cs"/>
            </a:endParaRPr>
          </a:p>
        </p:txBody>
      </p:sp>
    </p:spTree>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p:cNvSpPr>
            <a:spLocks noGrp="1"/>
          </p:cNvSpPr>
          <p:nvPr>
            <p:ph type="title"/>
          </p:nvPr>
        </p:nvSpPr>
        <p:spPr/>
        <p:txBody>
          <a:bodyPr>
            <a:normAutofit fontScale="90000"/>
          </a:bodyPr>
          <a:lstStyle/>
          <a:p>
            <a:r>
              <a:rPr lang="en-US" altLang="en-US" smtClean="0"/>
              <a:t>What to remember about classifiers</a:t>
            </a:r>
          </a:p>
        </p:txBody>
      </p:sp>
      <p:sp>
        <p:nvSpPr>
          <p:cNvPr id="3" name="Content Placeholder 2"/>
          <p:cNvSpPr>
            <a:spLocks noGrp="1"/>
          </p:cNvSpPr>
          <p:nvPr>
            <p:ph idx="1"/>
          </p:nvPr>
        </p:nvSpPr>
        <p:spPr/>
        <p:txBody>
          <a:bodyPr>
            <a:normAutofit fontScale="92500" lnSpcReduction="20000"/>
          </a:bodyPr>
          <a:lstStyle/>
          <a:p>
            <a:pPr>
              <a:buFont typeface="Arial" pitchFamily="34" charset="0"/>
              <a:buChar char="•"/>
              <a:defRPr/>
            </a:pPr>
            <a:endParaRPr lang="en-US" sz="2800" dirty="0" smtClean="0"/>
          </a:p>
          <a:p>
            <a:pPr>
              <a:buFont typeface="Arial" pitchFamily="34" charset="0"/>
              <a:buChar char="•"/>
              <a:defRPr/>
            </a:pPr>
            <a:r>
              <a:rPr lang="en-US" sz="2800" dirty="0" smtClean="0"/>
              <a:t>No free lunch: machine learning algorithms are tools, not dogmas</a:t>
            </a:r>
          </a:p>
          <a:p>
            <a:pPr>
              <a:buFont typeface="Arial" pitchFamily="34" charset="0"/>
              <a:buChar char="•"/>
              <a:defRPr/>
            </a:pPr>
            <a:endParaRPr lang="en-US" sz="2800" dirty="0" smtClean="0"/>
          </a:p>
          <a:p>
            <a:pPr>
              <a:buFont typeface="Arial" pitchFamily="34" charset="0"/>
              <a:buChar char="•"/>
              <a:defRPr/>
            </a:pPr>
            <a:r>
              <a:rPr lang="en-US" sz="2800" dirty="0" smtClean="0"/>
              <a:t>Try simple classifiers first</a:t>
            </a:r>
          </a:p>
          <a:p>
            <a:pPr>
              <a:buFont typeface="Arial" pitchFamily="34" charset="0"/>
              <a:buChar char="•"/>
              <a:defRPr/>
            </a:pPr>
            <a:endParaRPr lang="en-US" sz="2800" dirty="0" smtClean="0"/>
          </a:p>
          <a:p>
            <a:pPr>
              <a:buFont typeface="Arial" pitchFamily="34" charset="0"/>
              <a:buChar char="•"/>
              <a:defRPr/>
            </a:pPr>
            <a:r>
              <a:rPr lang="en-US" sz="2800" dirty="0" smtClean="0"/>
              <a:t>Better to have smart features and simple classifiers than simple features and smart classifiers</a:t>
            </a:r>
          </a:p>
          <a:p>
            <a:pPr>
              <a:buFont typeface="Arial" pitchFamily="34" charset="0"/>
              <a:buChar char="•"/>
              <a:defRPr/>
            </a:pPr>
            <a:endParaRPr lang="en-US" sz="2800" dirty="0" smtClean="0"/>
          </a:p>
          <a:p>
            <a:pPr>
              <a:buFont typeface="Arial" pitchFamily="34" charset="0"/>
              <a:buChar char="•"/>
              <a:defRPr/>
            </a:pPr>
            <a:r>
              <a:rPr lang="en-US" sz="2800" dirty="0" smtClean="0"/>
              <a:t>Use increasingly powerful classifiers with more training data (bias-variance tradeoff)</a:t>
            </a:r>
          </a:p>
          <a:p>
            <a:pPr>
              <a:buFont typeface="Arial" pitchFamily="34" charset="0"/>
              <a:buChar char="•"/>
              <a:defRPr/>
            </a:pPr>
            <a:endParaRPr lang="en-US" sz="2800" dirty="0" smtClean="0"/>
          </a:p>
          <a:p>
            <a:pPr>
              <a:buFont typeface="Arial" pitchFamily="34" charset="0"/>
              <a:buChar char="•"/>
              <a:defRPr/>
            </a:pPr>
            <a:endParaRPr lang="en-US" sz="2800" dirty="0"/>
          </a:p>
        </p:txBody>
      </p:sp>
      <p:sp>
        <p:nvSpPr>
          <p:cNvPr id="4" name="TextBox 3"/>
          <p:cNvSpPr txBox="1"/>
          <p:nvPr/>
        </p:nvSpPr>
        <p:spPr>
          <a:xfrm>
            <a:off x="7315200" y="6581775"/>
            <a:ext cx="1668463" cy="276225"/>
          </a:xfrm>
          <a:prstGeom prst="rect">
            <a:avLst/>
          </a:prstGeom>
          <a:noFill/>
        </p:spPr>
        <p:txBody>
          <a:bodyPr wrap="none">
            <a:spAutoFit/>
          </a:bodyPr>
          <a:lstStyle/>
          <a:p>
            <a:pPr>
              <a:defRPr/>
            </a:pPr>
            <a:r>
              <a:rPr lang="en-US" sz="1200" dirty="0">
                <a:solidFill>
                  <a:prstClr val="white">
                    <a:lumMod val="65000"/>
                  </a:prstClr>
                </a:solidFill>
                <a:cs typeface="+mn-cs"/>
              </a:rPr>
              <a:t>Slide credit: D. </a:t>
            </a:r>
            <a:r>
              <a:rPr lang="en-US" sz="1200" dirty="0" err="1">
                <a:solidFill>
                  <a:prstClr val="white">
                    <a:lumMod val="65000"/>
                  </a:prstClr>
                </a:solidFill>
                <a:cs typeface="+mn-cs"/>
              </a:rPr>
              <a:t>Hoiem</a:t>
            </a:r>
            <a:endParaRPr lang="en-US" sz="1200" dirty="0">
              <a:solidFill>
                <a:prstClr val="white">
                  <a:lumMod val="65000"/>
                </a:prstClr>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p:txBody>
          <a:bodyPr/>
          <a:lstStyle/>
          <a:p>
            <a:r>
              <a:rPr lang="en-US" altLang="en-US" smtClean="0"/>
              <a:t>Some Machine Learning References</a:t>
            </a:r>
          </a:p>
        </p:txBody>
      </p:sp>
      <p:sp>
        <p:nvSpPr>
          <p:cNvPr id="142339" name="Content Placeholder 2"/>
          <p:cNvSpPr>
            <a:spLocks noGrp="1"/>
          </p:cNvSpPr>
          <p:nvPr>
            <p:ph idx="1"/>
          </p:nvPr>
        </p:nvSpPr>
        <p:spPr/>
        <p:txBody>
          <a:bodyPr>
            <a:normAutofit lnSpcReduction="10000"/>
          </a:bodyPr>
          <a:lstStyle/>
          <a:p>
            <a:endParaRPr lang="en-US" altLang="en-US" sz="2800" smtClean="0"/>
          </a:p>
          <a:p>
            <a:r>
              <a:rPr lang="en-US" altLang="en-US" sz="2800" smtClean="0"/>
              <a:t>General</a:t>
            </a:r>
          </a:p>
          <a:p>
            <a:pPr lvl="1"/>
            <a:r>
              <a:rPr lang="en-US" altLang="en-US" sz="2400" smtClean="0"/>
              <a:t>Tom Mitchell, </a:t>
            </a:r>
            <a:r>
              <a:rPr lang="en-US" altLang="en-US" sz="2400" i="1" smtClean="0"/>
              <a:t>Machine Learning</a:t>
            </a:r>
            <a:r>
              <a:rPr lang="en-US" altLang="en-US" sz="2400" smtClean="0"/>
              <a:t>, McGraw Hill, 1997</a:t>
            </a:r>
          </a:p>
          <a:p>
            <a:pPr lvl="1"/>
            <a:r>
              <a:rPr lang="en-US" altLang="en-US" sz="2400" smtClean="0"/>
              <a:t>Christopher Bishop, </a:t>
            </a:r>
            <a:r>
              <a:rPr lang="en-US" altLang="en-US" sz="2400" i="1" smtClean="0"/>
              <a:t>Neural Networks for Pattern Recognition</a:t>
            </a:r>
            <a:r>
              <a:rPr lang="en-US" altLang="en-US" sz="2400" smtClean="0"/>
              <a:t>, Oxford University Press, 1995</a:t>
            </a:r>
          </a:p>
          <a:p>
            <a:r>
              <a:rPr lang="en-US" altLang="en-US" sz="2800" smtClean="0"/>
              <a:t>Adaboost</a:t>
            </a:r>
          </a:p>
          <a:p>
            <a:pPr lvl="1"/>
            <a:r>
              <a:rPr lang="en-US" altLang="en-US" sz="2400" smtClean="0"/>
              <a:t>Friedman, Hastie, and Tibshirani, “Additive logistic regression: a statistical view of boosting”, Annals of Statistics, 2000 </a:t>
            </a:r>
          </a:p>
          <a:p>
            <a:r>
              <a:rPr lang="en-US" altLang="en-US" sz="2800" smtClean="0"/>
              <a:t>SVMs</a:t>
            </a:r>
          </a:p>
          <a:p>
            <a:pPr lvl="1"/>
            <a:r>
              <a:rPr lang="en-US" altLang="en-US" sz="2400" smtClean="0"/>
              <a:t>http://www.support-vector.net/icml-tutorial.pdf</a:t>
            </a:r>
          </a:p>
        </p:txBody>
      </p:sp>
      <p:sp>
        <p:nvSpPr>
          <p:cNvPr id="4" name="TextBox 3"/>
          <p:cNvSpPr txBox="1"/>
          <p:nvPr/>
        </p:nvSpPr>
        <p:spPr>
          <a:xfrm>
            <a:off x="7315200" y="6581775"/>
            <a:ext cx="1668463" cy="276225"/>
          </a:xfrm>
          <a:prstGeom prst="rect">
            <a:avLst/>
          </a:prstGeom>
          <a:noFill/>
        </p:spPr>
        <p:txBody>
          <a:bodyPr wrap="none">
            <a:spAutoFit/>
          </a:bodyPr>
          <a:lstStyle/>
          <a:p>
            <a:pPr>
              <a:defRPr/>
            </a:pPr>
            <a:r>
              <a:rPr lang="en-US" sz="1200" dirty="0">
                <a:solidFill>
                  <a:prstClr val="white">
                    <a:lumMod val="65000"/>
                  </a:prstClr>
                </a:solidFill>
                <a:cs typeface="+mn-cs"/>
              </a:rPr>
              <a:t>Slide credit: D. </a:t>
            </a:r>
            <a:r>
              <a:rPr lang="en-US" sz="1200" dirty="0" err="1">
                <a:solidFill>
                  <a:prstClr val="white">
                    <a:lumMod val="65000"/>
                  </a:prstClr>
                </a:solidFill>
                <a:cs typeface="+mn-cs"/>
              </a:rPr>
              <a:t>Hoiem</a:t>
            </a:r>
            <a:endParaRPr lang="en-US" sz="1200" dirty="0">
              <a:solidFill>
                <a:prstClr val="white">
                  <a:lumMod val="65000"/>
                </a:prstClr>
              </a:solidFill>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2"/>
          <p:cNvSpPr>
            <a:spLocks noGrp="1"/>
          </p:cNvSpPr>
          <p:nvPr>
            <p:ph idx="1"/>
          </p:nvPr>
        </p:nvSpPr>
        <p:spPr>
          <a:xfrm>
            <a:off x="457200" y="2819400"/>
            <a:ext cx="8229600" cy="3306763"/>
          </a:xfrm>
        </p:spPr>
        <p:txBody>
          <a:bodyPr/>
          <a:lstStyle/>
          <a:p>
            <a:pPr algn="ctr">
              <a:buFont typeface="Arial" charset="0"/>
              <a:buNone/>
            </a:pPr>
            <a:r>
              <a:rPr lang="en-US" altLang="en-US" sz="7200" smtClean="0"/>
              <a:t>Brain - Storming</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高山峻嶺">
  <a:themeElements>
    <a:clrScheme name="高山峻嶺">
      <a:dk1>
        <a:srgbClr val="000000"/>
      </a:dk1>
      <a:lt1>
        <a:srgbClr val="FFFFFF"/>
      </a:lt1>
      <a:dk2>
        <a:srgbClr val="0536B3"/>
      </a:dk2>
      <a:lt2>
        <a:srgbClr val="7CB7F8"/>
      </a:lt2>
      <a:accent1>
        <a:srgbClr val="3F9EE4"/>
      </a:accent1>
      <a:accent2>
        <a:srgbClr val="77B559"/>
      </a:accent2>
      <a:accent3>
        <a:srgbClr val="E4A81B"/>
      </a:accent3>
      <a:accent4>
        <a:srgbClr val="108BB4"/>
      </a:accent4>
      <a:accent5>
        <a:srgbClr val="DA7328"/>
      </a:accent5>
      <a:accent6>
        <a:srgbClr val="AE589F"/>
      </a:accent6>
      <a:hlink>
        <a:srgbClr val="460245"/>
      </a:hlink>
      <a:folHlink>
        <a:srgbClr val="AC17D6"/>
      </a:folHlink>
    </a:clrScheme>
    <a:fontScheme name="高山峻嶺">
      <a:majorFont>
        <a:latin typeface="Gill Sans MT"/>
        <a:ea typeface=""/>
        <a:cs typeface=""/>
        <a:font script="Cyrl" typeface="Arial"/>
        <a:font script="Grek" typeface="Arial"/>
        <a:font script="Jpan" typeface="HG丸ｺﾞｼｯｸM-PRO"/>
        <a:font script="Hang" typeface="HY 헤드라인 M"/>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ill Sans MT"/>
        <a:ea typeface=""/>
        <a:cs typeface=""/>
        <a:font script="Cyrl" typeface="Arial"/>
        <a:font script="Grek" typeface="Arial"/>
        <a:font script="Jpan" typeface="HG丸ｺﾞｼｯｸM-PRO"/>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高山峻嶺">
      <a:fillStyleLst>
        <a:solidFill>
          <a:schemeClr val="phClr"/>
        </a:solidFill>
        <a:gradFill rotWithShape="1">
          <a:gsLst>
            <a:gs pos="0">
              <a:schemeClr val="phClr">
                <a:tint val="100000"/>
                <a:shade val="100000"/>
                <a:hueMod val="100000"/>
                <a:satMod val="100000"/>
              </a:schemeClr>
            </a:gs>
            <a:gs pos="50000">
              <a:schemeClr val="phClr">
                <a:tint val="25000"/>
                <a:shade val="100000"/>
                <a:hueMod val="100000"/>
                <a:satMod val="100000"/>
              </a:schemeClr>
            </a:gs>
            <a:gs pos="100000">
              <a:schemeClr val="phClr">
                <a:tint val="100000"/>
                <a:shade val="100000"/>
                <a:hueMod val="100000"/>
                <a:satMod val="100000"/>
              </a:schemeClr>
            </a:gs>
          </a:gsLst>
          <a:lin ang="5400000" scaled="1"/>
        </a:gradFill>
        <a:gradFill rotWithShape="1">
          <a:gsLst>
            <a:gs pos="0">
              <a:schemeClr val="phClr">
                <a:tint val="40000"/>
                <a:shade val="100000"/>
                <a:hueMod val="100000"/>
                <a:satMod val="100000"/>
              </a:schemeClr>
            </a:gs>
            <a:gs pos="30000">
              <a:schemeClr val="phClr">
                <a:tint val="100000"/>
                <a:shade val="100000"/>
                <a:hueMod val="100000"/>
                <a:satMod val="100000"/>
              </a:schemeClr>
            </a:gs>
            <a:gs pos="68000">
              <a:schemeClr val="phClr">
                <a:tint val="100000"/>
                <a:shade val="100000"/>
                <a:hueMod val="100000"/>
                <a:satMod val="100000"/>
              </a:schemeClr>
            </a:gs>
            <a:gs pos="100000">
              <a:schemeClr val="phClr">
                <a:tint val="40000"/>
                <a:shade val="100000"/>
                <a:hueMod val="100000"/>
                <a:satMod val="1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br" rotWithShape="0">
              <a:srgbClr val="000000">
                <a:alpha val="0"/>
              </a:srgbClr>
            </a:outerShdw>
          </a:effectLst>
        </a:effectStyle>
        <a:effectStyle>
          <a:effectLst>
            <a:outerShdw blurRad="38100" dist="25400" dir="5400000" algn="ctr" rotWithShape="0">
              <a:srgbClr val="EBE9ED">
                <a:alpha val="0"/>
              </a:srgbClr>
            </a:outerShdw>
          </a:effectLst>
          <a:scene3d>
            <a:camera prst="orthographicFront">
              <a:rot lat="0" lon="0" rev="0"/>
            </a:camera>
            <a:lightRig rig="glow" dir="b"/>
          </a:scene3d>
          <a:sp3d contourW="6350" prstMaterial="softEdge">
            <a:bevelT w="25400" h="25400"/>
            <a:contourClr>
              <a:schemeClr val="phClr">
                <a:tint val="90000"/>
                <a:shade val="100000"/>
                <a:hueMod val="100000"/>
                <a:satMod val="100000"/>
              </a:schemeClr>
            </a:contourClr>
          </a:sp3d>
        </a:effectStyle>
        <a:effectStyle>
          <a:effectLst>
            <a:reflection blurRad="12700" stA="40000" endPos="40000" dist="25400" dir="5400000" sy="-100000" rotWithShape="0"/>
          </a:effectLst>
          <a:scene3d>
            <a:camera prst="perspectiveFront"/>
            <a:lightRig rig="glow" dir="b"/>
          </a:scene3d>
          <a:sp3d contourW="6350" prstMaterial="softEdge">
            <a:bevelT w="50800" h="25400"/>
            <a:contourClr>
              <a:schemeClr val="phClr">
                <a:tint val="100000"/>
                <a:shade val="80000"/>
                <a:hueMod val="100000"/>
                <a:satMod val="100000"/>
              </a:schemeClr>
            </a:contourClr>
          </a:sp3d>
        </a:effectStyle>
      </a:effectStyleLst>
      <a:bgFillStyleLst>
        <a:solidFill>
          <a:schemeClr val="phClr"/>
        </a:solidFill>
        <a:gradFill rotWithShape="1">
          <a:gsLst>
            <a:gs pos="0">
              <a:schemeClr val="phClr">
                <a:shade val="40000"/>
                <a:satMod val="165000"/>
              </a:schemeClr>
            </a:gs>
            <a:gs pos="50000">
              <a:schemeClr val="phClr">
                <a:shade val="95000"/>
                <a:satMod val="100000"/>
              </a:schemeClr>
            </a:gs>
            <a:gs pos="100000">
              <a:schemeClr val="phClr">
                <a:tint val="10000"/>
                <a:satMod val="300000"/>
              </a:schemeClr>
            </a:gs>
          </a:gsLst>
          <a:lin ang="13000000" scaled="0"/>
        </a:gradFill>
        <a:blipFill>
          <a:blip xmlns:r="http://schemas.openxmlformats.org/officeDocument/2006/relationships" r:embed="rId1">
            <a:duotone>
              <a:schemeClr val="phClr">
                <a:shade val="75000"/>
              </a:schemeClr>
              <a:schemeClr val="phClr">
                <a:tint val="55000"/>
              </a:schemeClr>
            </a:duotone>
          </a:blip>
          <a:stretch/>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TC010219414[[fn=高山佈景主題]]</Template>
  <TotalTime>2506</TotalTime>
  <Words>2640</Words>
  <Application>Microsoft Office PowerPoint</Application>
  <PresentationFormat>On-screen Show (4:3)</PresentationFormat>
  <Paragraphs>686</Paragraphs>
  <Slides>86</Slides>
  <Notes>20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86</vt:i4>
      </vt:variant>
    </vt:vector>
  </HeadingPairs>
  <TitlesOfParts>
    <vt:vector size="88" baseType="lpstr">
      <vt:lpstr>高山峻嶺</vt:lpstr>
      <vt:lpstr>Image</vt:lpstr>
      <vt:lpstr>Machine Learning</vt:lpstr>
      <vt:lpstr>Syllabus</vt:lpstr>
      <vt:lpstr>Machine Learning</vt:lpstr>
      <vt:lpstr>Goals of the course</vt:lpstr>
      <vt:lpstr>A Few Quotes</vt:lpstr>
      <vt:lpstr>A Few Quotes</vt:lpstr>
      <vt:lpstr>A little scientific humor</vt:lpstr>
      <vt:lpstr>Study strategy:</vt:lpstr>
      <vt:lpstr>Slide 9</vt:lpstr>
      <vt:lpstr>Why are you here?</vt:lpstr>
      <vt:lpstr>Sample Applications</vt:lpstr>
      <vt:lpstr>Machine Learning is…</vt:lpstr>
      <vt:lpstr>Machine Learning is…</vt:lpstr>
      <vt:lpstr>Machine Learning is…</vt:lpstr>
      <vt:lpstr>Machine Learning is…</vt:lpstr>
      <vt:lpstr>What is machine learning?</vt:lpstr>
      <vt:lpstr>So What Is Machine Learning?</vt:lpstr>
      <vt:lpstr>ML in a Nutshell</vt:lpstr>
      <vt:lpstr>Machine learning problems</vt:lpstr>
      <vt:lpstr>Learning system model</vt:lpstr>
      <vt:lpstr>Training and testing</vt:lpstr>
      <vt:lpstr>Training and testing</vt:lpstr>
      <vt:lpstr>Slide 23</vt:lpstr>
      <vt:lpstr>Magic? </vt:lpstr>
      <vt:lpstr>Performance</vt:lpstr>
      <vt:lpstr>Algorithms</vt:lpstr>
      <vt:lpstr>Algorithms - Types of Learning</vt:lpstr>
      <vt:lpstr>Algorithms - Types of Learning</vt:lpstr>
      <vt:lpstr>Algorithms</vt:lpstr>
      <vt:lpstr>What ?</vt:lpstr>
      <vt:lpstr>ML in Practice</vt:lpstr>
      <vt:lpstr>Slide 32</vt:lpstr>
      <vt:lpstr>Data</vt:lpstr>
      <vt:lpstr>Data</vt:lpstr>
      <vt:lpstr>Data</vt:lpstr>
      <vt:lpstr>Data</vt:lpstr>
      <vt:lpstr>Supervised learning</vt:lpstr>
      <vt:lpstr>Supervised learning</vt:lpstr>
      <vt:lpstr>Supervised learning</vt:lpstr>
      <vt:lpstr>Supervised learning: classification</vt:lpstr>
      <vt:lpstr>Machine learning structure</vt:lpstr>
      <vt:lpstr>Classification Example</vt:lpstr>
      <vt:lpstr>Classification Applications</vt:lpstr>
      <vt:lpstr>Classification: Applications</vt:lpstr>
      <vt:lpstr>Face Recognition</vt:lpstr>
      <vt:lpstr>Slide 46</vt:lpstr>
      <vt:lpstr>Supervised learning: regression</vt:lpstr>
      <vt:lpstr>Regression Example</vt:lpstr>
      <vt:lpstr>Regression Applications</vt:lpstr>
      <vt:lpstr>Supervised learning: ranking</vt:lpstr>
      <vt:lpstr>Ranking example</vt:lpstr>
      <vt:lpstr>The machine learning framework</vt:lpstr>
      <vt:lpstr>The machine learning framework</vt:lpstr>
      <vt:lpstr>Steps</vt:lpstr>
      <vt:lpstr>Slide 55</vt:lpstr>
      <vt:lpstr>Unsupervised learning</vt:lpstr>
      <vt:lpstr>Machine learning structure</vt:lpstr>
      <vt:lpstr>Unsupervised learning applications</vt:lpstr>
      <vt:lpstr>Reinforcement learning</vt:lpstr>
      <vt:lpstr>Reinforcement learning example</vt:lpstr>
      <vt:lpstr>Other learning variations</vt:lpstr>
      <vt:lpstr>Classifiers: Nearest neighbor</vt:lpstr>
      <vt:lpstr>Classifiers: Linear</vt:lpstr>
      <vt:lpstr>Many classifiers to choose from</vt:lpstr>
      <vt:lpstr>Recognition task and supervision</vt:lpstr>
      <vt:lpstr>Slide 66</vt:lpstr>
      <vt:lpstr>Generalization</vt:lpstr>
      <vt:lpstr>Generalization</vt:lpstr>
      <vt:lpstr>Bias-Variance Trade-off</vt:lpstr>
      <vt:lpstr>Bias-Variance Trade-off</vt:lpstr>
      <vt:lpstr>Bias-variance tradeoff</vt:lpstr>
      <vt:lpstr>Bias-variance tradeoff</vt:lpstr>
      <vt:lpstr>Effect of Training Size</vt:lpstr>
      <vt:lpstr>Remember…</vt:lpstr>
      <vt:lpstr>How to reduce variance?</vt:lpstr>
      <vt:lpstr>Generative vs. Discriminative Classifiers</vt:lpstr>
      <vt:lpstr>Classification</vt:lpstr>
      <vt:lpstr>Nearest Neighbor Classifier</vt:lpstr>
      <vt:lpstr>K-nearest neighbor</vt:lpstr>
      <vt:lpstr>1-nearest neighbor</vt:lpstr>
      <vt:lpstr>3-nearest neighbor</vt:lpstr>
      <vt:lpstr>5-nearest neighbor</vt:lpstr>
      <vt:lpstr>Using K-NN</vt:lpstr>
      <vt:lpstr>Two ways to think about classifiers</vt:lpstr>
      <vt:lpstr>What to remember about classifiers</vt:lpstr>
      <vt:lpstr>Some Machine Learning References</vt:lpstr>
    </vt:vector>
  </TitlesOfParts>
  <Company>NTU DISP LAB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Ian Chang</dc:creator>
  <cp:lastModifiedBy>HODMCA</cp:lastModifiedBy>
  <cp:revision>100</cp:revision>
  <dcterms:created xsi:type="dcterms:W3CDTF">2011-10-12T13:27:42Z</dcterms:created>
  <dcterms:modified xsi:type="dcterms:W3CDTF">2020-01-21T05:21:13Z</dcterms:modified>
</cp:coreProperties>
</file>