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9"/>
  </p:notesMasterIdLst>
  <p:sldIdLst>
    <p:sldId id="818" r:id="rId2"/>
    <p:sldId id="726" r:id="rId3"/>
    <p:sldId id="736" r:id="rId4"/>
    <p:sldId id="744" r:id="rId5"/>
    <p:sldId id="820" r:id="rId6"/>
    <p:sldId id="821" r:id="rId7"/>
    <p:sldId id="822" r:id="rId8"/>
    <p:sldId id="823" r:id="rId9"/>
    <p:sldId id="824" r:id="rId10"/>
    <p:sldId id="825" r:id="rId11"/>
    <p:sldId id="258" r:id="rId12"/>
    <p:sldId id="260" r:id="rId13"/>
    <p:sldId id="261" r:id="rId14"/>
    <p:sldId id="826" r:id="rId15"/>
    <p:sldId id="827" r:id="rId16"/>
    <p:sldId id="752" r:id="rId17"/>
    <p:sldId id="695" r:id="rId18"/>
    <p:sldId id="696" r:id="rId19"/>
    <p:sldId id="697" r:id="rId20"/>
    <p:sldId id="262" r:id="rId21"/>
    <p:sldId id="263" r:id="rId22"/>
    <p:sldId id="264" r:id="rId23"/>
    <p:sldId id="828" r:id="rId24"/>
    <p:sldId id="829" r:id="rId25"/>
    <p:sldId id="830" r:id="rId26"/>
    <p:sldId id="831" r:id="rId27"/>
    <p:sldId id="699" r:id="rId28"/>
    <p:sldId id="700" r:id="rId29"/>
    <p:sldId id="701" r:id="rId30"/>
    <p:sldId id="702" r:id="rId31"/>
    <p:sldId id="703" r:id="rId32"/>
    <p:sldId id="813" r:id="rId33"/>
    <p:sldId id="786" r:id="rId34"/>
    <p:sldId id="787" r:id="rId35"/>
    <p:sldId id="763" r:id="rId36"/>
    <p:sldId id="819" r:id="rId37"/>
    <p:sldId id="708" r:id="rId38"/>
    <p:sldId id="709" r:id="rId39"/>
    <p:sldId id="711" r:id="rId40"/>
    <p:sldId id="833" r:id="rId41"/>
    <p:sldId id="834" r:id="rId42"/>
    <p:sldId id="835" r:id="rId43"/>
    <p:sldId id="265" r:id="rId44"/>
    <p:sldId id="266" r:id="rId45"/>
    <p:sldId id="267" r:id="rId46"/>
    <p:sldId id="268" r:id="rId47"/>
    <p:sldId id="269" r:id="rId48"/>
    <p:sldId id="270" r:id="rId49"/>
    <p:sldId id="271" r:id="rId50"/>
    <p:sldId id="836" r:id="rId51"/>
    <p:sldId id="837" r:id="rId52"/>
    <p:sldId id="275" r:id="rId53"/>
    <p:sldId id="276" r:id="rId54"/>
    <p:sldId id="838" r:id="rId55"/>
    <p:sldId id="839" r:id="rId56"/>
    <p:sldId id="840" r:id="rId57"/>
    <p:sldId id="771" r:id="rId58"/>
    <p:sldId id="815" r:id="rId59"/>
    <p:sldId id="776" r:id="rId60"/>
    <p:sldId id="816" r:id="rId61"/>
    <p:sldId id="777" r:id="rId62"/>
    <p:sldId id="817" r:id="rId63"/>
    <p:sldId id="841" r:id="rId64"/>
    <p:sldId id="842" r:id="rId65"/>
    <p:sldId id="832" r:id="rId66"/>
    <p:sldId id="774" r:id="rId67"/>
    <p:sldId id="790" r:id="rId68"/>
    <p:sldId id="791" r:id="rId69"/>
    <p:sldId id="792" r:id="rId70"/>
    <p:sldId id="793" r:id="rId71"/>
    <p:sldId id="794" r:id="rId72"/>
    <p:sldId id="795" r:id="rId73"/>
    <p:sldId id="796" r:id="rId74"/>
    <p:sldId id="797" r:id="rId75"/>
    <p:sldId id="798" r:id="rId76"/>
    <p:sldId id="799" r:id="rId77"/>
    <p:sldId id="718" r:id="rId78"/>
    <p:sldId id="719" r:id="rId79"/>
    <p:sldId id="720" r:id="rId80"/>
    <p:sldId id="721" r:id="rId81"/>
    <p:sldId id="722" r:id="rId82"/>
    <p:sldId id="447" r:id="rId83"/>
    <p:sldId id="449" r:id="rId84"/>
    <p:sldId id="450" r:id="rId85"/>
    <p:sldId id="451" r:id="rId86"/>
    <p:sldId id="452" r:id="rId87"/>
    <p:sldId id="528" r:id="rId88"/>
    <p:sldId id="531" r:id="rId89"/>
    <p:sldId id="532" r:id="rId90"/>
    <p:sldId id="533" r:id="rId91"/>
    <p:sldId id="534" r:id="rId92"/>
    <p:sldId id="535" r:id="rId93"/>
    <p:sldId id="536" r:id="rId94"/>
    <p:sldId id="538" r:id="rId95"/>
    <p:sldId id="539" r:id="rId96"/>
    <p:sldId id="285" r:id="rId97"/>
    <p:sldId id="286" r:id="rId98"/>
    <p:sldId id="541" r:id="rId99"/>
    <p:sldId id="542" r:id="rId100"/>
    <p:sldId id="543" r:id="rId101"/>
    <p:sldId id="544" r:id="rId102"/>
    <p:sldId id="550" r:id="rId103"/>
    <p:sldId id="547" r:id="rId104"/>
    <p:sldId id="548" r:id="rId105"/>
    <p:sldId id="549" r:id="rId106"/>
    <p:sldId id="284" r:id="rId107"/>
    <p:sldId id="290" r:id="rId10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41" autoAdjust="0"/>
  </p:normalViewPr>
  <p:slideViewPr>
    <p:cSldViewPr>
      <p:cViewPr>
        <p:scale>
          <a:sx n="66" d="100"/>
          <a:sy n="66" d="100"/>
        </p:scale>
        <p:origin x="1506"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F57937-6ACB-4407-8C77-A966A2292386}" type="datetimeFigureOut">
              <a:rPr lang="en-US" smtClean="0"/>
              <a:pPr/>
              <a:t>5/27/2022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0C3154-DB01-419B-BF2A-9ACDD3275A3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6553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BA6CF1-283C-4472-8964-42CE3246D08A}" type="slidenum">
              <a:rPr lang="en-US"/>
              <a:pPr/>
              <a:t>16</a:t>
            </a:fld>
            <a:endParaRPr 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r>
              <a:rPr lang="en-US">
                <a:latin typeface="Times" pitchFamily="18" charset="0"/>
                <a:ea typeface="MS PGothic" pitchFamily="34" charset="-128"/>
                <a:cs typeface="Arial" pitchFamily="34" charset="0"/>
              </a:rPr>
              <a:t>Part 4A: Neural Network Learning</a:t>
            </a:r>
          </a:p>
        </p:txBody>
      </p:sp>
      <p:sp>
        <p:nvSpPr>
          <p:cNvPr id="72707" name="Rectangle 3"/>
          <p:cNvSpPr>
            <a:spLocks noGrp="1" noChangeArrowheads="1"/>
          </p:cNvSpPr>
          <p:nvPr>
            <p:ph type="dt" sz="quarter" idx="1"/>
          </p:nvPr>
        </p:nvSpPr>
        <p:spPr bwMode="auto">
          <a:noFill/>
          <a:ln>
            <a:miter lim="800000"/>
            <a:headEnd/>
            <a:tailEnd/>
          </a:ln>
        </p:spPr>
        <p:txBody>
          <a:bodyPr wrap="square" numCol="1" anchor="t" anchorCtr="0" compatLnSpc="1">
            <a:prstTxWarp prst="textNoShape">
              <a:avLst/>
            </a:prstTxWarp>
          </a:bodyPr>
          <a:lstStyle/>
          <a:p>
            <a:fld id="{1F7FD553-AC4D-4093-BA45-97E864E45854}" type="datetime1">
              <a:rPr lang="en-US" smtClean="0">
                <a:cs typeface="Arial" pitchFamily="34" charset="0"/>
              </a:rPr>
              <a:pPr/>
              <a:t>5/27/2022</a:t>
            </a:fld>
            <a:endParaRPr lang="en-US">
              <a:cs typeface="Arial" pitchFamily="34" charset="0"/>
            </a:endParaRPr>
          </a:p>
        </p:txBody>
      </p:sp>
      <p:sp>
        <p:nvSpPr>
          <p:cNvPr id="7270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AE33554-5335-4EED-9B2D-CA434CA326C2}" type="slidenum">
              <a:rPr lang="en-US" smtClean="0">
                <a:cs typeface="Arial" pitchFamily="34" charset="0"/>
              </a:rPr>
              <a:pPr/>
              <a:t>17</a:t>
            </a:fld>
            <a:endParaRPr lang="en-US">
              <a:cs typeface="Arial" pitchFamily="34" charset="0"/>
            </a:endParaRPr>
          </a:p>
        </p:txBody>
      </p:sp>
      <p:sp>
        <p:nvSpPr>
          <p:cNvPr id="7270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7271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atin typeface="Times"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r>
              <a:rPr lang="en-US">
                <a:latin typeface="Times" pitchFamily="18" charset="0"/>
                <a:ea typeface="MS PGothic" pitchFamily="34" charset="-128"/>
                <a:cs typeface="Arial" pitchFamily="34" charset="0"/>
              </a:rPr>
              <a:t>Part 4A: Neural Network Learning</a:t>
            </a:r>
          </a:p>
        </p:txBody>
      </p:sp>
      <p:sp>
        <p:nvSpPr>
          <p:cNvPr id="73731" name="Rectangle 3"/>
          <p:cNvSpPr>
            <a:spLocks noGrp="1" noChangeArrowheads="1"/>
          </p:cNvSpPr>
          <p:nvPr>
            <p:ph type="dt" sz="quarter" idx="1"/>
          </p:nvPr>
        </p:nvSpPr>
        <p:spPr bwMode="auto">
          <a:noFill/>
          <a:ln>
            <a:miter lim="800000"/>
            <a:headEnd/>
            <a:tailEnd/>
          </a:ln>
        </p:spPr>
        <p:txBody>
          <a:bodyPr wrap="square" numCol="1" anchor="t" anchorCtr="0" compatLnSpc="1">
            <a:prstTxWarp prst="textNoShape">
              <a:avLst/>
            </a:prstTxWarp>
          </a:bodyPr>
          <a:lstStyle/>
          <a:p>
            <a:fld id="{C16C531C-26DB-47FC-8D0C-BEE848C87B6F}" type="datetime1">
              <a:rPr lang="en-US" smtClean="0">
                <a:cs typeface="Arial" pitchFamily="34" charset="0"/>
              </a:rPr>
              <a:pPr/>
              <a:t>5/27/2022</a:t>
            </a:fld>
            <a:endParaRPr lang="en-US">
              <a:cs typeface="Arial" pitchFamily="34" charset="0"/>
            </a:endParaRPr>
          </a:p>
        </p:txBody>
      </p:sp>
      <p:sp>
        <p:nvSpPr>
          <p:cNvPr id="7373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93CF6D5-2BB0-4576-9918-EE0E19388B1F}" type="slidenum">
              <a:rPr lang="en-US" smtClean="0">
                <a:cs typeface="Arial" pitchFamily="34" charset="0"/>
              </a:rPr>
              <a:pPr/>
              <a:t>18</a:t>
            </a:fld>
            <a:endParaRPr lang="en-US">
              <a:cs typeface="Arial" pitchFamily="34" charset="0"/>
            </a:endParaRPr>
          </a:p>
        </p:txBody>
      </p:sp>
      <p:sp>
        <p:nvSpPr>
          <p:cNvPr id="7373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7373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atin typeface="Times"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r>
              <a:rPr lang="en-US">
                <a:latin typeface="Times" pitchFamily="18" charset="0"/>
                <a:ea typeface="MS PGothic" pitchFamily="34" charset="-128"/>
                <a:cs typeface="Arial" pitchFamily="34" charset="0"/>
              </a:rPr>
              <a:t>Part 4A: Neural Network Learning</a:t>
            </a:r>
          </a:p>
        </p:txBody>
      </p:sp>
      <p:sp>
        <p:nvSpPr>
          <p:cNvPr id="74755" name="Rectangle 3"/>
          <p:cNvSpPr>
            <a:spLocks noGrp="1" noChangeArrowheads="1"/>
          </p:cNvSpPr>
          <p:nvPr>
            <p:ph type="dt" sz="quarter" idx="1"/>
          </p:nvPr>
        </p:nvSpPr>
        <p:spPr bwMode="auto">
          <a:noFill/>
          <a:ln>
            <a:miter lim="800000"/>
            <a:headEnd/>
            <a:tailEnd/>
          </a:ln>
        </p:spPr>
        <p:txBody>
          <a:bodyPr wrap="square" numCol="1" anchor="t" anchorCtr="0" compatLnSpc="1">
            <a:prstTxWarp prst="textNoShape">
              <a:avLst/>
            </a:prstTxWarp>
          </a:bodyPr>
          <a:lstStyle/>
          <a:p>
            <a:fld id="{E5C6BE41-1341-4780-AF58-D4CE34EDEE5F}" type="datetime1">
              <a:rPr lang="en-US" smtClean="0">
                <a:cs typeface="Arial" pitchFamily="34" charset="0"/>
              </a:rPr>
              <a:pPr/>
              <a:t>5/27/2022</a:t>
            </a:fld>
            <a:endParaRPr lang="en-US">
              <a:cs typeface="Arial" pitchFamily="34" charset="0"/>
            </a:endParaRPr>
          </a:p>
        </p:txBody>
      </p:sp>
      <p:sp>
        <p:nvSpPr>
          <p:cNvPr id="7475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1866931-DF1F-490E-BB83-F86E5DA4EE51}" type="slidenum">
              <a:rPr lang="en-US" smtClean="0">
                <a:cs typeface="Arial" pitchFamily="34" charset="0"/>
              </a:rPr>
              <a:pPr/>
              <a:t>19</a:t>
            </a:fld>
            <a:endParaRPr lang="en-US">
              <a:cs typeface="Arial" pitchFamily="34" charset="0"/>
            </a:endParaRPr>
          </a:p>
        </p:txBody>
      </p:sp>
      <p:sp>
        <p:nvSpPr>
          <p:cNvPr id="7475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7475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atin typeface="Times"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318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421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523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625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F3E6F8-BDCD-46DD-9AE6-E341438BA7F8}" type="slidenum">
              <a:rPr lang="en-US"/>
              <a:pPr/>
              <a:t>34</a:t>
            </a:fld>
            <a:endParaRPr lang="en-US"/>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B66129-F425-48AE-9C57-9D447D0AFB00}" type="slidenum">
              <a:rPr lang="en-US"/>
              <a:pPr/>
              <a:t>4</a:t>
            </a:fld>
            <a:endParaRPr lang="en-US"/>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4B93D0-60B0-4031-8521-35E52F61F3D5}" type="slidenum">
              <a:rPr lang="en-US"/>
              <a:pPr/>
              <a:t>35</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7782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445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547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649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752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854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957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1059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1161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8192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E89C28-FD01-4AE3-A82E-2B2A23ECF46F}" type="slidenum">
              <a:rPr lang="en-US"/>
              <a:pPr/>
              <a:t>59</a:t>
            </a:fld>
            <a:endParaRPr lang="en-US"/>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E89C28-FD01-4AE3-A82E-2B2A23ECF46F}" type="slidenum">
              <a:rPr lang="en-US"/>
              <a:pPr/>
              <a:t>60</a:t>
            </a:fld>
            <a:endParaRPr lang="en-US"/>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A59372-9BBC-409E-8A31-5FCFC877C735}" type="slidenum">
              <a:rPr lang="en-US"/>
              <a:pPr/>
              <a:t>61</a:t>
            </a:fld>
            <a:endParaRPr lang="en-US"/>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A59372-9BBC-409E-8A31-5FCFC877C735}" type="slidenum">
              <a:rPr lang="en-US"/>
              <a:pPr/>
              <a:t>62</a:t>
            </a:fld>
            <a:endParaRPr lang="en-US"/>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0342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454ED-C33B-45E5-9B23-6AEC52053E85}" type="slidenum">
              <a:rPr lang="en-US"/>
              <a:pPr/>
              <a:t>67</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A4C17-9439-404C-8822-8F1C7695A09C}" type="slidenum">
              <a:rPr lang="en-US"/>
              <a:pPr/>
              <a:t>68</a:t>
            </a:fld>
            <a:endParaRPr lang="en-US"/>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49474D-97B9-4CC0-BAF8-A5817050857B}" type="slidenum">
              <a:rPr lang="en-US"/>
              <a:pPr/>
              <a:t>69</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DBEB01-93CF-42C7-AA7B-85EF34F37AFA}" type="slidenum">
              <a:rPr lang="en-US"/>
              <a:pPr/>
              <a:t>70</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9B0D8E-E163-41C2-B2D6-5FD48926C1D7}" type="slidenum">
              <a:rPr lang="en-US"/>
              <a:pPr/>
              <a:t>71</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82946"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0D9F83-A3DA-40F4-9C25-3452ED276026}" type="slidenum">
              <a:rPr lang="en-US"/>
              <a:pPr/>
              <a:t>72</a:t>
            </a:fld>
            <a:endParaRPr lang="en-US"/>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57FBB6-5D19-4F59-AF42-84CE311068FA}" type="slidenum">
              <a:rPr lang="en-US"/>
              <a:pPr/>
              <a:t>73</a:t>
            </a:fld>
            <a:endParaRPr lang="en-US"/>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9089BA-2D3E-4FD5-A787-3D1544752374}" type="slidenum">
              <a:rPr lang="en-US"/>
              <a:pPr/>
              <a:t>74</a:t>
            </a:fld>
            <a:endParaRPr lang="en-US"/>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E960F-12AF-426E-B52B-C162741E0F34}" type="slidenum">
              <a:rPr lang="en-US"/>
              <a:pPr/>
              <a:t>76</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C22B78-1780-473A-BF29-28B343148105}" type="slidenum">
              <a:rPr lang="en-US"/>
              <a:pPr/>
              <a:t>87</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36C313-DB0E-4867-8A23-51966796DF79}" type="slidenum">
              <a:rPr lang="en-US"/>
              <a:pPr/>
              <a:t>88</a:t>
            </a:fld>
            <a:endParaRPr 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40CC54-84A9-48CB-AC3F-6AA8A7FFC8FF}" type="slidenum">
              <a:rPr lang="en-US"/>
              <a:pPr/>
              <a:t>89</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A23AE3-7F42-42BA-B0A9-9CDA98DA02D0}" type="slidenum">
              <a:rPr lang="en-US"/>
              <a:pPr/>
              <a:t>90</a:t>
            </a:fld>
            <a:endParaRPr 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B12F6E-D30B-4841-BABA-8302DB15BC32}" type="slidenum">
              <a:rPr lang="en-US"/>
              <a:pPr/>
              <a:t>91</a:t>
            </a:fld>
            <a:endParaRPr 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0636C2-7407-4C62-AAD4-995B71D97A73}" type="slidenum">
              <a:rPr lang="en-US"/>
              <a:pPr/>
              <a:t>92</a:t>
            </a:fld>
            <a:endParaRPr 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2AFBF3-2AED-4F9F-B64F-73FF23E95DBB}" type="slidenum">
              <a:rPr lang="en-US"/>
              <a:pPr/>
              <a:t>7</a:t>
            </a:fld>
            <a:endParaRPr lang="en-US"/>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r>
              <a:rPr lang="en-US" b="1" i="0" dirty="0">
                <a:solidFill>
                  <a:srgbClr val="202124"/>
                </a:solidFill>
                <a:effectLst/>
                <a:latin typeface="arial" panose="020B0604020202020204" pitchFamily="34" charset="0"/>
              </a:rPr>
              <a:t>Excitatory neurons are neurons that release neurotransmitters to make the post-synaptic neuron generate an action potential</a:t>
            </a:r>
            <a:r>
              <a:rPr lang="en-US" b="0" i="0" dirty="0">
                <a:solidFill>
                  <a:srgbClr val="202124"/>
                </a:solidFill>
                <a:effectLst/>
                <a:latin typeface="arial" panose="020B0604020202020204" pitchFamily="34" charset="0"/>
              </a:rPr>
              <a:t> while inhibitory neurons are neurons that release neurotransmitters to make the post-synaptic neuron less-likely to generate an action potential.</a:t>
            </a:r>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93395C-CB03-4507-9364-59BD3D584A2F}" type="slidenum">
              <a:rPr lang="en-US"/>
              <a:pPr/>
              <a:t>93</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0E9844-0676-4C52-9A90-85AF4137695A}" type="slidenum">
              <a:rPr lang="en-US"/>
              <a:pPr/>
              <a:t>94</a:t>
            </a:fld>
            <a:endParaRPr 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1C37E8-7CB0-406F-9ECB-8292EC439369}" type="slidenum">
              <a:rPr lang="en-US"/>
              <a:pPr/>
              <a:t>95</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3C9B27-F9EB-4C01-8FC6-11FF33A8BBA7}" type="slidenum">
              <a:rPr lang="en-US"/>
              <a:pPr/>
              <a:t>98</a:t>
            </a:fld>
            <a:endParaRPr 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4F5595-E9E0-456F-9CC9-57F07FEB8352}" type="slidenum">
              <a:rPr lang="en-US"/>
              <a:pPr/>
              <a:t>99</a:t>
            </a:fld>
            <a:endParaRPr 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AA00C8-F544-4ED3-B14E-0D7AF426564B}" type="slidenum">
              <a:rPr lang="en-US"/>
              <a:pPr/>
              <a:t>100</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AF6D5C-C9C1-4142-BD2E-218A6767834A}" type="slidenum">
              <a:rPr lang="en-US"/>
              <a:pPr/>
              <a:t>101</a:t>
            </a:fld>
            <a:endParaRPr 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36F65A-0B8C-452F-8752-6C80F8F72F41}" type="slidenum">
              <a:rPr lang="en-US"/>
              <a:pPr/>
              <a:t>102</a:t>
            </a:fld>
            <a:endParaRPr 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380055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229273-8E82-44E6-9F71-84552D2D0D7E}" type="slidenum">
              <a:rPr lang="en-US"/>
              <a:pPr/>
              <a:t>103</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0A5C81-75CC-4E75-A49A-25246C38B6E5}" type="slidenum">
              <a:rPr lang="en-US"/>
              <a:pPr/>
              <a:t>104</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8397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15F29E-A3ED-45DD-8B9F-647693F0AF39}" type="slidenum">
              <a:rPr lang="en-US"/>
              <a:pPr/>
              <a:t>105</a:t>
            </a:fld>
            <a:endParaRPr 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8397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83970"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91138"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1B59EAF-C589-4838-8B29-48D81386356F}" type="datetime1">
              <a:rPr lang="en-US" smtClean="0"/>
              <a:pPr/>
              <a:t>5/27/2022</a:t>
            </a:fld>
            <a:endParaRPr lang="en-US"/>
          </a:p>
        </p:txBody>
      </p:sp>
      <p:sp>
        <p:nvSpPr>
          <p:cNvPr id="5" name="Footer Placeholder 4"/>
          <p:cNvSpPr>
            <a:spLocks noGrp="1"/>
          </p:cNvSpPr>
          <p:nvPr>
            <p:ph type="ftr" sz="quarter" idx="11"/>
          </p:nvPr>
        </p:nvSpPr>
        <p:spPr/>
        <p:txBody>
          <a:bodyPr/>
          <a:lstStyle/>
          <a:p>
            <a:r>
              <a:rPr lang="en-US"/>
              <a:t>Dr. Anil Ahlawat, KIET</a:t>
            </a:r>
          </a:p>
        </p:txBody>
      </p:sp>
      <p:sp>
        <p:nvSpPr>
          <p:cNvPr id="6" name="Slide Number Placeholder 5"/>
          <p:cNvSpPr>
            <a:spLocks noGrp="1"/>
          </p:cNvSpPr>
          <p:nvPr>
            <p:ph type="sldNum" sz="quarter" idx="12"/>
          </p:nvPr>
        </p:nvSpPr>
        <p:spPr/>
        <p:txBody>
          <a:bodyPr/>
          <a:lstStyle/>
          <a:p>
            <a:fld id="{6BB85EBB-7B44-4B3C-B6B3-563B087C14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5C6B0F-4762-4970-ADAD-86762EB6FF72}" type="datetime1">
              <a:rPr lang="en-US" smtClean="0"/>
              <a:pPr/>
              <a:t>5/27/2022</a:t>
            </a:fld>
            <a:endParaRPr lang="en-US"/>
          </a:p>
        </p:txBody>
      </p:sp>
      <p:sp>
        <p:nvSpPr>
          <p:cNvPr id="5" name="Footer Placeholder 4"/>
          <p:cNvSpPr>
            <a:spLocks noGrp="1"/>
          </p:cNvSpPr>
          <p:nvPr>
            <p:ph type="ftr" sz="quarter" idx="11"/>
          </p:nvPr>
        </p:nvSpPr>
        <p:spPr/>
        <p:txBody>
          <a:bodyPr/>
          <a:lstStyle/>
          <a:p>
            <a:r>
              <a:rPr lang="en-US"/>
              <a:t>Dr. Anil Ahlawat, KIET</a:t>
            </a:r>
          </a:p>
        </p:txBody>
      </p:sp>
      <p:sp>
        <p:nvSpPr>
          <p:cNvPr id="6" name="Slide Number Placeholder 5"/>
          <p:cNvSpPr>
            <a:spLocks noGrp="1"/>
          </p:cNvSpPr>
          <p:nvPr>
            <p:ph type="sldNum" sz="quarter" idx="12"/>
          </p:nvPr>
        </p:nvSpPr>
        <p:spPr/>
        <p:txBody>
          <a:bodyPr/>
          <a:lstStyle/>
          <a:p>
            <a:fld id="{6BB85EBB-7B44-4B3C-B6B3-563B087C14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48A218-3E1D-45E7-AB14-949FED4E906C}" type="datetime1">
              <a:rPr lang="en-US" smtClean="0"/>
              <a:pPr/>
              <a:t>5/27/2022</a:t>
            </a:fld>
            <a:endParaRPr lang="en-US"/>
          </a:p>
        </p:txBody>
      </p:sp>
      <p:sp>
        <p:nvSpPr>
          <p:cNvPr id="5" name="Footer Placeholder 4"/>
          <p:cNvSpPr>
            <a:spLocks noGrp="1"/>
          </p:cNvSpPr>
          <p:nvPr>
            <p:ph type="ftr" sz="quarter" idx="11"/>
          </p:nvPr>
        </p:nvSpPr>
        <p:spPr/>
        <p:txBody>
          <a:bodyPr/>
          <a:lstStyle/>
          <a:p>
            <a:r>
              <a:rPr lang="en-US"/>
              <a:t>Dr. Anil Ahlawat, KIET</a:t>
            </a:r>
          </a:p>
        </p:txBody>
      </p:sp>
      <p:sp>
        <p:nvSpPr>
          <p:cNvPr id="6" name="Slide Number Placeholder 5"/>
          <p:cNvSpPr>
            <a:spLocks noGrp="1"/>
          </p:cNvSpPr>
          <p:nvPr>
            <p:ph type="sldNum" sz="quarter" idx="12"/>
          </p:nvPr>
        </p:nvSpPr>
        <p:spPr/>
        <p:txBody>
          <a:bodyPr/>
          <a:lstStyle/>
          <a:p>
            <a:fld id="{6BB85EBB-7B44-4B3C-B6B3-563B087C147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46150" y="6248400"/>
            <a:ext cx="1905000" cy="457200"/>
          </a:xfrm>
        </p:spPr>
        <p:txBody>
          <a:bodyPr/>
          <a:lstStyle>
            <a:lvl1pPr>
              <a:defRPr/>
            </a:lvl1pPr>
          </a:lstStyle>
          <a:p>
            <a:fld id="{0353BF08-037A-4C12-8C10-239ED2B92FDF}" type="datetime1">
              <a:rPr lang="en-US" smtClean="0"/>
              <a:pPr/>
              <a:t>5/27/2022</a:t>
            </a:fld>
            <a:endParaRPr lang="en-US"/>
          </a:p>
        </p:txBody>
      </p:sp>
      <p:sp>
        <p:nvSpPr>
          <p:cNvPr id="6" name="Footer Placeholder 5"/>
          <p:cNvSpPr>
            <a:spLocks noGrp="1"/>
          </p:cNvSpPr>
          <p:nvPr>
            <p:ph type="ftr" sz="quarter" idx="11"/>
          </p:nvPr>
        </p:nvSpPr>
        <p:spPr>
          <a:xfrm>
            <a:off x="3352800" y="6248400"/>
            <a:ext cx="2895600" cy="457200"/>
          </a:xfrm>
        </p:spPr>
        <p:txBody>
          <a:bodyPr/>
          <a:lstStyle>
            <a:lvl1pPr>
              <a:defRPr/>
            </a:lvl1pPr>
          </a:lstStyle>
          <a:p>
            <a:r>
              <a:rPr lang="en-US"/>
              <a:t>Dr. Anil Ahlawat, KIET</a:t>
            </a:r>
          </a:p>
        </p:txBody>
      </p:sp>
      <p:sp>
        <p:nvSpPr>
          <p:cNvPr id="7" name="Slide Number Placeholder 6"/>
          <p:cNvSpPr>
            <a:spLocks noGrp="1"/>
          </p:cNvSpPr>
          <p:nvPr>
            <p:ph type="sldNum" sz="quarter" idx="12"/>
          </p:nvPr>
        </p:nvSpPr>
        <p:spPr>
          <a:xfrm>
            <a:off x="6705600" y="6248400"/>
            <a:ext cx="1905000" cy="457200"/>
          </a:xfrm>
        </p:spPr>
        <p:txBody>
          <a:bodyPr/>
          <a:lstStyle>
            <a:lvl1pPr>
              <a:defRPr/>
            </a:lvl1pPr>
          </a:lstStyle>
          <a:p>
            <a:fld id="{418DD730-9800-4E5E-8A9F-8603A04CBE9D}"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01625"/>
            <a:ext cx="7772400" cy="1462088"/>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4AC3060E-5569-4A98-9149-F93AC0F95D3A}" type="datetime1">
              <a:rPr lang="en-US" smtClean="0"/>
              <a:pPr>
                <a:defRPr/>
              </a:pPr>
              <a:t>5/27/2022</a:t>
            </a:fld>
            <a:endParaRPr lang="en-GB"/>
          </a:p>
        </p:txBody>
      </p:sp>
      <p:sp>
        <p:nvSpPr>
          <p:cNvPr id="6" name="Footer Placeholder 5"/>
          <p:cNvSpPr>
            <a:spLocks noGrp="1"/>
          </p:cNvSpPr>
          <p:nvPr>
            <p:ph type="ftr" sz="quarter" idx="11"/>
          </p:nvPr>
        </p:nvSpPr>
        <p:spPr/>
        <p:txBody>
          <a:bodyPr/>
          <a:lstStyle>
            <a:lvl1pPr>
              <a:defRPr/>
            </a:lvl1pPr>
          </a:lstStyle>
          <a:p>
            <a:pPr>
              <a:defRPr/>
            </a:pPr>
            <a:r>
              <a:rPr lang="en-GB"/>
              <a:t>Dr. Anil Ahlawat, KIET</a:t>
            </a:r>
          </a:p>
        </p:txBody>
      </p:sp>
      <p:sp>
        <p:nvSpPr>
          <p:cNvPr id="7" name="Slide Number Placeholder 6"/>
          <p:cNvSpPr>
            <a:spLocks noGrp="1"/>
          </p:cNvSpPr>
          <p:nvPr>
            <p:ph type="sldNum" sz="quarter" idx="12"/>
          </p:nvPr>
        </p:nvSpPr>
        <p:spPr/>
        <p:txBody>
          <a:bodyPr/>
          <a:lstStyle>
            <a:lvl1pPr>
              <a:defRPr/>
            </a:lvl1pPr>
          </a:lstStyle>
          <a:p>
            <a:pPr>
              <a:defRPr/>
            </a:pPr>
            <a:fld id="{0B8A9062-7073-4393-94E0-5444EEFB61A6}"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8C938E-4383-4807-A4A4-CA76958B8651}" type="datetime1">
              <a:rPr lang="en-US" smtClean="0"/>
              <a:pPr/>
              <a:t>5/27/2022</a:t>
            </a:fld>
            <a:endParaRPr lang="en-US"/>
          </a:p>
        </p:txBody>
      </p:sp>
      <p:sp>
        <p:nvSpPr>
          <p:cNvPr id="5" name="Footer Placeholder 4"/>
          <p:cNvSpPr>
            <a:spLocks noGrp="1"/>
          </p:cNvSpPr>
          <p:nvPr>
            <p:ph type="ftr" sz="quarter" idx="11"/>
          </p:nvPr>
        </p:nvSpPr>
        <p:spPr/>
        <p:txBody>
          <a:bodyPr/>
          <a:lstStyle/>
          <a:p>
            <a:r>
              <a:rPr lang="en-US"/>
              <a:t>Dr. Anil Ahlawat, KIET</a:t>
            </a:r>
          </a:p>
        </p:txBody>
      </p:sp>
      <p:sp>
        <p:nvSpPr>
          <p:cNvPr id="6" name="Slide Number Placeholder 5"/>
          <p:cNvSpPr>
            <a:spLocks noGrp="1"/>
          </p:cNvSpPr>
          <p:nvPr>
            <p:ph type="sldNum" sz="quarter" idx="12"/>
          </p:nvPr>
        </p:nvSpPr>
        <p:spPr/>
        <p:txBody>
          <a:bodyPr/>
          <a:lstStyle/>
          <a:p>
            <a:fld id="{6BB85EBB-7B44-4B3C-B6B3-563B087C14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A555A7-A530-49A3-8193-C78B62B3250D}" type="datetime1">
              <a:rPr lang="en-US" smtClean="0"/>
              <a:pPr/>
              <a:t>5/27/2022</a:t>
            </a:fld>
            <a:endParaRPr lang="en-US"/>
          </a:p>
        </p:txBody>
      </p:sp>
      <p:sp>
        <p:nvSpPr>
          <p:cNvPr id="5" name="Footer Placeholder 4"/>
          <p:cNvSpPr>
            <a:spLocks noGrp="1"/>
          </p:cNvSpPr>
          <p:nvPr>
            <p:ph type="ftr" sz="quarter" idx="11"/>
          </p:nvPr>
        </p:nvSpPr>
        <p:spPr/>
        <p:txBody>
          <a:bodyPr/>
          <a:lstStyle/>
          <a:p>
            <a:r>
              <a:rPr lang="en-US"/>
              <a:t>Dr. Anil Ahlawat, KIET</a:t>
            </a:r>
          </a:p>
        </p:txBody>
      </p:sp>
      <p:sp>
        <p:nvSpPr>
          <p:cNvPr id="6" name="Slide Number Placeholder 5"/>
          <p:cNvSpPr>
            <a:spLocks noGrp="1"/>
          </p:cNvSpPr>
          <p:nvPr>
            <p:ph type="sldNum" sz="quarter" idx="12"/>
          </p:nvPr>
        </p:nvSpPr>
        <p:spPr/>
        <p:txBody>
          <a:bodyPr/>
          <a:lstStyle/>
          <a:p>
            <a:fld id="{6BB85EBB-7B44-4B3C-B6B3-563B087C14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3111E0-23F3-4CA8-B69C-8C292FBAF07E}" type="datetime1">
              <a:rPr lang="en-US" smtClean="0"/>
              <a:pPr/>
              <a:t>5/27/2022</a:t>
            </a:fld>
            <a:endParaRPr lang="en-US"/>
          </a:p>
        </p:txBody>
      </p:sp>
      <p:sp>
        <p:nvSpPr>
          <p:cNvPr id="6" name="Footer Placeholder 5"/>
          <p:cNvSpPr>
            <a:spLocks noGrp="1"/>
          </p:cNvSpPr>
          <p:nvPr>
            <p:ph type="ftr" sz="quarter" idx="11"/>
          </p:nvPr>
        </p:nvSpPr>
        <p:spPr/>
        <p:txBody>
          <a:bodyPr/>
          <a:lstStyle/>
          <a:p>
            <a:r>
              <a:rPr lang="en-US"/>
              <a:t>Dr. Anil Ahlawat, KIET</a:t>
            </a:r>
          </a:p>
        </p:txBody>
      </p:sp>
      <p:sp>
        <p:nvSpPr>
          <p:cNvPr id="7" name="Slide Number Placeholder 6"/>
          <p:cNvSpPr>
            <a:spLocks noGrp="1"/>
          </p:cNvSpPr>
          <p:nvPr>
            <p:ph type="sldNum" sz="quarter" idx="12"/>
          </p:nvPr>
        </p:nvSpPr>
        <p:spPr/>
        <p:txBody>
          <a:bodyPr/>
          <a:lstStyle/>
          <a:p>
            <a:fld id="{6BB85EBB-7B44-4B3C-B6B3-563B087C14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36499D-247F-4879-8F48-6535E1264BEA}" type="datetime1">
              <a:rPr lang="en-US" smtClean="0"/>
              <a:pPr/>
              <a:t>5/27/2022</a:t>
            </a:fld>
            <a:endParaRPr lang="en-US"/>
          </a:p>
        </p:txBody>
      </p:sp>
      <p:sp>
        <p:nvSpPr>
          <p:cNvPr id="8" name="Footer Placeholder 7"/>
          <p:cNvSpPr>
            <a:spLocks noGrp="1"/>
          </p:cNvSpPr>
          <p:nvPr>
            <p:ph type="ftr" sz="quarter" idx="11"/>
          </p:nvPr>
        </p:nvSpPr>
        <p:spPr/>
        <p:txBody>
          <a:bodyPr/>
          <a:lstStyle/>
          <a:p>
            <a:r>
              <a:rPr lang="en-US"/>
              <a:t>Dr. Anil Ahlawat, KIET</a:t>
            </a:r>
          </a:p>
        </p:txBody>
      </p:sp>
      <p:sp>
        <p:nvSpPr>
          <p:cNvPr id="9" name="Slide Number Placeholder 8"/>
          <p:cNvSpPr>
            <a:spLocks noGrp="1"/>
          </p:cNvSpPr>
          <p:nvPr>
            <p:ph type="sldNum" sz="quarter" idx="12"/>
          </p:nvPr>
        </p:nvSpPr>
        <p:spPr/>
        <p:txBody>
          <a:bodyPr/>
          <a:lstStyle/>
          <a:p>
            <a:fld id="{6BB85EBB-7B44-4B3C-B6B3-563B087C14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584B16-6325-485F-91E3-BC726EC03BEC}" type="datetime1">
              <a:rPr lang="en-US" smtClean="0"/>
              <a:pPr/>
              <a:t>5/27/2022</a:t>
            </a:fld>
            <a:endParaRPr lang="en-US"/>
          </a:p>
        </p:txBody>
      </p:sp>
      <p:sp>
        <p:nvSpPr>
          <p:cNvPr id="4" name="Footer Placeholder 3"/>
          <p:cNvSpPr>
            <a:spLocks noGrp="1"/>
          </p:cNvSpPr>
          <p:nvPr>
            <p:ph type="ftr" sz="quarter" idx="11"/>
          </p:nvPr>
        </p:nvSpPr>
        <p:spPr/>
        <p:txBody>
          <a:bodyPr/>
          <a:lstStyle/>
          <a:p>
            <a:r>
              <a:rPr lang="en-US"/>
              <a:t>Dr. Anil Ahlawat, KIET</a:t>
            </a:r>
          </a:p>
        </p:txBody>
      </p:sp>
      <p:sp>
        <p:nvSpPr>
          <p:cNvPr id="5" name="Slide Number Placeholder 4"/>
          <p:cNvSpPr>
            <a:spLocks noGrp="1"/>
          </p:cNvSpPr>
          <p:nvPr>
            <p:ph type="sldNum" sz="quarter" idx="12"/>
          </p:nvPr>
        </p:nvSpPr>
        <p:spPr/>
        <p:txBody>
          <a:bodyPr/>
          <a:lstStyle/>
          <a:p>
            <a:fld id="{6BB85EBB-7B44-4B3C-B6B3-563B087C14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43E1C-3F30-4FBF-92D6-56DA9354D7A5}" type="datetime1">
              <a:rPr lang="en-US" smtClean="0"/>
              <a:pPr/>
              <a:t>5/27/2022</a:t>
            </a:fld>
            <a:endParaRPr lang="en-US"/>
          </a:p>
        </p:txBody>
      </p:sp>
      <p:sp>
        <p:nvSpPr>
          <p:cNvPr id="3" name="Footer Placeholder 2"/>
          <p:cNvSpPr>
            <a:spLocks noGrp="1"/>
          </p:cNvSpPr>
          <p:nvPr>
            <p:ph type="ftr" sz="quarter" idx="11"/>
          </p:nvPr>
        </p:nvSpPr>
        <p:spPr/>
        <p:txBody>
          <a:bodyPr/>
          <a:lstStyle/>
          <a:p>
            <a:r>
              <a:rPr lang="en-US"/>
              <a:t>Dr. Anil Ahlawat, KIET</a:t>
            </a:r>
          </a:p>
        </p:txBody>
      </p:sp>
      <p:sp>
        <p:nvSpPr>
          <p:cNvPr id="4" name="Slide Number Placeholder 3"/>
          <p:cNvSpPr>
            <a:spLocks noGrp="1"/>
          </p:cNvSpPr>
          <p:nvPr>
            <p:ph type="sldNum" sz="quarter" idx="12"/>
          </p:nvPr>
        </p:nvSpPr>
        <p:spPr/>
        <p:txBody>
          <a:bodyPr/>
          <a:lstStyle/>
          <a:p>
            <a:fld id="{6BB85EBB-7B44-4B3C-B6B3-563B087C14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38FDA2-6737-4030-B478-70C33C10E975}" type="datetime1">
              <a:rPr lang="en-US" smtClean="0"/>
              <a:pPr/>
              <a:t>5/27/2022</a:t>
            </a:fld>
            <a:endParaRPr lang="en-US"/>
          </a:p>
        </p:txBody>
      </p:sp>
      <p:sp>
        <p:nvSpPr>
          <p:cNvPr id="6" name="Footer Placeholder 5"/>
          <p:cNvSpPr>
            <a:spLocks noGrp="1"/>
          </p:cNvSpPr>
          <p:nvPr>
            <p:ph type="ftr" sz="quarter" idx="11"/>
          </p:nvPr>
        </p:nvSpPr>
        <p:spPr/>
        <p:txBody>
          <a:bodyPr/>
          <a:lstStyle/>
          <a:p>
            <a:r>
              <a:rPr lang="en-US"/>
              <a:t>Dr. Anil Ahlawat, KIET</a:t>
            </a:r>
          </a:p>
        </p:txBody>
      </p:sp>
      <p:sp>
        <p:nvSpPr>
          <p:cNvPr id="7" name="Slide Number Placeholder 6"/>
          <p:cNvSpPr>
            <a:spLocks noGrp="1"/>
          </p:cNvSpPr>
          <p:nvPr>
            <p:ph type="sldNum" sz="quarter" idx="12"/>
          </p:nvPr>
        </p:nvSpPr>
        <p:spPr/>
        <p:txBody>
          <a:bodyPr/>
          <a:lstStyle/>
          <a:p>
            <a:fld id="{6BB85EBB-7B44-4B3C-B6B3-563B087C14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D21131-2462-4709-86B7-782D622267D9}" type="datetime1">
              <a:rPr lang="en-US" smtClean="0"/>
              <a:pPr/>
              <a:t>5/27/2022</a:t>
            </a:fld>
            <a:endParaRPr lang="en-US"/>
          </a:p>
        </p:txBody>
      </p:sp>
      <p:sp>
        <p:nvSpPr>
          <p:cNvPr id="6" name="Footer Placeholder 5"/>
          <p:cNvSpPr>
            <a:spLocks noGrp="1"/>
          </p:cNvSpPr>
          <p:nvPr>
            <p:ph type="ftr" sz="quarter" idx="11"/>
          </p:nvPr>
        </p:nvSpPr>
        <p:spPr/>
        <p:txBody>
          <a:bodyPr/>
          <a:lstStyle/>
          <a:p>
            <a:r>
              <a:rPr lang="en-US"/>
              <a:t>Dr. Anil Ahlawat, KIET</a:t>
            </a:r>
          </a:p>
        </p:txBody>
      </p:sp>
      <p:sp>
        <p:nvSpPr>
          <p:cNvPr id="7" name="Slide Number Placeholder 6"/>
          <p:cNvSpPr>
            <a:spLocks noGrp="1"/>
          </p:cNvSpPr>
          <p:nvPr>
            <p:ph type="sldNum" sz="quarter" idx="12"/>
          </p:nvPr>
        </p:nvSpPr>
        <p:spPr/>
        <p:txBody>
          <a:bodyPr/>
          <a:lstStyle/>
          <a:p>
            <a:fld id="{6BB85EBB-7B44-4B3C-B6B3-563B087C14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6CEC2-6641-41D6-96A6-A5559622801E}" type="datetime1">
              <a:rPr lang="en-US" smtClean="0"/>
              <a:pPr/>
              <a:t>5/27/2022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Anil Ahlawat, KIET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85EBB-7B44-4B3C-B6B3-563B087C14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4"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3.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6.bin"/><Relationship Id="rId4" Type="http://schemas.openxmlformats.org/officeDocument/2006/relationships/image" Target="../media/image22.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6.wmf"/><Relationship Id="rId5" Type="http://schemas.openxmlformats.org/officeDocument/2006/relationships/oleObject" Target="../embeddings/oleObject9.bin"/><Relationship Id="rId4" Type="http://schemas.openxmlformats.org/officeDocument/2006/relationships/image" Target="../media/image25.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5.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37.wmf"/><Relationship Id="rId4" Type="http://schemas.openxmlformats.org/officeDocument/2006/relationships/oleObject" Target="../embeddings/oleObject11.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40.xml"/><Relationship Id="rId7" Type="http://schemas.openxmlformats.org/officeDocument/2006/relationships/image" Target="../media/image39.wmf"/><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38.wmf"/><Relationship Id="rId4" Type="http://schemas.openxmlformats.org/officeDocument/2006/relationships/oleObject" Target="../embeddings/oleObject12.bin"/><Relationship Id="rId9" Type="http://schemas.openxmlformats.org/officeDocument/2006/relationships/image" Target="../media/image40.wmf"/></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1447800" y="5943600"/>
            <a:ext cx="6400800" cy="648512"/>
          </a:xfrm>
          <a:prstGeom prst="rect">
            <a:avLst/>
          </a:prstGeom>
          <a:noFill/>
          <a:ln w="9525">
            <a:noFill/>
            <a:round/>
            <a:headEnd/>
            <a:tailEnd/>
          </a:ln>
          <a:effectLst/>
        </p:spPr>
        <p:txBody>
          <a:bodyPr lIns="90000" tIns="46800" rIns="90000" bIns="46800">
            <a:spAutoFit/>
          </a:bodyPr>
          <a:lstStyle/>
          <a:p>
            <a:pPr algn="ctr">
              <a:lnSpc>
                <a:spcPct val="100000"/>
              </a:lnSpc>
              <a:spcBef>
                <a:spcPts val="575"/>
              </a:spcBef>
              <a:buClr>
                <a:srgbClr val="D34817"/>
              </a:buClr>
              <a:buSzPct val="85000"/>
              <a:buFont typeface="Wingdings 2" pitchFamily="16"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dirty="0">
                <a:solidFill>
                  <a:srgbClr val="000000"/>
                </a:solidFill>
                <a:ea typeface="HG Mincho Light J" charset="0"/>
                <a:cs typeface="HG Mincho Light J" charset="0"/>
              </a:rPr>
              <a:t>Dr Anil K </a:t>
            </a:r>
            <a:r>
              <a:rPr lang="en-GB" sz="3600" dirty="0" err="1">
                <a:solidFill>
                  <a:srgbClr val="000000"/>
                </a:solidFill>
                <a:ea typeface="HG Mincho Light J" charset="0"/>
                <a:cs typeface="HG Mincho Light J" charset="0"/>
              </a:rPr>
              <a:t>Ahlawat</a:t>
            </a:r>
            <a:endParaRPr lang="en-GB" sz="3600" dirty="0">
              <a:solidFill>
                <a:srgbClr val="000000"/>
              </a:solidFill>
              <a:ea typeface="HG Mincho Light J" charset="0"/>
              <a:cs typeface="HG Mincho Light J" charset="0"/>
            </a:endParaRPr>
          </a:p>
        </p:txBody>
      </p:sp>
      <p:sp>
        <p:nvSpPr>
          <p:cNvPr id="7170" name="Text Box 2"/>
          <p:cNvSpPr txBox="1">
            <a:spLocks noChangeArrowheads="1"/>
          </p:cNvSpPr>
          <p:nvPr/>
        </p:nvSpPr>
        <p:spPr bwMode="auto">
          <a:xfrm>
            <a:off x="685800" y="1316038"/>
            <a:ext cx="7772400" cy="1784350"/>
          </a:xfrm>
          <a:prstGeom prst="rect">
            <a:avLst/>
          </a:prstGeom>
          <a:solidFill>
            <a:schemeClr val="accent6">
              <a:lumMod val="75000"/>
            </a:schemeClr>
          </a:solidFill>
          <a:ln w="9525">
            <a:noFill/>
            <a:round/>
            <a:headEnd/>
            <a:tailEnd/>
          </a:ln>
          <a:effectLst/>
        </p:spPr>
        <p:txBody>
          <a:bodyPr lIns="90000" tIns="46800" rIns="90000" bIns="91440" anchor="ctr">
            <a:spAutoFit/>
          </a:bodyPr>
          <a:lstStyle/>
          <a:p>
            <a:pPr algn="ctr">
              <a:lnSpc>
                <a:spcPct val="100000"/>
              </a:lnSpc>
              <a:buClr>
                <a:srgbClr val="0D0D0D"/>
              </a:buClr>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5400" dirty="0">
                <a:solidFill>
                  <a:srgbClr val="0D0D0D"/>
                </a:solidFill>
                <a:latin typeface="Franklin Gothic Book" pitchFamily="32" charset="0"/>
                <a:ea typeface="HG Mincho Light J" charset="0"/>
                <a:cs typeface="HG Mincho Light J" charset="0"/>
              </a:rPr>
              <a:t>Artificial Neural Networks</a:t>
            </a:r>
          </a:p>
        </p:txBody>
      </p:sp>
      <p:pic>
        <p:nvPicPr>
          <p:cNvPr id="7171" name="Picture 3"/>
          <p:cNvPicPr>
            <a:picLocks noChangeAspect="1" noChangeArrowheads="1"/>
          </p:cNvPicPr>
          <p:nvPr/>
        </p:nvPicPr>
        <p:blipFill>
          <a:blip r:embed="rId3"/>
          <a:srcRect/>
          <a:stretch>
            <a:fillRect/>
          </a:stretch>
        </p:blipFill>
        <p:spPr bwMode="auto">
          <a:xfrm>
            <a:off x="2438400" y="3200400"/>
            <a:ext cx="4267200" cy="26670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8" charset="0"/>
                <a:cs typeface="Times New Roman" pitchFamily="18" charset="0"/>
              </a:rPr>
              <a:t>How do our brains work?</a:t>
            </a:r>
          </a:p>
        </p:txBody>
      </p:sp>
      <p:sp>
        <p:nvSpPr>
          <p:cNvPr id="25604" name="Text Box 4"/>
          <p:cNvSpPr txBox="1">
            <a:spLocks noChangeArrowheads="1"/>
          </p:cNvSpPr>
          <p:nvPr/>
        </p:nvSpPr>
        <p:spPr bwMode="auto">
          <a:xfrm>
            <a:off x="304800" y="1524000"/>
            <a:ext cx="8305800" cy="2556727"/>
          </a:xfrm>
          <a:prstGeom prst="rect">
            <a:avLst/>
          </a:prstGeom>
          <a:noFill/>
          <a:ln w="9525">
            <a:noFill/>
            <a:round/>
            <a:headEnd/>
            <a:tailEnd/>
          </a:ln>
          <a:effectLst/>
        </p:spPr>
        <p:txBody>
          <a:bodyPr lIns="90000" tIns="46800" rIns="90000" bIns="46800">
            <a:spAutoFit/>
          </a:bodyPr>
          <a:lstStyle/>
          <a:p>
            <a:pPr marL="269875" indent="-269875">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000000"/>
                </a:solidFill>
                <a:latin typeface="Times New Roman" pitchFamily="18" charset="0"/>
                <a:cs typeface="Times New Roman" pitchFamily="18" charset="0"/>
              </a:rPr>
              <a:t>This link is called a synapse. The strength of the signal that reaches the next neuron depends on factors such as the amount of neurotransmitter available.</a:t>
            </a:r>
          </a:p>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3200" i="1" dirty="0">
              <a:solidFill>
                <a:srgbClr val="FF0000"/>
              </a:solidFill>
              <a:latin typeface="Times New Roman" pitchFamily="18" charset="0"/>
              <a:cs typeface="Times New Roman"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Learning Environment</a:t>
            </a:r>
          </a:p>
        </p:txBody>
      </p:sp>
      <p:sp>
        <p:nvSpPr>
          <p:cNvPr id="142339" name="Rectangle 3"/>
          <p:cNvSpPr>
            <a:spLocks noGrp="1" noChangeArrowheads="1"/>
          </p:cNvSpPr>
          <p:nvPr>
            <p:ph type="body" idx="1"/>
          </p:nvPr>
        </p:nvSpPr>
        <p:spPr/>
        <p:txBody>
          <a:bodyPr>
            <a:normAutofit lnSpcReduction="10000"/>
          </a:bodyPr>
          <a:lstStyle/>
          <a:p>
            <a:pPr>
              <a:lnSpc>
                <a:spcPct val="90000"/>
              </a:lnSpc>
            </a:pPr>
            <a:r>
              <a:rPr lang="en-US" sz="2800" dirty="0"/>
              <a:t>One of the most important factors in constructing a neural network is deciding on what the network will learn.</a:t>
            </a:r>
          </a:p>
          <a:p>
            <a:pPr>
              <a:lnSpc>
                <a:spcPct val="90000"/>
              </a:lnSpc>
            </a:pPr>
            <a:endParaRPr lang="en-US" sz="2800" dirty="0"/>
          </a:p>
          <a:p>
            <a:pPr>
              <a:lnSpc>
                <a:spcPct val="90000"/>
              </a:lnSpc>
            </a:pPr>
            <a:r>
              <a:rPr lang="en-US" sz="2800" dirty="0"/>
              <a:t>The goal of most of these networks is to decide when to buy or sell securities based on previous market indicators. </a:t>
            </a:r>
          </a:p>
          <a:p>
            <a:pPr>
              <a:lnSpc>
                <a:spcPct val="90000"/>
              </a:lnSpc>
            </a:pPr>
            <a:endParaRPr lang="en-US" sz="2800" dirty="0"/>
          </a:p>
          <a:p>
            <a:pPr>
              <a:lnSpc>
                <a:spcPct val="90000"/>
              </a:lnSpc>
            </a:pPr>
            <a:r>
              <a:rPr lang="en-US" sz="2800" dirty="0"/>
              <a:t>The challenge is determining which indicators and input data will be used, and gathering enough training data to train the system appropriately.</a:t>
            </a:r>
          </a:p>
          <a:p>
            <a:pPr>
              <a:lnSpc>
                <a:spcPct val="90000"/>
              </a:lnSpc>
            </a:pPr>
            <a:endParaRPr lang="en-US" sz="2800" dirty="0"/>
          </a:p>
        </p:txBody>
      </p:sp>
      <p:sp>
        <p:nvSpPr>
          <p:cNvPr id="4" name="Date Placeholder 3"/>
          <p:cNvSpPr>
            <a:spLocks noGrp="1"/>
          </p:cNvSpPr>
          <p:nvPr>
            <p:ph type="dt" sz="half" idx="10"/>
          </p:nvPr>
        </p:nvSpPr>
        <p:spPr/>
        <p:txBody>
          <a:bodyPr/>
          <a:lstStyle/>
          <a:p>
            <a:fld id="{4C31A13A-2B1D-4EB3-8A9E-CEA89AEE212F}"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100</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l"/>
            <a:r>
              <a:rPr lang="en-US" dirty="0"/>
              <a:t>Input Data</a:t>
            </a:r>
          </a:p>
        </p:txBody>
      </p:sp>
      <p:sp>
        <p:nvSpPr>
          <p:cNvPr id="144387" name="Rectangle 3"/>
          <p:cNvSpPr>
            <a:spLocks noGrp="1" noChangeArrowheads="1"/>
          </p:cNvSpPr>
          <p:nvPr>
            <p:ph type="body" idx="1"/>
          </p:nvPr>
        </p:nvSpPr>
        <p:spPr/>
        <p:txBody>
          <a:bodyPr/>
          <a:lstStyle/>
          <a:p>
            <a:pPr>
              <a:lnSpc>
                <a:spcPct val="90000"/>
              </a:lnSpc>
            </a:pPr>
            <a:r>
              <a:rPr lang="en-US" sz="2800" dirty="0"/>
              <a:t>The input data may be raw data on volume, price, or daily change, but it may also include derived data such as technical indicators (moving average, trend-line indicators, etc.) or fundamental indicators (intrinsic share value, economic environment, etc.).</a:t>
            </a:r>
          </a:p>
          <a:p>
            <a:pPr>
              <a:lnSpc>
                <a:spcPct val="90000"/>
              </a:lnSpc>
              <a:buNone/>
            </a:pPr>
            <a:r>
              <a:rPr lang="en-US" sz="2800" dirty="0"/>
              <a:t> </a:t>
            </a:r>
          </a:p>
          <a:p>
            <a:pPr>
              <a:lnSpc>
                <a:spcPct val="90000"/>
              </a:lnSpc>
            </a:pPr>
            <a:r>
              <a:rPr lang="en-US" sz="2800" dirty="0"/>
              <a:t>The input data should allow the neural network to generalize market behavior while containing limited redundant data.</a:t>
            </a:r>
          </a:p>
          <a:p>
            <a:pPr>
              <a:lnSpc>
                <a:spcPct val="90000"/>
              </a:lnSpc>
            </a:pPr>
            <a:endParaRPr lang="en-US" sz="2800" dirty="0"/>
          </a:p>
        </p:txBody>
      </p:sp>
      <p:sp>
        <p:nvSpPr>
          <p:cNvPr id="4" name="Date Placeholder 3"/>
          <p:cNvSpPr>
            <a:spLocks noGrp="1"/>
          </p:cNvSpPr>
          <p:nvPr>
            <p:ph type="dt" sz="half" idx="10"/>
          </p:nvPr>
        </p:nvSpPr>
        <p:spPr/>
        <p:txBody>
          <a:bodyPr/>
          <a:lstStyle/>
          <a:p>
            <a:fld id="{6E54005B-818A-42C2-874E-8AFD00371172}"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101</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 calcmode="lin" valueType="num">
                                      <p:cBhvr additive="base">
                                        <p:cTn id="7" dur="500" fill="hold"/>
                                        <p:tgtEl>
                                          <p:spTgt spid="144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4387">
                                            <p:txEl>
                                              <p:pRg st="1" end="1"/>
                                            </p:txEl>
                                          </p:spTgt>
                                        </p:tgtEl>
                                        <p:attrNameLst>
                                          <p:attrName>style.visibility</p:attrName>
                                        </p:attrNameLst>
                                      </p:cBhvr>
                                      <p:to>
                                        <p:strVal val="visible"/>
                                      </p:to>
                                    </p:set>
                                    <p:anim calcmode="lin" valueType="num">
                                      <p:cBhvr additive="base">
                                        <p:cTn id="13" dur="500" fill="hold"/>
                                        <p:tgtEl>
                                          <p:spTgt spid="144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4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4387">
                                            <p:txEl>
                                              <p:pRg st="2" end="2"/>
                                            </p:txEl>
                                          </p:spTgt>
                                        </p:tgtEl>
                                        <p:attrNameLst>
                                          <p:attrName>style.visibility</p:attrName>
                                        </p:attrNameLst>
                                      </p:cBhvr>
                                      <p:to>
                                        <p:strVal val="visible"/>
                                      </p:to>
                                    </p:set>
                                    <p:anim calcmode="lin" valueType="num">
                                      <p:cBhvr additive="base">
                                        <p:cTn id="19" dur="500" fill="hold"/>
                                        <p:tgtEl>
                                          <p:spTgt spid="1443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438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Training Data</a:t>
            </a:r>
          </a:p>
        </p:txBody>
      </p:sp>
      <p:sp>
        <p:nvSpPr>
          <p:cNvPr id="156675" name="Rectangle 3"/>
          <p:cNvSpPr>
            <a:spLocks noGrp="1" noChangeArrowheads="1"/>
          </p:cNvSpPr>
          <p:nvPr>
            <p:ph type="body" idx="1"/>
          </p:nvPr>
        </p:nvSpPr>
        <p:spPr/>
        <p:txBody>
          <a:bodyPr/>
          <a:lstStyle/>
          <a:p>
            <a:pPr>
              <a:lnSpc>
                <a:spcPct val="80000"/>
              </a:lnSpc>
            </a:pPr>
            <a:r>
              <a:rPr lang="en-US" sz="2800" dirty="0"/>
              <a:t>Training on large volumes of historical data is computationally and time intensive and may result in the network learning undesirable information in the data set.</a:t>
            </a:r>
          </a:p>
          <a:p>
            <a:pPr>
              <a:lnSpc>
                <a:spcPct val="80000"/>
              </a:lnSpc>
            </a:pPr>
            <a:endParaRPr lang="en-US" sz="2800" dirty="0"/>
          </a:p>
          <a:p>
            <a:pPr>
              <a:lnSpc>
                <a:spcPct val="80000"/>
              </a:lnSpc>
            </a:pPr>
            <a:r>
              <a:rPr lang="en-US" sz="2800" dirty="0"/>
              <a:t> For example, stock market data is time-dependent.</a:t>
            </a:r>
          </a:p>
          <a:p>
            <a:pPr>
              <a:lnSpc>
                <a:spcPct val="80000"/>
              </a:lnSpc>
            </a:pPr>
            <a:endParaRPr lang="en-US" sz="2800" dirty="0"/>
          </a:p>
          <a:p>
            <a:pPr>
              <a:lnSpc>
                <a:spcPct val="80000"/>
              </a:lnSpc>
            </a:pPr>
            <a:r>
              <a:rPr lang="en-US" sz="2800" dirty="0"/>
              <a:t>Sufficient data should be presented so that the neural network can capture most of the trends, but very old data may lead the network to learn patterns or factors that are no longer important or valuable.</a:t>
            </a:r>
          </a:p>
          <a:p>
            <a:pPr>
              <a:lnSpc>
                <a:spcPct val="80000"/>
              </a:lnSpc>
            </a:pPr>
            <a:endParaRPr lang="en-US" sz="2800" dirty="0"/>
          </a:p>
        </p:txBody>
      </p:sp>
      <p:sp>
        <p:nvSpPr>
          <p:cNvPr id="4" name="Date Placeholder 3"/>
          <p:cNvSpPr>
            <a:spLocks noGrp="1"/>
          </p:cNvSpPr>
          <p:nvPr>
            <p:ph type="dt" sz="half" idx="10"/>
          </p:nvPr>
        </p:nvSpPr>
        <p:spPr/>
        <p:txBody>
          <a:bodyPr/>
          <a:lstStyle/>
          <a:p>
            <a:fld id="{4C2C4A11-EF66-49BE-AEE0-D9E5E8C2F147}"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102</a:t>
            </a:fld>
            <a:endParaRPr lang="en-US"/>
          </a:p>
        </p:txBody>
      </p:sp>
      <p:sp>
        <p:nvSpPr>
          <p:cNvPr id="6" name="Footer Placeholder 5"/>
          <p:cNvSpPr>
            <a:spLocks noGrp="1"/>
          </p:cNvSpPr>
          <p:nvPr>
            <p:ph type="ftr" sz="quarter" idx="11"/>
          </p:nvPr>
        </p:nvSpPr>
        <p:spPr/>
        <p:txBody>
          <a:bodyPr/>
          <a:lstStyle/>
          <a:p>
            <a:r>
              <a:rPr lang="en-US"/>
              <a:t>Dr. Anil Ahlawat, KIET</a:t>
            </a:r>
          </a:p>
        </p:txBody>
      </p:sp>
    </p:spTree>
    <p:extLst>
      <p:ext uri="{BB962C8B-B14F-4D97-AF65-F5344CB8AC3E}">
        <p14:creationId xmlns:p14="http://schemas.microsoft.com/office/powerpoint/2010/main" val="10160586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t>Network Training </a:t>
            </a:r>
          </a:p>
        </p:txBody>
      </p:sp>
      <p:sp>
        <p:nvSpPr>
          <p:cNvPr id="150531" name="Rectangle 3"/>
          <p:cNvSpPr>
            <a:spLocks noGrp="1" noChangeArrowheads="1"/>
          </p:cNvSpPr>
          <p:nvPr>
            <p:ph type="body" idx="1"/>
          </p:nvPr>
        </p:nvSpPr>
        <p:spPr/>
        <p:txBody>
          <a:bodyPr/>
          <a:lstStyle/>
          <a:p>
            <a:pPr>
              <a:lnSpc>
                <a:spcPct val="90000"/>
              </a:lnSpc>
            </a:pPr>
            <a:r>
              <a:rPr lang="en-US" dirty="0"/>
              <a:t>Training a network involves presenting input patterns in a way so that the system minimizes its error and improves its performance.</a:t>
            </a:r>
          </a:p>
          <a:p>
            <a:pPr>
              <a:lnSpc>
                <a:spcPct val="90000"/>
              </a:lnSpc>
            </a:pPr>
            <a:endParaRPr lang="en-US" dirty="0"/>
          </a:p>
          <a:p>
            <a:pPr>
              <a:lnSpc>
                <a:spcPct val="90000"/>
              </a:lnSpc>
            </a:pPr>
            <a:r>
              <a:rPr lang="en-US" dirty="0"/>
              <a:t>The training algorithm may vary depending on the network architecture, but the most common training algorithm used when designing financial neural networks is the </a:t>
            </a:r>
            <a:r>
              <a:rPr lang="en-US" dirty="0">
                <a:solidFill>
                  <a:srgbClr val="FF0000"/>
                </a:solidFill>
              </a:rPr>
              <a:t>back-propagation algorithm.</a:t>
            </a:r>
          </a:p>
          <a:p>
            <a:pPr>
              <a:lnSpc>
                <a:spcPct val="90000"/>
              </a:lnSpc>
            </a:pPr>
            <a:endParaRPr lang="en-US" dirty="0"/>
          </a:p>
        </p:txBody>
      </p:sp>
      <p:sp>
        <p:nvSpPr>
          <p:cNvPr id="4" name="Date Placeholder 3"/>
          <p:cNvSpPr>
            <a:spLocks noGrp="1"/>
          </p:cNvSpPr>
          <p:nvPr>
            <p:ph type="dt" sz="half" idx="10"/>
          </p:nvPr>
        </p:nvSpPr>
        <p:spPr/>
        <p:txBody>
          <a:bodyPr/>
          <a:lstStyle/>
          <a:p>
            <a:fld id="{91F8E693-1CF6-462C-A120-D9CDD4E888E1}"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103</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 calcmode="lin" valueType="num">
                                      <p:cBhvr additive="base">
                                        <p:cTn id="7" dur="500" fill="hold"/>
                                        <p:tgtEl>
                                          <p:spTgt spid="150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0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0531">
                                            <p:txEl>
                                              <p:pRg st="2" end="2"/>
                                            </p:txEl>
                                          </p:spTgt>
                                        </p:tgtEl>
                                        <p:attrNameLst>
                                          <p:attrName>style.visibility</p:attrName>
                                        </p:attrNameLst>
                                      </p:cBhvr>
                                      <p:to>
                                        <p:strVal val="visible"/>
                                      </p:to>
                                    </p:set>
                                    <p:anim calcmode="lin" valueType="num">
                                      <p:cBhvr additive="base">
                                        <p:cTn id="13" dur="500" fill="hold"/>
                                        <p:tgtEl>
                                          <p:spTgt spid="1505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053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t> 						contd.</a:t>
            </a:r>
          </a:p>
        </p:txBody>
      </p:sp>
      <p:sp>
        <p:nvSpPr>
          <p:cNvPr id="152579" name="Rectangle 3"/>
          <p:cNvSpPr>
            <a:spLocks noGrp="1" noChangeArrowheads="1"/>
          </p:cNvSpPr>
          <p:nvPr>
            <p:ph type="body" idx="1"/>
          </p:nvPr>
        </p:nvSpPr>
        <p:spPr>
          <a:xfrm>
            <a:off x="457200" y="1143000"/>
            <a:ext cx="8229600" cy="5334000"/>
          </a:xfrm>
        </p:spPr>
        <p:txBody>
          <a:bodyPr>
            <a:normAutofit lnSpcReduction="10000"/>
          </a:bodyPr>
          <a:lstStyle/>
          <a:p>
            <a:pPr>
              <a:lnSpc>
                <a:spcPct val="80000"/>
              </a:lnSpc>
              <a:spcBef>
                <a:spcPts val="0"/>
              </a:spcBef>
              <a:spcAft>
                <a:spcPts val="1200"/>
              </a:spcAft>
            </a:pPr>
            <a:r>
              <a:rPr lang="en-US" sz="2400" dirty="0"/>
              <a:t>The most common network architecture for financial neural networks is a multilayer </a:t>
            </a:r>
            <a:r>
              <a:rPr lang="en-US" sz="2400" dirty="0" err="1"/>
              <a:t>feedforward</a:t>
            </a:r>
            <a:r>
              <a:rPr lang="en-US" sz="2400" dirty="0"/>
              <a:t> network trained using </a:t>
            </a:r>
            <a:r>
              <a:rPr lang="en-US" sz="2400" dirty="0" err="1"/>
              <a:t>backpropagation</a:t>
            </a:r>
            <a:r>
              <a:rPr lang="en-US" sz="2400" dirty="0"/>
              <a:t>. </a:t>
            </a:r>
          </a:p>
          <a:p>
            <a:pPr>
              <a:lnSpc>
                <a:spcPct val="80000"/>
              </a:lnSpc>
              <a:spcBef>
                <a:spcPts val="0"/>
              </a:spcBef>
              <a:spcAft>
                <a:spcPts val="1200"/>
              </a:spcAft>
            </a:pPr>
            <a:r>
              <a:rPr lang="en-US" sz="2400" dirty="0"/>
              <a:t>Back-propagation is the process of back-propagating errors through the system from the output layer towards the input layer during training. </a:t>
            </a:r>
          </a:p>
          <a:p>
            <a:pPr>
              <a:lnSpc>
                <a:spcPct val="80000"/>
              </a:lnSpc>
              <a:spcBef>
                <a:spcPts val="0"/>
              </a:spcBef>
              <a:spcAft>
                <a:spcPts val="1200"/>
              </a:spcAft>
            </a:pPr>
            <a:r>
              <a:rPr lang="en-US" sz="2400" dirty="0"/>
              <a:t>Back-propagation is necessary because hidden units have no training target value that can be used, so they must be trained based on errors from previous layers. </a:t>
            </a:r>
          </a:p>
          <a:p>
            <a:pPr>
              <a:lnSpc>
                <a:spcPct val="80000"/>
              </a:lnSpc>
              <a:spcBef>
                <a:spcPts val="0"/>
              </a:spcBef>
              <a:spcAft>
                <a:spcPts val="1200"/>
              </a:spcAft>
            </a:pPr>
            <a:r>
              <a:rPr lang="en-US" sz="2400" dirty="0"/>
              <a:t>The output layer is the only layer which has a target value for which to compare.</a:t>
            </a:r>
          </a:p>
          <a:p>
            <a:pPr>
              <a:lnSpc>
                <a:spcPct val="80000"/>
              </a:lnSpc>
              <a:spcBef>
                <a:spcPts val="0"/>
              </a:spcBef>
              <a:spcAft>
                <a:spcPts val="1200"/>
              </a:spcAft>
            </a:pPr>
            <a:r>
              <a:rPr lang="en-US" sz="2400" dirty="0"/>
              <a:t>As the errors are back-propagated through the nodes, the connection weights are changed. </a:t>
            </a:r>
          </a:p>
          <a:p>
            <a:pPr>
              <a:lnSpc>
                <a:spcPct val="80000"/>
              </a:lnSpc>
              <a:spcBef>
                <a:spcPts val="0"/>
              </a:spcBef>
              <a:spcAft>
                <a:spcPts val="1200"/>
              </a:spcAft>
            </a:pPr>
            <a:r>
              <a:rPr lang="en-US" sz="2400" dirty="0"/>
              <a:t>Training occurs until the errors in the weights are sufficiently small to be accepted.</a:t>
            </a:r>
          </a:p>
          <a:p>
            <a:pPr>
              <a:lnSpc>
                <a:spcPct val="80000"/>
              </a:lnSpc>
              <a:spcBef>
                <a:spcPts val="0"/>
              </a:spcBef>
              <a:spcAft>
                <a:spcPts val="1200"/>
              </a:spcAft>
            </a:pPr>
            <a:endParaRPr lang="en-US" sz="2400" dirty="0"/>
          </a:p>
        </p:txBody>
      </p:sp>
      <p:sp>
        <p:nvSpPr>
          <p:cNvPr id="4" name="Date Placeholder 3"/>
          <p:cNvSpPr>
            <a:spLocks noGrp="1"/>
          </p:cNvSpPr>
          <p:nvPr>
            <p:ph type="dt" sz="half" idx="10"/>
          </p:nvPr>
        </p:nvSpPr>
        <p:spPr/>
        <p:txBody>
          <a:bodyPr/>
          <a:lstStyle/>
          <a:p>
            <a:fld id="{173831B1-D0C3-4EF7-B271-236A5A25C20D}"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104</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Over training </a:t>
            </a:r>
          </a:p>
        </p:txBody>
      </p:sp>
      <p:sp>
        <p:nvSpPr>
          <p:cNvPr id="154627" name="Rectangle 3"/>
          <p:cNvSpPr>
            <a:spLocks noGrp="1" noChangeArrowheads="1"/>
          </p:cNvSpPr>
          <p:nvPr>
            <p:ph type="body" idx="1"/>
          </p:nvPr>
        </p:nvSpPr>
        <p:spPr>
          <a:xfrm>
            <a:off x="457200" y="1371600"/>
            <a:ext cx="8229600" cy="5105400"/>
          </a:xfrm>
        </p:spPr>
        <p:txBody>
          <a:bodyPr/>
          <a:lstStyle/>
          <a:p>
            <a:pPr>
              <a:lnSpc>
                <a:spcPct val="90000"/>
              </a:lnSpc>
              <a:spcBef>
                <a:spcPts val="0"/>
              </a:spcBef>
              <a:spcAft>
                <a:spcPts val="1800"/>
              </a:spcAft>
            </a:pPr>
            <a:r>
              <a:rPr lang="en-US" sz="2400" dirty="0"/>
              <a:t>The major problem in training a neural network is deciding when to stop training. </a:t>
            </a:r>
          </a:p>
          <a:p>
            <a:pPr>
              <a:lnSpc>
                <a:spcPct val="90000"/>
              </a:lnSpc>
              <a:spcBef>
                <a:spcPts val="0"/>
              </a:spcBef>
              <a:spcAft>
                <a:spcPts val="1800"/>
              </a:spcAft>
            </a:pPr>
            <a:r>
              <a:rPr lang="en-US" sz="2400" dirty="0"/>
              <a:t>Since the ability to generalize is fundamental for these networks to predict future stock prices, overtraining is a serious problem.</a:t>
            </a:r>
          </a:p>
          <a:p>
            <a:pPr>
              <a:lnSpc>
                <a:spcPct val="90000"/>
              </a:lnSpc>
              <a:spcBef>
                <a:spcPts val="0"/>
              </a:spcBef>
              <a:spcAft>
                <a:spcPts val="1800"/>
              </a:spcAft>
            </a:pPr>
            <a:r>
              <a:rPr lang="en-US" sz="2400" dirty="0"/>
              <a:t>Overtraining occurs when the system memorizes patterns and thus looses the ability to generalize. </a:t>
            </a:r>
          </a:p>
          <a:p>
            <a:pPr>
              <a:lnSpc>
                <a:spcPct val="90000"/>
              </a:lnSpc>
              <a:spcBef>
                <a:spcPts val="0"/>
              </a:spcBef>
              <a:spcAft>
                <a:spcPts val="1800"/>
              </a:spcAft>
            </a:pPr>
            <a:r>
              <a:rPr lang="en-US" sz="2400" dirty="0"/>
              <a:t>It is an important factor in these prediction systems as their primary use is to predict (or generalize) on input data that it has never seen.</a:t>
            </a:r>
          </a:p>
          <a:p>
            <a:pPr>
              <a:lnSpc>
                <a:spcPct val="90000"/>
              </a:lnSpc>
              <a:spcBef>
                <a:spcPts val="0"/>
              </a:spcBef>
              <a:spcAft>
                <a:spcPts val="1800"/>
              </a:spcAft>
            </a:pPr>
            <a:endParaRPr lang="en-US" sz="2400" dirty="0"/>
          </a:p>
        </p:txBody>
      </p:sp>
      <p:sp>
        <p:nvSpPr>
          <p:cNvPr id="4" name="Date Placeholder 3"/>
          <p:cNvSpPr>
            <a:spLocks noGrp="1"/>
          </p:cNvSpPr>
          <p:nvPr>
            <p:ph type="dt" sz="half" idx="10"/>
          </p:nvPr>
        </p:nvSpPr>
        <p:spPr/>
        <p:txBody>
          <a:bodyPr/>
          <a:lstStyle/>
          <a:p>
            <a:fld id="{4A26D8C1-52A9-43A6-96FF-884DA9248803}"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105</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4CCA731-CF09-AAB8-DFB3-3302F19E9788}"/>
              </a:ext>
            </a:extLst>
          </p:cNvPr>
          <p:cNvSpPr>
            <a:spLocks noGrp="1" noChangeArrowheads="1"/>
          </p:cNvSpPr>
          <p:nvPr>
            <p:ph type="title"/>
          </p:nvPr>
        </p:nvSpPr>
        <p:spPr>
          <a:xfrm>
            <a:off x="685800" y="457200"/>
            <a:ext cx="7772400" cy="1143000"/>
          </a:xfrm>
        </p:spPr>
        <p:txBody>
          <a:bodyPr/>
          <a:lstStyle/>
          <a:p>
            <a:r>
              <a:rPr lang="en-US" altLang="ko-KR" sz="4000">
                <a:latin typeface="Times New Roman" panose="02020603050405020304" pitchFamily="18" charset="0"/>
              </a:rPr>
              <a:t>Overfitting in ANNs (1/2)</a:t>
            </a:r>
          </a:p>
        </p:txBody>
      </p:sp>
      <p:sp>
        <p:nvSpPr>
          <p:cNvPr id="2" name="Slide Number Placeholder 5">
            <a:extLst>
              <a:ext uri="{FF2B5EF4-FFF2-40B4-BE49-F238E27FC236}">
                <a16:creationId xmlns:a16="http://schemas.microsoft.com/office/drawing/2014/main" id="{4FDCEDEF-3D4C-6B0D-1FD7-C3BD9FDBA176}"/>
              </a:ext>
            </a:extLst>
          </p:cNvPr>
          <p:cNvSpPr>
            <a:spLocks noGrp="1"/>
          </p:cNvSpPr>
          <p:nvPr>
            <p:ph type="sldNum" sz="quarter" idx="12"/>
          </p:nvPr>
        </p:nvSpPr>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fld id="{8245B8DB-014A-4172-8468-F20B9F2C3907}" type="slidenum">
              <a:rPr lang="en-US" altLang="ko-KR" sz="1200">
                <a:solidFill>
                  <a:srgbClr val="898989"/>
                </a:solidFill>
              </a:rPr>
              <a:pPr eaLnBrk="1" hangingPunct="1"/>
              <a:t>106</a:t>
            </a:fld>
            <a:endParaRPr lang="en-US" altLang="ko-KR" sz="1200">
              <a:solidFill>
                <a:srgbClr val="898989"/>
              </a:solidFill>
            </a:endParaRPr>
          </a:p>
        </p:txBody>
      </p:sp>
      <p:pic>
        <p:nvPicPr>
          <p:cNvPr id="30724" name="Picture 4">
            <a:extLst>
              <a:ext uri="{FF2B5EF4-FFF2-40B4-BE49-F238E27FC236}">
                <a16:creationId xmlns:a16="http://schemas.microsoft.com/office/drawing/2014/main" id="{12F14955-0465-780A-1573-972A43EE7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71650"/>
            <a:ext cx="7629525"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357FA53-E9BB-9AEE-1C93-15075A8C9225}"/>
              </a:ext>
            </a:extLst>
          </p:cNvPr>
          <p:cNvSpPr>
            <a:spLocks noGrp="1" noChangeArrowheads="1"/>
          </p:cNvSpPr>
          <p:nvPr>
            <p:ph type="title"/>
          </p:nvPr>
        </p:nvSpPr>
        <p:spPr>
          <a:xfrm>
            <a:off x="685800" y="457200"/>
            <a:ext cx="7772400" cy="1143000"/>
          </a:xfrm>
        </p:spPr>
        <p:txBody>
          <a:bodyPr/>
          <a:lstStyle/>
          <a:p>
            <a:r>
              <a:rPr lang="en-US" altLang="ko-KR" sz="4000">
                <a:latin typeface="Times New Roman" panose="02020603050405020304" pitchFamily="18" charset="0"/>
              </a:rPr>
              <a:t>Overfitting in ANNs (2/2)</a:t>
            </a:r>
          </a:p>
        </p:txBody>
      </p:sp>
      <p:sp>
        <p:nvSpPr>
          <p:cNvPr id="2" name="Slide Number Placeholder 5">
            <a:extLst>
              <a:ext uri="{FF2B5EF4-FFF2-40B4-BE49-F238E27FC236}">
                <a16:creationId xmlns:a16="http://schemas.microsoft.com/office/drawing/2014/main" id="{96E0BCCE-BC0F-1F59-A1F4-2BED20941B44}"/>
              </a:ext>
            </a:extLst>
          </p:cNvPr>
          <p:cNvSpPr>
            <a:spLocks noGrp="1"/>
          </p:cNvSpPr>
          <p:nvPr>
            <p:ph type="sldNum" sz="quarter" idx="12"/>
          </p:nvPr>
        </p:nvSpPr>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fld id="{A5A7AFF5-4A22-4999-9FB2-9CE26F92984F}" type="slidenum">
              <a:rPr lang="en-US" altLang="ko-KR" sz="1200">
                <a:solidFill>
                  <a:srgbClr val="898989"/>
                </a:solidFill>
              </a:rPr>
              <a:pPr eaLnBrk="1" hangingPunct="1"/>
              <a:t>107</a:t>
            </a:fld>
            <a:endParaRPr lang="en-US" altLang="ko-KR" sz="1200">
              <a:solidFill>
                <a:srgbClr val="898989"/>
              </a:solidFill>
            </a:endParaRPr>
          </a:p>
        </p:txBody>
      </p:sp>
      <p:pic>
        <p:nvPicPr>
          <p:cNvPr id="31748" name="Picture 4">
            <a:extLst>
              <a:ext uri="{FF2B5EF4-FFF2-40B4-BE49-F238E27FC236}">
                <a16:creationId xmlns:a16="http://schemas.microsoft.com/office/drawing/2014/main" id="{E53062E2-5694-7E08-7DDD-3D829E705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95463"/>
            <a:ext cx="7543800" cy="44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64B3484-37F4-CDDD-6A6D-FC886EE83420}"/>
              </a:ext>
            </a:extLst>
          </p:cNvPr>
          <p:cNvSpPr>
            <a:spLocks noGrp="1" noChangeArrowheads="1"/>
          </p:cNvSpPr>
          <p:nvPr>
            <p:ph type="title"/>
          </p:nvPr>
        </p:nvSpPr>
        <p:spPr/>
        <p:txBody>
          <a:bodyPr/>
          <a:lstStyle/>
          <a:p>
            <a:r>
              <a:rPr lang="en-US" altLang="ko-KR" dirty="0">
                <a:latin typeface="Times New Roman" panose="02020603050405020304" pitchFamily="18" charset="0"/>
              </a:rPr>
              <a:t>Connectionist Models</a:t>
            </a:r>
          </a:p>
        </p:txBody>
      </p:sp>
      <p:sp>
        <p:nvSpPr>
          <p:cNvPr id="4099" name="Rectangle 3">
            <a:extLst>
              <a:ext uri="{FF2B5EF4-FFF2-40B4-BE49-F238E27FC236}">
                <a16:creationId xmlns:a16="http://schemas.microsoft.com/office/drawing/2014/main" id="{5990E1EE-230B-F7FF-55E7-D748BEACD257}"/>
              </a:ext>
            </a:extLst>
          </p:cNvPr>
          <p:cNvSpPr>
            <a:spLocks noGrp="1" noChangeArrowheads="1"/>
          </p:cNvSpPr>
          <p:nvPr>
            <p:ph idx="1"/>
          </p:nvPr>
        </p:nvSpPr>
        <p:spPr>
          <a:xfrm>
            <a:off x="838200" y="1981200"/>
            <a:ext cx="7772400" cy="4114800"/>
          </a:xfrm>
        </p:spPr>
        <p:txBody>
          <a:bodyPr/>
          <a:lstStyle/>
          <a:p>
            <a:pPr>
              <a:buFont typeface="Wingdings" panose="05000000000000000000" pitchFamily="2" charset="2"/>
              <a:buNone/>
            </a:pPr>
            <a:r>
              <a:rPr lang="en-US" altLang="ko-KR" sz="2800">
                <a:latin typeface="Times New Roman" panose="02020603050405020304" pitchFamily="18" charset="0"/>
              </a:rPr>
              <a:t>Consider humans:</a:t>
            </a:r>
          </a:p>
          <a:p>
            <a:r>
              <a:rPr lang="en-US" altLang="ko-KR" sz="2800">
                <a:latin typeface="Times New Roman" panose="02020603050405020304" pitchFamily="18" charset="0"/>
              </a:rPr>
              <a:t> Neuron switching time ~ .001 second</a:t>
            </a:r>
          </a:p>
          <a:p>
            <a:r>
              <a:rPr lang="en-US" altLang="ko-KR" sz="2800">
                <a:latin typeface="Times New Roman" panose="02020603050405020304" pitchFamily="18" charset="0"/>
              </a:rPr>
              <a:t> Number of neurons ~ 10</a:t>
            </a:r>
            <a:r>
              <a:rPr lang="en-US" altLang="ko-KR" sz="2800" baseline="30000">
                <a:latin typeface="Times New Roman" panose="02020603050405020304" pitchFamily="18" charset="0"/>
              </a:rPr>
              <a:t>10</a:t>
            </a:r>
          </a:p>
          <a:p>
            <a:r>
              <a:rPr lang="en-US" altLang="ko-KR" sz="2800">
                <a:latin typeface="Times New Roman" panose="02020603050405020304" pitchFamily="18" charset="0"/>
              </a:rPr>
              <a:t> Connections per neuron ~ 10</a:t>
            </a:r>
            <a:r>
              <a:rPr lang="en-US" altLang="ko-KR" sz="2800" baseline="30000">
                <a:latin typeface="Times New Roman" panose="02020603050405020304" pitchFamily="18" charset="0"/>
              </a:rPr>
              <a:t>4-5</a:t>
            </a:r>
          </a:p>
          <a:p>
            <a:r>
              <a:rPr lang="en-US" altLang="ko-KR" sz="2800">
                <a:latin typeface="Times New Roman" panose="02020603050405020304" pitchFamily="18" charset="0"/>
              </a:rPr>
              <a:t> Scene recognition time ~ .1 second</a:t>
            </a:r>
          </a:p>
          <a:p>
            <a:r>
              <a:rPr lang="en-US" altLang="ko-KR" sz="2800">
                <a:latin typeface="Times New Roman" panose="02020603050405020304" pitchFamily="18" charset="0"/>
              </a:rPr>
              <a:t> 100 inference steps doesn’t seem like enough</a:t>
            </a:r>
          </a:p>
          <a:p>
            <a:pPr>
              <a:buFont typeface="Wingdings" panose="05000000000000000000" pitchFamily="2" charset="2"/>
              <a:buNone/>
            </a:pPr>
            <a:r>
              <a:rPr lang="en-US" altLang="ko-KR" sz="2800">
                <a:latin typeface="Times New Roman" panose="02020603050405020304" pitchFamily="18" charset="0"/>
                <a:sym typeface="Symbol" panose="05050102010706020507" pitchFamily="18" charset="2"/>
              </a:rPr>
              <a:t> </a:t>
            </a:r>
            <a:r>
              <a:rPr lang="en-US" altLang="ko-KR" sz="2800">
                <a:latin typeface="Times New Roman" panose="02020603050405020304" pitchFamily="18" charset="0"/>
              </a:rPr>
              <a:t>much parallel computation</a:t>
            </a:r>
          </a:p>
        </p:txBody>
      </p:sp>
      <p:sp>
        <p:nvSpPr>
          <p:cNvPr id="2" name="Slide Number Placeholder 5">
            <a:extLst>
              <a:ext uri="{FF2B5EF4-FFF2-40B4-BE49-F238E27FC236}">
                <a16:creationId xmlns:a16="http://schemas.microsoft.com/office/drawing/2014/main" id="{C11934EC-4F9A-A6D3-C196-34B5B26492D4}"/>
              </a:ext>
            </a:extLst>
          </p:cNvPr>
          <p:cNvSpPr>
            <a:spLocks noGrp="1"/>
          </p:cNvSpPr>
          <p:nvPr>
            <p:ph type="sldNum" sz="quarter" idx="12"/>
          </p:nvPr>
        </p:nvSpPr>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fld id="{A4CC49A8-9969-4860-8604-D78FF6FCA4F7}" type="slidenum">
              <a:rPr lang="en-US" altLang="ko-KR" sz="1200">
                <a:solidFill>
                  <a:srgbClr val="898989"/>
                </a:solidFill>
              </a:rPr>
              <a:pPr eaLnBrk="1" hangingPunct="1"/>
              <a:t>11</a:t>
            </a:fld>
            <a:endParaRPr lang="en-US" altLang="ko-KR" sz="1200">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A09C7FC-236E-DD14-2C41-B1FF92377B10}"/>
              </a:ext>
            </a:extLst>
          </p:cNvPr>
          <p:cNvSpPr>
            <a:spLocks noGrp="1" noChangeArrowheads="1"/>
          </p:cNvSpPr>
          <p:nvPr>
            <p:ph type="title"/>
          </p:nvPr>
        </p:nvSpPr>
        <p:spPr/>
        <p:txBody>
          <a:bodyPr/>
          <a:lstStyle/>
          <a:p>
            <a:r>
              <a:rPr lang="en-US" altLang="ko-KR" sz="4000">
                <a:latin typeface="Times New Roman" panose="02020603050405020304" pitchFamily="18" charset="0"/>
              </a:rPr>
              <a:t>When to Consider Neural Networks</a:t>
            </a:r>
          </a:p>
        </p:txBody>
      </p:sp>
      <p:sp>
        <p:nvSpPr>
          <p:cNvPr id="6148" name="Rectangle 3">
            <a:extLst>
              <a:ext uri="{FF2B5EF4-FFF2-40B4-BE49-F238E27FC236}">
                <a16:creationId xmlns:a16="http://schemas.microsoft.com/office/drawing/2014/main" id="{0884582D-4C58-43E8-BDD9-CF82D0CE4586}"/>
              </a:ext>
            </a:extLst>
          </p:cNvPr>
          <p:cNvSpPr>
            <a:spLocks noGrp="1" noChangeArrowheads="1"/>
          </p:cNvSpPr>
          <p:nvPr>
            <p:ph idx="1"/>
          </p:nvPr>
        </p:nvSpPr>
        <p:spPr>
          <a:xfrm>
            <a:off x="838200" y="1828800"/>
            <a:ext cx="7772400" cy="4114800"/>
          </a:xfrm>
        </p:spPr>
        <p:txBody>
          <a:bodyPr rtlCol="0">
            <a:normAutofit lnSpcReduction="10000"/>
          </a:bodyPr>
          <a:lstStyle/>
          <a:p>
            <a:pPr fontAlgn="auto">
              <a:lnSpc>
                <a:spcPct val="90000"/>
              </a:lnSpc>
              <a:spcAft>
                <a:spcPts val="0"/>
              </a:spcAft>
              <a:defRPr/>
            </a:pPr>
            <a:r>
              <a:rPr lang="en-US" altLang="ko-KR" sz="2400">
                <a:latin typeface="Times New Roman" pitchFamily="18" charset="0"/>
              </a:rPr>
              <a:t>Input is high-dimensional discrete or real-valued </a:t>
            </a:r>
          </a:p>
          <a:p>
            <a:pPr fontAlgn="auto">
              <a:lnSpc>
                <a:spcPct val="80000"/>
              </a:lnSpc>
              <a:spcAft>
                <a:spcPts val="0"/>
              </a:spcAft>
              <a:buFont typeface="Wingdings" pitchFamily="2" charset="2"/>
              <a:buNone/>
              <a:defRPr/>
            </a:pPr>
            <a:r>
              <a:rPr lang="en-US" altLang="ko-KR" sz="2400">
                <a:latin typeface="Times New Roman" pitchFamily="18" charset="0"/>
              </a:rPr>
              <a:t>	</a:t>
            </a:r>
            <a:r>
              <a:rPr lang="en-US" altLang="ko-KR" sz="2000">
                <a:latin typeface="Times New Roman" pitchFamily="18" charset="0"/>
              </a:rPr>
              <a:t>(e.g. raw sensor input)</a:t>
            </a:r>
          </a:p>
          <a:p>
            <a:pPr fontAlgn="auto">
              <a:lnSpc>
                <a:spcPct val="90000"/>
              </a:lnSpc>
              <a:spcAft>
                <a:spcPts val="0"/>
              </a:spcAft>
              <a:defRPr/>
            </a:pPr>
            <a:r>
              <a:rPr lang="en-US" altLang="ko-KR" sz="2400">
                <a:latin typeface="Times New Roman" pitchFamily="18" charset="0"/>
              </a:rPr>
              <a:t>Output is discrete or real valued</a:t>
            </a:r>
          </a:p>
          <a:p>
            <a:pPr fontAlgn="auto">
              <a:lnSpc>
                <a:spcPct val="90000"/>
              </a:lnSpc>
              <a:spcAft>
                <a:spcPts val="0"/>
              </a:spcAft>
              <a:defRPr/>
            </a:pPr>
            <a:r>
              <a:rPr lang="en-US" altLang="ko-KR" sz="2400">
                <a:latin typeface="Times New Roman" pitchFamily="18" charset="0"/>
              </a:rPr>
              <a:t>Output is a vector of values</a:t>
            </a:r>
          </a:p>
          <a:p>
            <a:pPr fontAlgn="auto">
              <a:lnSpc>
                <a:spcPct val="90000"/>
              </a:lnSpc>
              <a:spcAft>
                <a:spcPts val="0"/>
              </a:spcAft>
              <a:defRPr/>
            </a:pPr>
            <a:r>
              <a:rPr lang="en-US" altLang="ko-KR" sz="2400">
                <a:latin typeface="Times New Roman" pitchFamily="18" charset="0"/>
              </a:rPr>
              <a:t>Possibly noisy data</a:t>
            </a:r>
          </a:p>
          <a:p>
            <a:pPr fontAlgn="auto">
              <a:lnSpc>
                <a:spcPct val="90000"/>
              </a:lnSpc>
              <a:spcAft>
                <a:spcPts val="0"/>
              </a:spcAft>
              <a:defRPr/>
            </a:pPr>
            <a:r>
              <a:rPr lang="en-US" altLang="ko-KR" sz="2400">
                <a:latin typeface="Times New Roman" pitchFamily="18" charset="0"/>
              </a:rPr>
              <a:t>Form of target function is unknown</a:t>
            </a:r>
          </a:p>
          <a:p>
            <a:pPr fontAlgn="auto">
              <a:lnSpc>
                <a:spcPct val="90000"/>
              </a:lnSpc>
              <a:spcAft>
                <a:spcPts val="0"/>
              </a:spcAft>
              <a:defRPr/>
            </a:pPr>
            <a:r>
              <a:rPr lang="en-US" altLang="ko-KR" sz="2400">
                <a:latin typeface="Times New Roman" pitchFamily="18" charset="0"/>
              </a:rPr>
              <a:t>Human readability of result is unimportant</a:t>
            </a:r>
          </a:p>
          <a:p>
            <a:pPr fontAlgn="auto">
              <a:lnSpc>
                <a:spcPct val="110000"/>
              </a:lnSpc>
              <a:spcAft>
                <a:spcPts val="0"/>
              </a:spcAft>
              <a:buFont typeface="Wingdings" pitchFamily="2" charset="2"/>
              <a:buNone/>
              <a:defRPr/>
            </a:pPr>
            <a:r>
              <a:rPr lang="en-US" altLang="ko-KR" sz="2400">
                <a:latin typeface="Times New Roman" pitchFamily="18" charset="0"/>
              </a:rPr>
              <a:t>Examples:</a:t>
            </a:r>
          </a:p>
          <a:p>
            <a:pPr fontAlgn="auto">
              <a:lnSpc>
                <a:spcPct val="90000"/>
              </a:lnSpc>
              <a:spcAft>
                <a:spcPts val="0"/>
              </a:spcAft>
              <a:defRPr/>
            </a:pPr>
            <a:r>
              <a:rPr lang="en-US" altLang="ko-KR" sz="2400">
                <a:latin typeface="Times New Roman" pitchFamily="18" charset="0"/>
              </a:rPr>
              <a:t>Speech phoneme recognition [Waibel]</a:t>
            </a:r>
          </a:p>
          <a:p>
            <a:pPr fontAlgn="auto">
              <a:lnSpc>
                <a:spcPct val="90000"/>
              </a:lnSpc>
              <a:spcAft>
                <a:spcPts val="0"/>
              </a:spcAft>
              <a:defRPr/>
            </a:pPr>
            <a:r>
              <a:rPr lang="en-US" altLang="ko-KR" sz="2400">
                <a:latin typeface="Times New Roman" pitchFamily="18" charset="0"/>
              </a:rPr>
              <a:t>Image classification [Kanade, Baluja, Rowley]</a:t>
            </a:r>
          </a:p>
          <a:p>
            <a:pPr fontAlgn="auto">
              <a:lnSpc>
                <a:spcPct val="90000"/>
              </a:lnSpc>
              <a:spcAft>
                <a:spcPts val="0"/>
              </a:spcAft>
              <a:defRPr/>
            </a:pPr>
            <a:r>
              <a:rPr lang="en-US" altLang="ko-KR" sz="2400">
                <a:latin typeface="Times New Roman" pitchFamily="18" charset="0"/>
              </a:rPr>
              <a:t>Financial prediction</a:t>
            </a:r>
          </a:p>
        </p:txBody>
      </p:sp>
      <p:sp>
        <p:nvSpPr>
          <p:cNvPr id="2" name="Slide Number Placeholder 5">
            <a:extLst>
              <a:ext uri="{FF2B5EF4-FFF2-40B4-BE49-F238E27FC236}">
                <a16:creationId xmlns:a16="http://schemas.microsoft.com/office/drawing/2014/main" id="{8E9DF063-72CC-68DB-3C2C-0F8516A28768}"/>
              </a:ext>
            </a:extLst>
          </p:cNvPr>
          <p:cNvSpPr>
            <a:spLocks noGrp="1"/>
          </p:cNvSpPr>
          <p:nvPr>
            <p:ph type="sldNum" sz="quarter" idx="12"/>
          </p:nvPr>
        </p:nvSpPr>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fld id="{B26FC4F0-293A-4DF7-9962-DE987B33EA14}" type="slidenum">
              <a:rPr lang="en-US" altLang="ko-KR" sz="1200">
                <a:solidFill>
                  <a:srgbClr val="898989"/>
                </a:solidFill>
              </a:rPr>
              <a:pPr eaLnBrk="1" hangingPunct="1"/>
              <a:t>12</a:t>
            </a:fld>
            <a:endParaRPr lang="en-US" altLang="ko-KR" sz="1200">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A92F43D-AE78-8C54-53C3-0ADE88A8BF81}"/>
              </a:ext>
            </a:extLst>
          </p:cNvPr>
          <p:cNvSpPr>
            <a:spLocks noGrp="1" noChangeArrowheads="1"/>
          </p:cNvSpPr>
          <p:nvPr>
            <p:ph type="title"/>
          </p:nvPr>
        </p:nvSpPr>
        <p:spPr/>
        <p:txBody>
          <a:bodyPr/>
          <a:lstStyle/>
          <a:p>
            <a:r>
              <a:rPr lang="en-US" altLang="ko-KR" sz="3600">
                <a:latin typeface="Times New Roman" panose="02020603050405020304" pitchFamily="18" charset="0"/>
              </a:rPr>
              <a:t>ALVINN drives 70 mph on highways</a:t>
            </a:r>
          </a:p>
        </p:txBody>
      </p:sp>
      <p:sp>
        <p:nvSpPr>
          <p:cNvPr id="2" name="Slide Number Placeholder 5">
            <a:extLst>
              <a:ext uri="{FF2B5EF4-FFF2-40B4-BE49-F238E27FC236}">
                <a16:creationId xmlns:a16="http://schemas.microsoft.com/office/drawing/2014/main" id="{0BD33957-3A5A-85AB-C69A-FAC716756E50}"/>
              </a:ext>
            </a:extLst>
          </p:cNvPr>
          <p:cNvSpPr>
            <a:spLocks noGrp="1"/>
          </p:cNvSpPr>
          <p:nvPr>
            <p:ph type="sldNum" sz="quarter" idx="12"/>
          </p:nvPr>
        </p:nvSpPr>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fld id="{2D34D984-CFC5-445A-BF7C-84C563CDD529}" type="slidenum">
              <a:rPr lang="en-US" altLang="ko-KR" sz="1200">
                <a:solidFill>
                  <a:srgbClr val="898989"/>
                </a:solidFill>
              </a:rPr>
              <a:pPr eaLnBrk="1" hangingPunct="1"/>
              <a:t>13</a:t>
            </a:fld>
            <a:endParaRPr lang="en-US" altLang="ko-KR" sz="1200">
              <a:solidFill>
                <a:srgbClr val="898989"/>
              </a:solidFill>
            </a:endParaRPr>
          </a:p>
        </p:txBody>
      </p:sp>
      <p:pic>
        <p:nvPicPr>
          <p:cNvPr id="7172" name="Picture 3">
            <a:extLst>
              <a:ext uri="{FF2B5EF4-FFF2-40B4-BE49-F238E27FC236}">
                <a16:creationId xmlns:a16="http://schemas.microsoft.com/office/drawing/2014/main" id="{0689CC7F-77C5-27E5-4B5F-BAC0548D4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19400"/>
            <a:ext cx="3114675"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4">
            <a:extLst>
              <a:ext uri="{FF2B5EF4-FFF2-40B4-BE49-F238E27FC236}">
                <a16:creationId xmlns:a16="http://schemas.microsoft.com/office/drawing/2014/main" id="{FEADFBDB-B23E-8732-4893-8F564B535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475" y="2627313"/>
            <a:ext cx="488632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8" charset="0"/>
                <a:cs typeface="Times New Roman" pitchFamily="18" charset="0"/>
              </a:rPr>
              <a:t>How do ANNs work?</a:t>
            </a:r>
          </a:p>
        </p:txBody>
      </p:sp>
      <p:pic>
        <p:nvPicPr>
          <p:cNvPr id="32770" name="Picture 2"/>
          <p:cNvPicPr>
            <a:picLocks noChangeAspect="1" noChangeArrowheads="1"/>
          </p:cNvPicPr>
          <p:nvPr/>
        </p:nvPicPr>
        <p:blipFill>
          <a:blip r:embed="rId3"/>
          <a:srcRect/>
          <a:stretch>
            <a:fillRect/>
          </a:stretch>
        </p:blipFill>
        <p:spPr bwMode="auto">
          <a:xfrm>
            <a:off x="762000" y="990600"/>
            <a:ext cx="7467600" cy="4572000"/>
          </a:xfrm>
          <a:prstGeom prst="rect">
            <a:avLst/>
          </a:prstGeom>
          <a:noFill/>
          <a:ln w="9525">
            <a:noFill/>
            <a:round/>
            <a:headEnd/>
            <a:tailEnd/>
          </a:ln>
          <a:effectLst/>
        </p:spPr>
      </p:pic>
      <p:sp>
        <p:nvSpPr>
          <p:cNvPr id="32771" name="Text Box 3"/>
          <p:cNvSpPr txBox="1">
            <a:spLocks noChangeArrowheads="1"/>
          </p:cNvSpPr>
          <p:nvPr/>
        </p:nvSpPr>
        <p:spPr bwMode="auto">
          <a:xfrm>
            <a:off x="609600" y="5943600"/>
            <a:ext cx="7848600" cy="46037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imes New Roman" pitchFamily="18" charset="0"/>
                <a:cs typeface="Times New Roman" pitchFamily="18" charset="0"/>
              </a:rPr>
              <a:t>An artificial neuron is an imitation of a human neuron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8" charset="0"/>
                <a:cs typeface="Times New Roman" pitchFamily="18" charset="0"/>
              </a:rPr>
              <a:t>How do ANNs work?</a:t>
            </a:r>
          </a:p>
        </p:txBody>
      </p:sp>
      <p:sp>
        <p:nvSpPr>
          <p:cNvPr id="33794" name="Text Box 2"/>
          <p:cNvSpPr txBox="1">
            <a:spLocks noChangeArrowheads="1"/>
          </p:cNvSpPr>
          <p:nvPr/>
        </p:nvSpPr>
        <p:spPr bwMode="auto">
          <a:xfrm>
            <a:off x="228600" y="914400"/>
            <a:ext cx="8686800" cy="5181600"/>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8" charset="0"/>
                <a:cs typeface="Times New Roman" pitchFamily="18" charset="0"/>
              </a:rPr>
              <a:t>• Now, let us have a look at the model of an artificial neuron.</a:t>
            </a:r>
          </a:p>
        </p:txBody>
      </p:sp>
      <p:pic>
        <p:nvPicPr>
          <p:cNvPr id="33795" name="Picture 3"/>
          <p:cNvPicPr>
            <a:picLocks noChangeAspect="1" noChangeArrowheads="1"/>
          </p:cNvPicPr>
          <p:nvPr/>
        </p:nvPicPr>
        <p:blipFill>
          <a:blip r:embed="rId3"/>
          <a:srcRect/>
          <a:stretch>
            <a:fillRect/>
          </a:stretch>
        </p:blipFill>
        <p:spPr bwMode="auto">
          <a:xfrm>
            <a:off x="609600" y="1524000"/>
            <a:ext cx="8001000" cy="44958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What is an artificial neuron ?</a:t>
            </a:r>
          </a:p>
        </p:txBody>
      </p:sp>
      <p:sp>
        <p:nvSpPr>
          <p:cNvPr id="6147" name="Rectangle 3"/>
          <p:cNvSpPr>
            <a:spLocks noGrp="1" noChangeArrowheads="1"/>
          </p:cNvSpPr>
          <p:nvPr>
            <p:ph type="body" sz="half" idx="1"/>
          </p:nvPr>
        </p:nvSpPr>
        <p:spPr>
          <a:xfrm>
            <a:off x="457200" y="1981200"/>
            <a:ext cx="8002588" cy="1376363"/>
          </a:xfrm>
        </p:spPr>
        <p:txBody>
          <a:bodyPr/>
          <a:lstStyle/>
          <a:p>
            <a:r>
              <a:rPr lang="en-US" sz="2800"/>
              <a:t>Definition : Non linear, parameterized function with restricted output range</a:t>
            </a:r>
          </a:p>
          <a:p>
            <a:pPr>
              <a:buFont typeface="Wingdings" pitchFamily="2" charset="2"/>
              <a:buNone/>
            </a:pPr>
            <a:endParaRPr lang="en-US" sz="2800"/>
          </a:p>
          <a:p>
            <a:pPr>
              <a:buFont typeface="Wingdings" pitchFamily="2" charset="2"/>
              <a:buNone/>
            </a:pPr>
            <a:endParaRPr lang="en-US" sz="2800"/>
          </a:p>
          <a:p>
            <a:endParaRPr lang="en-US" sz="2800"/>
          </a:p>
        </p:txBody>
      </p:sp>
      <p:sp>
        <p:nvSpPr>
          <p:cNvPr id="6149" name="Oval 5"/>
          <p:cNvSpPr>
            <a:spLocks noChangeArrowheads="1"/>
          </p:cNvSpPr>
          <p:nvPr/>
        </p:nvSpPr>
        <p:spPr bwMode="auto">
          <a:xfrm>
            <a:off x="1908175" y="4005263"/>
            <a:ext cx="431800" cy="431800"/>
          </a:xfrm>
          <a:prstGeom prst="ellipse">
            <a:avLst/>
          </a:prstGeom>
          <a:noFill/>
          <a:ln w="9525">
            <a:solidFill>
              <a:schemeClr val="tx1"/>
            </a:solidFill>
            <a:miter lim="800000"/>
            <a:headEnd/>
            <a:tailEnd/>
          </a:ln>
          <a:effectLst/>
        </p:spPr>
        <p:txBody>
          <a:bodyPr wrap="none" anchor="ctr"/>
          <a:lstStyle/>
          <a:p>
            <a:endParaRPr lang="en-US"/>
          </a:p>
        </p:txBody>
      </p:sp>
      <p:sp>
        <p:nvSpPr>
          <p:cNvPr id="6150" name="Line 6"/>
          <p:cNvSpPr>
            <a:spLocks noChangeShapeType="1"/>
          </p:cNvSpPr>
          <p:nvPr/>
        </p:nvSpPr>
        <p:spPr bwMode="auto">
          <a:xfrm flipV="1">
            <a:off x="1258888" y="4437063"/>
            <a:ext cx="720725" cy="863600"/>
          </a:xfrm>
          <a:prstGeom prst="line">
            <a:avLst/>
          </a:prstGeom>
          <a:noFill/>
          <a:ln w="9525">
            <a:solidFill>
              <a:schemeClr val="tx1"/>
            </a:solidFill>
            <a:miter lim="800000"/>
            <a:headEnd/>
            <a:tailEnd/>
          </a:ln>
          <a:effectLst/>
        </p:spPr>
        <p:txBody>
          <a:bodyPr wrap="none"/>
          <a:lstStyle/>
          <a:p>
            <a:endParaRPr lang="en-US"/>
          </a:p>
        </p:txBody>
      </p:sp>
      <p:sp>
        <p:nvSpPr>
          <p:cNvPr id="6151" name="Line 7"/>
          <p:cNvSpPr>
            <a:spLocks noChangeShapeType="1"/>
          </p:cNvSpPr>
          <p:nvPr/>
        </p:nvSpPr>
        <p:spPr bwMode="auto">
          <a:xfrm flipV="1">
            <a:off x="2124075" y="4437063"/>
            <a:ext cx="0" cy="863600"/>
          </a:xfrm>
          <a:prstGeom prst="line">
            <a:avLst/>
          </a:prstGeom>
          <a:noFill/>
          <a:ln w="9525">
            <a:solidFill>
              <a:schemeClr val="tx1"/>
            </a:solidFill>
            <a:miter lim="800000"/>
            <a:headEnd/>
            <a:tailEnd/>
          </a:ln>
          <a:effectLst/>
        </p:spPr>
        <p:txBody>
          <a:bodyPr wrap="none"/>
          <a:lstStyle/>
          <a:p>
            <a:endParaRPr lang="en-US"/>
          </a:p>
        </p:txBody>
      </p:sp>
      <p:sp>
        <p:nvSpPr>
          <p:cNvPr id="6152" name="Line 8"/>
          <p:cNvSpPr>
            <a:spLocks noChangeShapeType="1"/>
          </p:cNvSpPr>
          <p:nvPr/>
        </p:nvSpPr>
        <p:spPr bwMode="auto">
          <a:xfrm flipH="1" flipV="1">
            <a:off x="2268538" y="4437063"/>
            <a:ext cx="719137" cy="863600"/>
          </a:xfrm>
          <a:prstGeom prst="line">
            <a:avLst/>
          </a:prstGeom>
          <a:noFill/>
          <a:ln w="9525">
            <a:solidFill>
              <a:schemeClr val="tx1"/>
            </a:solidFill>
            <a:miter lim="800000"/>
            <a:headEnd/>
            <a:tailEnd/>
          </a:ln>
          <a:effectLst/>
        </p:spPr>
        <p:txBody>
          <a:bodyPr wrap="none"/>
          <a:lstStyle/>
          <a:p>
            <a:endParaRPr lang="en-US"/>
          </a:p>
        </p:txBody>
      </p:sp>
      <p:graphicFrame>
        <p:nvGraphicFramePr>
          <p:cNvPr id="6153" name="Object 9"/>
          <p:cNvGraphicFramePr>
            <a:graphicFrameLocks noGrp="1" noChangeAspect="1"/>
          </p:cNvGraphicFramePr>
          <p:nvPr>
            <p:ph sz="half" idx="2"/>
          </p:nvPr>
        </p:nvGraphicFramePr>
        <p:xfrm>
          <a:off x="4356100" y="3573463"/>
          <a:ext cx="3394075" cy="1222375"/>
        </p:xfrm>
        <a:graphic>
          <a:graphicData uri="http://schemas.openxmlformats.org/presentationml/2006/ole">
            <mc:AlternateContent xmlns:mc="http://schemas.openxmlformats.org/markup-compatibility/2006">
              <mc:Choice xmlns:v="urn:schemas-microsoft-com:vml" Requires="v">
                <p:oleObj spid="_x0000_s743437" name="Equation" r:id="rId4" imgW="1269720" imgH="457200" progId="Equation.3">
                  <p:embed/>
                </p:oleObj>
              </mc:Choice>
              <mc:Fallback>
                <p:oleObj name="Equation" r:id="rId4" imgW="1269720" imgH="457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6100" y="3573463"/>
                        <a:ext cx="3394075" cy="1222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5" name="Rectangle 11"/>
          <p:cNvSpPr>
            <a:spLocks noChangeArrowheads="1"/>
          </p:cNvSpPr>
          <p:nvPr/>
        </p:nvSpPr>
        <p:spPr bwMode="auto">
          <a:xfrm>
            <a:off x="1116013" y="5300663"/>
            <a:ext cx="287337" cy="287337"/>
          </a:xfrm>
          <a:prstGeom prst="rect">
            <a:avLst/>
          </a:prstGeom>
          <a:solidFill>
            <a:srgbClr val="FF3300"/>
          </a:solidFill>
          <a:ln w="9525">
            <a:solidFill>
              <a:schemeClr val="tx1"/>
            </a:solidFill>
            <a:miter lim="800000"/>
            <a:headEnd/>
            <a:tailEnd/>
          </a:ln>
          <a:effectLst/>
        </p:spPr>
        <p:txBody>
          <a:bodyPr wrap="none" anchor="ctr"/>
          <a:lstStyle/>
          <a:p>
            <a:endParaRPr lang="en-US"/>
          </a:p>
        </p:txBody>
      </p:sp>
      <p:sp>
        <p:nvSpPr>
          <p:cNvPr id="6156" name="Rectangle 12"/>
          <p:cNvSpPr>
            <a:spLocks noChangeArrowheads="1"/>
          </p:cNvSpPr>
          <p:nvPr/>
        </p:nvSpPr>
        <p:spPr bwMode="auto">
          <a:xfrm>
            <a:off x="1981200" y="5300663"/>
            <a:ext cx="287338" cy="287337"/>
          </a:xfrm>
          <a:prstGeom prst="rect">
            <a:avLst/>
          </a:prstGeom>
          <a:solidFill>
            <a:srgbClr val="FF3300"/>
          </a:solidFill>
          <a:ln w="9525">
            <a:solidFill>
              <a:schemeClr val="tx1"/>
            </a:solidFill>
            <a:miter lim="800000"/>
            <a:headEnd/>
            <a:tailEnd/>
          </a:ln>
          <a:effectLst/>
        </p:spPr>
        <p:txBody>
          <a:bodyPr wrap="none" anchor="ctr"/>
          <a:lstStyle/>
          <a:p>
            <a:endParaRPr lang="en-US"/>
          </a:p>
        </p:txBody>
      </p:sp>
      <p:sp>
        <p:nvSpPr>
          <p:cNvPr id="6157" name="Rectangle 13"/>
          <p:cNvSpPr>
            <a:spLocks noChangeArrowheads="1"/>
          </p:cNvSpPr>
          <p:nvPr/>
        </p:nvSpPr>
        <p:spPr bwMode="auto">
          <a:xfrm>
            <a:off x="2844800" y="5300663"/>
            <a:ext cx="287338" cy="287337"/>
          </a:xfrm>
          <a:prstGeom prst="rect">
            <a:avLst/>
          </a:prstGeom>
          <a:solidFill>
            <a:srgbClr val="FF3300"/>
          </a:solidFill>
          <a:ln w="9525">
            <a:solidFill>
              <a:schemeClr val="tx1"/>
            </a:solidFill>
            <a:miter lim="800000"/>
            <a:headEnd/>
            <a:tailEnd/>
          </a:ln>
          <a:effectLst/>
        </p:spPr>
        <p:txBody>
          <a:bodyPr wrap="none" anchor="ctr"/>
          <a:lstStyle/>
          <a:p>
            <a:endParaRPr lang="en-US"/>
          </a:p>
        </p:txBody>
      </p:sp>
      <p:sp>
        <p:nvSpPr>
          <p:cNvPr id="6158" name="Line 14"/>
          <p:cNvSpPr>
            <a:spLocks noChangeShapeType="1"/>
          </p:cNvSpPr>
          <p:nvPr/>
        </p:nvSpPr>
        <p:spPr bwMode="auto">
          <a:xfrm flipV="1">
            <a:off x="827088" y="4365625"/>
            <a:ext cx="1081087" cy="287338"/>
          </a:xfrm>
          <a:prstGeom prst="line">
            <a:avLst/>
          </a:prstGeom>
          <a:noFill/>
          <a:ln w="9525">
            <a:solidFill>
              <a:schemeClr val="tx1"/>
            </a:solidFill>
            <a:miter lim="800000"/>
            <a:headEnd/>
            <a:tailEnd/>
          </a:ln>
          <a:effectLst/>
        </p:spPr>
        <p:txBody>
          <a:bodyPr wrap="none"/>
          <a:lstStyle/>
          <a:p>
            <a:endParaRPr lang="en-US"/>
          </a:p>
        </p:txBody>
      </p:sp>
      <p:sp>
        <p:nvSpPr>
          <p:cNvPr id="6159" name="Line 15"/>
          <p:cNvSpPr>
            <a:spLocks noChangeShapeType="1"/>
          </p:cNvSpPr>
          <p:nvPr/>
        </p:nvSpPr>
        <p:spPr bwMode="auto">
          <a:xfrm>
            <a:off x="1908175" y="4221163"/>
            <a:ext cx="431800" cy="0"/>
          </a:xfrm>
          <a:prstGeom prst="line">
            <a:avLst/>
          </a:prstGeom>
          <a:noFill/>
          <a:ln w="9525">
            <a:solidFill>
              <a:schemeClr val="tx1"/>
            </a:solidFill>
            <a:miter lim="800000"/>
            <a:headEnd/>
            <a:tailEnd/>
          </a:ln>
          <a:effectLst/>
        </p:spPr>
        <p:txBody>
          <a:bodyPr wrap="none"/>
          <a:lstStyle/>
          <a:p>
            <a:endParaRPr lang="en-US"/>
          </a:p>
        </p:txBody>
      </p:sp>
      <p:sp>
        <p:nvSpPr>
          <p:cNvPr id="6160" name="Line 16"/>
          <p:cNvSpPr>
            <a:spLocks noChangeShapeType="1"/>
          </p:cNvSpPr>
          <p:nvPr/>
        </p:nvSpPr>
        <p:spPr bwMode="auto">
          <a:xfrm flipV="1">
            <a:off x="2124075" y="3573463"/>
            <a:ext cx="0" cy="431800"/>
          </a:xfrm>
          <a:prstGeom prst="line">
            <a:avLst/>
          </a:prstGeom>
          <a:noFill/>
          <a:ln w="9525">
            <a:solidFill>
              <a:schemeClr val="tx1"/>
            </a:solidFill>
            <a:miter lim="800000"/>
            <a:headEnd/>
            <a:tailEnd type="triangle" w="med" len="med"/>
          </a:ln>
          <a:effectLst/>
        </p:spPr>
        <p:txBody>
          <a:bodyPr wrap="none"/>
          <a:lstStyle/>
          <a:p>
            <a:endParaRPr lang="en-US"/>
          </a:p>
        </p:txBody>
      </p:sp>
      <p:sp>
        <p:nvSpPr>
          <p:cNvPr id="6161" name="Text Box 17"/>
          <p:cNvSpPr txBox="1">
            <a:spLocks noChangeArrowheads="1"/>
          </p:cNvSpPr>
          <p:nvPr/>
        </p:nvSpPr>
        <p:spPr bwMode="auto">
          <a:xfrm>
            <a:off x="1050925" y="5661025"/>
            <a:ext cx="425450" cy="366713"/>
          </a:xfrm>
          <a:prstGeom prst="rect">
            <a:avLst/>
          </a:prstGeom>
          <a:noFill/>
          <a:ln w="9525">
            <a:noFill/>
            <a:miter lim="800000"/>
            <a:headEnd/>
            <a:tailEnd/>
          </a:ln>
          <a:effectLst/>
        </p:spPr>
        <p:txBody>
          <a:bodyPr wrap="none">
            <a:spAutoFit/>
          </a:bodyPr>
          <a:lstStyle/>
          <a:p>
            <a:r>
              <a:rPr lang="en-US"/>
              <a:t>x1</a:t>
            </a:r>
          </a:p>
        </p:txBody>
      </p:sp>
      <p:sp>
        <p:nvSpPr>
          <p:cNvPr id="6162" name="Text Box 18"/>
          <p:cNvSpPr txBox="1">
            <a:spLocks noChangeArrowheads="1"/>
          </p:cNvSpPr>
          <p:nvPr/>
        </p:nvSpPr>
        <p:spPr bwMode="auto">
          <a:xfrm>
            <a:off x="1914525" y="5661025"/>
            <a:ext cx="425450" cy="366713"/>
          </a:xfrm>
          <a:prstGeom prst="rect">
            <a:avLst/>
          </a:prstGeom>
          <a:noFill/>
          <a:ln w="9525">
            <a:noFill/>
            <a:miter lim="800000"/>
            <a:headEnd/>
            <a:tailEnd/>
          </a:ln>
          <a:effectLst/>
        </p:spPr>
        <p:txBody>
          <a:bodyPr wrap="none">
            <a:spAutoFit/>
          </a:bodyPr>
          <a:lstStyle/>
          <a:p>
            <a:r>
              <a:rPr lang="en-US"/>
              <a:t>x2</a:t>
            </a:r>
          </a:p>
        </p:txBody>
      </p:sp>
      <p:sp>
        <p:nvSpPr>
          <p:cNvPr id="6163" name="Text Box 19"/>
          <p:cNvSpPr txBox="1">
            <a:spLocks noChangeArrowheads="1"/>
          </p:cNvSpPr>
          <p:nvPr/>
        </p:nvSpPr>
        <p:spPr bwMode="auto">
          <a:xfrm>
            <a:off x="2851150" y="5661025"/>
            <a:ext cx="425450" cy="366713"/>
          </a:xfrm>
          <a:prstGeom prst="rect">
            <a:avLst/>
          </a:prstGeom>
          <a:noFill/>
          <a:ln w="9525">
            <a:noFill/>
            <a:miter lim="800000"/>
            <a:headEnd/>
            <a:tailEnd/>
          </a:ln>
          <a:effectLst/>
        </p:spPr>
        <p:txBody>
          <a:bodyPr wrap="none">
            <a:spAutoFit/>
          </a:bodyPr>
          <a:lstStyle/>
          <a:p>
            <a:r>
              <a:rPr lang="en-US"/>
              <a:t>x3</a:t>
            </a:r>
          </a:p>
        </p:txBody>
      </p:sp>
      <p:sp>
        <p:nvSpPr>
          <p:cNvPr id="6164" name="Text Box 20"/>
          <p:cNvSpPr txBox="1">
            <a:spLocks noChangeArrowheads="1"/>
          </p:cNvSpPr>
          <p:nvPr/>
        </p:nvSpPr>
        <p:spPr bwMode="auto">
          <a:xfrm>
            <a:off x="395288" y="4502150"/>
            <a:ext cx="476250" cy="366713"/>
          </a:xfrm>
          <a:prstGeom prst="rect">
            <a:avLst/>
          </a:prstGeom>
          <a:noFill/>
          <a:ln w="9525">
            <a:noFill/>
            <a:miter lim="800000"/>
            <a:headEnd/>
            <a:tailEnd/>
          </a:ln>
          <a:effectLst/>
        </p:spPr>
        <p:txBody>
          <a:bodyPr wrap="none">
            <a:spAutoFit/>
          </a:bodyPr>
          <a:lstStyle/>
          <a:p>
            <a:r>
              <a:rPr lang="en-US"/>
              <a:t>w0</a:t>
            </a:r>
          </a:p>
        </p:txBody>
      </p:sp>
      <p:sp>
        <p:nvSpPr>
          <p:cNvPr id="6165" name="Text Box 21"/>
          <p:cNvSpPr txBox="1">
            <a:spLocks noChangeArrowheads="1"/>
          </p:cNvSpPr>
          <p:nvPr/>
        </p:nvSpPr>
        <p:spPr bwMode="auto">
          <a:xfrm>
            <a:off x="2224088" y="3573463"/>
            <a:ext cx="298450" cy="366712"/>
          </a:xfrm>
          <a:prstGeom prst="rect">
            <a:avLst/>
          </a:prstGeom>
          <a:noFill/>
          <a:ln w="9525">
            <a:noFill/>
            <a:miter lim="800000"/>
            <a:headEnd/>
            <a:tailEnd/>
          </a:ln>
          <a:effectLst/>
        </p:spPr>
        <p:txBody>
          <a:bodyPr wrap="none">
            <a:spAutoFit/>
          </a:bodyPr>
          <a:lstStyle/>
          <a:p>
            <a:r>
              <a:rPr lang="en-US"/>
              <a:t>y</a:t>
            </a:r>
          </a:p>
        </p:txBody>
      </p:sp>
      <p:sp>
        <p:nvSpPr>
          <p:cNvPr id="20" name="Date Placeholder 19"/>
          <p:cNvSpPr>
            <a:spLocks noGrp="1"/>
          </p:cNvSpPr>
          <p:nvPr>
            <p:ph type="dt" sz="half" idx="10"/>
          </p:nvPr>
        </p:nvSpPr>
        <p:spPr/>
        <p:txBody>
          <a:bodyPr/>
          <a:lstStyle/>
          <a:p>
            <a:fld id="{BBE8E75C-2570-4EA5-BA75-964391FF8F0A}" type="datetime1">
              <a:rPr lang="en-US" smtClean="0"/>
              <a:pPr/>
              <a:t>5/27/2022</a:t>
            </a:fld>
            <a:endParaRPr lang="en-US"/>
          </a:p>
        </p:txBody>
      </p:sp>
      <p:sp>
        <p:nvSpPr>
          <p:cNvPr id="21" name="Slide Number Placeholder 20"/>
          <p:cNvSpPr>
            <a:spLocks noGrp="1"/>
          </p:cNvSpPr>
          <p:nvPr>
            <p:ph type="sldNum" sz="quarter" idx="12"/>
          </p:nvPr>
        </p:nvSpPr>
        <p:spPr/>
        <p:txBody>
          <a:bodyPr/>
          <a:lstStyle/>
          <a:p>
            <a:fld id="{418DD730-9800-4E5E-8A9F-8603A04CBE9D}" type="slidenum">
              <a:rPr lang="en-US" smtClean="0"/>
              <a:pPr/>
              <a:t>16</a:t>
            </a:fld>
            <a:endParaRPr lang="en-US"/>
          </a:p>
        </p:txBody>
      </p:sp>
      <p:sp>
        <p:nvSpPr>
          <p:cNvPr id="22" name="Footer Placeholder 21"/>
          <p:cNvSpPr>
            <a:spLocks noGrp="1"/>
          </p:cNvSpPr>
          <p:nvPr>
            <p:ph type="ftr" sz="quarter" idx="11"/>
          </p:nvPr>
        </p:nvSpPr>
        <p:spPr/>
        <p:txBody>
          <a:bodyPr/>
          <a:lstStyle/>
          <a:p>
            <a:r>
              <a:rPr lang="en-US"/>
              <a:t>Dr. Anil Ahlawat, KIET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FE7BB51C-21FD-4C25-9E45-CB490F7B1CAD}" type="slidenum">
              <a:rPr lang="en-US" smtClean="0">
                <a:cs typeface="Arial" pitchFamily="34" charset="0"/>
              </a:rPr>
              <a:pPr/>
              <a:t>17</a:t>
            </a:fld>
            <a:endParaRPr lang="en-US">
              <a:cs typeface="Arial" pitchFamily="34" charset="0"/>
            </a:endParaRPr>
          </a:p>
        </p:txBody>
      </p:sp>
      <p:sp>
        <p:nvSpPr>
          <p:cNvPr id="43011" name="Rectangle 2"/>
          <p:cNvSpPr>
            <a:spLocks noGrp="1" noChangeArrowheads="1"/>
          </p:cNvSpPr>
          <p:nvPr>
            <p:ph type="title"/>
          </p:nvPr>
        </p:nvSpPr>
        <p:spPr>
          <a:xfrm>
            <a:off x="685800" y="609600"/>
            <a:ext cx="7772400" cy="609600"/>
          </a:xfrm>
        </p:spPr>
        <p:txBody>
          <a:bodyPr>
            <a:normAutofit fontScale="90000"/>
          </a:bodyPr>
          <a:lstStyle/>
          <a:p>
            <a:pPr eaLnBrk="1" hangingPunct="1"/>
            <a:r>
              <a:rPr lang="en-US"/>
              <a:t>Typical Artificial Neuron</a:t>
            </a:r>
          </a:p>
        </p:txBody>
      </p:sp>
      <p:pic>
        <p:nvPicPr>
          <p:cNvPr id="43012" name="Picture 3"/>
          <p:cNvPicPr>
            <a:picLocks noGrp="1" noChangeAspect="1" noChangeArrowheads="1"/>
          </p:cNvPicPr>
          <p:nvPr>
            <p:ph idx="1"/>
          </p:nvPr>
        </p:nvPicPr>
        <p:blipFill>
          <a:blip r:embed="rId3" cstate="print"/>
          <a:srcRect/>
          <a:stretch>
            <a:fillRect/>
          </a:stretch>
        </p:blipFill>
        <p:spPr>
          <a:xfrm>
            <a:off x="2147888" y="1644650"/>
            <a:ext cx="5395912" cy="4114800"/>
          </a:xfrm>
        </p:spPr>
      </p:pic>
      <p:grpSp>
        <p:nvGrpSpPr>
          <p:cNvPr id="2" name="Group 4"/>
          <p:cNvGrpSpPr>
            <a:grpSpLocks/>
          </p:cNvGrpSpPr>
          <p:nvPr/>
        </p:nvGrpSpPr>
        <p:grpSpPr bwMode="auto">
          <a:xfrm>
            <a:off x="763588" y="1905000"/>
            <a:ext cx="1903412" cy="3581400"/>
            <a:chOff x="481" y="1200"/>
            <a:chExt cx="1199" cy="2256"/>
          </a:xfrm>
        </p:grpSpPr>
        <p:sp>
          <p:nvSpPr>
            <p:cNvPr id="43019" name="AutoShape 5"/>
            <p:cNvSpPr>
              <a:spLocks/>
            </p:cNvSpPr>
            <p:nvPr/>
          </p:nvSpPr>
          <p:spPr bwMode="auto">
            <a:xfrm>
              <a:off x="1056" y="1200"/>
              <a:ext cx="624" cy="2256"/>
            </a:xfrm>
            <a:prstGeom prst="leftBrace">
              <a:avLst>
                <a:gd name="adj1" fmla="val 30128"/>
                <a:gd name="adj2" fmla="val 50000"/>
              </a:avLst>
            </a:prstGeom>
            <a:noFill/>
            <a:ln w="38100">
              <a:solidFill>
                <a:srgbClr val="FF0000"/>
              </a:solidFill>
              <a:round/>
              <a:headEnd/>
              <a:tailEnd/>
            </a:ln>
          </p:spPr>
          <p:txBody>
            <a:bodyPr wrap="none" anchor="ctr"/>
            <a:lstStyle/>
            <a:p>
              <a:endParaRPr lang="en-US"/>
            </a:p>
          </p:txBody>
        </p:sp>
        <p:sp>
          <p:nvSpPr>
            <p:cNvPr id="43020" name="Text Box 6"/>
            <p:cNvSpPr txBox="1">
              <a:spLocks noChangeArrowheads="1"/>
            </p:cNvSpPr>
            <p:nvPr/>
          </p:nvSpPr>
          <p:spPr bwMode="auto">
            <a:xfrm>
              <a:off x="481" y="2150"/>
              <a:ext cx="585" cy="288"/>
            </a:xfrm>
            <a:prstGeom prst="rect">
              <a:avLst/>
            </a:prstGeom>
            <a:noFill/>
            <a:ln w="9525">
              <a:noFill/>
              <a:miter lim="800000"/>
              <a:headEnd/>
              <a:tailEnd/>
            </a:ln>
          </p:spPr>
          <p:txBody>
            <a:bodyPr wrap="none">
              <a:spAutoFit/>
            </a:bodyPr>
            <a:lstStyle/>
            <a:p>
              <a:pPr algn="r"/>
              <a:r>
                <a:rPr lang="en-US">
                  <a:solidFill>
                    <a:srgbClr val="FF0000"/>
                  </a:solidFill>
                </a:rPr>
                <a:t>inputs</a:t>
              </a:r>
            </a:p>
          </p:txBody>
        </p:sp>
      </p:grpSp>
      <p:grpSp>
        <p:nvGrpSpPr>
          <p:cNvPr id="3" name="Group 7"/>
          <p:cNvGrpSpPr>
            <a:grpSpLocks/>
          </p:cNvGrpSpPr>
          <p:nvPr/>
        </p:nvGrpSpPr>
        <p:grpSpPr bwMode="auto">
          <a:xfrm>
            <a:off x="3505200" y="1752600"/>
            <a:ext cx="1520825" cy="3048000"/>
            <a:chOff x="2208" y="1104"/>
            <a:chExt cx="958" cy="1920"/>
          </a:xfrm>
        </p:grpSpPr>
        <p:sp>
          <p:nvSpPr>
            <p:cNvPr id="43017" name="AutoShape 8"/>
            <p:cNvSpPr>
              <a:spLocks noChangeArrowheads="1"/>
            </p:cNvSpPr>
            <p:nvPr/>
          </p:nvSpPr>
          <p:spPr bwMode="auto">
            <a:xfrm>
              <a:off x="2352" y="1680"/>
              <a:ext cx="624" cy="1344"/>
            </a:xfrm>
            <a:prstGeom prst="roundRect">
              <a:avLst>
                <a:gd name="adj" fmla="val 16667"/>
              </a:avLst>
            </a:prstGeom>
            <a:noFill/>
            <a:ln w="9525">
              <a:solidFill>
                <a:srgbClr val="FF0000"/>
              </a:solidFill>
              <a:round/>
              <a:headEnd/>
              <a:tailEnd/>
            </a:ln>
          </p:spPr>
          <p:txBody>
            <a:bodyPr wrap="none" anchor="ctr"/>
            <a:lstStyle/>
            <a:p>
              <a:endParaRPr lang="en-US"/>
            </a:p>
          </p:txBody>
        </p:sp>
        <p:sp>
          <p:nvSpPr>
            <p:cNvPr id="43018" name="Text Box 9"/>
            <p:cNvSpPr txBox="1">
              <a:spLocks noChangeArrowheads="1"/>
            </p:cNvSpPr>
            <p:nvPr/>
          </p:nvSpPr>
          <p:spPr bwMode="auto">
            <a:xfrm>
              <a:off x="2208" y="1104"/>
              <a:ext cx="958" cy="518"/>
            </a:xfrm>
            <a:prstGeom prst="rect">
              <a:avLst/>
            </a:prstGeom>
            <a:noFill/>
            <a:ln w="9525">
              <a:noFill/>
              <a:miter lim="800000"/>
              <a:headEnd/>
              <a:tailEnd/>
            </a:ln>
          </p:spPr>
          <p:txBody>
            <a:bodyPr wrap="none">
              <a:spAutoFit/>
            </a:bodyPr>
            <a:lstStyle/>
            <a:p>
              <a:pPr algn="ctr"/>
              <a:r>
                <a:rPr lang="en-US">
                  <a:solidFill>
                    <a:srgbClr val="FF0000"/>
                  </a:solidFill>
                </a:rPr>
                <a:t>connection</a:t>
              </a:r>
              <a:br>
                <a:rPr lang="en-US">
                  <a:solidFill>
                    <a:srgbClr val="FF0000"/>
                  </a:solidFill>
                </a:rPr>
              </a:br>
              <a:r>
                <a:rPr lang="en-US">
                  <a:solidFill>
                    <a:srgbClr val="FF0000"/>
                  </a:solidFill>
                </a:rPr>
                <a:t>weights</a:t>
              </a:r>
            </a:p>
          </p:txBody>
        </p:sp>
      </p:grpSp>
      <p:sp>
        <p:nvSpPr>
          <p:cNvPr id="9226" name="Text Box 10"/>
          <p:cNvSpPr txBox="1">
            <a:spLocks noChangeArrowheads="1"/>
          </p:cNvSpPr>
          <p:nvPr/>
        </p:nvSpPr>
        <p:spPr bwMode="auto">
          <a:xfrm>
            <a:off x="4191000" y="5334000"/>
            <a:ext cx="1319213" cy="457200"/>
          </a:xfrm>
          <a:prstGeom prst="rect">
            <a:avLst/>
          </a:prstGeom>
          <a:noFill/>
          <a:ln w="9525">
            <a:noFill/>
            <a:miter lim="800000"/>
            <a:headEnd/>
            <a:tailEnd/>
          </a:ln>
        </p:spPr>
        <p:txBody>
          <a:bodyPr wrap="none">
            <a:spAutoFit/>
          </a:bodyPr>
          <a:lstStyle/>
          <a:p>
            <a:r>
              <a:rPr lang="en-US">
                <a:solidFill>
                  <a:srgbClr val="FF0000"/>
                </a:solidFill>
              </a:rPr>
              <a:t>threshold</a:t>
            </a:r>
          </a:p>
        </p:txBody>
      </p:sp>
      <p:sp>
        <p:nvSpPr>
          <p:cNvPr id="9227" name="Text Box 11"/>
          <p:cNvSpPr txBox="1">
            <a:spLocks noChangeArrowheads="1"/>
          </p:cNvSpPr>
          <p:nvPr/>
        </p:nvSpPr>
        <p:spPr bwMode="auto">
          <a:xfrm>
            <a:off x="6324600" y="3429000"/>
            <a:ext cx="963613" cy="457200"/>
          </a:xfrm>
          <a:prstGeom prst="rect">
            <a:avLst/>
          </a:prstGeom>
          <a:noFill/>
          <a:ln w="9525">
            <a:noFill/>
            <a:miter lim="800000"/>
            <a:headEnd/>
            <a:tailEnd/>
          </a:ln>
        </p:spPr>
        <p:txBody>
          <a:bodyPr wrap="none">
            <a:spAutoFit/>
          </a:bodyPr>
          <a:lstStyle/>
          <a:p>
            <a:r>
              <a:rPr lang="en-US">
                <a:solidFill>
                  <a:srgbClr val="FF0000"/>
                </a:solidFill>
              </a:rPr>
              <a:t>output</a:t>
            </a:r>
          </a:p>
        </p:txBody>
      </p:sp>
      <p:sp>
        <p:nvSpPr>
          <p:cNvPr id="13" name="Date Placeholder 12"/>
          <p:cNvSpPr>
            <a:spLocks noGrp="1"/>
          </p:cNvSpPr>
          <p:nvPr>
            <p:ph type="dt" sz="half" idx="10"/>
          </p:nvPr>
        </p:nvSpPr>
        <p:spPr/>
        <p:txBody>
          <a:bodyPr/>
          <a:lstStyle/>
          <a:p>
            <a:fld id="{134A5E15-F3C5-4DAB-A88A-EEDC595840A6}" type="datetime1">
              <a:rPr lang="en-US" smtClean="0"/>
              <a:pPr/>
              <a:t>5/27/2022</a:t>
            </a:fld>
            <a:endParaRPr lang="en-US"/>
          </a:p>
        </p:txBody>
      </p:sp>
      <p:sp>
        <p:nvSpPr>
          <p:cNvPr id="14" name="Footer Placeholder 13"/>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26"/>
                                        </p:tgtEl>
                                        <p:attrNameLst>
                                          <p:attrName>style.visibility</p:attrName>
                                        </p:attrNameLst>
                                      </p:cBhvr>
                                      <p:to>
                                        <p:strVal val="visible"/>
                                      </p:to>
                                    </p:set>
                                    <p:animEffect transition="in" filter="fade">
                                      <p:cBhvr>
                                        <p:cTn id="17" dur="500"/>
                                        <p:tgtEl>
                                          <p:spTgt spid="92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27"/>
                                        </p:tgtEl>
                                        <p:attrNameLst>
                                          <p:attrName>style.visibility</p:attrName>
                                        </p:attrNameLst>
                                      </p:cBhvr>
                                      <p:to>
                                        <p:strVal val="visible"/>
                                      </p:to>
                                    </p:set>
                                    <p:animEffect transition="in" filter="fade">
                                      <p:cBhvr>
                                        <p:cTn id="22" dur="500"/>
                                        <p:tgtEl>
                                          <p:spTgt spid="922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499"/>
                                          </p:stCondLst>
                                        </p:cTn>
                                        <p:tgtEl>
                                          <p:spTgt spid="2"/>
                                        </p:tgtEl>
                                        <p:attrNameLst>
                                          <p:attrName>style.visibility</p:attrName>
                                        </p:attrNameLst>
                                      </p:cBhvr>
                                      <p:to>
                                        <p:strVal val="hidden"/>
                                      </p:to>
                                    </p:set>
                                  </p:childTnLst>
                                </p:cTn>
                              </p:par>
                            </p:childTnLst>
                          </p:cTn>
                        </p:par>
                        <p:par>
                          <p:cTn id="27" fill="hold">
                            <p:stCondLst>
                              <p:cond delay="500"/>
                            </p:stCondLst>
                            <p:childTnLst>
                              <p:par>
                                <p:cTn id="28" presetID="1" presetClass="exit" presetSubtype="0" fill="hold" nodeType="afterEffect">
                                  <p:stCondLst>
                                    <p:cond delay="0"/>
                                  </p:stCondLst>
                                  <p:childTnLst>
                                    <p:set>
                                      <p:cBhvr>
                                        <p:cTn id="29" dur="1" fill="hold">
                                          <p:stCondLst>
                                            <p:cond delay="499"/>
                                          </p:stCondLst>
                                        </p:cTn>
                                        <p:tgtEl>
                                          <p:spTgt spid="3"/>
                                        </p:tgtEl>
                                        <p:attrNameLst>
                                          <p:attrName>style.visibility</p:attrName>
                                        </p:attrNameLst>
                                      </p:cBhvr>
                                      <p:to>
                                        <p:strVal val="hidden"/>
                                      </p:to>
                                    </p:set>
                                  </p:childTnLst>
                                </p:cTn>
                              </p:par>
                            </p:childTnLst>
                          </p:cTn>
                        </p:par>
                        <p:par>
                          <p:cTn id="30" fill="hold">
                            <p:stCondLst>
                              <p:cond delay="1000"/>
                            </p:stCondLst>
                            <p:childTnLst>
                              <p:par>
                                <p:cTn id="31" presetID="1" presetClass="exit" presetSubtype="0" fill="hold" grpId="1" nodeType="afterEffect">
                                  <p:stCondLst>
                                    <p:cond delay="0"/>
                                  </p:stCondLst>
                                  <p:childTnLst>
                                    <p:set>
                                      <p:cBhvr>
                                        <p:cTn id="32" dur="1" fill="hold">
                                          <p:stCondLst>
                                            <p:cond delay="499"/>
                                          </p:stCondLst>
                                        </p:cTn>
                                        <p:tgtEl>
                                          <p:spTgt spid="9226"/>
                                        </p:tgtEl>
                                        <p:attrNameLst>
                                          <p:attrName>style.visibility</p:attrName>
                                        </p:attrNameLst>
                                      </p:cBhvr>
                                      <p:to>
                                        <p:strVal val="hidden"/>
                                      </p:to>
                                    </p:set>
                                  </p:childTnLst>
                                </p:cTn>
                              </p:par>
                            </p:childTnLst>
                          </p:cTn>
                        </p:par>
                        <p:par>
                          <p:cTn id="33" fill="hold">
                            <p:stCondLst>
                              <p:cond delay="1500"/>
                            </p:stCondLst>
                            <p:childTnLst>
                              <p:par>
                                <p:cTn id="34" presetID="1" presetClass="exit" presetSubtype="0" fill="hold" grpId="1" nodeType="afterEffect">
                                  <p:stCondLst>
                                    <p:cond delay="0"/>
                                  </p:stCondLst>
                                  <p:childTnLst>
                                    <p:set>
                                      <p:cBhvr>
                                        <p:cTn id="35" dur="1" fill="hold">
                                          <p:stCondLst>
                                            <p:cond delay="499"/>
                                          </p:stCondLst>
                                        </p:cTn>
                                        <p:tgtEl>
                                          <p:spTgt spid="92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autoUpdateAnimBg="0"/>
      <p:bldP spid="9226" grpId="1" autoUpdateAnimBg="0"/>
      <p:bldP spid="9227" grpId="0" autoUpdateAnimBg="0"/>
      <p:bldP spid="9227" grpId="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F40B9F27-9186-4242-8C91-4FC75769B953}" type="slidenum">
              <a:rPr lang="en-US" smtClean="0">
                <a:cs typeface="Arial" pitchFamily="34" charset="0"/>
              </a:rPr>
              <a:pPr/>
              <a:t>18</a:t>
            </a:fld>
            <a:endParaRPr lang="en-US">
              <a:cs typeface="Arial" pitchFamily="34" charset="0"/>
            </a:endParaRPr>
          </a:p>
        </p:txBody>
      </p:sp>
      <p:sp>
        <p:nvSpPr>
          <p:cNvPr id="44035" name="Rectangle 2"/>
          <p:cNvSpPr>
            <a:spLocks noGrp="1" noChangeArrowheads="1"/>
          </p:cNvSpPr>
          <p:nvPr>
            <p:ph type="title"/>
          </p:nvPr>
        </p:nvSpPr>
        <p:spPr>
          <a:xfrm>
            <a:off x="685800" y="609600"/>
            <a:ext cx="7772400" cy="609600"/>
          </a:xfrm>
        </p:spPr>
        <p:txBody>
          <a:bodyPr>
            <a:normAutofit fontScale="90000"/>
          </a:bodyPr>
          <a:lstStyle/>
          <a:p>
            <a:pPr eaLnBrk="1" hangingPunct="1"/>
            <a:r>
              <a:rPr lang="en-US"/>
              <a:t>Typical Artificial Neuron</a:t>
            </a:r>
          </a:p>
        </p:txBody>
      </p:sp>
      <p:pic>
        <p:nvPicPr>
          <p:cNvPr id="44036" name="Picture 3"/>
          <p:cNvPicPr>
            <a:picLocks noGrp="1" noChangeAspect="1" noChangeArrowheads="1"/>
          </p:cNvPicPr>
          <p:nvPr>
            <p:ph idx="1"/>
          </p:nvPr>
        </p:nvPicPr>
        <p:blipFill>
          <a:blip r:embed="rId3" cstate="print"/>
          <a:srcRect/>
          <a:stretch>
            <a:fillRect/>
          </a:stretch>
        </p:blipFill>
        <p:spPr>
          <a:xfrm>
            <a:off x="2147888" y="1644650"/>
            <a:ext cx="5395912" cy="4114800"/>
          </a:xfrm>
        </p:spPr>
      </p:pic>
      <p:grpSp>
        <p:nvGrpSpPr>
          <p:cNvPr id="2" name="Group 4"/>
          <p:cNvGrpSpPr>
            <a:grpSpLocks/>
          </p:cNvGrpSpPr>
          <p:nvPr/>
        </p:nvGrpSpPr>
        <p:grpSpPr bwMode="auto">
          <a:xfrm>
            <a:off x="3960813" y="1752600"/>
            <a:ext cx="1708150" cy="2133600"/>
            <a:chOff x="2495" y="1104"/>
            <a:chExt cx="1076" cy="1344"/>
          </a:xfrm>
        </p:grpSpPr>
        <p:sp>
          <p:nvSpPr>
            <p:cNvPr id="44046" name="Oval 5"/>
            <p:cNvSpPr>
              <a:spLocks noChangeArrowheads="1"/>
            </p:cNvSpPr>
            <p:nvPr/>
          </p:nvSpPr>
          <p:spPr bwMode="auto">
            <a:xfrm>
              <a:off x="2880" y="2208"/>
              <a:ext cx="240" cy="240"/>
            </a:xfrm>
            <a:prstGeom prst="ellipse">
              <a:avLst/>
            </a:prstGeom>
            <a:noFill/>
            <a:ln w="38100">
              <a:solidFill>
                <a:srgbClr val="00FF00"/>
              </a:solidFill>
              <a:round/>
              <a:headEnd/>
              <a:tailEnd/>
            </a:ln>
          </p:spPr>
          <p:txBody>
            <a:bodyPr wrap="none" anchor="ctr"/>
            <a:lstStyle/>
            <a:p>
              <a:pPr algn="r"/>
              <a:endParaRPr lang="en-US"/>
            </a:p>
          </p:txBody>
        </p:sp>
        <p:sp>
          <p:nvSpPr>
            <p:cNvPr id="44047" name="Text Box 6"/>
            <p:cNvSpPr txBox="1">
              <a:spLocks noChangeArrowheads="1"/>
            </p:cNvSpPr>
            <p:nvPr/>
          </p:nvSpPr>
          <p:spPr bwMode="auto">
            <a:xfrm>
              <a:off x="2495" y="1104"/>
              <a:ext cx="1076" cy="518"/>
            </a:xfrm>
            <a:prstGeom prst="rect">
              <a:avLst/>
            </a:prstGeom>
            <a:noFill/>
            <a:ln w="9525">
              <a:noFill/>
              <a:miter lim="800000"/>
              <a:headEnd/>
              <a:tailEnd/>
            </a:ln>
          </p:spPr>
          <p:txBody>
            <a:bodyPr wrap="none">
              <a:spAutoFit/>
            </a:bodyPr>
            <a:lstStyle/>
            <a:p>
              <a:pPr algn="ctr"/>
              <a:r>
                <a:rPr lang="en-US">
                  <a:solidFill>
                    <a:srgbClr val="00FF00"/>
                  </a:solidFill>
                </a:rPr>
                <a:t>linear</a:t>
              </a:r>
              <a:br>
                <a:rPr lang="en-US">
                  <a:solidFill>
                    <a:srgbClr val="00FF00"/>
                  </a:solidFill>
                </a:rPr>
              </a:br>
              <a:r>
                <a:rPr lang="en-US">
                  <a:solidFill>
                    <a:srgbClr val="00FF00"/>
                  </a:solidFill>
                </a:rPr>
                <a:t>combination</a:t>
              </a:r>
            </a:p>
          </p:txBody>
        </p:sp>
        <p:sp>
          <p:nvSpPr>
            <p:cNvPr id="44048" name="Line 7"/>
            <p:cNvSpPr>
              <a:spLocks noChangeShapeType="1"/>
            </p:cNvSpPr>
            <p:nvPr/>
          </p:nvSpPr>
          <p:spPr bwMode="auto">
            <a:xfrm>
              <a:off x="2976" y="1632"/>
              <a:ext cx="0" cy="528"/>
            </a:xfrm>
            <a:prstGeom prst="line">
              <a:avLst/>
            </a:prstGeom>
            <a:noFill/>
            <a:ln w="38100">
              <a:solidFill>
                <a:srgbClr val="00FF00"/>
              </a:solidFill>
              <a:round/>
              <a:headEnd/>
              <a:tailEnd type="triangle" w="med" len="med"/>
            </a:ln>
          </p:spPr>
          <p:txBody>
            <a:bodyPr wrap="none" anchor="ctr"/>
            <a:lstStyle/>
            <a:p>
              <a:endParaRPr lang="en-US"/>
            </a:p>
          </p:txBody>
        </p:sp>
      </p:grpSp>
      <p:grpSp>
        <p:nvGrpSpPr>
          <p:cNvPr id="3" name="Group 8"/>
          <p:cNvGrpSpPr>
            <a:grpSpLocks/>
          </p:cNvGrpSpPr>
          <p:nvPr/>
        </p:nvGrpSpPr>
        <p:grpSpPr bwMode="auto">
          <a:xfrm>
            <a:off x="5105400" y="3276600"/>
            <a:ext cx="1597025" cy="1889125"/>
            <a:chOff x="3216" y="2064"/>
            <a:chExt cx="1006" cy="1190"/>
          </a:xfrm>
        </p:grpSpPr>
        <p:sp>
          <p:nvSpPr>
            <p:cNvPr id="44043" name="Oval 9"/>
            <p:cNvSpPr>
              <a:spLocks noChangeArrowheads="1"/>
            </p:cNvSpPr>
            <p:nvPr/>
          </p:nvSpPr>
          <p:spPr bwMode="auto">
            <a:xfrm>
              <a:off x="3264" y="2064"/>
              <a:ext cx="336" cy="240"/>
            </a:xfrm>
            <a:prstGeom prst="ellipse">
              <a:avLst/>
            </a:prstGeom>
            <a:noFill/>
            <a:ln w="38100">
              <a:solidFill>
                <a:srgbClr val="0000FF"/>
              </a:solidFill>
              <a:round/>
              <a:headEnd/>
              <a:tailEnd/>
            </a:ln>
          </p:spPr>
          <p:txBody>
            <a:bodyPr wrap="none" anchor="ctr"/>
            <a:lstStyle/>
            <a:p>
              <a:pPr algn="ctr"/>
              <a:endParaRPr lang="en-US"/>
            </a:p>
          </p:txBody>
        </p:sp>
        <p:sp>
          <p:nvSpPr>
            <p:cNvPr id="44044" name="Text Box 10"/>
            <p:cNvSpPr txBox="1">
              <a:spLocks noChangeArrowheads="1"/>
            </p:cNvSpPr>
            <p:nvPr/>
          </p:nvSpPr>
          <p:spPr bwMode="auto">
            <a:xfrm>
              <a:off x="3216" y="2736"/>
              <a:ext cx="1006" cy="518"/>
            </a:xfrm>
            <a:prstGeom prst="rect">
              <a:avLst/>
            </a:prstGeom>
            <a:noFill/>
            <a:ln w="9525">
              <a:noFill/>
              <a:miter lim="800000"/>
              <a:headEnd/>
              <a:tailEnd/>
            </a:ln>
          </p:spPr>
          <p:txBody>
            <a:bodyPr wrap="none">
              <a:spAutoFit/>
            </a:bodyPr>
            <a:lstStyle/>
            <a:p>
              <a:r>
                <a:rPr lang="en-US">
                  <a:solidFill>
                    <a:srgbClr val="0000FF"/>
                  </a:solidFill>
                </a:rPr>
                <a:t>net input</a:t>
              </a:r>
              <a:br>
                <a:rPr lang="en-US">
                  <a:solidFill>
                    <a:srgbClr val="0000FF"/>
                  </a:solidFill>
                </a:rPr>
              </a:br>
              <a:r>
                <a:rPr lang="en-US">
                  <a:solidFill>
                    <a:srgbClr val="0000FF"/>
                  </a:solidFill>
                </a:rPr>
                <a:t>(local field)</a:t>
              </a:r>
            </a:p>
          </p:txBody>
        </p:sp>
        <p:sp>
          <p:nvSpPr>
            <p:cNvPr id="44045" name="Line 11"/>
            <p:cNvSpPr>
              <a:spLocks noChangeShapeType="1"/>
            </p:cNvSpPr>
            <p:nvPr/>
          </p:nvSpPr>
          <p:spPr bwMode="auto">
            <a:xfrm flipV="1">
              <a:off x="3408" y="2352"/>
              <a:ext cx="0" cy="432"/>
            </a:xfrm>
            <a:prstGeom prst="line">
              <a:avLst/>
            </a:prstGeom>
            <a:noFill/>
            <a:ln w="38100">
              <a:solidFill>
                <a:srgbClr val="0000FF"/>
              </a:solidFill>
              <a:round/>
              <a:headEnd/>
              <a:tailEnd type="triangle" w="med" len="med"/>
            </a:ln>
          </p:spPr>
          <p:txBody>
            <a:bodyPr wrap="none" anchor="ctr"/>
            <a:lstStyle/>
            <a:p>
              <a:endParaRPr lang="en-US"/>
            </a:p>
          </p:txBody>
        </p:sp>
      </p:grpSp>
      <p:grpSp>
        <p:nvGrpSpPr>
          <p:cNvPr id="4" name="Group 12"/>
          <p:cNvGrpSpPr>
            <a:grpSpLocks/>
          </p:cNvGrpSpPr>
          <p:nvPr/>
        </p:nvGrpSpPr>
        <p:grpSpPr bwMode="auto">
          <a:xfrm>
            <a:off x="5943600" y="1752600"/>
            <a:ext cx="1385888" cy="2133600"/>
            <a:chOff x="3744" y="1104"/>
            <a:chExt cx="873" cy="1344"/>
          </a:xfrm>
        </p:grpSpPr>
        <p:sp>
          <p:nvSpPr>
            <p:cNvPr id="44040" name="Oval 13"/>
            <p:cNvSpPr>
              <a:spLocks noChangeArrowheads="1"/>
            </p:cNvSpPr>
            <p:nvPr/>
          </p:nvSpPr>
          <p:spPr bwMode="auto">
            <a:xfrm>
              <a:off x="3840" y="2256"/>
              <a:ext cx="240" cy="192"/>
            </a:xfrm>
            <a:prstGeom prst="ellipse">
              <a:avLst/>
            </a:prstGeom>
            <a:noFill/>
            <a:ln w="38100">
              <a:solidFill>
                <a:srgbClr val="FF0000"/>
              </a:solidFill>
              <a:round/>
              <a:headEnd/>
              <a:tailEnd/>
            </a:ln>
          </p:spPr>
          <p:txBody>
            <a:bodyPr wrap="none" anchor="ctr"/>
            <a:lstStyle/>
            <a:p>
              <a:endParaRPr lang="en-US"/>
            </a:p>
          </p:txBody>
        </p:sp>
        <p:sp>
          <p:nvSpPr>
            <p:cNvPr id="44041" name="Text Box 14"/>
            <p:cNvSpPr txBox="1">
              <a:spLocks noChangeArrowheads="1"/>
            </p:cNvSpPr>
            <p:nvPr/>
          </p:nvSpPr>
          <p:spPr bwMode="auto">
            <a:xfrm>
              <a:off x="3744" y="1104"/>
              <a:ext cx="873" cy="518"/>
            </a:xfrm>
            <a:prstGeom prst="rect">
              <a:avLst/>
            </a:prstGeom>
            <a:noFill/>
            <a:ln w="9525">
              <a:noFill/>
              <a:miter lim="800000"/>
              <a:headEnd/>
              <a:tailEnd/>
            </a:ln>
          </p:spPr>
          <p:txBody>
            <a:bodyPr wrap="none">
              <a:spAutoFit/>
            </a:bodyPr>
            <a:lstStyle/>
            <a:p>
              <a:r>
                <a:rPr lang="en-US">
                  <a:solidFill>
                    <a:srgbClr val="FF0000"/>
                  </a:solidFill>
                </a:rPr>
                <a:t>activation</a:t>
              </a:r>
              <a:br>
                <a:rPr lang="en-US">
                  <a:solidFill>
                    <a:srgbClr val="FF0000"/>
                  </a:solidFill>
                </a:rPr>
              </a:br>
              <a:r>
                <a:rPr lang="en-US">
                  <a:solidFill>
                    <a:srgbClr val="FF0000"/>
                  </a:solidFill>
                </a:rPr>
                <a:t>function</a:t>
              </a:r>
            </a:p>
          </p:txBody>
        </p:sp>
        <p:sp>
          <p:nvSpPr>
            <p:cNvPr id="44042" name="Line 15"/>
            <p:cNvSpPr>
              <a:spLocks noChangeShapeType="1"/>
            </p:cNvSpPr>
            <p:nvPr/>
          </p:nvSpPr>
          <p:spPr bwMode="auto">
            <a:xfrm flipH="1">
              <a:off x="3984" y="1584"/>
              <a:ext cx="144" cy="624"/>
            </a:xfrm>
            <a:prstGeom prst="line">
              <a:avLst/>
            </a:prstGeom>
            <a:noFill/>
            <a:ln w="38100">
              <a:solidFill>
                <a:srgbClr val="FF0000"/>
              </a:solidFill>
              <a:round/>
              <a:headEnd/>
              <a:tailEnd type="triangle" w="med" len="med"/>
            </a:ln>
          </p:spPr>
          <p:txBody>
            <a:bodyPr wrap="none" anchor="ctr"/>
            <a:lstStyle/>
            <a:p>
              <a:endParaRPr lang="en-US"/>
            </a:p>
          </p:txBody>
        </p:sp>
      </p:grpSp>
      <p:sp>
        <p:nvSpPr>
          <p:cNvPr id="17" name="Date Placeholder 16"/>
          <p:cNvSpPr>
            <a:spLocks noGrp="1"/>
          </p:cNvSpPr>
          <p:nvPr>
            <p:ph type="dt" sz="half" idx="10"/>
          </p:nvPr>
        </p:nvSpPr>
        <p:spPr/>
        <p:txBody>
          <a:bodyPr/>
          <a:lstStyle/>
          <a:p>
            <a:fld id="{A80805F8-4AF9-4251-BEED-5F0B5AC89BA8}" type="datetime1">
              <a:rPr lang="en-US" smtClean="0"/>
              <a:pPr/>
              <a:t>5/27/2022</a:t>
            </a:fld>
            <a:endParaRPr lang="en-US"/>
          </a:p>
        </p:txBody>
      </p:sp>
      <p:sp>
        <p:nvSpPr>
          <p:cNvPr id="18" name="Footer Placeholder 17"/>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4"/>
          <p:cNvSpPr>
            <a:spLocks noGrp="1"/>
          </p:cNvSpPr>
          <p:nvPr>
            <p:ph type="sldNum" sz="quarter" idx="12"/>
          </p:nvPr>
        </p:nvSpPr>
        <p:spPr>
          <a:noFill/>
        </p:spPr>
        <p:txBody>
          <a:bodyPr/>
          <a:lstStyle/>
          <a:p>
            <a:fld id="{AE1068A5-8C21-43E3-A6E5-6257E63774AF}" type="slidenum">
              <a:rPr lang="en-US" smtClean="0">
                <a:cs typeface="Arial" pitchFamily="34" charset="0"/>
              </a:rPr>
              <a:pPr/>
              <a:t>19</a:t>
            </a:fld>
            <a:endParaRPr lang="en-US">
              <a:cs typeface="Arial" pitchFamily="34" charset="0"/>
            </a:endParaRPr>
          </a:p>
        </p:txBody>
      </p:sp>
      <p:sp>
        <p:nvSpPr>
          <p:cNvPr id="3077" name="Rectangle 2"/>
          <p:cNvSpPr>
            <a:spLocks noGrp="1" noChangeArrowheads="1"/>
          </p:cNvSpPr>
          <p:nvPr>
            <p:ph type="title"/>
          </p:nvPr>
        </p:nvSpPr>
        <p:spPr/>
        <p:txBody>
          <a:bodyPr/>
          <a:lstStyle/>
          <a:p>
            <a:pPr eaLnBrk="1" hangingPunct="1"/>
            <a:r>
              <a:rPr lang="en-US"/>
              <a:t>Equations</a:t>
            </a:r>
          </a:p>
        </p:txBody>
      </p:sp>
      <p:grpSp>
        <p:nvGrpSpPr>
          <p:cNvPr id="2" name="Group 3"/>
          <p:cNvGrpSpPr>
            <a:grpSpLocks/>
          </p:cNvGrpSpPr>
          <p:nvPr/>
        </p:nvGrpSpPr>
        <p:grpSpPr bwMode="auto">
          <a:xfrm>
            <a:off x="990600" y="1981200"/>
            <a:ext cx="6572250" cy="1905000"/>
            <a:chOff x="624" y="1248"/>
            <a:chExt cx="4140" cy="1200"/>
          </a:xfrm>
        </p:grpSpPr>
        <p:graphicFrame>
          <p:nvGraphicFramePr>
            <p:cNvPr id="3075" name="Object 3"/>
            <p:cNvGraphicFramePr>
              <a:graphicFrameLocks noChangeAspect="1"/>
            </p:cNvGraphicFramePr>
            <p:nvPr/>
          </p:nvGraphicFramePr>
          <p:xfrm>
            <a:off x="2832" y="1248"/>
            <a:ext cx="1932" cy="1200"/>
          </p:xfrm>
          <a:graphic>
            <a:graphicData uri="http://schemas.openxmlformats.org/presentationml/2006/ole">
              <mc:AlternateContent xmlns:mc="http://schemas.openxmlformats.org/markup-compatibility/2006">
                <mc:Choice xmlns:v="urn:schemas-microsoft-com:vml" Requires="v">
                  <p:oleObj spid="_x0000_s486424" name="Equation" r:id="rId4" imgW="1104900" imgH="685800" progId="Equation.3">
                    <p:embed/>
                  </p:oleObj>
                </mc:Choice>
                <mc:Fallback>
                  <p:oleObj name="Equation" r:id="rId4" imgW="1104900" imgH="685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2" y="1248"/>
                          <a:ext cx="1932" cy="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1" name="Text Box 5"/>
            <p:cNvSpPr txBox="1">
              <a:spLocks noChangeArrowheads="1"/>
            </p:cNvSpPr>
            <p:nvPr/>
          </p:nvSpPr>
          <p:spPr bwMode="auto">
            <a:xfrm>
              <a:off x="624" y="1536"/>
              <a:ext cx="1018" cy="327"/>
            </a:xfrm>
            <a:prstGeom prst="rect">
              <a:avLst/>
            </a:prstGeom>
            <a:noFill/>
            <a:ln w="9525">
              <a:noFill/>
              <a:miter lim="800000"/>
              <a:headEnd/>
              <a:tailEnd/>
            </a:ln>
          </p:spPr>
          <p:txBody>
            <a:bodyPr wrap="none">
              <a:spAutoFit/>
            </a:bodyPr>
            <a:lstStyle/>
            <a:p>
              <a:r>
                <a:rPr lang="en-US" sz="2800"/>
                <a:t>Net input:</a:t>
              </a:r>
            </a:p>
          </p:txBody>
        </p:sp>
      </p:grpSp>
      <p:grpSp>
        <p:nvGrpSpPr>
          <p:cNvPr id="3" name="Group 6"/>
          <p:cNvGrpSpPr>
            <a:grpSpLocks/>
          </p:cNvGrpSpPr>
          <p:nvPr/>
        </p:nvGrpSpPr>
        <p:grpSpPr bwMode="auto">
          <a:xfrm>
            <a:off x="990600" y="4495800"/>
            <a:ext cx="5181600" cy="1257300"/>
            <a:chOff x="624" y="2832"/>
            <a:chExt cx="3264" cy="792"/>
          </a:xfrm>
        </p:grpSpPr>
        <p:graphicFrame>
          <p:nvGraphicFramePr>
            <p:cNvPr id="3074" name="Object 2"/>
            <p:cNvGraphicFramePr>
              <a:graphicFrameLocks noChangeAspect="1"/>
            </p:cNvGraphicFramePr>
            <p:nvPr/>
          </p:nvGraphicFramePr>
          <p:xfrm>
            <a:off x="2832" y="2832"/>
            <a:ext cx="1056" cy="792"/>
          </p:xfrm>
          <a:graphic>
            <a:graphicData uri="http://schemas.openxmlformats.org/presentationml/2006/ole">
              <mc:AlternateContent xmlns:mc="http://schemas.openxmlformats.org/markup-compatibility/2006">
                <mc:Choice xmlns:v="urn:schemas-microsoft-com:vml" Requires="v">
                  <p:oleObj spid="_x0000_s486425" name="Equation" r:id="rId6" imgW="609600" imgH="457200" progId="Equation.3">
                    <p:embed/>
                  </p:oleObj>
                </mc:Choice>
                <mc:Fallback>
                  <p:oleObj name="Equation" r:id="rId6" imgW="609600" imgH="4572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2" y="2832"/>
                          <a:ext cx="1056" cy="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0" name="Text Box 8"/>
            <p:cNvSpPr txBox="1">
              <a:spLocks noChangeArrowheads="1"/>
            </p:cNvSpPr>
            <p:nvPr/>
          </p:nvSpPr>
          <p:spPr bwMode="auto">
            <a:xfrm>
              <a:off x="624" y="2832"/>
              <a:ext cx="1478" cy="327"/>
            </a:xfrm>
            <a:prstGeom prst="rect">
              <a:avLst/>
            </a:prstGeom>
            <a:noFill/>
            <a:ln w="9525">
              <a:noFill/>
              <a:miter lim="800000"/>
              <a:headEnd/>
              <a:tailEnd/>
            </a:ln>
          </p:spPr>
          <p:txBody>
            <a:bodyPr wrap="none">
              <a:spAutoFit/>
            </a:bodyPr>
            <a:lstStyle/>
            <a:p>
              <a:r>
                <a:rPr lang="en-US" sz="2800"/>
                <a:t>Neuron output:</a:t>
              </a:r>
            </a:p>
          </p:txBody>
        </p:sp>
      </p:grpSp>
      <p:sp>
        <p:nvSpPr>
          <p:cNvPr id="10" name="Date Placeholder 9"/>
          <p:cNvSpPr>
            <a:spLocks noGrp="1"/>
          </p:cNvSpPr>
          <p:nvPr>
            <p:ph type="dt" sz="half" idx="10"/>
          </p:nvPr>
        </p:nvSpPr>
        <p:spPr/>
        <p:txBody>
          <a:bodyPr/>
          <a:lstStyle/>
          <a:p>
            <a:fld id="{6AFC086C-7512-4195-B85B-872E7AB63922}" type="datetime1">
              <a:rPr lang="en-US" smtClean="0"/>
              <a:pPr/>
              <a:t>5/27/2022</a:t>
            </a:fld>
            <a:endParaRPr lang="en-US"/>
          </a:p>
        </p:txBody>
      </p:sp>
      <p:sp>
        <p:nvSpPr>
          <p:cNvPr id="11" name="Footer Placeholder 10"/>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924800" cy="1462088"/>
          </a:xfrm>
          <a:solidFill>
            <a:srgbClr val="002060"/>
          </a:solidFill>
        </p:spPr>
        <p:txBody>
          <a:bodyPr/>
          <a:lstStyle/>
          <a:p>
            <a:pPr eaLnBrk="1" hangingPunct="1">
              <a:defRPr/>
            </a:pPr>
            <a:r>
              <a:rPr lang="en-US" sz="3600" dirty="0">
                <a:solidFill>
                  <a:schemeClr val="bg2">
                    <a:lumMod val="75000"/>
                  </a:schemeClr>
                </a:solidFill>
              </a:rPr>
              <a:t>Artificial Neural Network</a:t>
            </a:r>
            <a:br>
              <a:rPr lang="en-US" dirty="0"/>
            </a:br>
            <a:endParaRPr lang="en-US" dirty="0"/>
          </a:p>
        </p:txBody>
      </p:sp>
      <p:pic>
        <p:nvPicPr>
          <p:cNvPr id="26627" name="Picture 4" descr="GearHead"/>
          <p:cNvPicPr>
            <a:picLocks noChangeAspect="1" noChangeArrowheads="1" noCrop="1"/>
          </p:cNvPicPr>
          <p:nvPr/>
        </p:nvPicPr>
        <p:blipFill>
          <a:blip r:embed="rId2" cstate="print"/>
          <a:srcRect/>
          <a:stretch>
            <a:fillRect/>
          </a:stretch>
        </p:blipFill>
        <p:spPr bwMode="auto">
          <a:xfrm>
            <a:off x="3810000" y="3505200"/>
            <a:ext cx="1822450" cy="2009775"/>
          </a:xfrm>
          <a:prstGeom prst="rect">
            <a:avLst/>
          </a:prstGeom>
          <a:noFill/>
          <a:ln w="9525">
            <a:noFill/>
            <a:miter lim="800000"/>
            <a:headEnd/>
            <a:tailEnd/>
          </a:ln>
        </p:spPr>
      </p:pic>
      <p:sp>
        <p:nvSpPr>
          <p:cNvPr id="26628" name="Slide Number Placeholder 4"/>
          <p:cNvSpPr>
            <a:spLocks noGrp="1"/>
          </p:cNvSpPr>
          <p:nvPr>
            <p:ph type="sldNum" sz="quarter" idx="12"/>
          </p:nvPr>
        </p:nvSpPr>
        <p:spPr>
          <a:noFill/>
        </p:spPr>
        <p:txBody>
          <a:bodyPr/>
          <a:lstStyle/>
          <a:p>
            <a:fld id="{691957EE-55F8-4E1F-863F-22158426785D}" type="slidenum">
              <a:rPr lang="en-GB" smtClean="0">
                <a:cs typeface="Arial" pitchFamily="34" charset="0"/>
              </a:rPr>
              <a:pPr/>
              <a:t>2</a:t>
            </a:fld>
            <a:endParaRPr lang="en-GB">
              <a:cs typeface="Arial" pitchFamily="34" charset="0"/>
            </a:endParaRPr>
          </a:p>
        </p:txBody>
      </p:sp>
      <p:sp>
        <p:nvSpPr>
          <p:cNvPr id="5" name="Date Placeholder 4"/>
          <p:cNvSpPr>
            <a:spLocks noGrp="1"/>
          </p:cNvSpPr>
          <p:nvPr>
            <p:ph type="dt" sz="half" idx="10"/>
          </p:nvPr>
        </p:nvSpPr>
        <p:spPr/>
        <p:txBody>
          <a:bodyPr/>
          <a:lstStyle/>
          <a:p>
            <a:fld id="{B4E65E46-4CFD-42B2-906E-7BC11F887341}" type="datetime1">
              <a:rPr lang="en-US" smtClean="0"/>
              <a:pPr/>
              <a:t>5/27/2022</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7D102E3-5A46-0FF0-FA46-032904DE8DBE}"/>
              </a:ext>
            </a:extLst>
          </p:cNvPr>
          <p:cNvSpPr>
            <a:spLocks noGrp="1" noChangeArrowheads="1"/>
          </p:cNvSpPr>
          <p:nvPr>
            <p:ph type="title"/>
          </p:nvPr>
        </p:nvSpPr>
        <p:spPr/>
        <p:txBody>
          <a:bodyPr/>
          <a:lstStyle/>
          <a:p>
            <a:r>
              <a:rPr lang="en-US" altLang="ko-KR">
                <a:latin typeface="Times New Roman" panose="02020603050405020304" pitchFamily="18" charset="0"/>
              </a:rPr>
              <a:t>Perceptron</a:t>
            </a:r>
          </a:p>
        </p:txBody>
      </p:sp>
      <p:sp>
        <p:nvSpPr>
          <p:cNvPr id="8195" name="Rectangle 3">
            <a:extLst>
              <a:ext uri="{FF2B5EF4-FFF2-40B4-BE49-F238E27FC236}">
                <a16:creationId xmlns:a16="http://schemas.microsoft.com/office/drawing/2014/main" id="{EFFA328E-1EEC-4E5E-720F-73104F6F1776}"/>
              </a:ext>
            </a:extLst>
          </p:cNvPr>
          <p:cNvSpPr>
            <a:spLocks noGrp="1" noChangeArrowheads="1"/>
          </p:cNvSpPr>
          <p:nvPr>
            <p:ph idx="1"/>
          </p:nvPr>
        </p:nvSpPr>
        <p:spPr>
          <a:xfrm>
            <a:off x="1447800" y="4953000"/>
            <a:ext cx="6400800" cy="685800"/>
          </a:xfrm>
        </p:spPr>
        <p:txBody>
          <a:bodyPr/>
          <a:lstStyle/>
          <a:p>
            <a:pPr>
              <a:buFont typeface="Wingdings" panose="05000000000000000000" pitchFamily="2" charset="2"/>
              <a:buNone/>
            </a:pPr>
            <a:r>
              <a:rPr lang="en-US" altLang="ko-KR" sz="2400">
                <a:latin typeface="Times New Roman" panose="02020603050405020304" pitchFamily="18" charset="0"/>
              </a:rPr>
              <a:t>Sometimes we’ll use simpler vector notation:</a:t>
            </a:r>
          </a:p>
          <a:p>
            <a:pPr>
              <a:buFont typeface="Wingdings" panose="05000000000000000000" pitchFamily="2" charset="2"/>
              <a:buNone/>
            </a:pPr>
            <a:endParaRPr lang="en-US" altLang="ko-KR" sz="2400">
              <a:latin typeface="Times New Roman" panose="02020603050405020304" pitchFamily="18" charset="0"/>
            </a:endParaRPr>
          </a:p>
        </p:txBody>
      </p:sp>
      <p:sp>
        <p:nvSpPr>
          <p:cNvPr id="2" name="Slide Number Placeholder 5">
            <a:extLst>
              <a:ext uri="{FF2B5EF4-FFF2-40B4-BE49-F238E27FC236}">
                <a16:creationId xmlns:a16="http://schemas.microsoft.com/office/drawing/2014/main" id="{93806487-B6B9-E6D5-98EB-D56FC8516351}"/>
              </a:ext>
            </a:extLst>
          </p:cNvPr>
          <p:cNvSpPr>
            <a:spLocks noGrp="1"/>
          </p:cNvSpPr>
          <p:nvPr>
            <p:ph type="sldNum" sz="quarter" idx="12"/>
          </p:nvPr>
        </p:nvSpPr>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fld id="{8DD70E03-28EB-4F82-BBE3-59F80D235772}" type="slidenum">
              <a:rPr lang="en-US" altLang="ko-KR" sz="1200">
                <a:solidFill>
                  <a:srgbClr val="898989"/>
                </a:solidFill>
              </a:rPr>
              <a:pPr eaLnBrk="1" hangingPunct="1"/>
              <a:t>20</a:t>
            </a:fld>
            <a:endParaRPr lang="en-US" altLang="ko-KR" sz="1200">
              <a:solidFill>
                <a:srgbClr val="898989"/>
              </a:solidFill>
            </a:endParaRPr>
          </a:p>
        </p:txBody>
      </p:sp>
      <p:pic>
        <p:nvPicPr>
          <p:cNvPr id="8197" name="Picture 4">
            <a:extLst>
              <a:ext uri="{FF2B5EF4-FFF2-40B4-BE49-F238E27FC236}">
                <a16:creationId xmlns:a16="http://schemas.microsoft.com/office/drawing/2014/main" id="{DD33B3AC-8239-0F67-3D81-FFE612654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65313"/>
            <a:ext cx="6591300" cy="285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5">
            <a:extLst>
              <a:ext uri="{FF2B5EF4-FFF2-40B4-BE49-F238E27FC236}">
                <a16:creationId xmlns:a16="http://schemas.microsoft.com/office/drawing/2014/main" id="{3166EF40-467C-8B78-AA2B-E0546AF6C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5414963"/>
            <a:ext cx="3276600"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B051BF1-5B8D-1370-D47C-6809FFF8A1C8}"/>
              </a:ext>
            </a:extLst>
          </p:cNvPr>
          <p:cNvSpPr>
            <a:spLocks noGrp="1" noChangeArrowheads="1"/>
          </p:cNvSpPr>
          <p:nvPr>
            <p:ph type="title"/>
          </p:nvPr>
        </p:nvSpPr>
        <p:spPr>
          <a:xfrm>
            <a:off x="685800" y="457200"/>
            <a:ext cx="7772400" cy="1143000"/>
          </a:xfrm>
        </p:spPr>
        <p:txBody>
          <a:bodyPr/>
          <a:lstStyle/>
          <a:p>
            <a:r>
              <a:rPr lang="en-US" altLang="ko-KR" sz="4000">
                <a:latin typeface="Times New Roman" panose="02020603050405020304" pitchFamily="18" charset="0"/>
              </a:rPr>
              <a:t>Decision Surface of a Perceptron</a:t>
            </a:r>
          </a:p>
        </p:txBody>
      </p:sp>
      <p:sp>
        <p:nvSpPr>
          <p:cNvPr id="9220" name="Rectangle 3">
            <a:extLst>
              <a:ext uri="{FF2B5EF4-FFF2-40B4-BE49-F238E27FC236}">
                <a16:creationId xmlns:a16="http://schemas.microsoft.com/office/drawing/2014/main" id="{32499672-3685-D0D7-2273-6FD3FC5D181B}"/>
              </a:ext>
            </a:extLst>
          </p:cNvPr>
          <p:cNvSpPr>
            <a:spLocks noGrp="1" noChangeArrowheads="1"/>
          </p:cNvSpPr>
          <p:nvPr>
            <p:ph idx="1"/>
          </p:nvPr>
        </p:nvSpPr>
        <p:spPr>
          <a:xfrm>
            <a:off x="1066800" y="3810000"/>
            <a:ext cx="7772400" cy="2362200"/>
          </a:xfrm>
        </p:spPr>
        <p:txBody>
          <a:bodyPr rtlCol="0">
            <a:normAutofit lnSpcReduction="10000"/>
          </a:bodyPr>
          <a:lstStyle/>
          <a:p>
            <a:pPr fontAlgn="auto">
              <a:lnSpc>
                <a:spcPct val="90000"/>
              </a:lnSpc>
              <a:spcAft>
                <a:spcPts val="0"/>
              </a:spcAft>
              <a:buFont typeface="Wingdings" pitchFamily="2" charset="2"/>
              <a:buNone/>
              <a:defRPr/>
            </a:pPr>
            <a:r>
              <a:rPr lang="en-US" altLang="ko-KR" sz="2400">
                <a:latin typeface="Times New Roman" pitchFamily="18" charset="0"/>
              </a:rPr>
              <a:t>Represents some useful functions</a:t>
            </a:r>
          </a:p>
          <a:p>
            <a:pPr fontAlgn="auto">
              <a:lnSpc>
                <a:spcPct val="90000"/>
              </a:lnSpc>
              <a:spcAft>
                <a:spcPts val="0"/>
              </a:spcAft>
              <a:defRPr/>
            </a:pPr>
            <a:r>
              <a:rPr lang="en-US" altLang="ko-KR" sz="2400">
                <a:latin typeface="Times New Roman" pitchFamily="18" charset="0"/>
              </a:rPr>
              <a:t>What weights represent</a:t>
            </a:r>
          </a:p>
          <a:p>
            <a:pPr algn="ctr" fontAlgn="auto">
              <a:lnSpc>
                <a:spcPct val="90000"/>
              </a:lnSpc>
              <a:spcAft>
                <a:spcPts val="0"/>
              </a:spcAft>
              <a:buFont typeface="Wingdings" pitchFamily="2" charset="2"/>
              <a:buNone/>
              <a:defRPr/>
            </a:pPr>
            <a:r>
              <a:rPr lang="en-US" altLang="ko-KR" sz="2400" i="1">
                <a:latin typeface="Times New Roman" pitchFamily="18" charset="0"/>
              </a:rPr>
              <a:t>g</a:t>
            </a:r>
            <a:r>
              <a:rPr lang="en-US" altLang="ko-KR" sz="2400">
                <a:latin typeface="Times New Roman" pitchFamily="18" charset="0"/>
              </a:rPr>
              <a:t>(</a:t>
            </a:r>
            <a:r>
              <a:rPr lang="en-US" altLang="ko-KR" sz="2400" i="1">
                <a:latin typeface="Times New Roman" pitchFamily="18" charset="0"/>
              </a:rPr>
              <a:t>x</a:t>
            </a:r>
            <a:r>
              <a:rPr lang="en-US" altLang="ko-KR" sz="2400" baseline="-25000">
                <a:latin typeface="Times New Roman" pitchFamily="18" charset="0"/>
              </a:rPr>
              <a:t>1</a:t>
            </a:r>
            <a:r>
              <a:rPr lang="en-US" altLang="ko-KR" sz="2400">
                <a:latin typeface="Times New Roman" pitchFamily="18" charset="0"/>
              </a:rPr>
              <a:t>, </a:t>
            </a:r>
            <a:r>
              <a:rPr lang="en-US" altLang="ko-KR" sz="2400" i="1">
                <a:latin typeface="Times New Roman" pitchFamily="18" charset="0"/>
              </a:rPr>
              <a:t>x</a:t>
            </a:r>
            <a:r>
              <a:rPr lang="en-US" altLang="ko-KR" sz="2400" baseline="-25000">
                <a:latin typeface="Times New Roman" pitchFamily="18" charset="0"/>
              </a:rPr>
              <a:t>2</a:t>
            </a:r>
            <a:r>
              <a:rPr lang="en-US" altLang="ko-KR" sz="2400">
                <a:latin typeface="Times New Roman" pitchFamily="18" charset="0"/>
              </a:rPr>
              <a:t>) = </a:t>
            </a:r>
            <a:r>
              <a:rPr lang="en-US" altLang="ko-KR" sz="2400" i="1">
                <a:latin typeface="Times New Roman" pitchFamily="18" charset="0"/>
              </a:rPr>
              <a:t>AND</a:t>
            </a:r>
            <a:r>
              <a:rPr lang="en-US" altLang="ko-KR" sz="2400">
                <a:latin typeface="Times New Roman" pitchFamily="18" charset="0"/>
              </a:rPr>
              <a:t>(</a:t>
            </a:r>
            <a:r>
              <a:rPr lang="en-US" altLang="ko-KR" sz="2400" i="1">
                <a:latin typeface="Times New Roman" pitchFamily="18" charset="0"/>
              </a:rPr>
              <a:t>x</a:t>
            </a:r>
            <a:r>
              <a:rPr lang="en-US" altLang="ko-KR" sz="2400" baseline="-25000">
                <a:latin typeface="Times New Roman" pitchFamily="18" charset="0"/>
              </a:rPr>
              <a:t>1</a:t>
            </a:r>
            <a:r>
              <a:rPr lang="en-US" altLang="ko-KR" sz="2400">
                <a:latin typeface="Times New Roman" pitchFamily="18" charset="0"/>
              </a:rPr>
              <a:t>, </a:t>
            </a:r>
            <a:r>
              <a:rPr lang="en-US" altLang="ko-KR" sz="2400" i="1">
                <a:latin typeface="Times New Roman" pitchFamily="18" charset="0"/>
              </a:rPr>
              <a:t>x</a:t>
            </a:r>
            <a:r>
              <a:rPr lang="en-US" altLang="ko-KR" sz="2400" baseline="-25000">
                <a:latin typeface="Times New Roman" pitchFamily="18" charset="0"/>
              </a:rPr>
              <a:t>2</a:t>
            </a:r>
            <a:r>
              <a:rPr lang="en-US" altLang="ko-KR" sz="2400">
                <a:latin typeface="Times New Roman" pitchFamily="18" charset="0"/>
              </a:rPr>
              <a:t>)?</a:t>
            </a:r>
          </a:p>
          <a:p>
            <a:pPr fontAlgn="auto">
              <a:lnSpc>
                <a:spcPct val="90000"/>
              </a:lnSpc>
              <a:spcAft>
                <a:spcPts val="0"/>
              </a:spcAft>
              <a:buFont typeface="Wingdings" pitchFamily="2" charset="2"/>
              <a:buNone/>
              <a:defRPr/>
            </a:pPr>
            <a:r>
              <a:rPr lang="en-US" altLang="ko-KR" sz="2400">
                <a:latin typeface="Times New Roman" pitchFamily="18" charset="0"/>
              </a:rPr>
              <a:t>But some functions not representable</a:t>
            </a:r>
          </a:p>
          <a:p>
            <a:pPr fontAlgn="auto">
              <a:lnSpc>
                <a:spcPct val="90000"/>
              </a:lnSpc>
              <a:spcAft>
                <a:spcPts val="0"/>
              </a:spcAft>
              <a:defRPr/>
            </a:pPr>
            <a:r>
              <a:rPr lang="en-US" altLang="ko-KR" sz="2400">
                <a:latin typeface="Times New Roman" pitchFamily="18" charset="0"/>
              </a:rPr>
              <a:t>e.g., not linearly separable</a:t>
            </a:r>
          </a:p>
          <a:p>
            <a:pPr fontAlgn="auto">
              <a:lnSpc>
                <a:spcPct val="90000"/>
              </a:lnSpc>
              <a:spcAft>
                <a:spcPts val="0"/>
              </a:spcAft>
              <a:defRPr/>
            </a:pPr>
            <a:r>
              <a:rPr lang="en-US" altLang="ko-KR" sz="2400">
                <a:latin typeface="Times New Roman" pitchFamily="18" charset="0"/>
              </a:rPr>
              <a:t>Therefore, we’ll want networks of these...</a:t>
            </a:r>
          </a:p>
        </p:txBody>
      </p:sp>
      <p:sp>
        <p:nvSpPr>
          <p:cNvPr id="2" name="Slide Number Placeholder 5">
            <a:extLst>
              <a:ext uri="{FF2B5EF4-FFF2-40B4-BE49-F238E27FC236}">
                <a16:creationId xmlns:a16="http://schemas.microsoft.com/office/drawing/2014/main" id="{77D8DBD2-6AA3-BEA7-E1C7-D3AB6EBD29CB}"/>
              </a:ext>
            </a:extLst>
          </p:cNvPr>
          <p:cNvSpPr>
            <a:spLocks noGrp="1"/>
          </p:cNvSpPr>
          <p:nvPr>
            <p:ph type="sldNum" sz="quarter" idx="12"/>
          </p:nvPr>
        </p:nvSpPr>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fld id="{24DAEA1F-1069-4AAA-9879-0BEF7012E00C}" type="slidenum">
              <a:rPr lang="en-US" altLang="ko-KR" sz="1200">
                <a:solidFill>
                  <a:srgbClr val="898989"/>
                </a:solidFill>
              </a:rPr>
              <a:pPr eaLnBrk="1" hangingPunct="1"/>
              <a:t>21</a:t>
            </a:fld>
            <a:endParaRPr lang="en-US" altLang="ko-KR" sz="1200">
              <a:solidFill>
                <a:srgbClr val="898989"/>
              </a:solidFill>
            </a:endParaRPr>
          </a:p>
        </p:txBody>
      </p:sp>
      <p:pic>
        <p:nvPicPr>
          <p:cNvPr id="9221" name="Picture 4">
            <a:extLst>
              <a:ext uri="{FF2B5EF4-FFF2-40B4-BE49-F238E27FC236}">
                <a16:creationId xmlns:a16="http://schemas.microsoft.com/office/drawing/2014/main" id="{965867F1-8042-C12C-7BA4-E522DF517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8" y="1371600"/>
            <a:ext cx="5529262"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3C46655-7313-F29B-F066-C2365CB32194}"/>
              </a:ext>
            </a:extLst>
          </p:cNvPr>
          <p:cNvSpPr>
            <a:spLocks noGrp="1" noChangeArrowheads="1"/>
          </p:cNvSpPr>
          <p:nvPr>
            <p:ph type="title"/>
          </p:nvPr>
        </p:nvSpPr>
        <p:spPr/>
        <p:txBody>
          <a:bodyPr/>
          <a:lstStyle/>
          <a:p>
            <a:r>
              <a:rPr lang="en-US" altLang="ko-KR">
                <a:latin typeface="Times New Roman" panose="02020603050405020304" pitchFamily="18" charset="0"/>
              </a:rPr>
              <a:t>Perceptron training rule</a:t>
            </a:r>
          </a:p>
        </p:txBody>
      </p:sp>
      <p:sp>
        <p:nvSpPr>
          <p:cNvPr id="10243" name="Rectangle 3">
            <a:extLst>
              <a:ext uri="{FF2B5EF4-FFF2-40B4-BE49-F238E27FC236}">
                <a16:creationId xmlns:a16="http://schemas.microsoft.com/office/drawing/2014/main" id="{C39211FE-3E26-570D-D406-AB23B63DF162}"/>
              </a:ext>
            </a:extLst>
          </p:cNvPr>
          <p:cNvSpPr>
            <a:spLocks noGrp="1" noChangeArrowheads="1"/>
          </p:cNvSpPr>
          <p:nvPr>
            <p:ph idx="1"/>
          </p:nvPr>
        </p:nvSpPr>
        <p:spPr>
          <a:xfrm>
            <a:off x="990600" y="1981200"/>
            <a:ext cx="7086600" cy="4267200"/>
          </a:xfrm>
        </p:spPr>
        <p:txBody>
          <a:bodyPr/>
          <a:lstStyle/>
          <a:p>
            <a:pPr algn="ctr">
              <a:buFont typeface="Wingdings" panose="05000000000000000000" pitchFamily="2" charset="2"/>
              <a:buNone/>
            </a:pPr>
            <a:r>
              <a:rPr lang="en-US" altLang="ko-KR" sz="2400" i="1">
                <a:latin typeface="Times New Roman" panose="02020603050405020304" pitchFamily="18" charset="0"/>
              </a:rPr>
              <a:t>w</a:t>
            </a:r>
            <a:r>
              <a:rPr lang="en-US" altLang="ko-KR" sz="2400" i="1" baseline="-25000">
                <a:latin typeface="Times New Roman" panose="02020603050405020304" pitchFamily="18" charset="0"/>
              </a:rPr>
              <a:t>i</a:t>
            </a:r>
            <a:r>
              <a:rPr lang="en-US" altLang="ko-KR" sz="2400">
                <a:latin typeface="Times New Roman" panose="02020603050405020304" pitchFamily="18" charset="0"/>
              </a:rPr>
              <a:t>  </a:t>
            </a:r>
            <a:r>
              <a:rPr lang="en-US" altLang="ko-KR" sz="2400">
                <a:latin typeface="Times New Roman" panose="02020603050405020304" pitchFamily="18" charset="0"/>
                <a:sym typeface="Symbol" panose="05050102010706020507" pitchFamily="18" charset="2"/>
              </a:rPr>
              <a:t> </a:t>
            </a:r>
            <a:r>
              <a:rPr lang="en-US" altLang="ko-KR" sz="2400" i="1">
                <a:latin typeface="Times New Roman" panose="02020603050405020304" pitchFamily="18" charset="0"/>
              </a:rPr>
              <a:t>w</a:t>
            </a:r>
            <a:r>
              <a:rPr lang="en-US" altLang="ko-KR" sz="2400" i="1" baseline="-25000">
                <a:latin typeface="Times New Roman" panose="02020603050405020304" pitchFamily="18" charset="0"/>
              </a:rPr>
              <a:t>i</a:t>
            </a:r>
            <a:r>
              <a:rPr lang="en-US" altLang="ko-KR" sz="2400">
                <a:latin typeface="Times New Roman" panose="02020603050405020304" pitchFamily="18" charset="0"/>
                <a:sym typeface="Symbol" panose="05050102010706020507" pitchFamily="18" charset="2"/>
              </a:rPr>
              <a:t> </a:t>
            </a:r>
            <a:r>
              <a:rPr lang="en-US" altLang="ko-KR" sz="2400">
                <a:latin typeface="Times New Roman" panose="02020603050405020304" pitchFamily="18" charset="0"/>
              </a:rPr>
              <a:t>+ </a:t>
            </a:r>
            <a:r>
              <a:rPr lang="en-US" altLang="ko-KR" sz="2400">
                <a:latin typeface="Times New Roman" panose="02020603050405020304" pitchFamily="18" charset="0"/>
                <a:sym typeface="Symbol" panose="05050102010706020507" pitchFamily="18" charset="2"/>
              </a:rPr>
              <a:t></a:t>
            </a:r>
            <a:r>
              <a:rPr lang="en-US" altLang="ko-KR" sz="2400" i="1">
                <a:latin typeface="Times New Roman" panose="02020603050405020304" pitchFamily="18" charset="0"/>
              </a:rPr>
              <a:t>w</a:t>
            </a:r>
            <a:r>
              <a:rPr lang="en-US" altLang="ko-KR" sz="2400" i="1" baseline="-25000">
                <a:latin typeface="Times New Roman" panose="02020603050405020304" pitchFamily="18" charset="0"/>
              </a:rPr>
              <a:t>i</a:t>
            </a:r>
          </a:p>
          <a:p>
            <a:pPr algn="ctr">
              <a:buFont typeface="Wingdings" panose="05000000000000000000" pitchFamily="2" charset="2"/>
              <a:buNone/>
            </a:pPr>
            <a:r>
              <a:rPr lang="en-US" altLang="ko-KR" sz="2400">
                <a:latin typeface="Times New Roman" panose="02020603050405020304" pitchFamily="18" charset="0"/>
                <a:sym typeface="Symbol" panose="05050102010706020507" pitchFamily="18" charset="2"/>
              </a:rPr>
              <a:t>where	</a:t>
            </a:r>
            <a:r>
              <a:rPr lang="en-US" altLang="ko-KR" sz="2400" i="1">
                <a:latin typeface="Times New Roman" panose="02020603050405020304" pitchFamily="18" charset="0"/>
              </a:rPr>
              <a:t>w</a:t>
            </a:r>
            <a:r>
              <a:rPr lang="en-US" altLang="ko-KR" sz="2400" i="1" baseline="-25000">
                <a:latin typeface="Times New Roman" panose="02020603050405020304" pitchFamily="18" charset="0"/>
              </a:rPr>
              <a:t>i </a:t>
            </a:r>
            <a:r>
              <a:rPr lang="en-US" altLang="ko-KR" sz="2400">
                <a:latin typeface="Times New Roman" panose="02020603050405020304" pitchFamily="18" charset="0"/>
              </a:rPr>
              <a:t>= </a:t>
            </a:r>
            <a:r>
              <a:rPr lang="en-US" altLang="ko-KR" sz="2400" i="1">
                <a:latin typeface="Times New Roman" panose="02020603050405020304" pitchFamily="18" charset="0"/>
                <a:sym typeface="Symbol" panose="05050102010706020507" pitchFamily="18" charset="2"/>
              </a:rPr>
              <a:t> </a:t>
            </a:r>
            <a:r>
              <a:rPr lang="en-US" altLang="ko-KR" sz="2400">
                <a:latin typeface="Times New Roman" panose="02020603050405020304" pitchFamily="18" charset="0"/>
                <a:sym typeface="Symbol" panose="05050102010706020507" pitchFamily="18" charset="2"/>
              </a:rPr>
              <a:t>(</a:t>
            </a:r>
            <a:r>
              <a:rPr lang="en-US" altLang="ko-KR" sz="2400" i="1">
                <a:latin typeface="Times New Roman" panose="02020603050405020304" pitchFamily="18" charset="0"/>
                <a:sym typeface="Symbol" panose="05050102010706020507" pitchFamily="18" charset="2"/>
              </a:rPr>
              <a:t>t</a:t>
            </a:r>
            <a:r>
              <a:rPr lang="en-US" altLang="ko-KR" sz="2400">
                <a:latin typeface="Times New Roman" panose="02020603050405020304" pitchFamily="18" charset="0"/>
                <a:sym typeface="Symbol" panose="05050102010706020507" pitchFamily="18" charset="2"/>
              </a:rPr>
              <a:t> – </a:t>
            </a:r>
            <a:r>
              <a:rPr lang="en-US" altLang="ko-KR" sz="2400" i="1">
                <a:latin typeface="Times New Roman" panose="02020603050405020304" pitchFamily="18" charset="0"/>
                <a:sym typeface="Symbol" panose="05050102010706020507" pitchFamily="18" charset="2"/>
              </a:rPr>
              <a:t>o</a:t>
            </a:r>
            <a:r>
              <a:rPr lang="en-US" altLang="ko-KR" sz="2400">
                <a:latin typeface="Times New Roman" panose="02020603050405020304" pitchFamily="18" charset="0"/>
                <a:sym typeface="Symbol" panose="05050102010706020507" pitchFamily="18" charset="2"/>
              </a:rPr>
              <a:t>) </a:t>
            </a:r>
            <a:r>
              <a:rPr lang="en-US" altLang="ko-KR" sz="2400" i="1">
                <a:latin typeface="Times New Roman" panose="02020603050405020304" pitchFamily="18" charset="0"/>
                <a:sym typeface="Symbol" panose="05050102010706020507" pitchFamily="18" charset="2"/>
              </a:rPr>
              <a:t>x</a:t>
            </a:r>
            <a:r>
              <a:rPr lang="en-US" altLang="ko-KR" sz="2400" i="1" baseline="-25000">
                <a:latin typeface="Times New Roman" panose="02020603050405020304" pitchFamily="18" charset="0"/>
                <a:sym typeface="Symbol" panose="05050102010706020507" pitchFamily="18" charset="2"/>
              </a:rPr>
              <a:t>i</a:t>
            </a:r>
            <a:endParaRPr lang="en-US" altLang="ko-KR" sz="2400" i="1" baseline="-25000">
              <a:latin typeface="Times New Roman" panose="02020603050405020304" pitchFamily="18" charset="0"/>
            </a:endParaRPr>
          </a:p>
          <a:p>
            <a:pPr>
              <a:buFont typeface="Wingdings" panose="05000000000000000000" pitchFamily="2" charset="2"/>
              <a:buNone/>
            </a:pPr>
            <a:r>
              <a:rPr lang="en-US" altLang="ko-KR" sz="2400">
                <a:latin typeface="Times New Roman" panose="02020603050405020304" pitchFamily="18" charset="0"/>
                <a:sym typeface="Symbol" panose="05050102010706020507" pitchFamily="18" charset="2"/>
              </a:rPr>
              <a:t>Where:</a:t>
            </a:r>
          </a:p>
          <a:p>
            <a:r>
              <a:rPr lang="en-US" altLang="ko-KR" sz="2400" i="1">
                <a:latin typeface="Times New Roman" panose="02020603050405020304" pitchFamily="18" charset="0"/>
              </a:rPr>
              <a:t>t</a:t>
            </a:r>
            <a:r>
              <a:rPr lang="en-US" altLang="ko-KR" sz="2400">
                <a:latin typeface="Times New Roman" panose="02020603050405020304" pitchFamily="18" charset="0"/>
              </a:rPr>
              <a:t> = </a:t>
            </a:r>
            <a:r>
              <a:rPr lang="en-US" altLang="ko-KR" sz="2400" i="1">
                <a:latin typeface="Times New Roman" panose="02020603050405020304" pitchFamily="18" charset="0"/>
              </a:rPr>
              <a:t>c</a:t>
            </a:r>
            <a:r>
              <a:rPr lang="en-US" altLang="ko-KR" sz="2400">
                <a:latin typeface="Times New Roman" panose="02020603050405020304" pitchFamily="18" charset="0"/>
              </a:rPr>
              <a:t>(</a:t>
            </a:r>
            <a:r>
              <a:rPr lang="en-US" altLang="ko-KR" sz="2400" i="1">
                <a:latin typeface="Times New Roman" panose="02020603050405020304" pitchFamily="18" charset="0"/>
              </a:rPr>
              <a:t>x</a:t>
            </a:r>
            <a:r>
              <a:rPr lang="en-US" altLang="ko-KR" sz="2400">
                <a:latin typeface="Times New Roman" panose="02020603050405020304" pitchFamily="18" charset="0"/>
              </a:rPr>
              <a:t>) is target value</a:t>
            </a:r>
          </a:p>
          <a:p>
            <a:r>
              <a:rPr lang="en-US" altLang="ko-KR" sz="2400" i="1">
                <a:latin typeface="Times New Roman" panose="02020603050405020304" pitchFamily="18" charset="0"/>
              </a:rPr>
              <a:t>o</a:t>
            </a:r>
            <a:r>
              <a:rPr lang="en-US" altLang="ko-KR" sz="2400">
                <a:latin typeface="Times New Roman" panose="02020603050405020304" pitchFamily="18" charset="0"/>
              </a:rPr>
              <a:t> is perceptron output</a:t>
            </a:r>
          </a:p>
          <a:p>
            <a:r>
              <a:rPr lang="en-US" altLang="ko-KR" sz="2400" i="1">
                <a:latin typeface="Times New Roman" panose="02020603050405020304" pitchFamily="18" charset="0"/>
                <a:sym typeface="Symbol" panose="05050102010706020507" pitchFamily="18" charset="2"/>
              </a:rPr>
              <a:t></a:t>
            </a:r>
            <a:r>
              <a:rPr lang="en-US" altLang="ko-KR" sz="2400">
                <a:latin typeface="Times New Roman" panose="02020603050405020304" pitchFamily="18" charset="0"/>
              </a:rPr>
              <a:t> is small constant (e.g., .1) called </a:t>
            </a:r>
            <a:r>
              <a:rPr lang="en-US" altLang="ko-KR" sz="2400" i="1">
                <a:latin typeface="Times New Roman" panose="02020603050405020304" pitchFamily="18" charset="0"/>
              </a:rPr>
              <a:t>learning rate</a:t>
            </a:r>
          </a:p>
          <a:p>
            <a:pPr>
              <a:buFont typeface="Wingdings" panose="05000000000000000000" pitchFamily="2" charset="2"/>
              <a:buNone/>
            </a:pPr>
            <a:endParaRPr lang="en-US" altLang="ko-KR" sz="1000">
              <a:latin typeface="Times New Roman" panose="02020603050405020304" pitchFamily="18" charset="0"/>
            </a:endParaRPr>
          </a:p>
          <a:p>
            <a:pPr>
              <a:buFont typeface="Wingdings" panose="05000000000000000000" pitchFamily="2" charset="2"/>
              <a:buNone/>
            </a:pPr>
            <a:r>
              <a:rPr lang="en-US" altLang="ko-KR" sz="2400">
                <a:latin typeface="Times New Roman" panose="02020603050405020304" pitchFamily="18" charset="0"/>
              </a:rPr>
              <a:t>Can prove it will converge</a:t>
            </a:r>
          </a:p>
          <a:p>
            <a:r>
              <a:rPr lang="en-US" altLang="ko-KR" sz="2400">
                <a:latin typeface="Times New Roman" panose="02020603050405020304" pitchFamily="18" charset="0"/>
              </a:rPr>
              <a:t>If training data is linearly separable</a:t>
            </a:r>
          </a:p>
          <a:p>
            <a:r>
              <a:rPr lang="en-US" altLang="ko-KR" sz="2400">
                <a:latin typeface="Times New Roman" panose="02020603050405020304" pitchFamily="18" charset="0"/>
              </a:rPr>
              <a:t>and </a:t>
            </a:r>
            <a:r>
              <a:rPr lang="en-US" altLang="ko-KR" sz="2400" i="1">
                <a:latin typeface="Times New Roman" panose="02020603050405020304" pitchFamily="18" charset="0"/>
                <a:sym typeface="Symbol" panose="05050102010706020507" pitchFamily="18" charset="2"/>
              </a:rPr>
              <a:t></a:t>
            </a:r>
            <a:r>
              <a:rPr lang="en-US" altLang="ko-KR" sz="2400">
                <a:latin typeface="Times New Roman" panose="02020603050405020304" pitchFamily="18" charset="0"/>
              </a:rPr>
              <a:t> sufficiently small</a:t>
            </a:r>
            <a:endParaRPr lang="en-US" altLang="ko-KR" sz="2400" i="1">
              <a:latin typeface="Times New Roman" panose="02020603050405020304" pitchFamily="18" charset="0"/>
            </a:endParaRPr>
          </a:p>
        </p:txBody>
      </p:sp>
      <p:sp>
        <p:nvSpPr>
          <p:cNvPr id="2" name="Slide Number Placeholder 5">
            <a:extLst>
              <a:ext uri="{FF2B5EF4-FFF2-40B4-BE49-F238E27FC236}">
                <a16:creationId xmlns:a16="http://schemas.microsoft.com/office/drawing/2014/main" id="{E5AF09B9-0655-664D-E116-0B8531FF0A3D}"/>
              </a:ext>
            </a:extLst>
          </p:cNvPr>
          <p:cNvSpPr>
            <a:spLocks noGrp="1"/>
          </p:cNvSpPr>
          <p:nvPr>
            <p:ph type="sldNum" sz="quarter" idx="12"/>
          </p:nvPr>
        </p:nvSpPr>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fld id="{C504B452-EC40-49EE-A79B-97C84906DDA5}" type="slidenum">
              <a:rPr lang="en-US" altLang="ko-KR" sz="1200">
                <a:solidFill>
                  <a:srgbClr val="898989"/>
                </a:solidFill>
              </a:rPr>
              <a:pPr eaLnBrk="1" hangingPunct="1"/>
              <a:t>22</a:t>
            </a:fld>
            <a:endParaRPr lang="en-US" altLang="ko-KR" sz="1200">
              <a:solidFill>
                <a:srgbClr val="898989"/>
              </a:solidFill>
            </a:endParaRPr>
          </a:p>
        </p:txBody>
      </p:sp>
      <p:sp>
        <p:nvSpPr>
          <p:cNvPr id="10245" name="Line 4">
            <a:extLst>
              <a:ext uri="{FF2B5EF4-FFF2-40B4-BE49-F238E27FC236}">
                <a16:creationId xmlns:a16="http://schemas.microsoft.com/office/drawing/2014/main" id="{BB53B295-9FD7-19AF-B74E-CE915AD7D6A4}"/>
              </a:ext>
            </a:extLst>
          </p:cNvPr>
          <p:cNvSpPr>
            <a:spLocks noChangeShapeType="1"/>
          </p:cNvSpPr>
          <p:nvPr/>
        </p:nvSpPr>
        <p:spPr bwMode="auto">
          <a:xfrm>
            <a:off x="2057400" y="3457575"/>
            <a:ext cx="152400" cy="0"/>
          </a:xfrm>
          <a:prstGeom prst="line">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8" charset="0"/>
                <a:cs typeface="Times New Roman" pitchFamily="18" charset="0"/>
              </a:rPr>
              <a:t>How do ANNs work?</a:t>
            </a:r>
          </a:p>
        </p:txBody>
      </p:sp>
      <p:sp>
        <p:nvSpPr>
          <p:cNvPr id="34818" name="Text Box 2"/>
          <p:cNvSpPr txBox="1">
            <a:spLocks noChangeArrowheads="1"/>
          </p:cNvSpPr>
          <p:nvPr/>
        </p:nvSpPr>
        <p:spPr bwMode="auto">
          <a:xfrm>
            <a:off x="76200" y="4572000"/>
            <a:ext cx="21336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8" charset="0"/>
                <a:cs typeface="Times New Roman" pitchFamily="18" charset="0"/>
              </a:rPr>
              <a:t>Output</a:t>
            </a:r>
          </a:p>
        </p:txBody>
      </p:sp>
      <p:sp>
        <p:nvSpPr>
          <p:cNvPr id="34819" name="Oval 3"/>
          <p:cNvSpPr>
            <a:spLocks noChangeArrowheads="1"/>
          </p:cNvSpPr>
          <p:nvPr/>
        </p:nvSpPr>
        <p:spPr bwMode="auto">
          <a:xfrm>
            <a:off x="6553200" y="1371600"/>
            <a:ext cx="685800" cy="685800"/>
          </a:xfrm>
          <a:prstGeom prst="ellipse">
            <a:avLst/>
          </a:prstGeom>
          <a:solidFill>
            <a:srgbClr val="69240C"/>
          </a:solidFill>
          <a:ln w="12600">
            <a:solidFill>
              <a:srgbClr val="9B320E"/>
            </a:solidFill>
            <a:miter lim="800000"/>
            <a:headEnd/>
            <a:tailEnd/>
          </a:ln>
          <a:effectLst/>
        </p:spPr>
        <p:txBody>
          <a:bodyPr lIns="90000" tIns="46800" rIns="90000" bIns="46800" anchor="ctr"/>
          <a:lstStyle/>
          <a:p>
            <a:pPr algn="ctr">
              <a:lnSpc>
                <a:spcPct val="100000"/>
              </a:lnSpc>
              <a:buClr>
                <a:srgbClr val="FFFFFF"/>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8" charset="0"/>
                <a:cs typeface="Times New Roman" pitchFamily="18" charset="0"/>
              </a:rPr>
              <a:t>x</a:t>
            </a:r>
            <a:r>
              <a:rPr lang="en-GB" sz="1400">
                <a:solidFill>
                  <a:srgbClr val="FFFFFF"/>
                </a:solidFill>
                <a:latin typeface="Times New Roman" pitchFamily="18" charset="0"/>
                <a:cs typeface="Times New Roman" pitchFamily="18" charset="0"/>
              </a:rPr>
              <a:t>1</a:t>
            </a:r>
          </a:p>
        </p:txBody>
      </p:sp>
      <p:sp>
        <p:nvSpPr>
          <p:cNvPr id="34820" name="Oval 4"/>
          <p:cNvSpPr>
            <a:spLocks noChangeArrowheads="1"/>
          </p:cNvSpPr>
          <p:nvPr/>
        </p:nvSpPr>
        <p:spPr bwMode="auto">
          <a:xfrm>
            <a:off x="4191000" y="1371600"/>
            <a:ext cx="685800" cy="685800"/>
          </a:xfrm>
          <a:prstGeom prst="ellipse">
            <a:avLst/>
          </a:prstGeom>
          <a:solidFill>
            <a:srgbClr val="69240C"/>
          </a:solidFill>
          <a:ln w="12600">
            <a:solidFill>
              <a:srgbClr val="69240C"/>
            </a:solidFill>
            <a:miter lim="800000"/>
            <a:headEnd/>
            <a:tailEnd/>
          </a:ln>
          <a:effectLst/>
        </p:spPr>
        <p:txBody>
          <a:bodyPr lIns="90000" tIns="46800" rIns="90000" bIns="46800" anchor="ctr"/>
          <a:lstStyle/>
          <a:p>
            <a:pPr algn="ctr">
              <a:lnSpc>
                <a:spcPct val="100000"/>
              </a:lnSpc>
              <a:buClr>
                <a:srgbClr val="FFFFFF"/>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8" charset="0"/>
                <a:cs typeface="Times New Roman" pitchFamily="18" charset="0"/>
              </a:rPr>
              <a:t>x</a:t>
            </a:r>
            <a:r>
              <a:rPr lang="en-GB" sz="1400">
                <a:solidFill>
                  <a:srgbClr val="FFFFFF"/>
                </a:solidFill>
                <a:latin typeface="Times New Roman" pitchFamily="18" charset="0"/>
                <a:cs typeface="Times New Roman" pitchFamily="18" charset="0"/>
              </a:rPr>
              <a:t>2</a:t>
            </a:r>
          </a:p>
        </p:txBody>
      </p:sp>
      <p:sp>
        <p:nvSpPr>
          <p:cNvPr id="34821" name="Oval 5"/>
          <p:cNvSpPr>
            <a:spLocks noChangeArrowheads="1"/>
          </p:cNvSpPr>
          <p:nvPr/>
        </p:nvSpPr>
        <p:spPr bwMode="auto">
          <a:xfrm>
            <a:off x="1828800" y="1371600"/>
            <a:ext cx="685800" cy="685800"/>
          </a:xfrm>
          <a:prstGeom prst="ellipse">
            <a:avLst/>
          </a:prstGeom>
          <a:solidFill>
            <a:srgbClr val="69240C"/>
          </a:solidFill>
          <a:ln w="12600">
            <a:solidFill>
              <a:srgbClr val="69240C"/>
            </a:solidFill>
            <a:miter lim="800000"/>
            <a:headEnd/>
            <a:tailEnd/>
          </a:ln>
          <a:effectLst/>
        </p:spPr>
        <p:txBody>
          <a:bodyPr lIns="90000" tIns="46800" rIns="90000" bIns="46800" anchor="ctr"/>
          <a:lstStyle/>
          <a:p>
            <a:pPr algn="ctr">
              <a:lnSpc>
                <a:spcPct val="100000"/>
              </a:lnSpc>
              <a:buClr>
                <a:srgbClr val="FFFFFF"/>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8" charset="0"/>
                <a:cs typeface="Times New Roman" pitchFamily="18" charset="0"/>
              </a:rPr>
              <a:t>x</a:t>
            </a:r>
            <a:r>
              <a:rPr lang="en-GB" sz="1400">
                <a:solidFill>
                  <a:srgbClr val="FFFFFF"/>
                </a:solidFill>
                <a:latin typeface="Times New Roman" pitchFamily="18" charset="0"/>
                <a:cs typeface="Times New Roman" pitchFamily="18" charset="0"/>
              </a:rPr>
              <a:t>m</a:t>
            </a:r>
          </a:p>
        </p:txBody>
      </p:sp>
      <p:sp>
        <p:nvSpPr>
          <p:cNvPr id="34822" name="Oval 6"/>
          <p:cNvSpPr>
            <a:spLocks noChangeArrowheads="1"/>
          </p:cNvSpPr>
          <p:nvPr/>
        </p:nvSpPr>
        <p:spPr bwMode="auto">
          <a:xfrm>
            <a:off x="4191000" y="2743200"/>
            <a:ext cx="685800" cy="685800"/>
          </a:xfrm>
          <a:prstGeom prst="ellipse">
            <a:avLst/>
          </a:prstGeom>
          <a:solidFill>
            <a:srgbClr val="742217"/>
          </a:solidFill>
          <a:ln w="12600">
            <a:solidFill>
              <a:srgbClr val="4E1610"/>
            </a:solidFill>
            <a:miter lim="800000"/>
            <a:headEnd/>
            <a:tailEnd/>
          </a:ln>
          <a:effec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FFFFFF"/>
                </a:solidFill>
                <a:ea typeface="HG Mincho Light J" charset="0"/>
                <a:cs typeface="HG Mincho Light J" charset="0"/>
              </a:rPr>
              <a:t>∑</a:t>
            </a:r>
          </a:p>
        </p:txBody>
      </p:sp>
      <p:sp>
        <p:nvSpPr>
          <p:cNvPr id="34823" name="Oval 7"/>
          <p:cNvSpPr>
            <a:spLocks noChangeArrowheads="1"/>
          </p:cNvSpPr>
          <p:nvPr/>
        </p:nvSpPr>
        <p:spPr bwMode="auto">
          <a:xfrm>
            <a:off x="4191000" y="4572000"/>
            <a:ext cx="685800" cy="685800"/>
          </a:xfrm>
          <a:prstGeom prst="ellipse">
            <a:avLst/>
          </a:prstGeom>
          <a:solidFill>
            <a:srgbClr val="7C6B4D"/>
          </a:solidFill>
          <a:ln w="12600">
            <a:solidFill>
              <a:srgbClr val="534733"/>
            </a:solidFill>
            <a:miter lim="800000"/>
            <a:headEnd/>
            <a:tailEnd/>
          </a:ln>
          <a:effec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solidFill>
                  <a:srgbClr val="FFFFFF"/>
                </a:solidFill>
                <a:ea typeface="HG Mincho Light J" charset="0"/>
                <a:cs typeface="HG Mincho Light J" charset="0"/>
              </a:rPr>
              <a:t>y</a:t>
            </a:r>
          </a:p>
        </p:txBody>
      </p:sp>
      <p:sp>
        <p:nvSpPr>
          <p:cNvPr id="34824" name="Text Box 8"/>
          <p:cNvSpPr txBox="1">
            <a:spLocks noChangeArrowheads="1"/>
          </p:cNvSpPr>
          <p:nvPr/>
        </p:nvSpPr>
        <p:spPr bwMode="auto">
          <a:xfrm>
            <a:off x="76200" y="2743200"/>
            <a:ext cx="22098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8" charset="0"/>
                <a:cs typeface="Times New Roman" pitchFamily="18" charset="0"/>
              </a:rPr>
              <a:t>Processing</a:t>
            </a:r>
          </a:p>
        </p:txBody>
      </p:sp>
      <p:sp>
        <p:nvSpPr>
          <p:cNvPr id="34825" name="Text Box 9"/>
          <p:cNvSpPr txBox="1">
            <a:spLocks noChangeArrowheads="1"/>
          </p:cNvSpPr>
          <p:nvPr/>
        </p:nvSpPr>
        <p:spPr bwMode="auto">
          <a:xfrm>
            <a:off x="76200" y="1447800"/>
            <a:ext cx="18288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8" charset="0"/>
                <a:cs typeface="Times New Roman" pitchFamily="18" charset="0"/>
              </a:rPr>
              <a:t>Input</a:t>
            </a:r>
          </a:p>
        </p:txBody>
      </p:sp>
      <p:sp>
        <p:nvSpPr>
          <p:cNvPr id="34826" name="Rectangle 10"/>
          <p:cNvSpPr>
            <a:spLocks noChangeArrowheads="1"/>
          </p:cNvSpPr>
          <p:nvPr/>
        </p:nvSpPr>
        <p:spPr bwMode="auto">
          <a:xfrm>
            <a:off x="4794250" y="3465512"/>
            <a:ext cx="4197350" cy="649288"/>
          </a:xfrm>
          <a:prstGeom prst="rect">
            <a:avLst/>
          </a:prstGeom>
          <a:solidFill>
            <a:srgbClr val="EF8C6A"/>
          </a:solidFill>
          <a:ln w="9525">
            <a:noFill/>
            <a:round/>
            <a:headEnd/>
            <a:tailEnd/>
          </a:ln>
          <a:effectLst/>
        </p:spPr>
        <p:txBody>
          <a:bodyPr wrap="none" lIns="90000" tIns="46800" rIns="90000" bIns="46800">
            <a:spAutoFit/>
          </a:bodyPr>
          <a:lstStyle/>
          <a:p>
            <a:pP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8" charset="0"/>
                <a:cs typeface="Times New Roman" pitchFamily="18" charset="0"/>
              </a:rPr>
              <a:t>∑= </a:t>
            </a:r>
            <a:r>
              <a:rPr lang="en-GB" sz="3200">
                <a:solidFill>
                  <a:srgbClr val="000000"/>
                </a:solidFill>
                <a:ea typeface="HG Mincho Light J" charset="0"/>
                <a:cs typeface="HG Mincho Light J" charset="0"/>
              </a:rPr>
              <a:t>X</a:t>
            </a:r>
            <a:r>
              <a:rPr lang="en-GB" sz="3200" baseline="-25000">
                <a:solidFill>
                  <a:srgbClr val="000000"/>
                </a:solidFill>
                <a:ea typeface="HG Mincho Light J" charset="0"/>
                <a:cs typeface="HG Mincho Light J" charset="0"/>
              </a:rPr>
              <a:t>1</a:t>
            </a:r>
            <a:r>
              <a:rPr lang="en-GB" sz="3200">
                <a:solidFill>
                  <a:srgbClr val="000000"/>
                </a:solidFill>
                <a:ea typeface="HG Mincho Light J" charset="0"/>
                <a:cs typeface="HG Mincho Light J" charset="0"/>
              </a:rPr>
              <a:t>+X</a:t>
            </a:r>
            <a:r>
              <a:rPr lang="en-GB" sz="3200" baseline="-25000">
                <a:solidFill>
                  <a:srgbClr val="000000"/>
                </a:solidFill>
                <a:ea typeface="HG Mincho Light J" charset="0"/>
                <a:cs typeface="HG Mincho Light J" charset="0"/>
              </a:rPr>
              <a:t>2</a:t>
            </a:r>
            <a:r>
              <a:rPr lang="en-GB" sz="3200">
                <a:solidFill>
                  <a:srgbClr val="000000"/>
                </a:solidFill>
                <a:ea typeface="HG Mincho Light J" charset="0"/>
                <a:cs typeface="HG Mincho Light J" charset="0"/>
              </a:rPr>
              <a:t> + ….+X</a:t>
            </a:r>
            <a:r>
              <a:rPr lang="en-GB" sz="3200" baseline="-25000">
                <a:solidFill>
                  <a:srgbClr val="000000"/>
                </a:solidFill>
                <a:ea typeface="HG Mincho Light J" charset="0"/>
                <a:cs typeface="HG Mincho Light J" charset="0"/>
              </a:rPr>
              <a:t>m</a:t>
            </a:r>
            <a:r>
              <a:rPr lang="en-GB" sz="3200">
                <a:solidFill>
                  <a:srgbClr val="000000"/>
                </a:solidFill>
                <a:ea typeface="HG Mincho Light J" charset="0"/>
                <a:cs typeface="HG Mincho Light J" charset="0"/>
              </a:rPr>
              <a:t> =y</a:t>
            </a:r>
          </a:p>
        </p:txBody>
      </p:sp>
      <p:cxnSp>
        <p:nvCxnSpPr>
          <p:cNvPr id="34827" name="AutoShape 11"/>
          <p:cNvCxnSpPr>
            <a:cxnSpLocks noChangeShapeType="1"/>
            <a:stCxn id="34822" idx="2"/>
            <a:endCxn id="34823" idx="0"/>
          </p:cNvCxnSpPr>
          <p:nvPr/>
        </p:nvCxnSpPr>
        <p:spPr bwMode="auto">
          <a:xfrm>
            <a:off x="4533900" y="3429000"/>
            <a:ext cx="1588" cy="1143000"/>
          </a:xfrm>
          <a:prstGeom prst="straightConnector1">
            <a:avLst/>
          </a:prstGeom>
          <a:noFill/>
          <a:ln w="9360">
            <a:solidFill>
              <a:srgbClr val="AF3408"/>
            </a:solidFill>
            <a:miter lim="800000"/>
            <a:headEnd/>
            <a:tailEnd type="triangle" w="med" len="med"/>
          </a:ln>
          <a:effectLst/>
        </p:spPr>
      </p:cxnSp>
      <p:sp>
        <p:nvSpPr>
          <p:cNvPr id="34828" name="Line 12"/>
          <p:cNvSpPr>
            <a:spLocks noChangeShapeType="1"/>
          </p:cNvSpPr>
          <p:nvPr/>
        </p:nvSpPr>
        <p:spPr bwMode="auto">
          <a:xfrm flipH="1">
            <a:off x="4875213" y="1957388"/>
            <a:ext cx="1779587" cy="1128712"/>
          </a:xfrm>
          <a:prstGeom prst="line">
            <a:avLst/>
          </a:prstGeom>
          <a:noFill/>
          <a:ln w="9360">
            <a:solidFill>
              <a:srgbClr val="AF3408"/>
            </a:solidFill>
            <a:miter lim="800000"/>
            <a:headEnd/>
            <a:tailEnd/>
          </a:ln>
          <a:effectLst/>
        </p:spPr>
        <p:txBody>
          <a:bodyPr/>
          <a:lstStyle/>
          <a:p>
            <a:endParaRPr lang="en-IN"/>
          </a:p>
        </p:txBody>
      </p:sp>
      <p:sp>
        <p:nvSpPr>
          <p:cNvPr id="34829" name="Line 13"/>
          <p:cNvSpPr>
            <a:spLocks noChangeShapeType="1"/>
          </p:cNvSpPr>
          <p:nvPr/>
        </p:nvSpPr>
        <p:spPr bwMode="auto">
          <a:xfrm flipH="1">
            <a:off x="4530725" y="2058988"/>
            <a:ext cx="6350" cy="685800"/>
          </a:xfrm>
          <a:prstGeom prst="line">
            <a:avLst/>
          </a:prstGeom>
          <a:noFill/>
          <a:ln w="9360">
            <a:solidFill>
              <a:srgbClr val="AF3408"/>
            </a:solidFill>
            <a:miter lim="800000"/>
            <a:headEnd/>
            <a:tailEnd/>
          </a:ln>
          <a:effectLst/>
        </p:spPr>
        <p:txBody>
          <a:bodyPr/>
          <a:lstStyle/>
          <a:p>
            <a:endParaRPr lang="en-IN"/>
          </a:p>
        </p:txBody>
      </p:sp>
      <p:sp>
        <p:nvSpPr>
          <p:cNvPr id="34830" name="Line 14"/>
          <p:cNvSpPr>
            <a:spLocks noChangeShapeType="1"/>
          </p:cNvSpPr>
          <p:nvPr/>
        </p:nvSpPr>
        <p:spPr bwMode="auto">
          <a:xfrm>
            <a:off x="2514600" y="1828800"/>
            <a:ext cx="1676400" cy="1257300"/>
          </a:xfrm>
          <a:prstGeom prst="line">
            <a:avLst/>
          </a:prstGeom>
          <a:noFill/>
          <a:ln w="9360">
            <a:solidFill>
              <a:srgbClr val="AF3408"/>
            </a:solidFill>
            <a:miter lim="800000"/>
            <a:headEnd/>
            <a:tailEnd/>
          </a:ln>
          <a:effectLst/>
        </p:spPr>
        <p:txBody>
          <a:bodyPr/>
          <a:lstStyle/>
          <a:p>
            <a:endParaRPr lang="en-IN"/>
          </a:p>
        </p:txBody>
      </p:sp>
      <p:sp>
        <p:nvSpPr>
          <p:cNvPr id="34831" name="Text Box 15"/>
          <p:cNvSpPr txBox="1">
            <a:spLocks noChangeArrowheads="1"/>
          </p:cNvSpPr>
          <p:nvPr/>
        </p:nvSpPr>
        <p:spPr bwMode="auto">
          <a:xfrm>
            <a:off x="2667000" y="1458913"/>
            <a:ext cx="1447800" cy="642937"/>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HG Mincho Light J" charset="0"/>
                <a:cs typeface="HG Mincho Light J" charset="0"/>
              </a:rPr>
              <a:t>. . . . . . . . . . . .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8" charset="0"/>
                <a:cs typeface="Times New Roman" pitchFamily="18" charset="0"/>
              </a:rPr>
              <a:t>How do ANNs work?</a:t>
            </a:r>
          </a:p>
        </p:txBody>
      </p:sp>
      <p:sp>
        <p:nvSpPr>
          <p:cNvPr id="35842" name="Text Box 2"/>
          <p:cNvSpPr txBox="1">
            <a:spLocks noChangeArrowheads="1"/>
          </p:cNvSpPr>
          <p:nvPr/>
        </p:nvSpPr>
        <p:spPr bwMode="auto">
          <a:xfrm>
            <a:off x="2133600" y="863600"/>
            <a:ext cx="46482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8" charset="0"/>
                <a:cs typeface="Times New Roman" pitchFamily="18" charset="0"/>
              </a:rPr>
              <a:t>Not all inputs are equal</a:t>
            </a:r>
          </a:p>
        </p:txBody>
      </p:sp>
      <p:sp>
        <p:nvSpPr>
          <p:cNvPr id="35843" name="Text Box 3"/>
          <p:cNvSpPr txBox="1">
            <a:spLocks noChangeArrowheads="1"/>
          </p:cNvSpPr>
          <p:nvPr/>
        </p:nvSpPr>
        <p:spPr bwMode="auto">
          <a:xfrm>
            <a:off x="0" y="5305425"/>
            <a:ext cx="21336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8" charset="0"/>
                <a:cs typeface="Times New Roman" pitchFamily="18" charset="0"/>
              </a:rPr>
              <a:t>Output</a:t>
            </a:r>
          </a:p>
        </p:txBody>
      </p:sp>
      <p:sp>
        <p:nvSpPr>
          <p:cNvPr id="35844" name="Oval 4"/>
          <p:cNvSpPr>
            <a:spLocks noChangeArrowheads="1"/>
          </p:cNvSpPr>
          <p:nvPr/>
        </p:nvSpPr>
        <p:spPr bwMode="auto">
          <a:xfrm>
            <a:off x="6477000" y="1447800"/>
            <a:ext cx="685800" cy="685800"/>
          </a:xfrm>
          <a:prstGeom prst="ellipse">
            <a:avLst/>
          </a:prstGeom>
          <a:solidFill>
            <a:srgbClr val="69240C"/>
          </a:solidFill>
          <a:ln w="12600">
            <a:solidFill>
              <a:srgbClr val="9B320E"/>
            </a:solidFill>
            <a:miter lim="800000"/>
            <a:headEnd/>
            <a:tailEnd/>
          </a:ln>
          <a:effectLst/>
        </p:spPr>
        <p:txBody>
          <a:bodyPr lIns="90000" tIns="46800" rIns="90000" bIns="46800" anchor="ctr"/>
          <a:lstStyle/>
          <a:p>
            <a:pPr algn="ctr">
              <a:lnSpc>
                <a:spcPct val="100000"/>
              </a:lnSpc>
              <a:buClr>
                <a:srgbClr val="FFFFFF"/>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8" charset="0"/>
                <a:cs typeface="Times New Roman" pitchFamily="18" charset="0"/>
              </a:rPr>
              <a:t>x</a:t>
            </a:r>
            <a:r>
              <a:rPr lang="en-GB" sz="1400">
                <a:solidFill>
                  <a:srgbClr val="FFFFFF"/>
                </a:solidFill>
                <a:latin typeface="Times New Roman" pitchFamily="18" charset="0"/>
                <a:cs typeface="Times New Roman" pitchFamily="18" charset="0"/>
              </a:rPr>
              <a:t>1</a:t>
            </a:r>
          </a:p>
        </p:txBody>
      </p:sp>
      <p:sp>
        <p:nvSpPr>
          <p:cNvPr id="35845" name="Oval 5"/>
          <p:cNvSpPr>
            <a:spLocks noChangeArrowheads="1"/>
          </p:cNvSpPr>
          <p:nvPr/>
        </p:nvSpPr>
        <p:spPr bwMode="auto">
          <a:xfrm>
            <a:off x="4114800" y="1447800"/>
            <a:ext cx="685800" cy="685800"/>
          </a:xfrm>
          <a:prstGeom prst="ellipse">
            <a:avLst/>
          </a:prstGeom>
          <a:solidFill>
            <a:srgbClr val="69240C"/>
          </a:solidFill>
          <a:ln w="12600">
            <a:solidFill>
              <a:srgbClr val="69240C"/>
            </a:solidFill>
            <a:miter lim="800000"/>
            <a:headEnd/>
            <a:tailEnd/>
          </a:ln>
          <a:effectLst/>
        </p:spPr>
        <p:txBody>
          <a:bodyPr lIns="90000" tIns="46800" rIns="90000" bIns="46800" anchor="ctr"/>
          <a:lstStyle/>
          <a:p>
            <a:pPr algn="ctr">
              <a:lnSpc>
                <a:spcPct val="100000"/>
              </a:lnSpc>
              <a:buClr>
                <a:srgbClr val="FFFFFF"/>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8" charset="0"/>
                <a:cs typeface="Times New Roman" pitchFamily="18" charset="0"/>
              </a:rPr>
              <a:t>x</a:t>
            </a:r>
            <a:r>
              <a:rPr lang="en-GB" sz="1400">
                <a:solidFill>
                  <a:srgbClr val="FFFFFF"/>
                </a:solidFill>
                <a:latin typeface="Times New Roman" pitchFamily="18" charset="0"/>
                <a:cs typeface="Times New Roman" pitchFamily="18" charset="0"/>
              </a:rPr>
              <a:t>2</a:t>
            </a:r>
          </a:p>
        </p:txBody>
      </p:sp>
      <p:sp>
        <p:nvSpPr>
          <p:cNvPr id="35846" name="Oval 6"/>
          <p:cNvSpPr>
            <a:spLocks noChangeArrowheads="1"/>
          </p:cNvSpPr>
          <p:nvPr/>
        </p:nvSpPr>
        <p:spPr bwMode="auto">
          <a:xfrm>
            <a:off x="1752600" y="1447800"/>
            <a:ext cx="685800" cy="685800"/>
          </a:xfrm>
          <a:prstGeom prst="ellipse">
            <a:avLst/>
          </a:prstGeom>
          <a:solidFill>
            <a:srgbClr val="69240C"/>
          </a:solidFill>
          <a:ln w="12600">
            <a:solidFill>
              <a:srgbClr val="69240C"/>
            </a:solidFill>
            <a:miter lim="800000"/>
            <a:headEnd/>
            <a:tailEnd/>
          </a:ln>
          <a:effectLst/>
        </p:spPr>
        <p:txBody>
          <a:bodyPr lIns="90000" tIns="46800" rIns="90000" bIns="46800" anchor="ctr"/>
          <a:lstStyle/>
          <a:p>
            <a:pPr algn="ctr">
              <a:lnSpc>
                <a:spcPct val="100000"/>
              </a:lnSpc>
              <a:buClr>
                <a:srgbClr val="FFFFFF"/>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8" charset="0"/>
                <a:cs typeface="Times New Roman" pitchFamily="18" charset="0"/>
              </a:rPr>
              <a:t>x</a:t>
            </a:r>
            <a:r>
              <a:rPr lang="en-GB" sz="1400">
                <a:solidFill>
                  <a:srgbClr val="FFFFFF"/>
                </a:solidFill>
                <a:latin typeface="Times New Roman" pitchFamily="18" charset="0"/>
                <a:cs typeface="Times New Roman" pitchFamily="18" charset="0"/>
              </a:rPr>
              <a:t>m</a:t>
            </a:r>
          </a:p>
        </p:txBody>
      </p:sp>
      <p:sp>
        <p:nvSpPr>
          <p:cNvPr id="35847" name="Oval 7"/>
          <p:cNvSpPr>
            <a:spLocks noChangeArrowheads="1"/>
          </p:cNvSpPr>
          <p:nvPr/>
        </p:nvSpPr>
        <p:spPr bwMode="auto">
          <a:xfrm>
            <a:off x="4114800" y="3476625"/>
            <a:ext cx="685800" cy="685800"/>
          </a:xfrm>
          <a:prstGeom prst="ellipse">
            <a:avLst/>
          </a:prstGeom>
          <a:solidFill>
            <a:srgbClr val="742217"/>
          </a:solidFill>
          <a:ln w="12600">
            <a:solidFill>
              <a:srgbClr val="4E1610"/>
            </a:solidFill>
            <a:miter lim="800000"/>
            <a:headEnd/>
            <a:tailEnd/>
          </a:ln>
          <a:effec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FFFFFF"/>
                </a:solidFill>
                <a:ea typeface="HG Mincho Light J" charset="0"/>
                <a:cs typeface="HG Mincho Light J" charset="0"/>
              </a:rPr>
              <a:t>∑</a:t>
            </a:r>
          </a:p>
        </p:txBody>
      </p:sp>
      <p:sp>
        <p:nvSpPr>
          <p:cNvPr id="35848" name="Oval 8"/>
          <p:cNvSpPr>
            <a:spLocks noChangeArrowheads="1"/>
          </p:cNvSpPr>
          <p:nvPr/>
        </p:nvSpPr>
        <p:spPr bwMode="auto">
          <a:xfrm>
            <a:off x="4114800" y="5305425"/>
            <a:ext cx="685800" cy="685800"/>
          </a:xfrm>
          <a:prstGeom prst="ellipse">
            <a:avLst/>
          </a:prstGeom>
          <a:solidFill>
            <a:srgbClr val="7C6B4D"/>
          </a:solidFill>
          <a:ln w="12600">
            <a:solidFill>
              <a:srgbClr val="534733"/>
            </a:solidFill>
            <a:miter lim="800000"/>
            <a:headEnd/>
            <a:tailEnd/>
          </a:ln>
          <a:effec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solidFill>
                  <a:srgbClr val="FFFFFF"/>
                </a:solidFill>
                <a:ea typeface="HG Mincho Light J" charset="0"/>
                <a:cs typeface="HG Mincho Light J" charset="0"/>
              </a:rPr>
              <a:t>y</a:t>
            </a:r>
          </a:p>
        </p:txBody>
      </p:sp>
      <p:sp>
        <p:nvSpPr>
          <p:cNvPr id="35849" name="Text Box 9"/>
          <p:cNvSpPr txBox="1">
            <a:spLocks noChangeArrowheads="1"/>
          </p:cNvSpPr>
          <p:nvPr/>
        </p:nvSpPr>
        <p:spPr bwMode="auto">
          <a:xfrm>
            <a:off x="0" y="3476625"/>
            <a:ext cx="22098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8" charset="0"/>
                <a:cs typeface="Times New Roman" pitchFamily="18" charset="0"/>
              </a:rPr>
              <a:t>Processing</a:t>
            </a:r>
          </a:p>
        </p:txBody>
      </p:sp>
      <p:sp>
        <p:nvSpPr>
          <p:cNvPr id="35850" name="Text Box 10"/>
          <p:cNvSpPr txBox="1">
            <a:spLocks noChangeArrowheads="1"/>
          </p:cNvSpPr>
          <p:nvPr/>
        </p:nvSpPr>
        <p:spPr bwMode="auto">
          <a:xfrm>
            <a:off x="0" y="1800225"/>
            <a:ext cx="18288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8" charset="0"/>
                <a:cs typeface="Times New Roman" pitchFamily="18" charset="0"/>
              </a:rPr>
              <a:t>Input</a:t>
            </a:r>
          </a:p>
        </p:txBody>
      </p:sp>
      <p:sp>
        <p:nvSpPr>
          <p:cNvPr id="35851" name="Rectangle 11"/>
          <p:cNvSpPr>
            <a:spLocks noChangeArrowheads="1"/>
          </p:cNvSpPr>
          <p:nvPr/>
        </p:nvSpPr>
        <p:spPr bwMode="auto">
          <a:xfrm>
            <a:off x="5029200" y="3806825"/>
            <a:ext cx="3886200" cy="876300"/>
          </a:xfrm>
          <a:prstGeom prst="rect">
            <a:avLst/>
          </a:prstGeom>
          <a:solidFill>
            <a:srgbClr val="EF8C6A"/>
          </a:solidFill>
          <a:ln w="9525">
            <a:noFill/>
            <a:round/>
            <a:headEnd/>
            <a:tailEnd/>
          </a:ln>
          <a:effectLst/>
        </p:spPr>
        <p:txBody>
          <a:bodyPr lIns="90000" tIns="46800" rIns="90000" bIns="46800">
            <a:spAutoFit/>
          </a:bodyPr>
          <a:lstStyle/>
          <a:p>
            <a:pP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imes New Roman" pitchFamily="18" charset="0"/>
                <a:cs typeface="Times New Roman" pitchFamily="18" charset="0"/>
              </a:rPr>
              <a:t>∑= </a:t>
            </a:r>
            <a:r>
              <a:rPr lang="en-GB" sz="2400">
                <a:solidFill>
                  <a:srgbClr val="000000"/>
                </a:solidFill>
                <a:ea typeface="HG Mincho Light J" charset="0"/>
                <a:cs typeface="HG Mincho Light J" charset="0"/>
              </a:rPr>
              <a:t>X</a:t>
            </a:r>
            <a:r>
              <a:rPr lang="en-GB" sz="2400" baseline="-25000">
                <a:solidFill>
                  <a:srgbClr val="000000"/>
                </a:solidFill>
                <a:ea typeface="HG Mincho Light J" charset="0"/>
                <a:cs typeface="HG Mincho Light J" charset="0"/>
              </a:rPr>
              <a:t>1</a:t>
            </a:r>
            <a:r>
              <a:rPr lang="en-GB" sz="2400">
                <a:solidFill>
                  <a:srgbClr val="000000"/>
                </a:solidFill>
                <a:ea typeface="HG Mincho Light J" charset="0"/>
                <a:cs typeface="HG Mincho Light J" charset="0"/>
              </a:rPr>
              <a:t>w</a:t>
            </a:r>
            <a:r>
              <a:rPr lang="en-GB" sz="2400" baseline="-25000">
                <a:solidFill>
                  <a:srgbClr val="000000"/>
                </a:solidFill>
                <a:ea typeface="HG Mincho Light J" charset="0"/>
                <a:cs typeface="HG Mincho Light J" charset="0"/>
              </a:rPr>
              <a:t>1</a:t>
            </a:r>
            <a:r>
              <a:rPr lang="en-GB" sz="2400">
                <a:solidFill>
                  <a:srgbClr val="000000"/>
                </a:solidFill>
                <a:ea typeface="HG Mincho Light J" charset="0"/>
                <a:cs typeface="HG Mincho Light J" charset="0"/>
              </a:rPr>
              <a:t>+X</a:t>
            </a:r>
            <a:r>
              <a:rPr lang="en-GB" sz="2400" baseline="-25000">
                <a:solidFill>
                  <a:srgbClr val="000000"/>
                </a:solidFill>
                <a:ea typeface="HG Mincho Light J" charset="0"/>
                <a:cs typeface="HG Mincho Light J" charset="0"/>
              </a:rPr>
              <a:t>2</a:t>
            </a:r>
            <a:r>
              <a:rPr lang="en-GB" sz="2400">
                <a:solidFill>
                  <a:srgbClr val="000000"/>
                </a:solidFill>
                <a:ea typeface="HG Mincho Light J" charset="0"/>
                <a:cs typeface="HG Mincho Light J" charset="0"/>
              </a:rPr>
              <a:t>w</a:t>
            </a:r>
            <a:r>
              <a:rPr lang="en-GB" sz="2400" baseline="-25000">
                <a:solidFill>
                  <a:srgbClr val="000000"/>
                </a:solidFill>
                <a:ea typeface="HG Mincho Light J" charset="0"/>
                <a:cs typeface="HG Mincho Light J" charset="0"/>
              </a:rPr>
              <a:t>2</a:t>
            </a:r>
            <a:r>
              <a:rPr lang="en-GB" sz="2400">
                <a:solidFill>
                  <a:srgbClr val="000000"/>
                </a:solidFill>
                <a:ea typeface="HG Mincho Light J" charset="0"/>
                <a:cs typeface="HG Mincho Light J" charset="0"/>
              </a:rPr>
              <a:t> + ….+X</a:t>
            </a:r>
            <a:r>
              <a:rPr lang="en-GB" sz="2400" baseline="-25000">
                <a:solidFill>
                  <a:srgbClr val="000000"/>
                </a:solidFill>
                <a:ea typeface="HG Mincho Light J" charset="0"/>
                <a:cs typeface="HG Mincho Light J" charset="0"/>
              </a:rPr>
              <a:t>m</a:t>
            </a:r>
            <a:r>
              <a:rPr lang="en-GB" sz="2400">
                <a:solidFill>
                  <a:srgbClr val="000000"/>
                </a:solidFill>
                <a:ea typeface="HG Mincho Light J" charset="0"/>
                <a:cs typeface="HG Mincho Light J" charset="0"/>
              </a:rPr>
              <a:t>w</a:t>
            </a:r>
            <a:r>
              <a:rPr lang="en-GB" sz="2400" baseline="-25000">
                <a:solidFill>
                  <a:srgbClr val="000000"/>
                </a:solidFill>
                <a:ea typeface="HG Mincho Light J" charset="0"/>
                <a:cs typeface="HG Mincho Light J" charset="0"/>
              </a:rPr>
              <a:t>m</a:t>
            </a:r>
            <a:r>
              <a:rPr lang="en-GB" sz="2400">
                <a:solidFill>
                  <a:srgbClr val="000000"/>
                </a:solidFill>
                <a:ea typeface="HG Mincho Light J" charset="0"/>
                <a:cs typeface="HG Mincho Light J" charset="0"/>
              </a:rPr>
              <a:t> =y</a:t>
            </a:r>
          </a:p>
        </p:txBody>
      </p:sp>
      <p:cxnSp>
        <p:nvCxnSpPr>
          <p:cNvPr id="35852" name="AutoShape 12"/>
          <p:cNvCxnSpPr>
            <a:cxnSpLocks noChangeShapeType="1"/>
            <a:stCxn id="35847" idx="2"/>
            <a:endCxn id="35848" idx="0"/>
          </p:cNvCxnSpPr>
          <p:nvPr/>
        </p:nvCxnSpPr>
        <p:spPr bwMode="auto">
          <a:xfrm>
            <a:off x="4457700" y="4162425"/>
            <a:ext cx="1588" cy="1143000"/>
          </a:xfrm>
          <a:prstGeom prst="straightConnector1">
            <a:avLst/>
          </a:prstGeom>
          <a:noFill/>
          <a:ln w="9360">
            <a:solidFill>
              <a:srgbClr val="AF3408"/>
            </a:solidFill>
            <a:miter lim="800000"/>
            <a:headEnd/>
            <a:tailEnd type="triangle" w="med" len="med"/>
          </a:ln>
          <a:effectLst/>
        </p:spPr>
      </p:cxnSp>
      <p:sp>
        <p:nvSpPr>
          <p:cNvPr id="35853" name="Oval 13"/>
          <p:cNvSpPr>
            <a:spLocks noChangeArrowheads="1"/>
          </p:cNvSpPr>
          <p:nvPr/>
        </p:nvSpPr>
        <p:spPr bwMode="auto">
          <a:xfrm>
            <a:off x="5486400" y="2562225"/>
            <a:ext cx="685800" cy="685800"/>
          </a:xfrm>
          <a:prstGeom prst="ellipse">
            <a:avLst/>
          </a:prstGeom>
          <a:solidFill>
            <a:srgbClr val="6E6263"/>
          </a:solidFill>
          <a:ln w="12600">
            <a:solidFill>
              <a:srgbClr val="9B320E"/>
            </a:solidFill>
            <a:miter lim="800000"/>
            <a:headEnd/>
            <a:tailEnd/>
          </a:ln>
          <a:effec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1600" baseline="-25000">
                <a:solidFill>
                  <a:srgbClr val="FFFFFF"/>
                </a:solidFill>
                <a:ea typeface="HG Mincho Light J" charset="0"/>
                <a:cs typeface="HG Mincho Light J" charset="0"/>
              </a:rPr>
              <a:t>1</a:t>
            </a:r>
          </a:p>
        </p:txBody>
      </p:sp>
      <p:sp>
        <p:nvSpPr>
          <p:cNvPr id="35854" name="Oval 14"/>
          <p:cNvSpPr>
            <a:spLocks noChangeArrowheads="1"/>
          </p:cNvSpPr>
          <p:nvPr/>
        </p:nvSpPr>
        <p:spPr bwMode="auto">
          <a:xfrm>
            <a:off x="4114800" y="2562225"/>
            <a:ext cx="685800" cy="685800"/>
          </a:xfrm>
          <a:prstGeom prst="ellipse">
            <a:avLst/>
          </a:prstGeom>
          <a:solidFill>
            <a:srgbClr val="6E6263"/>
          </a:solidFill>
          <a:ln w="12600">
            <a:solidFill>
              <a:srgbClr val="69240C"/>
            </a:solidFill>
            <a:miter lim="800000"/>
            <a:headEnd/>
            <a:tailEnd/>
          </a:ln>
          <a:effec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1600" baseline="-25000">
                <a:solidFill>
                  <a:srgbClr val="FFFFFF"/>
                </a:solidFill>
                <a:ea typeface="HG Mincho Light J" charset="0"/>
                <a:cs typeface="HG Mincho Light J" charset="0"/>
              </a:rPr>
              <a:t>2</a:t>
            </a:r>
          </a:p>
        </p:txBody>
      </p:sp>
      <p:sp>
        <p:nvSpPr>
          <p:cNvPr id="35855" name="Oval 15"/>
          <p:cNvSpPr>
            <a:spLocks noChangeArrowheads="1"/>
          </p:cNvSpPr>
          <p:nvPr/>
        </p:nvSpPr>
        <p:spPr bwMode="auto">
          <a:xfrm>
            <a:off x="2743200" y="2514600"/>
            <a:ext cx="685800" cy="685800"/>
          </a:xfrm>
          <a:prstGeom prst="ellipse">
            <a:avLst/>
          </a:prstGeom>
          <a:solidFill>
            <a:srgbClr val="6E6263"/>
          </a:solidFill>
          <a:ln w="12600">
            <a:solidFill>
              <a:srgbClr val="69240C"/>
            </a:solidFill>
            <a:miter lim="800000"/>
            <a:headEnd/>
            <a:tailEnd/>
          </a:ln>
          <a:effec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1600" baseline="-25000">
                <a:solidFill>
                  <a:srgbClr val="FFFFFF"/>
                </a:solidFill>
                <a:ea typeface="HG Mincho Light J" charset="0"/>
                <a:cs typeface="HG Mincho Light J" charset="0"/>
              </a:rPr>
              <a:t>m</a:t>
            </a:r>
          </a:p>
        </p:txBody>
      </p:sp>
      <p:sp>
        <p:nvSpPr>
          <p:cNvPr id="35856" name="Text Box 16"/>
          <p:cNvSpPr txBox="1">
            <a:spLocks noChangeArrowheads="1"/>
          </p:cNvSpPr>
          <p:nvPr/>
        </p:nvSpPr>
        <p:spPr bwMode="auto">
          <a:xfrm>
            <a:off x="0" y="2663825"/>
            <a:ext cx="18288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8" charset="0"/>
                <a:cs typeface="Times New Roman" pitchFamily="18" charset="0"/>
              </a:rPr>
              <a:t>weights</a:t>
            </a:r>
          </a:p>
        </p:txBody>
      </p:sp>
      <p:sp>
        <p:nvSpPr>
          <p:cNvPr id="35857" name="Rectangle 17"/>
          <p:cNvSpPr>
            <a:spLocks noChangeArrowheads="1"/>
          </p:cNvSpPr>
          <p:nvPr/>
        </p:nvSpPr>
        <p:spPr bwMode="auto">
          <a:xfrm>
            <a:off x="0" y="0"/>
            <a:ext cx="9144000" cy="457200"/>
          </a:xfrm>
          <a:prstGeom prst="rect">
            <a:avLst/>
          </a:prstGeom>
          <a:noFill/>
          <a:ln w="9525">
            <a:noFill/>
            <a:round/>
            <a:headEnd/>
            <a:tailEnd/>
          </a:ln>
          <a:effectLst/>
        </p:spPr>
        <p:txBody>
          <a:bodyPr wrap="none" anchor="ctr"/>
          <a:lstStyle/>
          <a:p>
            <a:endParaRPr lang="en-IN"/>
          </a:p>
        </p:txBody>
      </p:sp>
      <p:sp>
        <p:nvSpPr>
          <p:cNvPr id="35858" name="Rectangle 18"/>
          <p:cNvSpPr>
            <a:spLocks noChangeArrowheads="1"/>
          </p:cNvSpPr>
          <p:nvPr/>
        </p:nvSpPr>
        <p:spPr bwMode="auto">
          <a:xfrm>
            <a:off x="0" y="1219200"/>
            <a:ext cx="9144000" cy="457200"/>
          </a:xfrm>
          <a:prstGeom prst="rect">
            <a:avLst/>
          </a:prstGeom>
          <a:noFill/>
          <a:ln w="9525">
            <a:noFill/>
            <a:round/>
            <a:headEnd/>
            <a:tailEnd/>
          </a:ln>
          <a:effectLst/>
        </p:spPr>
        <p:txBody>
          <a:bodyPr wrap="none" anchor="ctr"/>
          <a:lstStyle/>
          <a:p>
            <a:endParaRPr lang="en-IN"/>
          </a:p>
        </p:txBody>
      </p:sp>
      <p:sp>
        <p:nvSpPr>
          <p:cNvPr id="35859" name="Rectangle 19"/>
          <p:cNvSpPr>
            <a:spLocks noChangeArrowheads="1"/>
          </p:cNvSpPr>
          <p:nvPr/>
        </p:nvSpPr>
        <p:spPr bwMode="auto">
          <a:xfrm>
            <a:off x="0" y="0"/>
            <a:ext cx="9144000" cy="457200"/>
          </a:xfrm>
          <a:prstGeom prst="rect">
            <a:avLst/>
          </a:prstGeom>
          <a:noFill/>
          <a:ln w="9525">
            <a:noFill/>
            <a:round/>
            <a:headEnd/>
            <a:tailEnd/>
          </a:ln>
          <a:effectLst/>
        </p:spPr>
        <p:txBody>
          <a:bodyPr wrap="none" anchor="ctr"/>
          <a:lstStyle/>
          <a:p>
            <a:endParaRPr lang="en-IN"/>
          </a:p>
        </p:txBody>
      </p:sp>
      <p:pic>
        <p:nvPicPr>
          <p:cNvPr id="35860" name="Picture 20"/>
          <p:cNvPicPr>
            <a:picLocks noChangeAspect="1" noChangeArrowheads="1"/>
          </p:cNvPicPr>
          <p:nvPr/>
        </p:nvPicPr>
        <p:blipFill>
          <a:blip r:embed="rId3"/>
          <a:srcRect/>
          <a:stretch>
            <a:fillRect/>
          </a:stretch>
        </p:blipFill>
        <p:spPr bwMode="auto">
          <a:xfrm>
            <a:off x="5181600" y="5534025"/>
            <a:ext cx="1143000" cy="609600"/>
          </a:xfrm>
          <a:prstGeom prst="rect">
            <a:avLst/>
          </a:prstGeom>
          <a:solidFill>
            <a:srgbClr val="EF8C6A"/>
          </a:solidFill>
          <a:ln w="9525">
            <a:noFill/>
            <a:round/>
            <a:headEnd/>
            <a:tailEnd/>
          </a:ln>
          <a:effectLst/>
        </p:spPr>
      </p:pic>
      <p:sp>
        <p:nvSpPr>
          <p:cNvPr id="35861" name="Rectangle 21"/>
          <p:cNvSpPr>
            <a:spLocks noChangeArrowheads="1"/>
          </p:cNvSpPr>
          <p:nvPr/>
        </p:nvSpPr>
        <p:spPr bwMode="auto">
          <a:xfrm>
            <a:off x="0" y="942975"/>
            <a:ext cx="9144000" cy="457200"/>
          </a:xfrm>
          <a:prstGeom prst="rect">
            <a:avLst/>
          </a:prstGeom>
          <a:noFill/>
          <a:ln w="9525">
            <a:noFill/>
            <a:round/>
            <a:headEnd/>
            <a:tailEnd/>
          </a:ln>
          <a:effectLst/>
        </p:spPr>
        <p:txBody>
          <a:bodyPr wrap="none" anchor="ctr"/>
          <a:lstStyle/>
          <a:p>
            <a:endParaRPr lang="en-IN"/>
          </a:p>
        </p:txBody>
      </p:sp>
      <p:sp>
        <p:nvSpPr>
          <p:cNvPr id="35862" name="Text Box 22"/>
          <p:cNvSpPr txBox="1">
            <a:spLocks noChangeArrowheads="1"/>
          </p:cNvSpPr>
          <p:nvPr/>
        </p:nvSpPr>
        <p:spPr bwMode="auto">
          <a:xfrm>
            <a:off x="2514600" y="1524000"/>
            <a:ext cx="1447800" cy="642938"/>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HG Mincho Light J" charset="0"/>
                <a:cs typeface="HG Mincho Light J" charset="0"/>
              </a:rPr>
              <a:t>. . . . . . . . . . . . </a:t>
            </a:r>
          </a:p>
        </p:txBody>
      </p:sp>
      <p:cxnSp>
        <p:nvCxnSpPr>
          <p:cNvPr id="35863" name="AutoShape 23"/>
          <p:cNvCxnSpPr>
            <a:cxnSpLocks noChangeShapeType="1"/>
            <a:stCxn id="35846" idx="3"/>
            <a:endCxn id="35855" idx="1"/>
          </p:cNvCxnSpPr>
          <p:nvPr/>
        </p:nvCxnSpPr>
        <p:spPr bwMode="auto">
          <a:xfrm>
            <a:off x="2338388" y="2033588"/>
            <a:ext cx="504825" cy="581025"/>
          </a:xfrm>
          <a:prstGeom prst="straightConnector1">
            <a:avLst/>
          </a:prstGeom>
          <a:noFill/>
          <a:ln w="9360">
            <a:solidFill>
              <a:srgbClr val="AF3408"/>
            </a:solidFill>
            <a:miter lim="800000"/>
            <a:headEnd/>
            <a:tailEnd type="triangle" w="med" len="med"/>
          </a:ln>
          <a:effectLst/>
        </p:spPr>
      </p:cxnSp>
      <p:cxnSp>
        <p:nvCxnSpPr>
          <p:cNvPr id="35864" name="AutoShape 24"/>
          <p:cNvCxnSpPr>
            <a:cxnSpLocks noChangeShapeType="1"/>
            <a:stCxn id="35845" idx="2"/>
            <a:endCxn id="35854" idx="0"/>
          </p:cNvCxnSpPr>
          <p:nvPr/>
        </p:nvCxnSpPr>
        <p:spPr bwMode="auto">
          <a:xfrm>
            <a:off x="4457700" y="2133600"/>
            <a:ext cx="1588" cy="428625"/>
          </a:xfrm>
          <a:prstGeom prst="straightConnector1">
            <a:avLst/>
          </a:prstGeom>
          <a:noFill/>
          <a:ln w="9360">
            <a:solidFill>
              <a:srgbClr val="AF3408"/>
            </a:solidFill>
            <a:miter lim="800000"/>
            <a:headEnd/>
            <a:tailEnd type="triangle" w="med" len="med"/>
          </a:ln>
          <a:effectLst/>
        </p:spPr>
      </p:cxnSp>
      <p:cxnSp>
        <p:nvCxnSpPr>
          <p:cNvPr id="35865" name="AutoShape 25"/>
          <p:cNvCxnSpPr>
            <a:cxnSpLocks noChangeShapeType="1"/>
          </p:cNvCxnSpPr>
          <p:nvPr/>
        </p:nvCxnSpPr>
        <p:spPr bwMode="auto">
          <a:xfrm flipH="1">
            <a:off x="6172200" y="2133600"/>
            <a:ext cx="533400" cy="609600"/>
          </a:xfrm>
          <a:prstGeom prst="straightConnector1">
            <a:avLst/>
          </a:prstGeom>
          <a:noFill/>
          <a:ln w="9360">
            <a:solidFill>
              <a:srgbClr val="AF3408"/>
            </a:solidFill>
            <a:miter lim="800000"/>
            <a:headEnd/>
            <a:tailEnd type="triangle" w="med" len="med"/>
          </a:ln>
          <a:effectLst/>
        </p:spPr>
      </p:cxnSp>
      <p:cxnSp>
        <p:nvCxnSpPr>
          <p:cNvPr id="35866" name="AutoShape 26"/>
          <p:cNvCxnSpPr>
            <a:cxnSpLocks noChangeShapeType="1"/>
            <a:stCxn id="35853" idx="1"/>
            <a:endCxn id="35847" idx="3"/>
          </p:cNvCxnSpPr>
          <p:nvPr/>
        </p:nvCxnSpPr>
        <p:spPr bwMode="auto">
          <a:xfrm flipH="1">
            <a:off x="4800600" y="3148013"/>
            <a:ext cx="785813" cy="671512"/>
          </a:xfrm>
          <a:prstGeom prst="straightConnector1">
            <a:avLst/>
          </a:prstGeom>
          <a:noFill/>
          <a:ln w="9360">
            <a:solidFill>
              <a:srgbClr val="AF3408"/>
            </a:solidFill>
            <a:miter lim="800000"/>
            <a:headEnd/>
            <a:tailEnd type="triangle" w="med" len="med"/>
          </a:ln>
          <a:effectLst/>
        </p:spPr>
      </p:cxnSp>
      <p:cxnSp>
        <p:nvCxnSpPr>
          <p:cNvPr id="35867" name="AutoShape 27"/>
          <p:cNvCxnSpPr>
            <a:cxnSpLocks noChangeShapeType="1"/>
            <a:stCxn id="35854" idx="2"/>
            <a:endCxn id="35847" idx="0"/>
          </p:cNvCxnSpPr>
          <p:nvPr/>
        </p:nvCxnSpPr>
        <p:spPr bwMode="auto">
          <a:xfrm>
            <a:off x="4457700" y="3248025"/>
            <a:ext cx="1588" cy="228600"/>
          </a:xfrm>
          <a:prstGeom prst="straightConnector1">
            <a:avLst/>
          </a:prstGeom>
          <a:noFill/>
          <a:ln w="9360">
            <a:solidFill>
              <a:srgbClr val="AF3408"/>
            </a:solidFill>
            <a:miter lim="800000"/>
            <a:headEnd/>
            <a:tailEnd type="triangle" w="med" len="med"/>
          </a:ln>
          <a:effectLst/>
        </p:spPr>
      </p:cxnSp>
      <p:cxnSp>
        <p:nvCxnSpPr>
          <p:cNvPr id="35868" name="AutoShape 28"/>
          <p:cNvCxnSpPr>
            <a:cxnSpLocks noChangeShapeType="1"/>
            <a:stCxn id="35855" idx="3"/>
            <a:endCxn id="35847" idx="1"/>
          </p:cNvCxnSpPr>
          <p:nvPr/>
        </p:nvCxnSpPr>
        <p:spPr bwMode="auto">
          <a:xfrm>
            <a:off x="3328988" y="3100388"/>
            <a:ext cx="785812" cy="719137"/>
          </a:xfrm>
          <a:prstGeom prst="straightConnector1">
            <a:avLst/>
          </a:prstGeom>
          <a:noFill/>
          <a:ln w="9360">
            <a:solidFill>
              <a:srgbClr val="AF3408"/>
            </a:solidFill>
            <a:miter lim="800000"/>
            <a:headEnd/>
            <a:tailEnd type="triangle" w="med" len="med"/>
          </a:ln>
          <a:effectLst/>
        </p:spPr>
      </p:cxnSp>
      <p:sp>
        <p:nvSpPr>
          <p:cNvPr id="35869" name="Text Box 29"/>
          <p:cNvSpPr txBox="1">
            <a:spLocks noChangeArrowheads="1"/>
          </p:cNvSpPr>
          <p:nvPr/>
        </p:nvSpPr>
        <p:spPr bwMode="auto">
          <a:xfrm>
            <a:off x="3429000" y="2667000"/>
            <a:ext cx="685800" cy="642938"/>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HG Mincho Light J" charset="0"/>
                <a:cs typeface="HG Mincho Light J" charset="0"/>
              </a:rPr>
              <a:t>. . . . .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8" charset="0"/>
                <a:cs typeface="Times New Roman" pitchFamily="18" charset="0"/>
              </a:rPr>
              <a:t>How do ANNs work?</a:t>
            </a:r>
          </a:p>
        </p:txBody>
      </p:sp>
      <p:sp>
        <p:nvSpPr>
          <p:cNvPr id="36866" name="Text Box 2"/>
          <p:cNvSpPr txBox="1">
            <a:spLocks noChangeArrowheads="1"/>
          </p:cNvSpPr>
          <p:nvPr/>
        </p:nvSpPr>
        <p:spPr bwMode="auto">
          <a:xfrm>
            <a:off x="381000" y="685800"/>
            <a:ext cx="8458200" cy="1069975"/>
          </a:xfrm>
          <a:prstGeom prst="rect">
            <a:avLst/>
          </a:prstGeom>
          <a:noFill/>
          <a:ln w="9525">
            <a:noFill/>
            <a:round/>
            <a:headEnd/>
            <a:tailEnd/>
          </a:ln>
          <a:effectLst/>
        </p:spPr>
        <p:txBody>
          <a:bodyPr lIns="90000" tIns="46800" rIns="90000" bIns="46800">
            <a:spAutoFit/>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ea typeface="HG Mincho Light J" charset="0"/>
                <a:cs typeface="HG Mincho Light J" charset="0"/>
              </a:rPr>
              <a:t>The signal is not passed down to the</a:t>
            </a:r>
          </a:p>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ea typeface="HG Mincho Light J" charset="0"/>
                <a:cs typeface="HG Mincho Light J" charset="0"/>
              </a:rPr>
              <a:t>next neuron verbatim</a:t>
            </a:r>
          </a:p>
        </p:txBody>
      </p:sp>
      <p:sp>
        <p:nvSpPr>
          <p:cNvPr id="36867" name="AutoShape 3"/>
          <p:cNvSpPr>
            <a:spLocks/>
          </p:cNvSpPr>
          <p:nvPr/>
        </p:nvSpPr>
        <p:spPr bwMode="auto">
          <a:xfrm>
            <a:off x="609600" y="4648200"/>
            <a:ext cx="2438400" cy="866775"/>
          </a:xfrm>
          <a:prstGeom prst="borderCallout1">
            <a:avLst>
              <a:gd name="adj1" fmla="val 48602"/>
              <a:gd name="adj2" fmla="val 99745"/>
              <a:gd name="adj3" fmla="val 39051"/>
              <a:gd name="adj4" fmla="val 140264"/>
            </a:avLst>
          </a:prstGeom>
          <a:solidFill>
            <a:srgbClr val="D9D9D9"/>
          </a:solidFill>
          <a:ln w="12600">
            <a:solidFill>
              <a:srgbClr val="69240C"/>
            </a:solidFill>
            <a:miter lim="800000"/>
            <a:headEnd/>
            <a:tailEnd/>
          </a:ln>
          <a:effectLst/>
        </p:spPr>
        <p:txBody>
          <a:bodyPr lIns="90000" tIns="46800" rIns="90000" bIns="46800" anchor="ctr"/>
          <a:lstStyle/>
          <a:p>
            <a:pPr algn="ctr">
              <a:lnSpc>
                <a:spcPct val="100000"/>
              </a:lnSpc>
              <a:buClr>
                <a:srgbClr val="0D0D0D"/>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0D0D0D"/>
                </a:solidFill>
                <a:latin typeface="Times New Roman" pitchFamily="18" charset="0"/>
                <a:cs typeface="Times New Roman" pitchFamily="18" charset="0"/>
              </a:rPr>
              <a:t>Transfer Function (Activation Function)</a:t>
            </a:r>
          </a:p>
        </p:txBody>
      </p:sp>
      <p:sp>
        <p:nvSpPr>
          <p:cNvPr id="36868" name="Text Box 4"/>
          <p:cNvSpPr txBox="1">
            <a:spLocks noChangeArrowheads="1"/>
          </p:cNvSpPr>
          <p:nvPr/>
        </p:nvSpPr>
        <p:spPr bwMode="auto">
          <a:xfrm>
            <a:off x="0" y="5715000"/>
            <a:ext cx="21336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8" charset="0"/>
                <a:cs typeface="Times New Roman" pitchFamily="18" charset="0"/>
              </a:rPr>
              <a:t>Output</a:t>
            </a:r>
          </a:p>
        </p:txBody>
      </p:sp>
      <p:sp>
        <p:nvSpPr>
          <p:cNvPr id="36869" name="Oval 5"/>
          <p:cNvSpPr>
            <a:spLocks noChangeArrowheads="1"/>
          </p:cNvSpPr>
          <p:nvPr/>
        </p:nvSpPr>
        <p:spPr bwMode="auto">
          <a:xfrm>
            <a:off x="6477000" y="1857375"/>
            <a:ext cx="685800" cy="685800"/>
          </a:xfrm>
          <a:prstGeom prst="ellipse">
            <a:avLst/>
          </a:prstGeom>
          <a:solidFill>
            <a:srgbClr val="69240C"/>
          </a:solidFill>
          <a:ln w="12600">
            <a:solidFill>
              <a:srgbClr val="9B320E"/>
            </a:solidFill>
            <a:miter lim="800000"/>
            <a:headEnd/>
            <a:tailEnd/>
          </a:ln>
          <a:effectLst/>
        </p:spPr>
        <p:txBody>
          <a:bodyPr lIns="90000" tIns="46800" rIns="90000" bIns="46800" anchor="ctr"/>
          <a:lstStyle/>
          <a:p>
            <a:pPr algn="ctr">
              <a:lnSpc>
                <a:spcPct val="100000"/>
              </a:lnSpc>
              <a:buClr>
                <a:srgbClr val="FFFFFF"/>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8" charset="0"/>
                <a:cs typeface="Times New Roman" pitchFamily="18" charset="0"/>
              </a:rPr>
              <a:t>x</a:t>
            </a:r>
            <a:r>
              <a:rPr lang="en-GB" sz="1400">
                <a:solidFill>
                  <a:srgbClr val="FFFFFF"/>
                </a:solidFill>
                <a:latin typeface="Times New Roman" pitchFamily="18" charset="0"/>
                <a:cs typeface="Times New Roman" pitchFamily="18" charset="0"/>
              </a:rPr>
              <a:t>1</a:t>
            </a:r>
          </a:p>
        </p:txBody>
      </p:sp>
      <p:sp>
        <p:nvSpPr>
          <p:cNvPr id="36870" name="Oval 6"/>
          <p:cNvSpPr>
            <a:spLocks noChangeArrowheads="1"/>
          </p:cNvSpPr>
          <p:nvPr/>
        </p:nvSpPr>
        <p:spPr bwMode="auto">
          <a:xfrm>
            <a:off x="4114800" y="1857375"/>
            <a:ext cx="685800" cy="685800"/>
          </a:xfrm>
          <a:prstGeom prst="ellipse">
            <a:avLst/>
          </a:prstGeom>
          <a:solidFill>
            <a:srgbClr val="69240C"/>
          </a:solidFill>
          <a:ln w="12600">
            <a:solidFill>
              <a:srgbClr val="69240C"/>
            </a:solidFill>
            <a:miter lim="800000"/>
            <a:headEnd/>
            <a:tailEnd/>
          </a:ln>
          <a:effectLst/>
        </p:spPr>
        <p:txBody>
          <a:bodyPr lIns="90000" tIns="46800" rIns="90000" bIns="46800" anchor="ctr"/>
          <a:lstStyle/>
          <a:p>
            <a:pPr algn="ctr">
              <a:lnSpc>
                <a:spcPct val="100000"/>
              </a:lnSpc>
              <a:buClr>
                <a:srgbClr val="FFFFFF"/>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8" charset="0"/>
                <a:cs typeface="Times New Roman" pitchFamily="18" charset="0"/>
              </a:rPr>
              <a:t>x</a:t>
            </a:r>
            <a:r>
              <a:rPr lang="en-GB" sz="1400">
                <a:solidFill>
                  <a:srgbClr val="FFFFFF"/>
                </a:solidFill>
                <a:latin typeface="Times New Roman" pitchFamily="18" charset="0"/>
                <a:cs typeface="Times New Roman" pitchFamily="18" charset="0"/>
              </a:rPr>
              <a:t>2</a:t>
            </a:r>
          </a:p>
        </p:txBody>
      </p:sp>
      <p:sp>
        <p:nvSpPr>
          <p:cNvPr id="36871" name="Oval 7"/>
          <p:cNvSpPr>
            <a:spLocks noChangeArrowheads="1"/>
          </p:cNvSpPr>
          <p:nvPr/>
        </p:nvSpPr>
        <p:spPr bwMode="auto">
          <a:xfrm>
            <a:off x="1752600" y="1857375"/>
            <a:ext cx="685800" cy="685800"/>
          </a:xfrm>
          <a:prstGeom prst="ellipse">
            <a:avLst/>
          </a:prstGeom>
          <a:solidFill>
            <a:srgbClr val="69240C"/>
          </a:solidFill>
          <a:ln w="12600">
            <a:solidFill>
              <a:srgbClr val="69240C"/>
            </a:solidFill>
            <a:miter lim="800000"/>
            <a:headEnd/>
            <a:tailEnd/>
          </a:ln>
          <a:effectLst/>
        </p:spPr>
        <p:txBody>
          <a:bodyPr lIns="90000" tIns="46800" rIns="90000" bIns="46800" anchor="ctr"/>
          <a:lstStyle/>
          <a:p>
            <a:pPr algn="ctr">
              <a:lnSpc>
                <a:spcPct val="100000"/>
              </a:lnSpc>
              <a:buClr>
                <a:srgbClr val="FFFFFF"/>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FFFFFF"/>
                </a:solidFill>
                <a:latin typeface="Times New Roman" pitchFamily="18" charset="0"/>
                <a:cs typeface="Times New Roman" pitchFamily="18" charset="0"/>
              </a:rPr>
              <a:t>x</a:t>
            </a:r>
            <a:r>
              <a:rPr lang="en-GB" sz="1400">
                <a:solidFill>
                  <a:srgbClr val="FFFFFF"/>
                </a:solidFill>
                <a:latin typeface="Times New Roman" pitchFamily="18" charset="0"/>
                <a:cs typeface="Times New Roman" pitchFamily="18" charset="0"/>
              </a:rPr>
              <a:t>m</a:t>
            </a:r>
          </a:p>
        </p:txBody>
      </p:sp>
      <p:sp>
        <p:nvSpPr>
          <p:cNvPr id="36872" name="Oval 8"/>
          <p:cNvSpPr>
            <a:spLocks noChangeArrowheads="1"/>
          </p:cNvSpPr>
          <p:nvPr/>
        </p:nvSpPr>
        <p:spPr bwMode="auto">
          <a:xfrm>
            <a:off x="4114800" y="3886200"/>
            <a:ext cx="685800" cy="685800"/>
          </a:xfrm>
          <a:prstGeom prst="ellipse">
            <a:avLst/>
          </a:prstGeom>
          <a:solidFill>
            <a:srgbClr val="742217"/>
          </a:solidFill>
          <a:ln w="12600">
            <a:solidFill>
              <a:srgbClr val="4E1610"/>
            </a:solidFill>
            <a:miter lim="800000"/>
            <a:headEnd/>
            <a:tailEnd/>
          </a:ln>
          <a:effec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FFFFFF"/>
                </a:solidFill>
                <a:ea typeface="HG Mincho Light J" charset="0"/>
                <a:cs typeface="HG Mincho Light J" charset="0"/>
              </a:rPr>
              <a:t>∑</a:t>
            </a:r>
          </a:p>
        </p:txBody>
      </p:sp>
      <p:sp>
        <p:nvSpPr>
          <p:cNvPr id="36873" name="Oval 9"/>
          <p:cNvSpPr>
            <a:spLocks noChangeArrowheads="1"/>
          </p:cNvSpPr>
          <p:nvPr/>
        </p:nvSpPr>
        <p:spPr bwMode="auto">
          <a:xfrm>
            <a:off x="4114800" y="5715000"/>
            <a:ext cx="685800" cy="685800"/>
          </a:xfrm>
          <a:prstGeom prst="ellipse">
            <a:avLst/>
          </a:prstGeom>
          <a:solidFill>
            <a:srgbClr val="7C6B4D"/>
          </a:solidFill>
          <a:ln w="12600">
            <a:solidFill>
              <a:srgbClr val="534733"/>
            </a:solidFill>
            <a:miter lim="800000"/>
            <a:headEnd/>
            <a:tailEnd/>
          </a:ln>
          <a:effec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solidFill>
                  <a:srgbClr val="FFFFFF"/>
                </a:solidFill>
                <a:ea typeface="HG Mincho Light J" charset="0"/>
                <a:cs typeface="HG Mincho Light J" charset="0"/>
              </a:rPr>
              <a:t>y</a:t>
            </a:r>
          </a:p>
        </p:txBody>
      </p:sp>
      <p:sp>
        <p:nvSpPr>
          <p:cNvPr id="36874" name="Text Box 10"/>
          <p:cNvSpPr txBox="1">
            <a:spLocks noChangeArrowheads="1"/>
          </p:cNvSpPr>
          <p:nvPr/>
        </p:nvSpPr>
        <p:spPr bwMode="auto">
          <a:xfrm>
            <a:off x="0" y="3886200"/>
            <a:ext cx="22098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8" charset="0"/>
                <a:cs typeface="Times New Roman" pitchFamily="18" charset="0"/>
              </a:rPr>
              <a:t>Processing</a:t>
            </a:r>
          </a:p>
        </p:txBody>
      </p:sp>
      <p:sp>
        <p:nvSpPr>
          <p:cNvPr id="36875" name="Text Box 11"/>
          <p:cNvSpPr txBox="1">
            <a:spLocks noChangeArrowheads="1"/>
          </p:cNvSpPr>
          <p:nvPr/>
        </p:nvSpPr>
        <p:spPr bwMode="auto">
          <a:xfrm>
            <a:off x="0" y="2209800"/>
            <a:ext cx="18288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8" charset="0"/>
                <a:cs typeface="Times New Roman" pitchFamily="18" charset="0"/>
              </a:rPr>
              <a:t>Input</a:t>
            </a:r>
          </a:p>
        </p:txBody>
      </p:sp>
      <p:cxnSp>
        <p:nvCxnSpPr>
          <p:cNvPr id="36876" name="AutoShape 12"/>
          <p:cNvCxnSpPr>
            <a:cxnSpLocks noChangeShapeType="1"/>
            <a:stCxn id="36872" idx="2"/>
            <a:endCxn id="36894" idx="0"/>
          </p:cNvCxnSpPr>
          <p:nvPr/>
        </p:nvCxnSpPr>
        <p:spPr bwMode="auto">
          <a:xfrm>
            <a:off x="4457700" y="4572000"/>
            <a:ext cx="1588" cy="333375"/>
          </a:xfrm>
          <a:prstGeom prst="straightConnector1">
            <a:avLst/>
          </a:prstGeom>
          <a:noFill/>
          <a:ln w="9360">
            <a:solidFill>
              <a:srgbClr val="AF3408"/>
            </a:solidFill>
            <a:miter lim="800000"/>
            <a:headEnd/>
            <a:tailEnd type="triangle" w="med" len="med"/>
          </a:ln>
          <a:effectLst/>
        </p:spPr>
      </p:cxnSp>
      <p:sp>
        <p:nvSpPr>
          <p:cNvPr id="36877" name="Oval 13"/>
          <p:cNvSpPr>
            <a:spLocks noChangeArrowheads="1"/>
          </p:cNvSpPr>
          <p:nvPr/>
        </p:nvSpPr>
        <p:spPr bwMode="auto">
          <a:xfrm>
            <a:off x="5486400" y="2971800"/>
            <a:ext cx="685800" cy="685800"/>
          </a:xfrm>
          <a:prstGeom prst="ellipse">
            <a:avLst/>
          </a:prstGeom>
          <a:solidFill>
            <a:srgbClr val="6E6263"/>
          </a:solidFill>
          <a:ln w="12600">
            <a:solidFill>
              <a:srgbClr val="9B320E"/>
            </a:solidFill>
            <a:miter lim="800000"/>
            <a:headEnd/>
            <a:tailEnd/>
          </a:ln>
          <a:effec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2400" baseline="-25000">
                <a:solidFill>
                  <a:srgbClr val="FFFFFF"/>
                </a:solidFill>
                <a:ea typeface="HG Mincho Light J" charset="0"/>
                <a:cs typeface="HG Mincho Light J" charset="0"/>
              </a:rPr>
              <a:t>1</a:t>
            </a:r>
          </a:p>
        </p:txBody>
      </p:sp>
      <p:sp>
        <p:nvSpPr>
          <p:cNvPr id="36878" name="Oval 14"/>
          <p:cNvSpPr>
            <a:spLocks noChangeArrowheads="1"/>
          </p:cNvSpPr>
          <p:nvPr/>
        </p:nvSpPr>
        <p:spPr bwMode="auto">
          <a:xfrm>
            <a:off x="4114800" y="2971800"/>
            <a:ext cx="685800" cy="685800"/>
          </a:xfrm>
          <a:prstGeom prst="ellipse">
            <a:avLst/>
          </a:prstGeom>
          <a:solidFill>
            <a:srgbClr val="6E6263"/>
          </a:solidFill>
          <a:ln w="12600">
            <a:solidFill>
              <a:srgbClr val="69240C"/>
            </a:solidFill>
            <a:miter lim="800000"/>
            <a:headEnd/>
            <a:tailEnd/>
          </a:ln>
          <a:effectLst/>
        </p:spPr>
        <p:txBody>
          <a:bodyPr lIns="90000" tIns="46800" rIns="90000" bIns="46800" anchor="ctr"/>
          <a:lstStyle/>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2400" baseline="-25000">
                <a:solidFill>
                  <a:srgbClr val="FFFFFF"/>
                </a:solidFill>
                <a:ea typeface="HG Mincho Light J" charset="0"/>
                <a:cs typeface="HG Mincho Light J" charset="0"/>
              </a:rPr>
              <a:t>2</a:t>
            </a:r>
          </a:p>
          <a:p>
            <a:pPr algn="ct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baseline="-25000">
              <a:solidFill>
                <a:srgbClr val="FFFFFF"/>
              </a:solidFill>
              <a:ea typeface="HG Mincho Light J" charset="0"/>
              <a:cs typeface="HG Mincho Light J" charset="0"/>
            </a:endParaRPr>
          </a:p>
        </p:txBody>
      </p:sp>
      <p:sp>
        <p:nvSpPr>
          <p:cNvPr id="36879" name="Oval 15"/>
          <p:cNvSpPr>
            <a:spLocks noChangeArrowheads="1"/>
          </p:cNvSpPr>
          <p:nvPr/>
        </p:nvSpPr>
        <p:spPr bwMode="auto">
          <a:xfrm>
            <a:off x="2743200" y="2924175"/>
            <a:ext cx="685800" cy="685800"/>
          </a:xfrm>
          <a:prstGeom prst="ellipse">
            <a:avLst/>
          </a:prstGeom>
          <a:solidFill>
            <a:srgbClr val="6E6263"/>
          </a:solidFill>
          <a:ln w="12600">
            <a:solidFill>
              <a:srgbClr val="69240C"/>
            </a:solidFill>
            <a:miter lim="800000"/>
            <a:headEnd/>
            <a:tailEnd/>
          </a:ln>
          <a:effectLst/>
        </p:spPr>
        <p:txBody>
          <a:bodyPr lIns="90000" tIns="46800" rIns="90000" bIns="46800" anchor="ctr"/>
          <a:lstStyle/>
          <a:p>
            <a:pPr>
              <a:lnSpc>
                <a:spcPct val="100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FF"/>
                </a:solidFill>
                <a:ea typeface="HG Mincho Light J" charset="0"/>
                <a:cs typeface="HG Mincho Light J" charset="0"/>
              </a:rPr>
              <a:t>w</a:t>
            </a:r>
            <a:r>
              <a:rPr lang="en-GB" sz="1400" baseline="-25000">
                <a:solidFill>
                  <a:srgbClr val="FFFFFF"/>
                </a:solidFill>
                <a:ea typeface="HG Mincho Light J" charset="0"/>
                <a:cs typeface="HG Mincho Light J" charset="0"/>
              </a:rPr>
              <a:t>m</a:t>
            </a:r>
          </a:p>
        </p:txBody>
      </p:sp>
      <p:sp>
        <p:nvSpPr>
          <p:cNvPr id="36880" name="Text Box 16"/>
          <p:cNvSpPr txBox="1">
            <a:spLocks noChangeArrowheads="1"/>
          </p:cNvSpPr>
          <p:nvPr/>
        </p:nvSpPr>
        <p:spPr bwMode="auto">
          <a:xfrm>
            <a:off x="0" y="3073400"/>
            <a:ext cx="1828800" cy="581025"/>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imes New Roman" pitchFamily="18" charset="0"/>
                <a:cs typeface="Times New Roman" pitchFamily="18" charset="0"/>
              </a:rPr>
              <a:t>weights</a:t>
            </a:r>
          </a:p>
        </p:txBody>
      </p:sp>
      <p:sp>
        <p:nvSpPr>
          <p:cNvPr id="36881" name="Text Box 17"/>
          <p:cNvSpPr txBox="1">
            <a:spLocks noChangeArrowheads="1"/>
          </p:cNvSpPr>
          <p:nvPr/>
        </p:nvSpPr>
        <p:spPr bwMode="auto">
          <a:xfrm>
            <a:off x="2514600" y="1933575"/>
            <a:ext cx="1447800" cy="642938"/>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HG Mincho Light J" charset="0"/>
                <a:cs typeface="HG Mincho Light J" charset="0"/>
              </a:rPr>
              <a:t>. . . . . . . . . . . . </a:t>
            </a:r>
          </a:p>
        </p:txBody>
      </p:sp>
      <p:cxnSp>
        <p:nvCxnSpPr>
          <p:cNvPr id="36882" name="AutoShape 18"/>
          <p:cNvCxnSpPr>
            <a:cxnSpLocks noChangeShapeType="1"/>
            <a:stCxn id="36871" idx="3"/>
            <a:endCxn id="36879" idx="1"/>
          </p:cNvCxnSpPr>
          <p:nvPr/>
        </p:nvCxnSpPr>
        <p:spPr bwMode="auto">
          <a:xfrm>
            <a:off x="2338388" y="2443163"/>
            <a:ext cx="504825" cy="581025"/>
          </a:xfrm>
          <a:prstGeom prst="straightConnector1">
            <a:avLst/>
          </a:prstGeom>
          <a:noFill/>
          <a:ln w="9360">
            <a:solidFill>
              <a:srgbClr val="AF3408"/>
            </a:solidFill>
            <a:miter lim="800000"/>
            <a:headEnd/>
            <a:tailEnd type="triangle" w="med" len="med"/>
          </a:ln>
          <a:effectLst/>
        </p:spPr>
      </p:cxnSp>
      <p:cxnSp>
        <p:nvCxnSpPr>
          <p:cNvPr id="36883" name="AutoShape 19"/>
          <p:cNvCxnSpPr>
            <a:cxnSpLocks noChangeShapeType="1"/>
            <a:stCxn id="36870" idx="2"/>
            <a:endCxn id="36878" idx="0"/>
          </p:cNvCxnSpPr>
          <p:nvPr/>
        </p:nvCxnSpPr>
        <p:spPr bwMode="auto">
          <a:xfrm>
            <a:off x="4457700" y="2543175"/>
            <a:ext cx="1588" cy="428625"/>
          </a:xfrm>
          <a:prstGeom prst="straightConnector1">
            <a:avLst/>
          </a:prstGeom>
          <a:noFill/>
          <a:ln w="9360">
            <a:solidFill>
              <a:srgbClr val="AF3408"/>
            </a:solidFill>
            <a:miter lim="800000"/>
            <a:headEnd/>
            <a:tailEnd type="triangle" w="med" len="med"/>
          </a:ln>
          <a:effectLst/>
        </p:spPr>
      </p:cxnSp>
      <p:cxnSp>
        <p:nvCxnSpPr>
          <p:cNvPr id="36884" name="AutoShape 20"/>
          <p:cNvCxnSpPr>
            <a:cxnSpLocks noChangeShapeType="1"/>
          </p:cNvCxnSpPr>
          <p:nvPr/>
        </p:nvCxnSpPr>
        <p:spPr bwMode="auto">
          <a:xfrm flipH="1">
            <a:off x="6172200" y="2543175"/>
            <a:ext cx="533400" cy="609600"/>
          </a:xfrm>
          <a:prstGeom prst="straightConnector1">
            <a:avLst/>
          </a:prstGeom>
          <a:noFill/>
          <a:ln w="9360">
            <a:solidFill>
              <a:srgbClr val="AF3408"/>
            </a:solidFill>
            <a:miter lim="800000"/>
            <a:headEnd/>
            <a:tailEnd type="triangle" w="med" len="med"/>
          </a:ln>
          <a:effectLst/>
        </p:spPr>
      </p:cxnSp>
      <p:cxnSp>
        <p:nvCxnSpPr>
          <p:cNvPr id="36885" name="AutoShape 21"/>
          <p:cNvCxnSpPr>
            <a:cxnSpLocks noChangeShapeType="1"/>
            <a:stCxn id="36877" idx="1"/>
            <a:endCxn id="36872" idx="3"/>
          </p:cNvCxnSpPr>
          <p:nvPr/>
        </p:nvCxnSpPr>
        <p:spPr bwMode="auto">
          <a:xfrm flipH="1">
            <a:off x="4800600" y="3557588"/>
            <a:ext cx="785813" cy="671512"/>
          </a:xfrm>
          <a:prstGeom prst="straightConnector1">
            <a:avLst/>
          </a:prstGeom>
          <a:noFill/>
          <a:ln w="9360">
            <a:solidFill>
              <a:srgbClr val="AF3408"/>
            </a:solidFill>
            <a:miter lim="800000"/>
            <a:headEnd/>
            <a:tailEnd type="triangle" w="med" len="med"/>
          </a:ln>
          <a:effectLst/>
        </p:spPr>
      </p:cxnSp>
      <p:cxnSp>
        <p:nvCxnSpPr>
          <p:cNvPr id="36886" name="AutoShape 22"/>
          <p:cNvCxnSpPr>
            <a:cxnSpLocks noChangeShapeType="1"/>
            <a:stCxn id="36878" idx="2"/>
            <a:endCxn id="36872" idx="0"/>
          </p:cNvCxnSpPr>
          <p:nvPr/>
        </p:nvCxnSpPr>
        <p:spPr bwMode="auto">
          <a:xfrm>
            <a:off x="4457700" y="3657600"/>
            <a:ext cx="1588" cy="228600"/>
          </a:xfrm>
          <a:prstGeom prst="straightConnector1">
            <a:avLst/>
          </a:prstGeom>
          <a:noFill/>
          <a:ln w="9360">
            <a:solidFill>
              <a:srgbClr val="AF3408"/>
            </a:solidFill>
            <a:miter lim="800000"/>
            <a:headEnd/>
            <a:tailEnd type="triangle" w="med" len="med"/>
          </a:ln>
          <a:effectLst/>
        </p:spPr>
      </p:cxnSp>
      <p:cxnSp>
        <p:nvCxnSpPr>
          <p:cNvPr id="36887" name="AutoShape 23"/>
          <p:cNvCxnSpPr>
            <a:cxnSpLocks noChangeShapeType="1"/>
            <a:stCxn id="36879" idx="3"/>
            <a:endCxn id="36872" idx="1"/>
          </p:cNvCxnSpPr>
          <p:nvPr/>
        </p:nvCxnSpPr>
        <p:spPr bwMode="auto">
          <a:xfrm>
            <a:off x="3328988" y="3509963"/>
            <a:ext cx="785812" cy="719137"/>
          </a:xfrm>
          <a:prstGeom prst="straightConnector1">
            <a:avLst/>
          </a:prstGeom>
          <a:noFill/>
          <a:ln w="9360">
            <a:solidFill>
              <a:srgbClr val="AF3408"/>
            </a:solidFill>
            <a:miter lim="800000"/>
            <a:headEnd/>
            <a:tailEnd type="triangle" w="med" len="med"/>
          </a:ln>
          <a:effectLst/>
        </p:spPr>
      </p:cxnSp>
      <p:sp>
        <p:nvSpPr>
          <p:cNvPr id="36888" name="Rectangle 24"/>
          <p:cNvSpPr>
            <a:spLocks noChangeArrowheads="1"/>
          </p:cNvSpPr>
          <p:nvPr/>
        </p:nvSpPr>
        <p:spPr bwMode="auto">
          <a:xfrm>
            <a:off x="0" y="0"/>
            <a:ext cx="9144000" cy="457200"/>
          </a:xfrm>
          <a:prstGeom prst="rect">
            <a:avLst/>
          </a:prstGeom>
          <a:noFill/>
          <a:ln w="9525">
            <a:noFill/>
            <a:round/>
            <a:headEnd/>
            <a:tailEnd/>
          </a:ln>
          <a:effectLst/>
        </p:spPr>
        <p:txBody>
          <a:bodyPr wrap="none" anchor="ctr"/>
          <a:lstStyle/>
          <a:p>
            <a:endParaRPr lang="en-IN"/>
          </a:p>
        </p:txBody>
      </p:sp>
      <p:pic>
        <p:nvPicPr>
          <p:cNvPr id="36889" name="Picture 25"/>
          <p:cNvPicPr>
            <a:picLocks noChangeAspect="1" noChangeArrowheads="1"/>
          </p:cNvPicPr>
          <p:nvPr/>
        </p:nvPicPr>
        <p:blipFill>
          <a:blip r:embed="rId3"/>
          <a:srcRect/>
          <a:stretch>
            <a:fillRect/>
          </a:stretch>
        </p:blipFill>
        <p:spPr bwMode="auto">
          <a:xfrm>
            <a:off x="5410200" y="4371975"/>
            <a:ext cx="1295400" cy="714375"/>
          </a:xfrm>
          <a:prstGeom prst="rect">
            <a:avLst/>
          </a:prstGeom>
          <a:solidFill>
            <a:srgbClr val="EF8C6A"/>
          </a:solidFill>
          <a:ln w="9525">
            <a:noFill/>
            <a:round/>
            <a:headEnd/>
            <a:tailEnd/>
          </a:ln>
          <a:effectLst/>
        </p:spPr>
      </p:pic>
      <p:sp>
        <p:nvSpPr>
          <p:cNvPr id="36890" name="Rectangle 26"/>
          <p:cNvSpPr>
            <a:spLocks noChangeArrowheads="1"/>
          </p:cNvSpPr>
          <p:nvPr/>
        </p:nvSpPr>
        <p:spPr bwMode="auto">
          <a:xfrm>
            <a:off x="0" y="942975"/>
            <a:ext cx="9144000" cy="457200"/>
          </a:xfrm>
          <a:prstGeom prst="rect">
            <a:avLst/>
          </a:prstGeom>
          <a:noFill/>
          <a:ln w="9525">
            <a:noFill/>
            <a:round/>
            <a:headEnd/>
            <a:tailEnd/>
          </a:ln>
          <a:effectLst/>
        </p:spPr>
        <p:txBody>
          <a:bodyPr wrap="none" anchor="ctr"/>
          <a:lstStyle/>
          <a:p>
            <a:endParaRPr lang="en-IN"/>
          </a:p>
        </p:txBody>
      </p:sp>
      <p:sp>
        <p:nvSpPr>
          <p:cNvPr id="36891" name="Rectangle 27"/>
          <p:cNvSpPr>
            <a:spLocks noChangeArrowheads="1"/>
          </p:cNvSpPr>
          <p:nvPr/>
        </p:nvSpPr>
        <p:spPr bwMode="auto">
          <a:xfrm>
            <a:off x="0" y="0"/>
            <a:ext cx="9144000" cy="457200"/>
          </a:xfrm>
          <a:prstGeom prst="rect">
            <a:avLst/>
          </a:prstGeom>
          <a:noFill/>
          <a:ln w="9525">
            <a:noFill/>
            <a:round/>
            <a:headEnd/>
            <a:tailEnd/>
          </a:ln>
          <a:effectLst/>
        </p:spPr>
        <p:txBody>
          <a:bodyPr wrap="none" anchor="ctr"/>
          <a:lstStyle/>
          <a:p>
            <a:endParaRPr lang="en-IN"/>
          </a:p>
        </p:txBody>
      </p:sp>
      <p:pic>
        <p:nvPicPr>
          <p:cNvPr id="36892" name="Picture 28"/>
          <p:cNvPicPr>
            <a:picLocks noChangeAspect="1" noChangeArrowheads="1"/>
          </p:cNvPicPr>
          <p:nvPr/>
        </p:nvPicPr>
        <p:blipFill>
          <a:blip r:embed="rId4"/>
          <a:srcRect/>
          <a:stretch>
            <a:fillRect/>
          </a:stretch>
        </p:blipFill>
        <p:spPr bwMode="auto">
          <a:xfrm>
            <a:off x="5410200" y="5514975"/>
            <a:ext cx="1447800" cy="457200"/>
          </a:xfrm>
          <a:prstGeom prst="rect">
            <a:avLst/>
          </a:prstGeom>
          <a:solidFill>
            <a:srgbClr val="EF8C6A"/>
          </a:solidFill>
          <a:ln w="9525">
            <a:noFill/>
            <a:round/>
            <a:headEnd/>
            <a:tailEnd/>
          </a:ln>
          <a:effectLst/>
        </p:spPr>
      </p:pic>
      <p:sp>
        <p:nvSpPr>
          <p:cNvPr id="36893" name="Rectangle 29"/>
          <p:cNvSpPr>
            <a:spLocks noChangeArrowheads="1"/>
          </p:cNvSpPr>
          <p:nvPr/>
        </p:nvSpPr>
        <p:spPr bwMode="auto">
          <a:xfrm>
            <a:off x="0" y="647700"/>
            <a:ext cx="9144000" cy="457200"/>
          </a:xfrm>
          <a:prstGeom prst="rect">
            <a:avLst/>
          </a:prstGeom>
          <a:noFill/>
          <a:ln w="9525">
            <a:noFill/>
            <a:round/>
            <a:headEnd/>
            <a:tailEnd/>
          </a:ln>
          <a:effectLst/>
        </p:spPr>
        <p:txBody>
          <a:bodyPr wrap="none" anchor="ctr"/>
          <a:lstStyle/>
          <a:p>
            <a:endParaRPr lang="en-IN"/>
          </a:p>
        </p:txBody>
      </p:sp>
      <p:sp>
        <p:nvSpPr>
          <p:cNvPr id="36894" name="Rectangle 30"/>
          <p:cNvSpPr>
            <a:spLocks noChangeArrowheads="1"/>
          </p:cNvSpPr>
          <p:nvPr/>
        </p:nvSpPr>
        <p:spPr bwMode="auto">
          <a:xfrm>
            <a:off x="3962400" y="4905375"/>
            <a:ext cx="990600" cy="457200"/>
          </a:xfrm>
          <a:prstGeom prst="rect">
            <a:avLst/>
          </a:prstGeom>
          <a:solidFill>
            <a:srgbClr val="6E6263"/>
          </a:solidFill>
          <a:ln w="12600">
            <a:solidFill>
              <a:srgbClr val="9B320E"/>
            </a:solidFill>
            <a:miter lim="800000"/>
            <a:headEnd/>
            <a:tailEnd/>
          </a:ln>
          <a:effectLst/>
        </p:spPr>
        <p:txBody>
          <a:bodyPr lIns="90000" tIns="46800" rIns="90000" bIns="46800"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HG Mincho Light J" charset="0"/>
                <a:cs typeface="HG Mincho Light J" charset="0"/>
              </a:rPr>
              <a:t>f(v</a:t>
            </a:r>
            <a:r>
              <a:rPr lang="en-GB" baseline="-25000">
                <a:solidFill>
                  <a:srgbClr val="000000"/>
                </a:solidFill>
                <a:ea typeface="HG Mincho Light J" charset="0"/>
                <a:cs typeface="HG Mincho Light J" charset="0"/>
              </a:rPr>
              <a:t>k</a:t>
            </a:r>
            <a:r>
              <a:rPr lang="en-GB">
                <a:solidFill>
                  <a:srgbClr val="000000"/>
                </a:solidFill>
                <a:ea typeface="HG Mincho Light J" charset="0"/>
                <a:cs typeface="HG Mincho Light J" charset="0"/>
              </a:rPr>
              <a:t>)</a:t>
            </a:r>
          </a:p>
        </p:txBody>
      </p:sp>
      <p:sp>
        <p:nvSpPr>
          <p:cNvPr id="36895" name="Text Box 31"/>
          <p:cNvSpPr txBox="1">
            <a:spLocks noChangeArrowheads="1"/>
          </p:cNvSpPr>
          <p:nvPr/>
        </p:nvSpPr>
        <p:spPr bwMode="auto">
          <a:xfrm>
            <a:off x="3429000" y="3076575"/>
            <a:ext cx="685800" cy="642938"/>
          </a:xfrm>
          <a:prstGeom prst="rect">
            <a:avLst/>
          </a:prstGeom>
          <a:noFill/>
          <a:ln w="9525">
            <a:noFill/>
            <a:round/>
            <a:headEnd/>
            <a:tailEnd/>
          </a:ln>
          <a:effectLst/>
        </p:spPr>
        <p:txBody>
          <a:bodyPr lIns="90000" tIns="46800" rIns="90000" bIns="4680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rgbClr val="000000"/>
                </a:solidFill>
                <a:ea typeface="HG Mincho Light J" charset="0"/>
                <a:cs typeface="HG Mincho Light J" charset="0"/>
              </a:rPr>
              <a:t>. . . . . </a:t>
            </a:r>
          </a:p>
        </p:txBody>
      </p:sp>
      <p:cxnSp>
        <p:nvCxnSpPr>
          <p:cNvPr id="36896" name="AutoShape 32"/>
          <p:cNvCxnSpPr>
            <a:cxnSpLocks noChangeShapeType="1"/>
            <a:stCxn id="36894" idx="2"/>
            <a:endCxn id="36873" idx="0"/>
          </p:cNvCxnSpPr>
          <p:nvPr/>
        </p:nvCxnSpPr>
        <p:spPr bwMode="auto">
          <a:xfrm>
            <a:off x="4457700" y="5362575"/>
            <a:ext cx="1588" cy="352425"/>
          </a:xfrm>
          <a:prstGeom prst="straightConnector1">
            <a:avLst/>
          </a:prstGeom>
          <a:noFill/>
          <a:ln w="9360">
            <a:solidFill>
              <a:srgbClr val="AF3408"/>
            </a:solidFill>
            <a:miter lim="800000"/>
            <a:headEnd/>
            <a:tailEnd type="triangle" w="med" len="med"/>
          </a:ln>
          <a:effec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1"/>
          <p:cNvPicPr>
            <a:picLocks noChangeAspect="1" noChangeArrowheads="1"/>
          </p:cNvPicPr>
          <p:nvPr/>
        </p:nvPicPr>
        <p:blipFill>
          <a:blip r:embed="rId3"/>
          <a:srcRect/>
          <a:stretch>
            <a:fillRect/>
          </a:stretch>
        </p:blipFill>
        <p:spPr bwMode="auto">
          <a:xfrm>
            <a:off x="152400" y="762000"/>
            <a:ext cx="8763000" cy="5867400"/>
          </a:xfrm>
          <a:prstGeom prst="rect">
            <a:avLst/>
          </a:prstGeom>
          <a:noFill/>
          <a:ln w="9525">
            <a:noFill/>
            <a:round/>
            <a:headEnd/>
            <a:tailEnd/>
          </a:ln>
          <a:effectLst/>
        </p:spPr>
      </p:pic>
      <p:sp>
        <p:nvSpPr>
          <p:cNvPr id="37890" name="Text Box 2"/>
          <p:cNvSpPr txBox="1">
            <a:spLocks noChangeArrowheads="1"/>
          </p:cNvSpPr>
          <p:nvPr/>
        </p:nvSpPr>
        <p:spPr bwMode="auto">
          <a:xfrm>
            <a:off x="838200" y="-1588"/>
            <a:ext cx="7772400" cy="1601788"/>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696464"/>
                </a:solidFill>
                <a:latin typeface="Times New Roman" pitchFamily="18" charset="0"/>
                <a:cs typeface="Times New Roman" pitchFamily="18" charset="0"/>
              </a:rPr>
              <a:t>The output is a function of the input, that is affected by the weights, and the transfer functions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B15B4379-F3FD-4B65-94DA-5B7AA46B6987}" type="slidenum">
              <a:rPr lang="en-GB" smtClean="0">
                <a:cs typeface="Arial" pitchFamily="34" charset="0"/>
              </a:rPr>
              <a:pPr/>
              <a:t>27</a:t>
            </a:fld>
            <a:endParaRPr lang="en-GB">
              <a:cs typeface="Arial" pitchFamily="34" charset="0"/>
            </a:endParaRPr>
          </a:p>
        </p:txBody>
      </p:sp>
      <p:sp>
        <p:nvSpPr>
          <p:cNvPr id="45059" name="Rectangle 2"/>
          <p:cNvSpPr>
            <a:spLocks noGrp="1" noChangeArrowheads="1"/>
          </p:cNvSpPr>
          <p:nvPr>
            <p:ph type="title"/>
          </p:nvPr>
        </p:nvSpPr>
        <p:spPr/>
        <p:txBody>
          <a:bodyPr/>
          <a:lstStyle/>
          <a:p>
            <a:r>
              <a:rPr lang="en-US"/>
              <a:t>Activation functions</a:t>
            </a:r>
            <a:endParaRPr lang="en-GB"/>
          </a:p>
        </p:txBody>
      </p:sp>
      <p:sp>
        <p:nvSpPr>
          <p:cNvPr id="45060" name="Oval 5"/>
          <p:cNvSpPr>
            <a:spLocks noChangeArrowheads="1"/>
          </p:cNvSpPr>
          <p:nvPr/>
        </p:nvSpPr>
        <p:spPr bwMode="auto">
          <a:xfrm>
            <a:off x="1371600" y="2200275"/>
            <a:ext cx="914400" cy="83820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5061" name="Line 6"/>
          <p:cNvSpPr>
            <a:spLocks noChangeShapeType="1"/>
          </p:cNvSpPr>
          <p:nvPr/>
        </p:nvSpPr>
        <p:spPr bwMode="auto">
          <a:xfrm>
            <a:off x="1828800" y="2276475"/>
            <a:ext cx="0" cy="685800"/>
          </a:xfrm>
          <a:prstGeom prst="line">
            <a:avLst/>
          </a:prstGeom>
          <a:noFill/>
          <a:ln w="9525">
            <a:solidFill>
              <a:schemeClr val="tx1"/>
            </a:solidFill>
            <a:miter lim="800000"/>
            <a:headEnd/>
            <a:tailEnd/>
          </a:ln>
        </p:spPr>
        <p:txBody>
          <a:bodyPr wrap="none"/>
          <a:lstStyle/>
          <a:p>
            <a:endParaRPr lang="en-US"/>
          </a:p>
        </p:txBody>
      </p:sp>
      <p:sp>
        <p:nvSpPr>
          <p:cNvPr id="45062" name="Line 7"/>
          <p:cNvSpPr>
            <a:spLocks noChangeShapeType="1"/>
          </p:cNvSpPr>
          <p:nvPr/>
        </p:nvSpPr>
        <p:spPr bwMode="auto">
          <a:xfrm>
            <a:off x="1371600" y="2657475"/>
            <a:ext cx="914400" cy="0"/>
          </a:xfrm>
          <a:prstGeom prst="line">
            <a:avLst/>
          </a:prstGeom>
          <a:noFill/>
          <a:ln w="9525">
            <a:solidFill>
              <a:schemeClr val="tx1"/>
            </a:solidFill>
            <a:miter lim="800000"/>
            <a:headEnd/>
            <a:tailEnd/>
          </a:ln>
        </p:spPr>
        <p:txBody>
          <a:bodyPr wrap="none"/>
          <a:lstStyle/>
          <a:p>
            <a:endParaRPr lang="en-US"/>
          </a:p>
        </p:txBody>
      </p:sp>
      <p:sp>
        <p:nvSpPr>
          <p:cNvPr id="45063" name="Line 8"/>
          <p:cNvSpPr>
            <a:spLocks noChangeShapeType="1"/>
          </p:cNvSpPr>
          <p:nvPr/>
        </p:nvSpPr>
        <p:spPr bwMode="auto">
          <a:xfrm>
            <a:off x="1447800" y="2657475"/>
            <a:ext cx="381000" cy="0"/>
          </a:xfrm>
          <a:prstGeom prst="line">
            <a:avLst/>
          </a:prstGeom>
          <a:noFill/>
          <a:ln w="76200">
            <a:solidFill>
              <a:schemeClr val="tx1"/>
            </a:solidFill>
            <a:miter lim="800000"/>
            <a:headEnd/>
            <a:tailEnd/>
          </a:ln>
        </p:spPr>
        <p:txBody>
          <a:bodyPr wrap="none"/>
          <a:lstStyle/>
          <a:p>
            <a:endParaRPr lang="en-US"/>
          </a:p>
        </p:txBody>
      </p:sp>
      <p:sp>
        <p:nvSpPr>
          <p:cNvPr id="45064" name="Line 9"/>
          <p:cNvSpPr>
            <a:spLocks noChangeShapeType="1"/>
          </p:cNvSpPr>
          <p:nvPr/>
        </p:nvSpPr>
        <p:spPr bwMode="auto">
          <a:xfrm flipV="1">
            <a:off x="1828800" y="2352675"/>
            <a:ext cx="0" cy="304800"/>
          </a:xfrm>
          <a:prstGeom prst="line">
            <a:avLst/>
          </a:prstGeom>
          <a:noFill/>
          <a:ln w="76200">
            <a:solidFill>
              <a:schemeClr val="tx1"/>
            </a:solidFill>
            <a:miter lim="800000"/>
            <a:headEnd/>
            <a:tailEnd/>
          </a:ln>
        </p:spPr>
        <p:txBody>
          <a:bodyPr wrap="none"/>
          <a:lstStyle/>
          <a:p>
            <a:endParaRPr lang="en-US"/>
          </a:p>
        </p:txBody>
      </p:sp>
      <p:sp>
        <p:nvSpPr>
          <p:cNvPr id="45065" name="Line 10"/>
          <p:cNvSpPr>
            <a:spLocks noChangeShapeType="1"/>
          </p:cNvSpPr>
          <p:nvPr/>
        </p:nvSpPr>
        <p:spPr bwMode="auto">
          <a:xfrm>
            <a:off x="1828800" y="2352675"/>
            <a:ext cx="304800" cy="0"/>
          </a:xfrm>
          <a:prstGeom prst="line">
            <a:avLst/>
          </a:prstGeom>
          <a:noFill/>
          <a:ln w="76200">
            <a:solidFill>
              <a:schemeClr val="tx1"/>
            </a:solidFill>
            <a:miter lim="800000"/>
            <a:headEnd/>
            <a:tailEnd/>
          </a:ln>
        </p:spPr>
        <p:txBody>
          <a:bodyPr wrap="none"/>
          <a:lstStyle/>
          <a:p>
            <a:endParaRPr lang="en-US"/>
          </a:p>
        </p:txBody>
      </p:sp>
      <p:sp>
        <p:nvSpPr>
          <p:cNvPr id="45066" name="Oval 11"/>
          <p:cNvSpPr>
            <a:spLocks noChangeArrowheads="1"/>
          </p:cNvSpPr>
          <p:nvPr/>
        </p:nvSpPr>
        <p:spPr bwMode="auto">
          <a:xfrm>
            <a:off x="3657600" y="2200275"/>
            <a:ext cx="914400" cy="83820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5067" name="Line 12"/>
          <p:cNvSpPr>
            <a:spLocks noChangeShapeType="1"/>
          </p:cNvSpPr>
          <p:nvPr/>
        </p:nvSpPr>
        <p:spPr bwMode="auto">
          <a:xfrm>
            <a:off x="4114800" y="2276475"/>
            <a:ext cx="0" cy="685800"/>
          </a:xfrm>
          <a:prstGeom prst="line">
            <a:avLst/>
          </a:prstGeom>
          <a:noFill/>
          <a:ln w="9525">
            <a:solidFill>
              <a:schemeClr val="tx1"/>
            </a:solidFill>
            <a:miter lim="800000"/>
            <a:headEnd/>
            <a:tailEnd/>
          </a:ln>
        </p:spPr>
        <p:txBody>
          <a:bodyPr wrap="none"/>
          <a:lstStyle/>
          <a:p>
            <a:endParaRPr lang="en-US"/>
          </a:p>
        </p:txBody>
      </p:sp>
      <p:sp>
        <p:nvSpPr>
          <p:cNvPr id="45068" name="Line 13"/>
          <p:cNvSpPr>
            <a:spLocks noChangeShapeType="1"/>
          </p:cNvSpPr>
          <p:nvPr/>
        </p:nvSpPr>
        <p:spPr bwMode="auto">
          <a:xfrm>
            <a:off x="3657600" y="2657475"/>
            <a:ext cx="914400" cy="0"/>
          </a:xfrm>
          <a:prstGeom prst="line">
            <a:avLst/>
          </a:prstGeom>
          <a:noFill/>
          <a:ln w="9525">
            <a:solidFill>
              <a:schemeClr val="tx1"/>
            </a:solidFill>
            <a:miter lim="800000"/>
            <a:headEnd/>
            <a:tailEnd/>
          </a:ln>
        </p:spPr>
        <p:txBody>
          <a:bodyPr wrap="none"/>
          <a:lstStyle/>
          <a:p>
            <a:endParaRPr lang="en-US"/>
          </a:p>
        </p:txBody>
      </p:sp>
      <p:sp>
        <p:nvSpPr>
          <p:cNvPr id="45069" name="Line 14"/>
          <p:cNvSpPr>
            <a:spLocks noChangeShapeType="1"/>
          </p:cNvSpPr>
          <p:nvPr/>
        </p:nvSpPr>
        <p:spPr bwMode="auto">
          <a:xfrm>
            <a:off x="3733800" y="2809875"/>
            <a:ext cx="381000" cy="0"/>
          </a:xfrm>
          <a:prstGeom prst="line">
            <a:avLst/>
          </a:prstGeom>
          <a:noFill/>
          <a:ln w="76200">
            <a:solidFill>
              <a:schemeClr val="tx1"/>
            </a:solidFill>
            <a:miter lim="800000"/>
            <a:headEnd/>
            <a:tailEnd/>
          </a:ln>
        </p:spPr>
        <p:txBody>
          <a:bodyPr wrap="none"/>
          <a:lstStyle/>
          <a:p>
            <a:endParaRPr lang="en-US"/>
          </a:p>
        </p:txBody>
      </p:sp>
      <p:sp>
        <p:nvSpPr>
          <p:cNvPr id="45070" name="Line 15"/>
          <p:cNvSpPr>
            <a:spLocks noChangeShapeType="1"/>
          </p:cNvSpPr>
          <p:nvPr/>
        </p:nvSpPr>
        <p:spPr bwMode="auto">
          <a:xfrm flipV="1">
            <a:off x="4114800" y="2505075"/>
            <a:ext cx="0" cy="304800"/>
          </a:xfrm>
          <a:prstGeom prst="line">
            <a:avLst/>
          </a:prstGeom>
          <a:noFill/>
          <a:ln w="76200">
            <a:solidFill>
              <a:schemeClr val="tx1"/>
            </a:solidFill>
            <a:miter lim="800000"/>
            <a:headEnd/>
            <a:tailEnd/>
          </a:ln>
        </p:spPr>
        <p:txBody>
          <a:bodyPr wrap="none"/>
          <a:lstStyle/>
          <a:p>
            <a:endParaRPr lang="en-US"/>
          </a:p>
        </p:txBody>
      </p:sp>
      <p:sp>
        <p:nvSpPr>
          <p:cNvPr id="45071" name="Line 16"/>
          <p:cNvSpPr>
            <a:spLocks noChangeShapeType="1"/>
          </p:cNvSpPr>
          <p:nvPr/>
        </p:nvSpPr>
        <p:spPr bwMode="auto">
          <a:xfrm>
            <a:off x="4114800" y="2505075"/>
            <a:ext cx="304800" cy="0"/>
          </a:xfrm>
          <a:prstGeom prst="line">
            <a:avLst/>
          </a:prstGeom>
          <a:noFill/>
          <a:ln w="76200">
            <a:solidFill>
              <a:schemeClr val="tx1"/>
            </a:solidFill>
            <a:miter lim="800000"/>
            <a:headEnd/>
            <a:tailEnd/>
          </a:ln>
        </p:spPr>
        <p:txBody>
          <a:bodyPr wrap="none"/>
          <a:lstStyle/>
          <a:p>
            <a:endParaRPr lang="en-US"/>
          </a:p>
        </p:txBody>
      </p:sp>
      <p:sp>
        <p:nvSpPr>
          <p:cNvPr id="45072" name="Oval 17"/>
          <p:cNvSpPr>
            <a:spLocks noChangeArrowheads="1"/>
          </p:cNvSpPr>
          <p:nvPr/>
        </p:nvSpPr>
        <p:spPr bwMode="auto">
          <a:xfrm>
            <a:off x="5867400" y="2200275"/>
            <a:ext cx="914400" cy="83820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5073" name="Line 18"/>
          <p:cNvSpPr>
            <a:spLocks noChangeShapeType="1"/>
          </p:cNvSpPr>
          <p:nvPr/>
        </p:nvSpPr>
        <p:spPr bwMode="auto">
          <a:xfrm>
            <a:off x="6324600" y="2276475"/>
            <a:ext cx="0" cy="685800"/>
          </a:xfrm>
          <a:prstGeom prst="line">
            <a:avLst/>
          </a:prstGeom>
          <a:noFill/>
          <a:ln w="9525">
            <a:solidFill>
              <a:schemeClr val="tx1"/>
            </a:solidFill>
            <a:miter lim="800000"/>
            <a:headEnd/>
            <a:tailEnd/>
          </a:ln>
        </p:spPr>
        <p:txBody>
          <a:bodyPr wrap="none"/>
          <a:lstStyle/>
          <a:p>
            <a:endParaRPr lang="en-US"/>
          </a:p>
        </p:txBody>
      </p:sp>
      <p:sp>
        <p:nvSpPr>
          <p:cNvPr id="45074" name="Line 19"/>
          <p:cNvSpPr>
            <a:spLocks noChangeShapeType="1"/>
          </p:cNvSpPr>
          <p:nvPr/>
        </p:nvSpPr>
        <p:spPr bwMode="auto">
          <a:xfrm>
            <a:off x="5867400" y="2657475"/>
            <a:ext cx="914400" cy="0"/>
          </a:xfrm>
          <a:prstGeom prst="line">
            <a:avLst/>
          </a:prstGeom>
          <a:noFill/>
          <a:ln w="9525">
            <a:solidFill>
              <a:schemeClr val="tx1"/>
            </a:solidFill>
            <a:miter lim="800000"/>
            <a:headEnd/>
            <a:tailEnd/>
          </a:ln>
        </p:spPr>
        <p:txBody>
          <a:bodyPr wrap="none"/>
          <a:lstStyle/>
          <a:p>
            <a:endParaRPr lang="en-US"/>
          </a:p>
        </p:txBody>
      </p:sp>
      <p:sp>
        <p:nvSpPr>
          <p:cNvPr id="45075" name="Freeform 20"/>
          <p:cNvSpPr>
            <a:spLocks/>
          </p:cNvSpPr>
          <p:nvPr/>
        </p:nvSpPr>
        <p:spPr bwMode="auto">
          <a:xfrm>
            <a:off x="5943600" y="2263775"/>
            <a:ext cx="609600" cy="419100"/>
          </a:xfrm>
          <a:custGeom>
            <a:avLst/>
            <a:gdLst>
              <a:gd name="T0" fmla="*/ 0 w 384"/>
              <a:gd name="T1" fmla="*/ 2147483647 h 264"/>
              <a:gd name="T2" fmla="*/ 2147483647 w 384"/>
              <a:gd name="T3" fmla="*/ 2147483647 h 264"/>
              <a:gd name="T4" fmla="*/ 2147483647 w 384"/>
              <a:gd name="T5" fmla="*/ 2147483647 h 264"/>
              <a:gd name="T6" fmla="*/ 2147483647 w 384"/>
              <a:gd name="T7" fmla="*/ 2147483647 h 264"/>
              <a:gd name="T8" fmla="*/ 2147483647 w 384"/>
              <a:gd name="T9" fmla="*/ 2147483647 h 264"/>
              <a:gd name="T10" fmla="*/ 2147483647 w 384"/>
              <a:gd name="T11" fmla="*/ 2147483647 h 264"/>
              <a:gd name="T12" fmla="*/ 0 60000 65536"/>
              <a:gd name="T13" fmla="*/ 0 60000 65536"/>
              <a:gd name="T14" fmla="*/ 0 60000 65536"/>
              <a:gd name="T15" fmla="*/ 0 60000 65536"/>
              <a:gd name="T16" fmla="*/ 0 60000 65536"/>
              <a:gd name="T17" fmla="*/ 0 60000 65536"/>
              <a:gd name="T18" fmla="*/ 0 w 384"/>
              <a:gd name="T19" fmla="*/ 0 h 264"/>
              <a:gd name="T20" fmla="*/ 384 w 384"/>
              <a:gd name="T21" fmla="*/ 264 h 264"/>
            </a:gdLst>
            <a:ahLst/>
            <a:cxnLst>
              <a:cxn ang="T12">
                <a:pos x="T0" y="T1"/>
              </a:cxn>
              <a:cxn ang="T13">
                <a:pos x="T2" y="T3"/>
              </a:cxn>
              <a:cxn ang="T14">
                <a:pos x="T4" y="T5"/>
              </a:cxn>
              <a:cxn ang="T15">
                <a:pos x="T6" y="T7"/>
              </a:cxn>
              <a:cxn ang="T16">
                <a:pos x="T8" y="T9"/>
              </a:cxn>
              <a:cxn ang="T17">
                <a:pos x="T10" y="T11"/>
              </a:cxn>
            </a:cxnLst>
            <a:rect l="T18" t="T19" r="T20" b="T21"/>
            <a:pathLst>
              <a:path w="384" h="264">
                <a:moveTo>
                  <a:pt x="0" y="248"/>
                </a:moveTo>
                <a:cubicBezTo>
                  <a:pt x="52" y="256"/>
                  <a:pt x="104" y="264"/>
                  <a:pt x="144" y="248"/>
                </a:cubicBezTo>
                <a:cubicBezTo>
                  <a:pt x="184" y="232"/>
                  <a:pt x="224" y="184"/>
                  <a:pt x="240" y="152"/>
                </a:cubicBezTo>
                <a:cubicBezTo>
                  <a:pt x="256" y="120"/>
                  <a:pt x="232" y="80"/>
                  <a:pt x="240" y="56"/>
                </a:cubicBezTo>
                <a:cubicBezTo>
                  <a:pt x="248" y="32"/>
                  <a:pt x="264" y="16"/>
                  <a:pt x="288" y="8"/>
                </a:cubicBezTo>
                <a:cubicBezTo>
                  <a:pt x="312" y="0"/>
                  <a:pt x="368" y="8"/>
                  <a:pt x="384" y="8"/>
                </a:cubicBezTo>
              </a:path>
            </a:pathLst>
          </a:custGeom>
          <a:noFill/>
          <a:ln w="57150">
            <a:solidFill>
              <a:schemeClr val="tx1"/>
            </a:solidFill>
            <a:miter lim="800000"/>
            <a:headEnd/>
            <a:tailEnd/>
          </a:ln>
        </p:spPr>
        <p:txBody>
          <a:bodyPr wrap="none"/>
          <a:lstStyle/>
          <a:p>
            <a:endParaRPr lang="en-US"/>
          </a:p>
        </p:txBody>
      </p:sp>
      <p:sp>
        <p:nvSpPr>
          <p:cNvPr id="45076" name="Text Box 21"/>
          <p:cNvSpPr txBox="1">
            <a:spLocks noChangeArrowheads="1"/>
          </p:cNvSpPr>
          <p:nvPr/>
        </p:nvSpPr>
        <p:spPr bwMode="auto">
          <a:xfrm>
            <a:off x="898525" y="3232150"/>
            <a:ext cx="1816100" cy="457200"/>
          </a:xfrm>
          <a:prstGeom prst="rect">
            <a:avLst/>
          </a:prstGeom>
          <a:noFill/>
          <a:ln w="9525">
            <a:noFill/>
            <a:miter lim="800000"/>
            <a:headEnd/>
            <a:tailEnd/>
          </a:ln>
        </p:spPr>
        <p:txBody>
          <a:bodyPr wrap="none">
            <a:spAutoFit/>
          </a:bodyPr>
          <a:lstStyle/>
          <a:p>
            <a:r>
              <a:rPr lang="en-US" sz="2400">
                <a:latin typeface="Times New Roman" pitchFamily="18" charset="0"/>
              </a:rPr>
              <a:t>Step function</a:t>
            </a:r>
          </a:p>
        </p:txBody>
      </p:sp>
      <p:sp>
        <p:nvSpPr>
          <p:cNvPr id="45077" name="Text Box 22"/>
          <p:cNvSpPr txBox="1">
            <a:spLocks noChangeArrowheads="1"/>
          </p:cNvSpPr>
          <p:nvPr/>
        </p:nvSpPr>
        <p:spPr bwMode="auto">
          <a:xfrm>
            <a:off x="3276600" y="3190875"/>
            <a:ext cx="1833563" cy="457200"/>
          </a:xfrm>
          <a:prstGeom prst="rect">
            <a:avLst/>
          </a:prstGeom>
          <a:noFill/>
          <a:ln w="9525">
            <a:noFill/>
            <a:miter lim="800000"/>
            <a:headEnd/>
            <a:tailEnd/>
          </a:ln>
        </p:spPr>
        <p:txBody>
          <a:bodyPr wrap="none">
            <a:spAutoFit/>
          </a:bodyPr>
          <a:lstStyle/>
          <a:p>
            <a:r>
              <a:rPr lang="en-US" sz="2400">
                <a:latin typeface="Times New Roman" pitchFamily="18" charset="0"/>
              </a:rPr>
              <a:t>Sign function</a:t>
            </a:r>
          </a:p>
        </p:txBody>
      </p:sp>
      <p:sp>
        <p:nvSpPr>
          <p:cNvPr id="45078" name="Text Box 23"/>
          <p:cNvSpPr txBox="1">
            <a:spLocks noChangeArrowheads="1"/>
          </p:cNvSpPr>
          <p:nvPr/>
        </p:nvSpPr>
        <p:spPr bwMode="auto">
          <a:xfrm>
            <a:off x="5562600" y="3190875"/>
            <a:ext cx="3276600" cy="822325"/>
          </a:xfrm>
          <a:prstGeom prst="rect">
            <a:avLst/>
          </a:prstGeom>
          <a:noFill/>
          <a:ln w="9525">
            <a:noFill/>
            <a:miter lim="800000"/>
            <a:headEnd/>
            <a:tailEnd/>
          </a:ln>
        </p:spPr>
        <p:txBody>
          <a:bodyPr>
            <a:spAutoFit/>
          </a:bodyPr>
          <a:lstStyle/>
          <a:p>
            <a:r>
              <a:rPr lang="en-US" sz="2400">
                <a:latin typeface="Times New Roman" pitchFamily="18" charset="0"/>
              </a:rPr>
              <a:t>Sigmoid  </a:t>
            </a:r>
          </a:p>
          <a:p>
            <a:r>
              <a:rPr lang="en-US" sz="2400">
                <a:latin typeface="Times New Roman" pitchFamily="18" charset="0"/>
              </a:rPr>
              <a:t>(logistic) function</a:t>
            </a:r>
          </a:p>
        </p:txBody>
      </p:sp>
      <p:sp>
        <p:nvSpPr>
          <p:cNvPr id="45079" name="Text Box 24"/>
          <p:cNvSpPr txBox="1">
            <a:spLocks noChangeArrowheads="1"/>
          </p:cNvSpPr>
          <p:nvPr/>
        </p:nvSpPr>
        <p:spPr bwMode="auto">
          <a:xfrm>
            <a:off x="304800" y="3797300"/>
            <a:ext cx="3311525" cy="915988"/>
          </a:xfrm>
          <a:prstGeom prst="rect">
            <a:avLst/>
          </a:prstGeom>
          <a:noFill/>
          <a:ln w="9525">
            <a:noFill/>
            <a:miter lim="800000"/>
            <a:headEnd/>
            <a:tailEnd/>
          </a:ln>
        </p:spPr>
        <p:txBody>
          <a:bodyPr wrap="none">
            <a:spAutoFit/>
          </a:bodyPr>
          <a:lstStyle/>
          <a:p>
            <a:r>
              <a:rPr lang="en-US" b="1">
                <a:latin typeface="Times New Roman" pitchFamily="18" charset="0"/>
              </a:rPr>
              <a:t>step(x) = 1, if x &gt;= threshold</a:t>
            </a:r>
          </a:p>
          <a:p>
            <a:r>
              <a:rPr lang="en-US" b="1">
                <a:latin typeface="Times New Roman" pitchFamily="18" charset="0"/>
              </a:rPr>
              <a:t>                0, if x &lt; threshold</a:t>
            </a:r>
          </a:p>
          <a:p>
            <a:r>
              <a:rPr lang="en-US" b="1">
                <a:latin typeface="Times New Roman" pitchFamily="18" charset="0"/>
              </a:rPr>
              <a:t>(in picture above, threshold = 0)</a:t>
            </a:r>
          </a:p>
        </p:txBody>
      </p:sp>
      <p:sp>
        <p:nvSpPr>
          <p:cNvPr id="45080" name="Text Box 25"/>
          <p:cNvSpPr txBox="1">
            <a:spLocks noChangeArrowheads="1"/>
          </p:cNvSpPr>
          <p:nvPr/>
        </p:nvSpPr>
        <p:spPr bwMode="auto">
          <a:xfrm>
            <a:off x="3276600" y="3724275"/>
            <a:ext cx="2247900" cy="641350"/>
          </a:xfrm>
          <a:prstGeom prst="rect">
            <a:avLst/>
          </a:prstGeom>
          <a:noFill/>
          <a:ln w="9525">
            <a:noFill/>
            <a:miter lim="800000"/>
            <a:headEnd/>
            <a:tailEnd/>
          </a:ln>
        </p:spPr>
        <p:txBody>
          <a:bodyPr wrap="none">
            <a:spAutoFit/>
          </a:bodyPr>
          <a:lstStyle/>
          <a:p>
            <a:r>
              <a:rPr lang="en-US" b="1">
                <a:latin typeface="Times New Roman" pitchFamily="18" charset="0"/>
              </a:rPr>
              <a:t>sign(x) = +1, if x &gt;= 0</a:t>
            </a:r>
          </a:p>
          <a:p>
            <a:r>
              <a:rPr lang="en-US" b="1">
                <a:latin typeface="Times New Roman" pitchFamily="18" charset="0"/>
              </a:rPr>
              <a:t>                 -1, if x &lt; 0</a:t>
            </a:r>
          </a:p>
        </p:txBody>
      </p:sp>
      <p:sp>
        <p:nvSpPr>
          <p:cNvPr id="45081" name="Text Box 26"/>
          <p:cNvSpPr txBox="1">
            <a:spLocks noChangeArrowheads="1"/>
          </p:cNvSpPr>
          <p:nvPr/>
        </p:nvSpPr>
        <p:spPr bwMode="auto">
          <a:xfrm>
            <a:off x="5562600" y="4114800"/>
            <a:ext cx="2260600" cy="366713"/>
          </a:xfrm>
          <a:prstGeom prst="rect">
            <a:avLst/>
          </a:prstGeom>
          <a:noFill/>
          <a:ln w="9525">
            <a:noFill/>
            <a:miter lim="800000"/>
            <a:headEnd/>
            <a:tailEnd/>
          </a:ln>
        </p:spPr>
        <p:txBody>
          <a:bodyPr wrap="none">
            <a:spAutoFit/>
          </a:bodyPr>
          <a:lstStyle/>
          <a:p>
            <a:r>
              <a:rPr lang="en-US" b="1">
                <a:latin typeface="Times New Roman" pitchFamily="18" charset="0"/>
              </a:rPr>
              <a:t>sigmoid(x) = 1/(1+e</a:t>
            </a:r>
            <a:r>
              <a:rPr lang="en-US" b="1" baseline="30000">
                <a:latin typeface="Times New Roman" pitchFamily="18" charset="0"/>
              </a:rPr>
              <a:t>-x</a:t>
            </a:r>
            <a:r>
              <a:rPr lang="en-US" b="1">
                <a:latin typeface="Times New Roman" pitchFamily="18" charset="0"/>
              </a:rPr>
              <a:t>)</a:t>
            </a:r>
          </a:p>
        </p:txBody>
      </p:sp>
      <p:sp>
        <p:nvSpPr>
          <p:cNvPr id="45082" name="Text Box 27"/>
          <p:cNvSpPr txBox="1">
            <a:spLocks noChangeArrowheads="1"/>
          </p:cNvSpPr>
          <p:nvPr/>
        </p:nvSpPr>
        <p:spPr bwMode="auto">
          <a:xfrm>
            <a:off x="593725" y="4984750"/>
            <a:ext cx="7678738" cy="1187450"/>
          </a:xfrm>
          <a:prstGeom prst="rect">
            <a:avLst/>
          </a:prstGeom>
          <a:noFill/>
          <a:ln w="9525">
            <a:noFill/>
            <a:miter lim="800000"/>
            <a:headEnd/>
            <a:tailEnd/>
          </a:ln>
        </p:spPr>
        <p:txBody>
          <a:bodyPr wrap="none">
            <a:spAutoFit/>
          </a:bodyPr>
          <a:lstStyle/>
          <a:p>
            <a:r>
              <a:rPr lang="en-US" sz="2400" dirty="0">
                <a:latin typeface="Times New Roman" pitchFamily="18" charset="0"/>
              </a:rPr>
              <a:t>Adding an extra input with activation a</a:t>
            </a:r>
            <a:r>
              <a:rPr lang="en-US" sz="2400" baseline="-25000" dirty="0">
                <a:latin typeface="Times New Roman" pitchFamily="18" charset="0"/>
              </a:rPr>
              <a:t>0</a:t>
            </a:r>
            <a:r>
              <a:rPr lang="en-US" sz="2400" dirty="0">
                <a:latin typeface="Times New Roman" pitchFamily="18" charset="0"/>
              </a:rPr>
              <a:t> = -1 and weight</a:t>
            </a:r>
          </a:p>
          <a:p>
            <a:r>
              <a:rPr lang="en-US" sz="2400" dirty="0">
                <a:latin typeface="Times New Roman" pitchFamily="18" charset="0"/>
              </a:rPr>
              <a:t>W</a:t>
            </a:r>
            <a:r>
              <a:rPr lang="en-US" sz="2400" baseline="-25000" dirty="0">
                <a:latin typeface="Times New Roman" pitchFamily="18" charset="0"/>
              </a:rPr>
              <a:t>0,j</a:t>
            </a:r>
            <a:r>
              <a:rPr lang="en-US" sz="2400" dirty="0">
                <a:latin typeface="Times New Roman" pitchFamily="18" charset="0"/>
              </a:rPr>
              <a:t> = t (called the </a:t>
            </a:r>
            <a:r>
              <a:rPr lang="en-US" sz="2400" b="1" i="1" dirty="0">
                <a:solidFill>
                  <a:srgbClr val="FF0000"/>
                </a:solidFill>
                <a:latin typeface="Times New Roman" pitchFamily="18" charset="0"/>
              </a:rPr>
              <a:t>bias weight</a:t>
            </a:r>
            <a:r>
              <a:rPr lang="en-US" sz="2400" dirty="0">
                <a:latin typeface="Times New Roman" pitchFamily="18" charset="0"/>
              </a:rPr>
              <a:t>) is equivalent to having a </a:t>
            </a:r>
          </a:p>
          <a:p>
            <a:r>
              <a:rPr lang="en-US" sz="2400" dirty="0">
                <a:latin typeface="Times New Roman" pitchFamily="18" charset="0"/>
              </a:rPr>
              <a:t>threshold at t.  This way we can always assume a 0 threshold.</a:t>
            </a:r>
          </a:p>
        </p:txBody>
      </p:sp>
      <p:sp>
        <p:nvSpPr>
          <p:cNvPr id="45083" name="Oval 28"/>
          <p:cNvSpPr>
            <a:spLocks noChangeArrowheads="1"/>
          </p:cNvSpPr>
          <p:nvPr/>
        </p:nvSpPr>
        <p:spPr bwMode="auto">
          <a:xfrm>
            <a:off x="7924800" y="2133600"/>
            <a:ext cx="914400" cy="83820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5084" name="Line 29"/>
          <p:cNvSpPr>
            <a:spLocks noChangeShapeType="1"/>
          </p:cNvSpPr>
          <p:nvPr/>
        </p:nvSpPr>
        <p:spPr bwMode="auto">
          <a:xfrm>
            <a:off x="7924800" y="2590800"/>
            <a:ext cx="914400" cy="0"/>
          </a:xfrm>
          <a:prstGeom prst="line">
            <a:avLst/>
          </a:prstGeom>
          <a:noFill/>
          <a:ln w="9525">
            <a:solidFill>
              <a:schemeClr val="tx1"/>
            </a:solidFill>
            <a:round/>
            <a:headEnd/>
            <a:tailEnd/>
          </a:ln>
        </p:spPr>
        <p:txBody>
          <a:bodyPr/>
          <a:lstStyle/>
          <a:p>
            <a:endParaRPr lang="en-US"/>
          </a:p>
        </p:txBody>
      </p:sp>
      <p:sp>
        <p:nvSpPr>
          <p:cNvPr id="45085" name="Line 30"/>
          <p:cNvSpPr>
            <a:spLocks noChangeShapeType="1"/>
          </p:cNvSpPr>
          <p:nvPr/>
        </p:nvSpPr>
        <p:spPr bwMode="auto">
          <a:xfrm>
            <a:off x="8382000" y="2133600"/>
            <a:ext cx="0" cy="838200"/>
          </a:xfrm>
          <a:prstGeom prst="line">
            <a:avLst/>
          </a:prstGeom>
          <a:noFill/>
          <a:ln w="9525">
            <a:solidFill>
              <a:schemeClr val="tx1"/>
            </a:solidFill>
            <a:round/>
            <a:headEnd/>
            <a:tailEnd/>
          </a:ln>
        </p:spPr>
        <p:txBody>
          <a:bodyPr/>
          <a:lstStyle/>
          <a:p>
            <a:endParaRPr lang="en-US"/>
          </a:p>
        </p:txBody>
      </p:sp>
      <p:sp>
        <p:nvSpPr>
          <p:cNvPr id="45086" name="Line 32"/>
          <p:cNvSpPr>
            <a:spLocks noChangeShapeType="1"/>
          </p:cNvSpPr>
          <p:nvPr/>
        </p:nvSpPr>
        <p:spPr bwMode="auto">
          <a:xfrm flipV="1">
            <a:off x="8001000" y="2286000"/>
            <a:ext cx="762000" cy="533400"/>
          </a:xfrm>
          <a:prstGeom prst="line">
            <a:avLst/>
          </a:prstGeom>
          <a:noFill/>
          <a:ln w="38100">
            <a:solidFill>
              <a:schemeClr val="tx1"/>
            </a:solidFill>
            <a:round/>
            <a:headEnd/>
            <a:tailEnd/>
          </a:ln>
        </p:spPr>
        <p:txBody>
          <a:bodyPr/>
          <a:lstStyle/>
          <a:p>
            <a:endParaRPr lang="en-US"/>
          </a:p>
        </p:txBody>
      </p:sp>
      <p:sp>
        <p:nvSpPr>
          <p:cNvPr id="45087" name="Text Box 33"/>
          <p:cNvSpPr txBox="1">
            <a:spLocks noChangeArrowheads="1"/>
          </p:cNvSpPr>
          <p:nvPr/>
        </p:nvSpPr>
        <p:spPr bwMode="auto">
          <a:xfrm>
            <a:off x="7162800" y="3124200"/>
            <a:ext cx="2133600" cy="457200"/>
          </a:xfrm>
          <a:prstGeom prst="rect">
            <a:avLst/>
          </a:prstGeom>
          <a:noFill/>
          <a:ln w="9525">
            <a:noFill/>
            <a:miter lim="800000"/>
            <a:headEnd/>
            <a:tailEnd/>
          </a:ln>
        </p:spPr>
        <p:txBody>
          <a:bodyPr>
            <a:spAutoFit/>
          </a:bodyPr>
          <a:lstStyle/>
          <a:p>
            <a:pPr>
              <a:spcBef>
                <a:spcPct val="50000"/>
              </a:spcBef>
            </a:pPr>
            <a:r>
              <a:rPr lang="en-US" sz="2400">
                <a:latin typeface="Times New Roman" pitchFamily="18" charset="0"/>
                <a:cs typeface="Times New Roman" pitchFamily="18" charset="0"/>
              </a:rPr>
              <a:t>Linear function</a:t>
            </a:r>
            <a:endParaRPr lang="en-GB" sz="2400">
              <a:latin typeface="Times New Roman" pitchFamily="18" charset="0"/>
              <a:cs typeface="Times New Roman" pitchFamily="18" charset="0"/>
            </a:endParaRPr>
          </a:p>
        </p:txBody>
      </p:sp>
      <p:sp>
        <p:nvSpPr>
          <p:cNvPr id="45088" name="Text Box 34"/>
          <p:cNvSpPr txBox="1">
            <a:spLocks noChangeArrowheads="1"/>
          </p:cNvSpPr>
          <p:nvPr/>
        </p:nvSpPr>
        <p:spPr bwMode="auto">
          <a:xfrm>
            <a:off x="7924800" y="4038600"/>
            <a:ext cx="942975" cy="366713"/>
          </a:xfrm>
          <a:prstGeom prst="rect">
            <a:avLst/>
          </a:prstGeom>
          <a:noFill/>
          <a:ln w="9525">
            <a:noFill/>
            <a:miter lim="800000"/>
            <a:headEnd/>
            <a:tailEnd/>
          </a:ln>
        </p:spPr>
        <p:txBody>
          <a:bodyPr wrap="none">
            <a:spAutoFit/>
          </a:bodyPr>
          <a:lstStyle/>
          <a:p>
            <a:r>
              <a:rPr lang="en-US" b="1">
                <a:latin typeface="Times New Roman" pitchFamily="18" charset="0"/>
              </a:rPr>
              <a:t>pl(x) =x</a:t>
            </a:r>
          </a:p>
        </p:txBody>
      </p:sp>
      <p:sp>
        <p:nvSpPr>
          <p:cNvPr id="33" name="Date Placeholder 32"/>
          <p:cNvSpPr>
            <a:spLocks noGrp="1"/>
          </p:cNvSpPr>
          <p:nvPr>
            <p:ph type="dt" sz="half" idx="10"/>
          </p:nvPr>
        </p:nvSpPr>
        <p:spPr/>
        <p:txBody>
          <a:bodyPr/>
          <a:lstStyle/>
          <a:p>
            <a:fld id="{3BBB5914-08AB-42B0-8BE6-628BE1E916F5}" type="datetime1">
              <a:rPr lang="en-US" smtClean="0"/>
              <a:pPr/>
              <a:t>5/27/2022</a:t>
            </a:fld>
            <a:endParaRPr lang="en-US"/>
          </a:p>
        </p:txBody>
      </p:sp>
      <p:sp>
        <p:nvSpPr>
          <p:cNvPr id="34" name="Footer Placeholder 33"/>
          <p:cNvSpPr>
            <a:spLocks noGrp="1"/>
          </p:cNvSpPr>
          <p:nvPr>
            <p:ph type="ftr" sz="quarter" idx="11"/>
          </p:nvPr>
        </p:nvSpPr>
        <p:spPr/>
        <p:txBody>
          <a:bodyPr/>
          <a:lstStyle/>
          <a:p>
            <a:r>
              <a:rPr lang="en-US"/>
              <a:t>Dr. Anil Ahlawat, KIET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Slide Number Placeholder 5"/>
          <p:cNvSpPr>
            <a:spLocks noGrp="1"/>
          </p:cNvSpPr>
          <p:nvPr>
            <p:ph type="sldNum" sz="quarter" idx="12"/>
          </p:nvPr>
        </p:nvSpPr>
        <p:spPr>
          <a:noFill/>
        </p:spPr>
        <p:txBody>
          <a:bodyPr/>
          <a:lstStyle/>
          <a:p>
            <a:fld id="{E214ECFE-F3B6-45DE-BC29-AC9D4D2BD0D2}" type="slidenum">
              <a:rPr lang="en-GB" smtClean="0">
                <a:cs typeface="Arial" pitchFamily="34" charset="0"/>
              </a:rPr>
              <a:pPr/>
              <a:t>28</a:t>
            </a:fld>
            <a:endParaRPr lang="en-GB">
              <a:cs typeface="Arial" pitchFamily="34" charset="0"/>
            </a:endParaRPr>
          </a:p>
        </p:txBody>
      </p:sp>
      <p:sp>
        <p:nvSpPr>
          <p:cNvPr id="5126" name="Rectangle 2"/>
          <p:cNvSpPr>
            <a:spLocks noGrp="1" noChangeArrowheads="1"/>
          </p:cNvSpPr>
          <p:nvPr>
            <p:ph type="title"/>
          </p:nvPr>
        </p:nvSpPr>
        <p:spPr/>
        <p:txBody>
          <a:bodyPr/>
          <a:lstStyle/>
          <a:p>
            <a:r>
              <a:rPr lang="en-US"/>
              <a:t>Real vs. Artificial Neurons</a:t>
            </a:r>
            <a:endParaRPr lang="en-GB"/>
          </a:p>
        </p:txBody>
      </p:sp>
      <p:grpSp>
        <p:nvGrpSpPr>
          <p:cNvPr id="2" name="Group 4"/>
          <p:cNvGrpSpPr>
            <a:grpSpLocks/>
          </p:cNvGrpSpPr>
          <p:nvPr/>
        </p:nvGrpSpPr>
        <p:grpSpPr bwMode="auto">
          <a:xfrm>
            <a:off x="517525" y="1943100"/>
            <a:ext cx="8447088" cy="5143500"/>
            <a:chOff x="326" y="1332"/>
            <a:chExt cx="5321" cy="3240"/>
          </a:xfrm>
        </p:grpSpPr>
        <p:sp>
          <p:nvSpPr>
            <p:cNvPr id="5128" name="Freeform 5"/>
            <p:cNvSpPr>
              <a:spLocks/>
            </p:cNvSpPr>
            <p:nvPr/>
          </p:nvSpPr>
          <p:spPr bwMode="auto">
            <a:xfrm>
              <a:off x="921" y="1800"/>
              <a:ext cx="1028" cy="714"/>
            </a:xfrm>
            <a:custGeom>
              <a:avLst/>
              <a:gdLst>
                <a:gd name="T0" fmla="*/ 150 w 1028"/>
                <a:gd name="T1" fmla="*/ 162 h 714"/>
                <a:gd name="T2" fmla="*/ 366 w 1028"/>
                <a:gd name="T3" fmla="*/ 117 h 714"/>
                <a:gd name="T4" fmla="*/ 402 w 1028"/>
                <a:gd name="T5" fmla="*/ 54 h 714"/>
                <a:gd name="T6" fmla="*/ 420 w 1028"/>
                <a:gd name="T7" fmla="*/ 0 h 714"/>
                <a:gd name="T8" fmla="*/ 519 w 1028"/>
                <a:gd name="T9" fmla="*/ 135 h 714"/>
                <a:gd name="T10" fmla="*/ 681 w 1028"/>
                <a:gd name="T11" fmla="*/ 126 h 714"/>
                <a:gd name="T12" fmla="*/ 726 w 1028"/>
                <a:gd name="T13" fmla="*/ 117 h 714"/>
                <a:gd name="T14" fmla="*/ 699 w 1028"/>
                <a:gd name="T15" fmla="*/ 144 h 714"/>
                <a:gd name="T16" fmla="*/ 807 w 1028"/>
                <a:gd name="T17" fmla="*/ 387 h 714"/>
                <a:gd name="T18" fmla="*/ 888 w 1028"/>
                <a:gd name="T19" fmla="*/ 423 h 714"/>
                <a:gd name="T20" fmla="*/ 960 w 1028"/>
                <a:gd name="T21" fmla="*/ 441 h 714"/>
                <a:gd name="T22" fmla="*/ 906 w 1028"/>
                <a:gd name="T23" fmla="*/ 414 h 714"/>
                <a:gd name="T24" fmla="*/ 744 w 1028"/>
                <a:gd name="T25" fmla="*/ 378 h 714"/>
                <a:gd name="T26" fmla="*/ 618 w 1028"/>
                <a:gd name="T27" fmla="*/ 432 h 714"/>
                <a:gd name="T28" fmla="*/ 627 w 1028"/>
                <a:gd name="T29" fmla="*/ 567 h 714"/>
                <a:gd name="T30" fmla="*/ 645 w 1028"/>
                <a:gd name="T31" fmla="*/ 621 h 714"/>
                <a:gd name="T32" fmla="*/ 654 w 1028"/>
                <a:gd name="T33" fmla="*/ 702 h 714"/>
                <a:gd name="T34" fmla="*/ 645 w 1028"/>
                <a:gd name="T35" fmla="*/ 666 h 714"/>
                <a:gd name="T36" fmla="*/ 618 w 1028"/>
                <a:gd name="T37" fmla="*/ 522 h 714"/>
                <a:gd name="T38" fmla="*/ 591 w 1028"/>
                <a:gd name="T39" fmla="*/ 513 h 714"/>
                <a:gd name="T40" fmla="*/ 564 w 1028"/>
                <a:gd name="T41" fmla="*/ 495 h 714"/>
                <a:gd name="T42" fmla="*/ 510 w 1028"/>
                <a:gd name="T43" fmla="*/ 477 h 714"/>
                <a:gd name="T44" fmla="*/ 402 w 1028"/>
                <a:gd name="T45" fmla="*/ 495 h 714"/>
                <a:gd name="T46" fmla="*/ 114 w 1028"/>
                <a:gd name="T47" fmla="*/ 666 h 714"/>
                <a:gd name="T48" fmla="*/ 222 w 1028"/>
                <a:gd name="T49" fmla="*/ 630 h 714"/>
                <a:gd name="T50" fmla="*/ 285 w 1028"/>
                <a:gd name="T51" fmla="*/ 549 h 714"/>
                <a:gd name="T52" fmla="*/ 267 w 1028"/>
                <a:gd name="T53" fmla="*/ 432 h 714"/>
                <a:gd name="T54" fmla="*/ 195 w 1028"/>
                <a:gd name="T55" fmla="*/ 351 h 714"/>
                <a:gd name="T56" fmla="*/ 141 w 1028"/>
                <a:gd name="T57" fmla="*/ 333 h 714"/>
                <a:gd name="T58" fmla="*/ 24 w 1028"/>
                <a:gd name="T59" fmla="*/ 288 h 714"/>
                <a:gd name="T60" fmla="*/ 132 w 1028"/>
                <a:gd name="T61" fmla="*/ 261 h 714"/>
                <a:gd name="T62" fmla="*/ 51 w 1028"/>
                <a:gd name="T63" fmla="*/ 216 h 714"/>
                <a:gd name="T64" fmla="*/ 33 w 1028"/>
                <a:gd name="T65" fmla="*/ 189 h 714"/>
                <a:gd name="T66" fmla="*/ 6 w 1028"/>
                <a:gd name="T67" fmla="*/ 162 h 714"/>
                <a:gd name="T68" fmla="*/ 42 w 1028"/>
                <a:gd name="T69" fmla="*/ 171 h 714"/>
                <a:gd name="T70" fmla="*/ 96 w 1028"/>
                <a:gd name="T71" fmla="*/ 189 h 714"/>
                <a:gd name="T72" fmla="*/ 141 w 1028"/>
                <a:gd name="T73" fmla="*/ 180 h 714"/>
                <a:gd name="T74" fmla="*/ 132 w 1028"/>
                <a:gd name="T75" fmla="*/ 135 h 714"/>
                <a:gd name="T76" fmla="*/ 159 w 1028"/>
                <a:gd name="T77" fmla="*/ 162 h 714"/>
                <a:gd name="T78" fmla="*/ 150 w 1028"/>
                <a:gd name="T79" fmla="*/ 162 h 71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28"/>
                <a:gd name="T121" fmla="*/ 0 h 714"/>
                <a:gd name="T122" fmla="*/ 1028 w 1028"/>
                <a:gd name="T123" fmla="*/ 714 h 71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28" h="714">
                  <a:moveTo>
                    <a:pt x="150" y="162"/>
                  </a:moveTo>
                  <a:cubicBezTo>
                    <a:pt x="228" y="188"/>
                    <a:pt x="302" y="160"/>
                    <a:pt x="366" y="117"/>
                  </a:cubicBezTo>
                  <a:cubicBezTo>
                    <a:pt x="382" y="93"/>
                    <a:pt x="391" y="83"/>
                    <a:pt x="402" y="54"/>
                  </a:cubicBezTo>
                  <a:cubicBezTo>
                    <a:pt x="409" y="36"/>
                    <a:pt x="420" y="0"/>
                    <a:pt x="420" y="0"/>
                  </a:cubicBezTo>
                  <a:cubicBezTo>
                    <a:pt x="432" y="86"/>
                    <a:pt x="432" y="106"/>
                    <a:pt x="519" y="135"/>
                  </a:cubicBezTo>
                  <a:cubicBezTo>
                    <a:pt x="573" y="132"/>
                    <a:pt x="627" y="131"/>
                    <a:pt x="681" y="126"/>
                  </a:cubicBezTo>
                  <a:cubicBezTo>
                    <a:pt x="696" y="125"/>
                    <a:pt x="715" y="106"/>
                    <a:pt x="726" y="117"/>
                  </a:cubicBezTo>
                  <a:cubicBezTo>
                    <a:pt x="735" y="126"/>
                    <a:pt x="708" y="135"/>
                    <a:pt x="699" y="144"/>
                  </a:cubicBezTo>
                  <a:cubicBezTo>
                    <a:pt x="712" y="270"/>
                    <a:pt x="715" y="311"/>
                    <a:pt x="807" y="387"/>
                  </a:cubicBezTo>
                  <a:cubicBezTo>
                    <a:pt x="836" y="411"/>
                    <a:pt x="849" y="410"/>
                    <a:pt x="888" y="423"/>
                  </a:cubicBezTo>
                  <a:cubicBezTo>
                    <a:pt x="911" y="431"/>
                    <a:pt x="983" y="449"/>
                    <a:pt x="960" y="441"/>
                  </a:cubicBezTo>
                  <a:cubicBezTo>
                    <a:pt x="846" y="403"/>
                    <a:pt x="1028" y="466"/>
                    <a:pt x="906" y="414"/>
                  </a:cubicBezTo>
                  <a:cubicBezTo>
                    <a:pt x="858" y="394"/>
                    <a:pt x="795" y="388"/>
                    <a:pt x="744" y="378"/>
                  </a:cubicBezTo>
                  <a:cubicBezTo>
                    <a:pt x="672" y="386"/>
                    <a:pt x="654" y="378"/>
                    <a:pt x="618" y="432"/>
                  </a:cubicBezTo>
                  <a:cubicBezTo>
                    <a:pt x="606" y="479"/>
                    <a:pt x="613" y="521"/>
                    <a:pt x="627" y="567"/>
                  </a:cubicBezTo>
                  <a:cubicBezTo>
                    <a:pt x="632" y="585"/>
                    <a:pt x="645" y="621"/>
                    <a:pt x="645" y="621"/>
                  </a:cubicBezTo>
                  <a:cubicBezTo>
                    <a:pt x="648" y="648"/>
                    <a:pt x="654" y="675"/>
                    <a:pt x="654" y="702"/>
                  </a:cubicBezTo>
                  <a:cubicBezTo>
                    <a:pt x="654" y="714"/>
                    <a:pt x="647" y="678"/>
                    <a:pt x="645" y="666"/>
                  </a:cubicBezTo>
                  <a:cubicBezTo>
                    <a:pt x="643" y="656"/>
                    <a:pt x="629" y="538"/>
                    <a:pt x="618" y="522"/>
                  </a:cubicBezTo>
                  <a:cubicBezTo>
                    <a:pt x="613" y="514"/>
                    <a:pt x="599" y="517"/>
                    <a:pt x="591" y="513"/>
                  </a:cubicBezTo>
                  <a:cubicBezTo>
                    <a:pt x="581" y="508"/>
                    <a:pt x="574" y="499"/>
                    <a:pt x="564" y="495"/>
                  </a:cubicBezTo>
                  <a:cubicBezTo>
                    <a:pt x="547" y="487"/>
                    <a:pt x="510" y="477"/>
                    <a:pt x="510" y="477"/>
                  </a:cubicBezTo>
                  <a:cubicBezTo>
                    <a:pt x="465" y="482"/>
                    <a:pt x="439" y="479"/>
                    <a:pt x="402" y="495"/>
                  </a:cubicBezTo>
                  <a:cubicBezTo>
                    <a:pt x="302" y="538"/>
                    <a:pt x="224" y="629"/>
                    <a:pt x="114" y="666"/>
                  </a:cubicBezTo>
                  <a:cubicBezTo>
                    <a:pt x="165" y="683"/>
                    <a:pt x="175" y="646"/>
                    <a:pt x="222" y="630"/>
                  </a:cubicBezTo>
                  <a:cubicBezTo>
                    <a:pt x="283" y="569"/>
                    <a:pt x="268" y="600"/>
                    <a:pt x="285" y="549"/>
                  </a:cubicBezTo>
                  <a:cubicBezTo>
                    <a:pt x="281" y="510"/>
                    <a:pt x="289" y="465"/>
                    <a:pt x="267" y="432"/>
                  </a:cubicBezTo>
                  <a:cubicBezTo>
                    <a:pt x="259" y="421"/>
                    <a:pt x="206" y="357"/>
                    <a:pt x="195" y="351"/>
                  </a:cubicBezTo>
                  <a:cubicBezTo>
                    <a:pt x="178" y="342"/>
                    <a:pt x="157" y="344"/>
                    <a:pt x="141" y="333"/>
                  </a:cubicBezTo>
                  <a:cubicBezTo>
                    <a:pt x="104" y="309"/>
                    <a:pt x="66" y="298"/>
                    <a:pt x="24" y="288"/>
                  </a:cubicBezTo>
                  <a:cubicBezTo>
                    <a:pt x="60" y="276"/>
                    <a:pt x="96" y="273"/>
                    <a:pt x="132" y="261"/>
                  </a:cubicBezTo>
                  <a:cubicBezTo>
                    <a:pt x="105" y="243"/>
                    <a:pt x="78" y="234"/>
                    <a:pt x="51" y="216"/>
                  </a:cubicBezTo>
                  <a:cubicBezTo>
                    <a:pt x="45" y="207"/>
                    <a:pt x="40" y="197"/>
                    <a:pt x="33" y="189"/>
                  </a:cubicBezTo>
                  <a:cubicBezTo>
                    <a:pt x="25" y="179"/>
                    <a:pt x="0" y="173"/>
                    <a:pt x="6" y="162"/>
                  </a:cubicBezTo>
                  <a:cubicBezTo>
                    <a:pt x="12" y="151"/>
                    <a:pt x="30" y="167"/>
                    <a:pt x="42" y="171"/>
                  </a:cubicBezTo>
                  <a:cubicBezTo>
                    <a:pt x="60" y="176"/>
                    <a:pt x="96" y="189"/>
                    <a:pt x="96" y="189"/>
                  </a:cubicBezTo>
                  <a:cubicBezTo>
                    <a:pt x="111" y="186"/>
                    <a:pt x="133" y="193"/>
                    <a:pt x="141" y="180"/>
                  </a:cubicBezTo>
                  <a:cubicBezTo>
                    <a:pt x="149" y="167"/>
                    <a:pt x="121" y="146"/>
                    <a:pt x="132" y="135"/>
                  </a:cubicBezTo>
                  <a:cubicBezTo>
                    <a:pt x="141" y="126"/>
                    <a:pt x="152" y="151"/>
                    <a:pt x="159" y="162"/>
                  </a:cubicBezTo>
                  <a:cubicBezTo>
                    <a:pt x="161" y="164"/>
                    <a:pt x="153" y="162"/>
                    <a:pt x="150" y="162"/>
                  </a:cubicBezTo>
                  <a:close/>
                </a:path>
              </a:pathLst>
            </a:custGeom>
            <a:solidFill>
              <a:schemeClr val="accent1"/>
            </a:solidFill>
            <a:ln w="9525">
              <a:solidFill>
                <a:schemeClr val="tx1"/>
              </a:solidFill>
              <a:miter lim="800000"/>
              <a:headEnd/>
              <a:tailEnd/>
            </a:ln>
          </p:spPr>
          <p:txBody>
            <a:bodyPr wrap="none"/>
            <a:lstStyle/>
            <a:p>
              <a:endParaRPr lang="en-US"/>
            </a:p>
          </p:txBody>
        </p:sp>
        <p:sp>
          <p:nvSpPr>
            <p:cNvPr id="5129" name="Freeform 6"/>
            <p:cNvSpPr>
              <a:spLocks/>
            </p:cNvSpPr>
            <p:nvPr/>
          </p:nvSpPr>
          <p:spPr bwMode="auto">
            <a:xfrm>
              <a:off x="743" y="2466"/>
              <a:ext cx="292" cy="189"/>
            </a:xfrm>
            <a:custGeom>
              <a:avLst/>
              <a:gdLst>
                <a:gd name="T0" fmla="*/ 292 w 292"/>
                <a:gd name="T1" fmla="*/ 0 h 189"/>
                <a:gd name="T2" fmla="*/ 148 w 292"/>
                <a:gd name="T3" fmla="*/ 54 h 189"/>
                <a:gd name="T4" fmla="*/ 76 w 292"/>
                <a:gd name="T5" fmla="*/ 135 h 189"/>
                <a:gd name="T6" fmla="*/ 22 w 292"/>
                <a:gd name="T7" fmla="*/ 171 h 189"/>
                <a:gd name="T8" fmla="*/ 0 60000 65536"/>
                <a:gd name="T9" fmla="*/ 0 60000 65536"/>
                <a:gd name="T10" fmla="*/ 0 60000 65536"/>
                <a:gd name="T11" fmla="*/ 0 60000 65536"/>
                <a:gd name="T12" fmla="*/ 0 w 292"/>
                <a:gd name="T13" fmla="*/ 0 h 189"/>
                <a:gd name="T14" fmla="*/ 292 w 292"/>
                <a:gd name="T15" fmla="*/ 189 h 189"/>
              </a:gdLst>
              <a:ahLst/>
              <a:cxnLst>
                <a:cxn ang="T8">
                  <a:pos x="T0" y="T1"/>
                </a:cxn>
                <a:cxn ang="T9">
                  <a:pos x="T2" y="T3"/>
                </a:cxn>
                <a:cxn ang="T10">
                  <a:pos x="T4" y="T5"/>
                </a:cxn>
                <a:cxn ang="T11">
                  <a:pos x="T6" y="T7"/>
                </a:cxn>
              </a:cxnLst>
              <a:rect l="T12" t="T13" r="T14" b="T15"/>
              <a:pathLst>
                <a:path w="292" h="189">
                  <a:moveTo>
                    <a:pt x="292" y="0"/>
                  </a:moveTo>
                  <a:cubicBezTo>
                    <a:pt x="244" y="12"/>
                    <a:pt x="187" y="21"/>
                    <a:pt x="148" y="54"/>
                  </a:cubicBezTo>
                  <a:cubicBezTo>
                    <a:pt x="119" y="78"/>
                    <a:pt x="106" y="113"/>
                    <a:pt x="76" y="135"/>
                  </a:cubicBezTo>
                  <a:cubicBezTo>
                    <a:pt x="0" y="189"/>
                    <a:pt x="70" y="123"/>
                    <a:pt x="22" y="171"/>
                  </a:cubicBezTo>
                </a:path>
              </a:pathLst>
            </a:custGeom>
            <a:noFill/>
            <a:ln w="9525">
              <a:solidFill>
                <a:schemeClr val="tx1"/>
              </a:solidFill>
              <a:miter lim="800000"/>
              <a:headEnd/>
              <a:tailEnd/>
            </a:ln>
          </p:spPr>
          <p:txBody>
            <a:bodyPr wrap="none"/>
            <a:lstStyle/>
            <a:p>
              <a:endParaRPr lang="en-US"/>
            </a:p>
          </p:txBody>
        </p:sp>
        <p:sp>
          <p:nvSpPr>
            <p:cNvPr id="5130" name="Freeform 7"/>
            <p:cNvSpPr>
              <a:spLocks/>
            </p:cNvSpPr>
            <p:nvPr/>
          </p:nvSpPr>
          <p:spPr bwMode="auto">
            <a:xfrm>
              <a:off x="846" y="2529"/>
              <a:ext cx="54" cy="198"/>
            </a:xfrm>
            <a:custGeom>
              <a:avLst/>
              <a:gdLst>
                <a:gd name="T0" fmla="*/ 54 w 54"/>
                <a:gd name="T1" fmla="*/ 0 h 198"/>
                <a:gd name="T2" fmla="*/ 0 w 54"/>
                <a:gd name="T3" fmla="*/ 99 h 198"/>
                <a:gd name="T4" fmla="*/ 9 w 54"/>
                <a:gd name="T5" fmla="*/ 198 h 198"/>
                <a:gd name="T6" fmla="*/ 0 60000 65536"/>
                <a:gd name="T7" fmla="*/ 0 60000 65536"/>
                <a:gd name="T8" fmla="*/ 0 60000 65536"/>
                <a:gd name="T9" fmla="*/ 0 w 54"/>
                <a:gd name="T10" fmla="*/ 0 h 198"/>
                <a:gd name="T11" fmla="*/ 54 w 54"/>
                <a:gd name="T12" fmla="*/ 198 h 198"/>
              </a:gdLst>
              <a:ahLst/>
              <a:cxnLst>
                <a:cxn ang="T6">
                  <a:pos x="T0" y="T1"/>
                </a:cxn>
                <a:cxn ang="T7">
                  <a:pos x="T2" y="T3"/>
                </a:cxn>
                <a:cxn ang="T8">
                  <a:pos x="T4" y="T5"/>
                </a:cxn>
              </a:cxnLst>
              <a:rect l="T9" t="T10" r="T11" b="T12"/>
              <a:pathLst>
                <a:path w="54" h="198">
                  <a:moveTo>
                    <a:pt x="54" y="0"/>
                  </a:moveTo>
                  <a:cubicBezTo>
                    <a:pt x="15" y="39"/>
                    <a:pt x="13" y="49"/>
                    <a:pt x="0" y="99"/>
                  </a:cubicBezTo>
                  <a:cubicBezTo>
                    <a:pt x="11" y="174"/>
                    <a:pt x="9" y="141"/>
                    <a:pt x="9" y="198"/>
                  </a:cubicBezTo>
                </a:path>
              </a:pathLst>
            </a:custGeom>
            <a:noFill/>
            <a:ln w="9525">
              <a:solidFill>
                <a:schemeClr val="tx1"/>
              </a:solidFill>
              <a:miter lim="800000"/>
              <a:headEnd/>
              <a:tailEnd/>
            </a:ln>
          </p:spPr>
          <p:txBody>
            <a:bodyPr wrap="none"/>
            <a:lstStyle/>
            <a:p>
              <a:endParaRPr lang="en-US"/>
            </a:p>
          </p:txBody>
        </p:sp>
        <p:sp>
          <p:nvSpPr>
            <p:cNvPr id="5131" name="Freeform 8"/>
            <p:cNvSpPr>
              <a:spLocks/>
            </p:cNvSpPr>
            <p:nvPr/>
          </p:nvSpPr>
          <p:spPr bwMode="auto">
            <a:xfrm>
              <a:off x="648" y="2511"/>
              <a:ext cx="270" cy="63"/>
            </a:xfrm>
            <a:custGeom>
              <a:avLst/>
              <a:gdLst>
                <a:gd name="T0" fmla="*/ 270 w 270"/>
                <a:gd name="T1" fmla="*/ 0 h 63"/>
                <a:gd name="T2" fmla="*/ 135 w 270"/>
                <a:gd name="T3" fmla="*/ 63 h 63"/>
                <a:gd name="T4" fmla="*/ 0 w 270"/>
                <a:gd name="T5" fmla="*/ 18 h 63"/>
                <a:gd name="T6" fmla="*/ 0 60000 65536"/>
                <a:gd name="T7" fmla="*/ 0 60000 65536"/>
                <a:gd name="T8" fmla="*/ 0 60000 65536"/>
                <a:gd name="T9" fmla="*/ 0 w 270"/>
                <a:gd name="T10" fmla="*/ 0 h 63"/>
                <a:gd name="T11" fmla="*/ 270 w 270"/>
                <a:gd name="T12" fmla="*/ 63 h 63"/>
              </a:gdLst>
              <a:ahLst/>
              <a:cxnLst>
                <a:cxn ang="T6">
                  <a:pos x="T0" y="T1"/>
                </a:cxn>
                <a:cxn ang="T7">
                  <a:pos x="T2" y="T3"/>
                </a:cxn>
                <a:cxn ang="T8">
                  <a:pos x="T4" y="T5"/>
                </a:cxn>
              </a:cxnLst>
              <a:rect l="T9" t="T10" r="T11" b="T12"/>
              <a:pathLst>
                <a:path w="270" h="63">
                  <a:moveTo>
                    <a:pt x="270" y="0"/>
                  </a:moveTo>
                  <a:cubicBezTo>
                    <a:pt x="235" y="53"/>
                    <a:pt x="197" y="54"/>
                    <a:pt x="135" y="63"/>
                  </a:cubicBezTo>
                  <a:cubicBezTo>
                    <a:pt x="86" y="53"/>
                    <a:pt x="37" y="55"/>
                    <a:pt x="0" y="18"/>
                  </a:cubicBezTo>
                </a:path>
              </a:pathLst>
            </a:custGeom>
            <a:noFill/>
            <a:ln w="9525">
              <a:solidFill>
                <a:schemeClr val="tx1"/>
              </a:solidFill>
              <a:miter lim="800000"/>
              <a:headEnd/>
              <a:tailEnd/>
            </a:ln>
          </p:spPr>
          <p:txBody>
            <a:bodyPr wrap="none"/>
            <a:lstStyle/>
            <a:p>
              <a:endParaRPr lang="en-US"/>
            </a:p>
          </p:txBody>
        </p:sp>
        <p:sp>
          <p:nvSpPr>
            <p:cNvPr id="5132" name="Freeform 9"/>
            <p:cNvSpPr>
              <a:spLocks/>
            </p:cNvSpPr>
            <p:nvPr/>
          </p:nvSpPr>
          <p:spPr bwMode="auto">
            <a:xfrm>
              <a:off x="672" y="2160"/>
              <a:ext cx="292" cy="189"/>
            </a:xfrm>
            <a:custGeom>
              <a:avLst/>
              <a:gdLst>
                <a:gd name="T0" fmla="*/ 292 w 292"/>
                <a:gd name="T1" fmla="*/ 0 h 189"/>
                <a:gd name="T2" fmla="*/ 148 w 292"/>
                <a:gd name="T3" fmla="*/ 54 h 189"/>
                <a:gd name="T4" fmla="*/ 76 w 292"/>
                <a:gd name="T5" fmla="*/ 135 h 189"/>
                <a:gd name="T6" fmla="*/ 22 w 292"/>
                <a:gd name="T7" fmla="*/ 171 h 189"/>
                <a:gd name="T8" fmla="*/ 0 60000 65536"/>
                <a:gd name="T9" fmla="*/ 0 60000 65536"/>
                <a:gd name="T10" fmla="*/ 0 60000 65536"/>
                <a:gd name="T11" fmla="*/ 0 60000 65536"/>
                <a:gd name="T12" fmla="*/ 0 w 292"/>
                <a:gd name="T13" fmla="*/ 0 h 189"/>
                <a:gd name="T14" fmla="*/ 292 w 292"/>
                <a:gd name="T15" fmla="*/ 189 h 189"/>
              </a:gdLst>
              <a:ahLst/>
              <a:cxnLst>
                <a:cxn ang="T8">
                  <a:pos x="T0" y="T1"/>
                </a:cxn>
                <a:cxn ang="T9">
                  <a:pos x="T2" y="T3"/>
                </a:cxn>
                <a:cxn ang="T10">
                  <a:pos x="T4" y="T5"/>
                </a:cxn>
                <a:cxn ang="T11">
                  <a:pos x="T6" y="T7"/>
                </a:cxn>
              </a:cxnLst>
              <a:rect l="T12" t="T13" r="T14" b="T15"/>
              <a:pathLst>
                <a:path w="292" h="189">
                  <a:moveTo>
                    <a:pt x="292" y="0"/>
                  </a:moveTo>
                  <a:cubicBezTo>
                    <a:pt x="244" y="12"/>
                    <a:pt x="187" y="21"/>
                    <a:pt x="148" y="54"/>
                  </a:cubicBezTo>
                  <a:cubicBezTo>
                    <a:pt x="119" y="78"/>
                    <a:pt x="106" y="113"/>
                    <a:pt x="76" y="135"/>
                  </a:cubicBezTo>
                  <a:cubicBezTo>
                    <a:pt x="0" y="189"/>
                    <a:pt x="70" y="123"/>
                    <a:pt x="22" y="171"/>
                  </a:cubicBezTo>
                </a:path>
              </a:pathLst>
            </a:custGeom>
            <a:noFill/>
            <a:ln w="9525">
              <a:solidFill>
                <a:schemeClr val="tx1"/>
              </a:solidFill>
              <a:miter lim="800000"/>
              <a:headEnd/>
              <a:tailEnd/>
            </a:ln>
          </p:spPr>
          <p:txBody>
            <a:bodyPr wrap="none"/>
            <a:lstStyle/>
            <a:p>
              <a:endParaRPr lang="en-US"/>
            </a:p>
          </p:txBody>
        </p:sp>
        <p:sp>
          <p:nvSpPr>
            <p:cNvPr id="5133" name="Freeform 10"/>
            <p:cNvSpPr>
              <a:spLocks/>
            </p:cNvSpPr>
            <p:nvPr/>
          </p:nvSpPr>
          <p:spPr bwMode="auto">
            <a:xfrm>
              <a:off x="775" y="2223"/>
              <a:ext cx="54" cy="198"/>
            </a:xfrm>
            <a:custGeom>
              <a:avLst/>
              <a:gdLst>
                <a:gd name="T0" fmla="*/ 54 w 54"/>
                <a:gd name="T1" fmla="*/ 0 h 198"/>
                <a:gd name="T2" fmla="*/ 0 w 54"/>
                <a:gd name="T3" fmla="*/ 99 h 198"/>
                <a:gd name="T4" fmla="*/ 9 w 54"/>
                <a:gd name="T5" fmla="*/ 198 h 198"/>
                <a:gd name="T6" fmla="*/ 0 60000 65536"/>
                <a:gd name="T7" fmla="*/ 0 60000 65536"/>
                <a:gd name="T8" fmla="*/ 0 60000 65536"/>
                <a:gd name="T9" fmla="*/ 0 w 54"/>
                <a:gd name="T10" fmla="*/ 0 h 198"/>
                <a:gd name="T11" fmla="*/ 54 w 54"/>
                <a:gd name="T12" fmla="*/ 198 h 198"/>
              </a:gdLst>
              <a:ahLst/>
              <a:cxnLst>
                <a:cxn ang="T6">
                  <a:pos x="T0" y="T1"/>
                </a:cxn>
                <a:cxn ang="T7">
                  <a:pos x="T2" y="T3"/>
                </a:cxn>
                <a:cxn ang="T8">
                  <a:pos x="T4" y="T5"/>
                </a:cxn>
              </a:cxnLst>
              <a:rect l="T9" t="T10" r="T11" b="T12"/>
              <a:pathLst>
                <a:path w="54" h="198">
                  <a:moveTo>
                    <a:pt x="54" y="0"/>
                  </a:moveTo>
                  <a:cubicBezTo>
                    <a:pt x="15" y="39"/>
                    <a:pt x="13" y="49"/>
                    <a:pt x="0" y="99"/>
                  </a:cubicBezTo>
                  <a:cubicBezTo>
                    <a:pt x="11" y="174"/>
                    <a:pt x="9" y="141"/>
                    <a:pt x="9" y="198"/>
                  </a:cubicBezTo>
                </a:path>
              </a:pathLst>
            </a:custGeom>
            <a:noFill/>
            <a:ln w="9525">
              <a:solidFill>
                <a:schemeClr val="tx1"/>
              </a:solidFill>
              <a:miter lim="800000"/>
              <a:headEnd/>
              <a:tailEnd/>
            </a:ln>
          </p:spPr>
          <p:txBody>
            <a:bodyPr wrap="none"/>
            <a:lstStyle/>
            <a:p>
              <a:endParaRPr lang="en-US"/>
            </a:p>
          </p:txBody>
        </p:sp>
        <p:sp>
          <p:nvSpPr>
            <p:cNvPr id="5134" name="Freeform 11"/>
            <p:cNvSpPr>
              <a:spLocks/>
            </p:cNvSpPr>
            <p:nvPr/>
          </p:nvSpPr>
          <p:spPr bwMode="auto">
            <a:xfrm>
              <a:off x="672" y="2112"/>
              <a:ext cx="270" cy="63"/>
            </a:xfrm>
            <a:custGeom>
              <a:avLst/>
              <a:gdLst>
                <a:gd name="T0" fmla="*/ 270 w 270"/>
                <a:gd name="T1" fmla="*/ 0 h 63"/>
                <a:gd name="T2" fmla="*/ 135 w 270"/>
                <a:gd name="T3" fmla="*/ 63 h 63"/>
                <a:gd name="T4" fmla="*/ 0 w 270"/>
                <a:gd name="T5" fmla="*/ 18 h 63"/>
                <a:gd name="T6" fmla="*/ 0 60000 65536"/>
                <a:gd name="T7" fmla="*/ 0 60000 65536"/>
                <a:gd name="T8" fmla="*/ 0 60000 65536"/>
                <a:gd name="T9" fmla="*/ 0 w 270"/>
                <a:gd name="T10" fmla="*/ 0 h 63"/>
                <a:gd name="T11" fmla="*/ 270 w 270"/>
                <a:gd name="T12" fmla="*/ 63 h 63"/>
              </a:gdLst>
              <a:ahLst/>
              <a:cxnLst>
                <a:cxn ang="T6">
                  <a:pos x="T0" y="T1"/>
                </a:cxn>
                <a:cxn ang="T7">
                  <a:pos x="T2" y="T3"/>
                </a:cxn>
                <a:cxn ang="T8">
                  <a:pos x="T4" y="T5"/>
                </a:cxn>
              </a:cxnLst>
              <a:rect l="T9" t="T10" r="T11" b="T12"/>
              <a:pathLst>
                <a:path w="270" h="63">
                  <a:moveTo>
                    <a:pt x="270" y="0"/>
                  </a:moveTo>
                  <a:cubicBezTo>
                    <a:pt x="235" y="53"/>
                    <a:pt x="197" y="54"/>
                    <a:pt x="135" y="63"/>
                  </a:cubicBezTo>
                  <a:cubicBezTo>
                    <a:pt x="86" y="53"/>
                    <a:pt x="37" y="55"/>
                    <a:pt x="0" y="18"/>
                  </a:cubicBezTo>
                </a:path>
              </a:pathLst>
            </a:custGeom>
            <a:noFill/>
            <a:ln w="9525">
              <a:solidFill>
                <a:schemeClr val="tx1"/>
              </a:solidFill>
              <a:miter lim="800000"/>
              <a:headEnd/>
              <a:tailEnd/>
            </a:ln>
          </p:spPr>
          <p:txBody>
            <a:bodyPr wrap="none"/>
            <a:lstStyle/>
            <a:p>
              <a:endParaRPr lang="en-US"/>
            </a:p>
          </p:txBody>
        </p:sp>
        <p:sp>
          <p:nvSpPr>
            <p:cNvPr id="5135" name="Freeform 12"/>
            <p:cNvSpPr>
              <a:spLocks/>
            </p:cNvSpPr>
            <p:nvPr/>
          </p:nvSpPr>
          <p:spPr bwMode="auto">
            <a:xfrm>
              <a:off x="1404" y="2502"/>
              <a:ext cx="180" cy="216"/>
            </a:xfrm>
            <a:custGeom>
              <a:avLst/>
              <a:gdLst>
                <a:gd name="T0" fmla="*/ 180 w 180"/>
                <a:gd name="T1" fmla="*/ 0 h 216"/>
                <a:gd name="T2" fmla="*/ 162 w 180"/>
                <a:gd name="T3" fmla="*/ 99 h 216"/>
                <a:gd name="T4" fmla="*/ 153 w 180"/>
                <a:gd name="T5" fmla="*/ 135 h 216"/>
                <a:gd name="T6" fmla="*/ 0 w 180"/>
                <a:gd name="T7" fmla="*/ 216 h 216"/>
                <a:gd name="T8" fmla="*/ 0 60000 65536"/>
                <a:gd name="T9" fmla="*/ 0 60000 65536"/>
                <a:gd name="T10" fmla="*/ 0 60000 65536"/>
                <a:gd name="T11" fmla="*/ 0 60000 65536"/>
                <a:gd name="T12" fmla="*/ 0 w 180"/>
                <a:gd name="T13" fmla="*/ 0 h 216"/>
                <a:gd name="T14" fmla="*/ 180 w 180"/>
                <a:gd name="T15" fmla="*/ 216 h 216"/>
              </a:gdLst>
              <a:ahLst/>
              <a:cxnLst>
                <a:cxn ang="T8">
                  <a:pos x="T0" y="T1"/>
                </a:cxn>
                <a:cxn ang="T9">
                  <a:pos x="T2" y="T3"/>
                </a:cxn>
                <a:cxn ang="T10">
                  <a:pos x="T4" y="T5"/>
                </a:cxn>
                <a:cxn ang="T11">
                  <a:pos x="T6" y="T7"/>
                </a:cxn>
              </a:cxnLst>
              <a:rect l="T12" t="T13" r="T14" b="T15"/>
              <a:pathLst>
                <a:path w="180" h="216">
                  <a:moveTo>
                    <a:pt x="180" y="0"/>
                  </a:moveTo>
                  <a:cubicBezTo>
                    <a:pt x="173" y="39"/>
                    <a:pt x="170" y="61"/>
                    <a:pt x="162" y="99"/>
                  </a:cubicBezTo>
                  <a:cubicBezTo>
                    <a:pt x="159" y="111"/>
                    <a:pt x="162" y="127"/>
                    <a:pt x="153" y="135"/>
                  </a:cubicBezTo>
                  <a:cubicBezTo>
                    <a:pt x="110" y="173"/>
                    <a:pt x="41" y="175"/>
                    <a:pt x="0" y="216"/>
                  </a:cubicBezTo>
                </a:path>
              </a:pathLst>
            </a:custGeom>
            <a:noFill/>
            <a:ln w="9525">
              <a:solidFill>
                <a:schemeClr val="tx1"/>
              </a:solidFill>
              <a:miter lim="800000"/>
              <a:headEnd/>
              <a:tailEnd/>
            </a:ln>
          </p:spPr>
          <p:txBody>
            <a:bodyPr wrap="none"/>
            <a:lstStyle/>
            <a:p>
              <a:endParaRPr lang="en-US"/>
            </a:p>
          </p:txBody>
        </p:sp>
        <p:sp>
          <p:nvSpPr>
            <p:cNvPr id="5136" name="Freeform 13"/>
            <p:cNvSpPr>
              <a:spLocks/>
            </p:cNvSpPr>
            <p:nvPr/>
          </p:nvSpPr>
          <p:spPr bwMode="auto">
            <a:xfrm>
              <a:off x="1485" y="2619"/>
              <a:ext cx="90" cy="225"/>
            </a:xfrm>
            <a:custGeom>
              <a:avLst/>
              <a:gdLst>
                <a:gd name="T0" fmla="*/ 90 w 90"/>
                <a:gd name="T1" fmla="*/ 0 h 225"/>
                <a:gd name="T2" fmla="*/ 63 w 90"/>
                <a:gd name="T3" fmla="*/ 126 h 225"/>
                <a:gd name="T4" fmla="*/ 0 w 90"/>
                <a:gd name="T5" fmla="*/ 225 h 225"/>
                <a:gd name="T6" fmla="*/ 0 60000 65536"/>
                <a:gd name="T7" fmla="*/ 0 60000 65536"/>
                <a:gd name="T8" fmla="*/ 0 60000 65536"/>
                <a:gd name="T9" fmla="*/ 0 w 90"/>
                <a:gd name="T10" fmla="*/ 0 h 225"/>
                <a:gd name="T11" fmla="*/ 90 w 90"/>
                <a:gd name="T12" fmla="*/ 225 h 225"/>
              </a:gdLst>
              <a:ahLst/>
              <a:cxnLst>
                <a:cxn ang="T6">
                  <a:pos x="T0" y="T1"/>
                </a:cxn>
                <a:cxn ang="T7">
                  <a:pos x="T2" y="T3"/>
                </a:cxn>
                <a:cxn ang="T8">
                  <a:pos x="T4" y="T5"/>
                </a:cxn>
              </a:cxnLst>
              <a:rect l="T9" t="T10" r="T11" b="T12"/>
              <a:pathLst>
                <a:path w="90" h="225">
                  <a:moveTo>
                    <a:pt x="90" y="0"/>
                  </a:moveTo>
                  <a:cubicBezTo>
                    <a:pt x="84" y="38"/>
                    <a:pt x="82" y="91"/>
                    <a:pt x="63" y="126"/>
                  </a:cubicBezTo>
                  <a:cubicBezTo>
                    <a:pt x="44" y="161"/>
                    <a:pt x="18" y="190"/>
                    <a:pt x="0" y="225"/>
                  </a:cubicBezTo>
                </a:path>
              </a:pathLst>
            </a:custGeom>
            <a:noFill/>
            <a:ln w="9525">
              <a:solidFill>
                <a:schemeClr val="tx1"/>
              </a:solidFill>
              <a:miter lim="800000"/>
              <a:headEnd/>
              <a:tailEnd/>
            </a:ln>
          </p:spPr>
          <p:txBody>
            <a:bodyPr wrap="none"/>
            <a:lstStyle/>
            <a:p>
              <a:endParaRPr lang="en-US"/>
            </a:p>
          </p:txBody>
        </p:sp>
        <p:sp>
          <p:nvSpPr>
            <p:cNvPr id="5137" name="Freeform 14"/>
            <p:cNvSpPr>
              <a:spLocks/>
            </p:cNvSpPr>
            <p:nvPr/>
          </p:nvSpPr>
          <p:spPr bwMode="auto">
            <a:xfrm>
              <a:off x="1566" y="2592"/>
              <a:ext cx="183" cy="288"/>
            </a:xfrm>
            <a:custGeom>
              <a:avLst/>
              <a:gdLst>
                <a:gd name="T0" fmla="*/ 0 w 183"/>
                <a:gd name="T1" fmla="*/ 0 h 288"/>
                <a:gd name="T2" fmla="*/ 108 w 183"/>
                <a:gd name="T3" fmla="*/ 90 h 288"/>
                <a:gd name="T4" fmla="*/ 162 w 183"/>
                <a:gd name="T5" fmla="*/ 162 h 288"/>
                <a:gd name="T6" fmla="*/ 180 w 183"/>
                <a:gd name="T7" fmla="*/ 189 h 288"/>
                <a:gd name="T8" fmla="*/ 144 w 183"/>
                <a:gd name="T9" fmla="*/ 216 h 288"/>
                <a:gd name="T10" fmla="*/ 90 w 183"/>
                <a:gd name="T11" fmla="*/ 288 h 288"/>
                <a:gd name="T12" fmla="*/ 0 60000 65536"/>
                <a:gd name="T13" fmla="*/ 0 60000 65536"/>
                <a:gd name="T14" fmla="*/ 0 60000 65536"/>
                <a:gd name="T15" fmla="*/ 0 60000 65536"/>
                <a:gd name="T16" fmla="*/ 0 60000 65536"/>
                <a:gd name="T17" fmla="*/ 0 60000 65536"/>
                <a:gd name="T18" fmla="*/ 0 w 183"/>
                <a:gd name="T19" fmla="*/ 0 h 288"/>
                <a:gd name="T20" fmla="*/ 183 w 183"/>
                <a:gd name="T21" fmla="*/ 288 h 288"/>
              </a:gdLst>
              <a:ahLst/>
              <a:cxnLst>
                <a:cxn ang="T12">
                  <a:pos x="T0" y="T1"/>
                </a:cxn>
                <a:cxn ang="T13">
                  <a:pos x="T2" y="T3"/>
                </a:cxn>
                <a:cxn ang="T14">
                  <a:pos x="T4" y="T5"/>
                </a:cxn>
                <a:cxn ang="T15">
                  <a:pos x="T6" y="T7"/>
                </a:cxn>
                <a:cxn ang="T16">
                  <a:pos x="T8" y="T9"/>
                </a:cxn>
                <a:cxn ang="T17">
                  <a:pos x="T10" y="T11"/>
                </a:cxn>
              </a:cxnLst>
              <a:rect l="T18" t="T19" r="T20" b="T21"/>
              <a:pathLst>
                <a:path w="183" h="288">
                  <a:moveTo>
                    <a:pt x="0" y="0"/>
                  </a:moveTo>
                  <a:cubicBezTo>
                    <a:pt x="91" y="71"/>
                    <a:pt x="57" y="39"/>
                    <a:pt x="108" y="90"/>
                  </a:cubicBezTo>
                  <a:cubicBezTo>
                    <a:pt x="120" y="126"/>
                    <a:pt x="131" y="141"/>
                    <a:pt x="162" y="162"/>
                  </a:cubicBezTo>
                  <a:cubicBezTo>
                    <a:pt x="168" y="171"/>
                    <a:pt x="183" y="179"/>
                    <a:pt x="180" y="189"/>
                  </a:cubicBezTo>
                  <a:cubicBezTo>
                    <a:pt x="175" y="203"/>
                    <a:pt x="155" y="205"/>
                    <a:pt x="144" y="216"/>
                  </a:cubicBezTo>
                  <a:cubicBezTo>
                    <a:pt x="125" y="235"/>
                    <a:pt x="102" y="264"/>
                    <a:pt x="90" y="288"/>
                  </a:cubicBezTo>
                </a:path>
              </a:pathLst>
            </a:custGeom>
            <a:noFill/>
            <a:ln w="9525">
              <a:solidFill>
                <a:schemeClr val="tx1"/>
              </a:solidFill>
              <a:miter lim="800000"/>
              <a:headEnd/>
              <a:tailEnd/>
            </a:ln>
          </p:spPr>
          <p:txBody>
            <a:bodyPr wrap="none"/>
            <a:lstStyle/>
            <a:p>
              <a:endParaRPr lang="en-US"/>
            </a:p>
          </p:txBody>
        </p:sp>
        <p:sp>
          <p:nvSpPr>
            <p:cNvPr id="5138" name="Freeform 15"/>
            <p:cNvSpPr>
              <a:spLocks/>
            </p:cNvSpPr>
            <p:nvPr/>
          </p:nvSpPr>
          <p:spPr bwMode="auto">
            <a:xfrm rot="-131775">
              <a:off x="1584" y="1776"/>
              <a:ext cx="292" cy="189"/>
            </a:xfrm>
            <a:custGeom>
              <a:avLst/>
              <a:gdLst>
                <a:gd name="T0" fmla="*/ 292 w 292"/>
                <a:gd name="T1" fmla="*/ 0 h 189"/>
                <a:gd name="T2" fmla="*/ 148 w 292"/>
                <a:gd name="T3" fmla="*/ 54 h 189"/>
                <a:gd name="T4" fmla="*/ 76 w 292"/>
                <a:gd name="T5" fmla="*/ 135 h 189"/>
                <a:gd name="T6" fmla="*/ 22 w 292"/>
                <a:gd name="T7" fmla="*/ 171 h 189"/>
                <a:gd name="T8" fmla="*/ 0 60000 65536"/>
                <a:gd name="T9" fmla="*/ 0 60000 65536"/>
                <a:gd name="T10" fmla="*/ 0 60000 65536"/>
                <a:gd name="T11" fmla="*/ 0 60000 65536"/>
                <a:gd name="T12" fmla="*/ 0 w 292"/>
                <a:gd name="T13" fmla="*/ 0 h 189"/>
                <a:gd name="T14" fmla="*/ 292 w 292"/>
                <a:gd name="T15" fmla="*/ 189 h 189"/>
              </a:gdLst>
              <a:ahLst/>
              <a:cxnLst>
                <a:cxn ang="T8">
                  <a:pos x="T0" y="T1"/>
                </a:cxn>
                <a:cxn ang="T9">
                  <a:pos x="T2" y="T3"/>
                </a:cxn>
                <a:cxn ang="T10">
                  <a:pos x="T4" y="T5"/>
                </a:cxn>
                <a:cxn ang="T11">
                  <a:pos x="T6" y="T7"/>
                </a:cxn>
              </a:cxnLst>
              <a:rect l="T12" t="T13" r="T14" b="T15"/>
              <a:pathLst>
                <a:path w="292" h="189">
                  <a:moveTo>
                    <a:pt x="292" y="0"/>
                  </a:moveTo>
                  <a:cubicBezTo>
                    <a:pt x="244" y="12"/>
                    <a:pt x="187" y="21"/>
                    <a:pt x="148" y="54"/>
                  </a:cubicBezTo>
                  <a:cubicBezTo>
                    <a:pt x="119" y="78"/>
                    <a:pt x="106" y="113"/>
                    <a:pt x="76" y="135"/>
                  </a:cubicBezTo>
                  <a:cubicBezTo>
                    <a:pt x="0" y="189"/>
                    <a:pt x="70" y="123"/>
                    <a:pt x="22" y="171"/>
                  </a:cubicBezTo>
                </a:path>
              </a:pathLst>
            </a:custGeom>
            <a:noFill/>
            <a:ln w="9525">
              <a:solidFill>
                <a:schemeClr val="tx1"/>
              </a:solidFill>
              <a:miter lim="800000"/>
              <a:headEnd/>
              <a:tailEnd/>
            </a:ln>
          </p:spPr>
          <p:txBody>
            <a:bodyPr wrap="none"/>
            <a:lstStyle/>
            <a:p>
              <a:endParaRPr lang="en-US"/>
            </a:p>
          </p:txBody>
        </p:sp>
        <p:sp>
          <p:nvSpPr>
            <p:cNvPr id="5139" name="Freeform 16"/>
            <p:cNvSpPr>
              <a:spLocks/>
            </p:cNvSpPr>
            <p:nvPr/>
          </p:nvSpPr>
          <p:spPr bwMode="auto">
            <a:xfrm rot="-8239594">
              <a:off x="1752" y="1752"/>
              <a:ext cx="54" cy="198"/>
            </a:xfrm>
            <a:custGeom>
              <a:avLst/>
              <a:gdLst>
                <a:gd name="T0" fmla="*/ 54 w 54"/>
                <a:gd name="T1" fmla="*/ 0 h 198"/>
                <a:gd name="T2" fmla="*/ 0 w 54"/>
                <a:gd name="T3" fmla="*/ 99 h 198"/>
                <a:gd name="T4" fmla="*/ 9 w 54"/>
                <a:gd name="T5" fmla="*/ 198 h 198"/>
                <a:gd name="T6" fmla="*/ 0 60000 65536"/>
                <a:gd name="T7" fmla="*/ 0 60000 65536"/>
                <a:gd name="T8" fmla="*/ 0 60000 65536"/>
                <a:gd name="T9" fmla="*/ 0 w 54"/>
                <a:gd name="T10" fmla="*/ 0 h 198"/>
                <a:gd name="T11" fmla="*/ 54 w 54"/>
                <a:gd name="T12" fmla="*/ 198 h 198"/>
              </a:gdLst>
              <a:ahLst/>
              <a:cxnLst>
                <a:cxn ang="T6">
                  <a:pos x="T0" y="T1"/>
                </a:cxn>
                <a:cxn ang="T7">
                  <a:pos x="T2" y="T3"/>
                </a:cxn>
                <a:cxn ang="T8">
                  <a:pos x="T4" y="T5"/>
                </a:cxn>
              </a:cxnLst>
              <a:rect l="T9" t="T10" r="T11" b="T12"/>
              <a:pathLst>
                <a:path w="54" h="198">
                  <a:moveTo>
                    <a:pt x="54" y="0"/>
                  </a:moveTo>
                  <a:cubicBezTo>
                    <a:pt x="15" y="39"/>
                    <a:pt x="13" y="49"/>
                    <a:pt x="0" y="99"/>
                  </a:cubicBezTo>
                  <a:cubicBezTo>
                    <a:pt x="11" y="174"/>
                    <a:pt x="9" y="141"/>
                    <a:pt x="9" y="198"/>
                  </a:cubicBezTo>
                </a:path>
              </a:pathLst>
            </a:custGeom>
            <a:noFill/>
            <a:ln w="9525">
              <a:solidFill>
                <a:schemeClr val="tx1"/>
              </a:solidFill>
              <a:miter lim="800000"/>
              <a:headEnd/>
              <a:tailEnd/>
            </a:ln>
          </p:spPr>
          <p:txBody>
            <a:bodyPr wrap="none"/>
            <a:lstStyle/>
            <a:p>
              <a:endParaRPr lang="en-US"/>
            </a:p>
          </p:txBody>
        </p:sp>
        <p:sp>
          <p:nvSpPr>
            <p:cNvPr id="5140" name="Freeform 17"/>
            <p:cNvSpPr>
              <a:spLocks/>
            </p:cNvSpPr>
            <p:nvPr/>
          </p:nvSpPr>
          <p:spPr bwMode="auto">
            <a:xfrm rot="-9545441">
              <a:off x="1632" y="1920"/>
              <a:ext cx="270" cy="63"/>
            </a:xfrm>
            <a:custGeom>
              <a:avLst/>
              <a:gdLst>
                <a:gd name="T0" fmla="*/ 270 w 270"/>
                <a:gd name="T1" fmla="*/ 0 h 63"/>
                <a:gd name="T2" fmla="*/ 135 w 270"/>
                <a:gd name="T3" fmla="*/ 63 h 63"/>
                <a:gd name="T4" fmla="*/ 0 w 270"/>
                <a:gd name="T5" fmla="*/ 18 h 63"/>
                <a:gd name="T6" fmla="*/ 0 60000 65536"/>
                <a:gd name="T7" fmla="*/ 0 60000 65536"/>
                <a:gd name="T8" fmla="*/ 0 60000 65536"/>
                <a:gd name="T9" fmla="*/ 0 w 270"/>
                <a:gd name="T10" fmla="*/ 0 h 63"/>
                <a:gd name="T11" fmla="*/ 270 w 270"/>
                <a:gd name="T12" fmla="*/ 63 h 63"/>
              </a:gdLst>
              <a:ahLst/>
              <a:cxnLst>
                <a:cxn ang="T6">
                  <a:pos x="T0" y="T1"/>
                </a:cxn>
                <a:cxn ang="T7">
                  <a:pos x="T2" y="T3"/>
                </a:cxn>
                <a:cxn ang="T8">
                  <a:pos x="T4" y="T5"/>
                </a:cxn>
              </a:cxnLst>
              <a:rect l="T9" t="T10" r="T11" b="T12"/>
              <a:pathLst>
                <a:path w="270" h="63">
                  <a:moveTo>
                    <a:pt x="270" y="0"/>
                  </a:moveTo>
                  <a:cubicBezTo>
                    <a:pt x="235" y="53"/>
                    <a:pt x="197" y="54"/>
                    <a:pt x="135" y="63"/>
                  </a:cubicBezTo>
                  <a:cubicBezTo>
                    <a:pt x="86" y="53"/>
                    <a:pt x="37" y="55"/>
                    <a:pt x="0" y="18"/>
                  </a:cubicBezTo>
                </a:path>
              </a:pathLst>
            </a:custGeom>
            <a:noFill/>
            <a:ln w="9525">
              <a:solidFill>
                <a:schemeClr val="tx1"/>
              </a:solidFill>
              <a:miter lim="800000"/>
              <a:headEnd/>
              <a:tailEnd/>
            </a:ln>
          </p:spPr>
          <p:txBody>
            <a:bodyPr wrap="none"/>
            <a:lstStyle/>
            <a:p>
              <a:endParaRPr lang="en-US"/>
            </a:p>
          </p:txBody>
        </p:sp>
        <p:sp>
          <p:nvSpPr>
            <p:cNvPr id="5141" name="Freeform 18"/>
            <p:cNvSpPr>
              <a:spLocks/>
            </p:cNvSpPr>
            <p:nvPr/>
          </p:nvSpPr>
          <p:spPr bwMode="auto">
            <a:xfrm>
              <a:off x="768" y="1776"/>
              <a:ext cx="198" cy="234"/>
            </a:xfrm>
            <a:custGeom>
              <a:avLst/>
              <a:gdLst>
                <a:gd name="T0" fmla="*/ 0 w 198"/>
                <a:gd name="T1" fmla="*/ 0 h 234"/>
                <a:gd name="T2" fmla="*/ 162 w 198"/>
                <a:gd name="T3" fmla="*/ 99 h 234"/>
                <a:gd name="T4" fmla="*/ 198 w 198"/>
                <a:gd name="T5" fmla="*/ 234 h 234"/>
                <a:gd name="T6" fmla="*/ 0 60000 65536"/>
                <a:gd name="T7" fmla="*/ 0 60000 65536"/>
                <a:gd name="T8" fmla="*/ 0 60000 65536"/>
                <a:gd name="T9" fmla="*/ 0 w 198"/>
                <a:gd name="T10" fmla="*/ 0 h 234"/>
                <a:gd name="T11" fmla="*/ 198 w 198"/>
                <a:gd name="T12" fmla="*/ 234 h 234"/>
              </a:gdLst>
              <a:ahLst/>
              <a:cxnLst>
                <a:cxn ang="T6">
                  <a:pos x="T0" y="T1"/>
                </a:cxn>
                <a:cxn ang="T7">
                  <a:pos x="T2" y="T3"/>
                </a:cxn>
                <a:cxn ang="T8">
                  <a:pos x="T4" y="T5"/>
                </a:cxn>
              </a:cxnLst>
              <a:rect l="T9" t="T10" r="T11" b="T12"/>
              <a:pathLst>
                <a:path w="198" h="234">
                  <a:moveTo>
                    <a:pt x="0" y="0"/>
                  </a:moveTo>
                  <a:cubicBezTo>
                    <a:pt x="64" y="16"/>
                    <a:pt x="125" y="43"/>
                    <a:pt x="162" y="99"/>
                  </a:cubicBezTo>
                  <a:cubicBezTo>
                    <a:pt x="171" y="145"/>
                    <a:pt x="177" y="192"/>
                    <a:pt x="198" y="234"/>
                  </a:cubicBezTo>
                </a:path>
              </a:pathLst>
            </a:custGeom>
            <a:noFill/>
            <a:ln w="9525">
              <a:solidFill>
                <a:schemeClr val="tx1"/>
              </a:solidFill>
              <a:miter lim="800000"/>
              <a:headEnd/>
              <a:tailEnd/>
            </a:ln>
          </p:spPr>
          <p:txBody>
            <a:bodyPr wrap="none"/>
            <a:lstStyle/>
            <a:p>
              <a:endParaRPr lang="en-US"/>
            </a:p>
          </p:txBody>
        </p:sp>
        <p:sp>
          <p:nvSpPr>
            <p:cNvPr id="5142" name="Freeform 19"/>
            <p:cNvSpPr>
              <a:spLocks/>
            </p:cNvSpPr>
            <p:nvPr/>
          </p:nvSpPr>
          <p:spPr bwMode="auto">
            <a:xfrm>
              <a:off x="672" y="1824"/>
              <a:ext cx="281" cy="147"/>
            </a:xfrm>
            <a:custGeom>
              <a:avLst/>
              <a:gdLst>
                <a:gd name="T0" fmla="*/ 0 w 281"/>
                <a:gd name="T1" fmla="*/ 36 h 147"/>
                <a:gd name="T2" fmla="*/ 36 w 281"/>
                <a:gd name="T3" fmla="*/ 27 h 147"/>
                <a:gd name="T4" fmla="*/ 135 w 281"/>
                <a:gd name="T5" fmla="*/ 18 h 147"/>
                <a:gd name="T6" fmla="*/ 189 w 281"/>
                <a:gd name="T7" fmla="*/ 0 h 147"/>
                <a:gd name="T8" fmla="*/ 252 w 281"/>
                <a:gd name="T9" fmla="*/ 45 h 147"/>
                <a:gd name="T10" fmla="*/ 270 w 281"/>
                <a:gd name="T11" fmla="*/ 144 h 147"/>
                <a:gd name="T12" fmla="*/ 0 60000 65536"/>
                <a:gd name="T13" fmla="*/ 0 60000 65536"/>
                <a:gd name="T14" fmla="*/ 0 60000 65536"/>
                <a:gd name="T15" fmla="*/ 0 60000 65536"/>
                <a:gd name="T16" fmla="*/ 0 60000 65536"/>
                <a:gd name="T17" fmla="*/ 0 60000 65536"/>
                <a:gd name="T18" fmla="*/ 0 w 281"/>
                <a:gd name="T19" fmla="*/ 0 h 147"/>
                <a:gd name="T20" fmla="*/ 281 w 281"/>
                <a:gd name="T21" fmla="*/ 147 h 147"/>
              </a:gdLst>
              <a:ahLst/>
              <a:cxnLst>
                <a:cxn ang="T12">
                  <a:pos x="T0" y="T1"/>
                </a:cxn>
                <a:cxn ang="T13">
                  <a:pos x="T2" y="T3"/>
                </a:cxn>
                <a:cxn ang="T14">
                  <a:pos x="T4" y="T5"/>
                </a:cxn>
                <a:cxn ang="T15">
                  <a:pos x="T6" y="T7"/>
                </a:cxn>
                <a:cxn ang="T16">
                  <a:pos x="T8" y="T9"/>
                </a:cxn>
                <a:cxn ang="T17">
                  <a:pos x="T10" y="T11"/>
                </a:cxn>
              </a:cxnLst>
              <a:rect l="T18" t="T19" r="T20" b="T21"/>
              <a:pathLst>
                <a:path w="281" h="147">
                  <a:moveTo>
                    <a:pt x="0" y="36"/>
                  </a:moveTo>
                  <a:cubicBezTo>
                    <a:pt x="12" y="33"/>
                    <a:pt x="24" y="29"/>
                    <a:pt x="36" y="27"/>
                  </a:cubicBezTo>
                  <a:cubicBezTo>
                    <a:pt x="69" y="23"/>
                    <a:pt x="102" y="24"/>
                    <a:pt x="135" y="18"/>
                  </a:cubicBezTo>
                  <a:cubicBezTo>
                    <a:pt x="154" y="15"/>
                    <a:pt x="189" y="0"/>
                    <a:pt x="189" y="0"/>
                  </a:cubicBezTo>
                  <a:cubicBezTo>
                    <a:pt x="204" y="8"/>
                    <a:pt x="246" y="24"/>
                    <a:pt x="252" y="45"/>
                  </a:cubicBezTo>
                  <a:cubicBezTo>
                    <a:pt x="281" y="147"/>
                    <a:pt x="226" y="144"/>
                    <a:pt x="270" y="144"/>
                  </a:cubicBezTo>
                </a:path>
              </a:pathLst>
            </a:custGeom>
            <a:noFill/>
            <a:ln w="9525">
              <a:solidFill>
                <a:schemeClr val="tx1"/>
              </a:solidFill>
              <a:miter lim="800000"/>
              <a:headEnd/>
              <a:tailEnd/>
            </a:ln>
          </p:spPr>
          <p:txBody>
            <a:bodyPr wrap="none"/>
            <a:lstStyle/>
            <a:p>
              <a:endParaRPr lang="en-US"/>
            </a:p>
          </p:txBody>
        </p:sp>
        <p:sp>
          <p:nvSpPr>
            <p:cNvPr id="5143" name="Freeform 20"/>
            <p:cNvSpPr>
              <a:spLocks/>
            </p:cNvSpPr>
            <p:nvPr/>
          </p:nvSpPr>
          <p:spPr bwMode="auto">
            <a:xfrm>
              <a:off x="816" y="1728"/>
              <a:ext cx="186" cy="243"/>
            </a:xfrm>
            <a:custGeom>
              <a:avLst/>
              <a:gdLst>
                <a:gd name="T0" fmla="*/ 0 w 186"/>
                <a:gd name="T1" fmla="*/ 0 h 243"/>
                <a:gd name="T2" fmla="*/ 90 w 186"/>
                <a:gd name="T3" fmla="*/ 18 h 243"/>
                <a:gd name="T4" fmla="*/ 144 w 186"/>
                <a:gd name="T5" fmla="*/ 36 h 243"/>
                <a:gd name="T6" fmla="*/ 144 w 186"/>
                <a:gd name="T7" fmla="*/ 243 h 243"/>
                <a:gd name="T8" fmla="*/ 0 60000 65536"/>
                <a:gd name="T9" fmla="*/ 0 60000 65536"/>
                <a:gd name="T10" fmla="*/ 0 60000 65536"/>
                <a:gd name="T11" fmla="*/ 0 60000 65536"/>
                <a:gd name="T12" fmla="*/ 0 w 186"/>
                <a:gd name="T13" fmla="*/ 0 h 243"/>
                <a:gd name="T14" fmla="*/ 186 w 186"/>
                <a:gd name="T15" fmla="*/ 243 h 243"/>
              </a:gdLst>
              <a:ahLst/>
              <a:cxnLst>
                <a:cxn ang="T8">
                  <a:pos x="T0" y="T1"/>
                </a:cxn>
                <a:cxn ang="T9">
                  <a:pos x="T2" y="T3"/>
                </a:cxn>
                <a:cxn ang="T10">
                  <a:pos x="T4" y="T5"/>
                </a:cxn>
                <a:cxn ang="T11">
                  <a:pos x="T6" y="T7"/>
                </a:cxn>
              </a:cxnLst>
              <a:rect l="T12" t="T13" r="T14" b="T15"/>
              <a:pathLst>
                <a:path w="186" h="243">
                  <a:moveTo>
                    <a:pt x="0" y="0"/>
                  </a:moveTo>
                  <a:cubicBezTo>
                    <a:pt x="36" y="6"/>
                    <a:pt x="56" y="8"/>
                    <a:pt x="90" y="18"/>
                  </a:cubicBezTo>
                  <a:cubicBezTo>
                    <a:pt x="108" y="23"/>
                    <a:pt x="144" y="36"/>
                    <a:pt x="144" y="36"/>
                  </a:cubicBezTo>
                  <a:cubicBezTo>
                    <a:pt x="186" y="98"/>
                    <a:pt x="144" y="173"/>
                    <a:pt x="144" y="243"/>
                  </a:cubicBezTo>
                </a:path>
              </a:pathLst>
            </a:custGeom>
            <a:noFill/>
            <a:ln w="9525">
              <a:solidFill>
                <a:schemeClr val="tx1"/>
              </a:solidFill>
              <a:miter lim="800000"/>
              <a:headEnd/>
              <a:tailEnd/>
            </a:ln>
          </p:spPr>
          <p:txBody>
            <a:bodyPr wrap="none"/>
            <a:lstStyle/>
            <a:p>
              <a:endParaRPr lang="en-US"/>
            </a:p>
          </p:txBody>
        </p:sp>
        <p:sp>
          <p:nvSpPr>
            <p:cNvPr id="5144" name="Freeform 21"/>
            <p:cNvSpPr>
              <a:spLocks/>
            </p:cNvSpPr>
            <p:nvPr/>
          </p:nvSpPr>
          <p:spPr bwMode="auto">
            <a:xfrm>
              <a:off x="1337" y="1537"/>
              <a:ext cx="112" cy="281"/>
            </a:xfrm>
            <a:custGeom>
              <a:avLst/>
              <a:gdLst>
                <a:gd name="T0" fmla="*/ 13 w 112"/>
                <a:gd name="T1" fmla="*/ 281 h 281"/>
                <a:gd name="T2" fmla="*/ 85 w 112"/>
                <a:gd name="T3" fmla="*/ 29 h 281"/>
                <a:gd name="T4" fmla="*/ 112 w 112"/>
                <a:gd name="T5" fmla="*/ 2 h 281"/>
                <a:gd name="T6" fmla="*/ 0 60000 65536"/>
                <a:gd name="T7" fmla="*/ 0 60000 65536"/>
                <a:gd name="T8" fmla="*/ 0 60000 65536"/>
                <a:gd name="T9" fmla="*/ 0 w 112"/>
                <a:gd name="T10" fmla="*/ 0 h 281"/>
                <a:gd name="T11" fmla="*/ 112 w 112"/>
                <a:gd name="T12" fmla="*/ 281 h 281"/>
              </a:gdLst>
              <a:ahLst/>
              <a:cxnLst>
                <a:cxn ang="T6">
                  <a:pos x="T0" y="T1"/>
                </a:cxn>
                <a:cxn ang="T7">
                  <a:pos x="T2" y="T3"/>
                </a:cxn>
                <a:cxn ang="T8">
                  <a:pos x="T4" y="T5"/>
                </a:cxn>
              </a:cxnLst>
              <a:rect l="T9" t="T10" r="T11" b="T12"/>
              <a:pathLst>
                <a:path w="112" h="281">
                  <a:moveTo>
                    <a:pt x="13" y="281"/>
                  </a:moveTo>
                  <a:cubicBezTo>
                    <a:pt x="23" y="117"/>
                    <a:pt x="0" y="131"/>
                    <a:pt x="85" y="29"/>
                  </a:cubicBezTo>
                  <a:cubicBezTo>
                    <a:pt x="110" y="0"/>
                    <a:pt x="91" y="2"/>
                    <a:pt x="112" y="2"/>
                  </a:cubicBezTo>
                </a:path>
              </a:pathLst>
            </a:custGeom>
            <a:noFill/>
            <a:ln w="9525">
              <a:solidFill>
                <a:schemeClr val="tx1"/>
              </a:solidFill>
              <a:miter lim="800000"/>
              <a:headEnd/>
              <a:tailEnd/>
            </a:ln>
          </p:spPr>
          <p:txBody>
            <a:bodyPr wrap="none"/>
            <a:lstStyle/>
            <a:p>
              <a:endParaRPr lang="en-US"/>
            </a:p>
          </p:txBody>
        </p:sp>
        <p:sp>
          <p:nvSpPr>
            <p:cNvPr id="5145" name="Freeform 22"/>
            <p:cNvSpPr>
              <a:spLocks/>
            </p:cNvSpPr>
            <p:nvPr/>
          </p:nvSpPr>
          <p:spPr bwMode="auto">
            <a:xfrm>
              <a:off x="1224" y="1503"/>
              <a:ext cx="135" cy="306"/>
            </a:xfrm>
            <a:custGeom>
              <a:avLst/>
              <a:gdLst>
                <a:gd name="T0" fmla="*/ 135 w 135"/>
                <a:gd name="T1" fmla="*/ 306 h 306"/>
                <a:gd name="T2" fmla="*/ 81 w 135"/>
                <a:gd name="T3" fmla="*/ 189 h 306"/>
                <a:gd name="T4" fmla="*/ 45 w 135"/>
                <a:gd name="T5" fmla="*/ 54 h 306"/>
                <a:gd name="T6" fmla="*/ 18 w 135"/>
                <a:gd name="T7" fmla="*/ 27 h 306"/>
                <a:gd name="T8" fmla="*/ 0 w 135"/>
                <a:gd name="T9" fmla="*/ 0 h 306"/>
                <a:gd name="T10" fmla="*/ 0 60000 65536"/>
                <a:gd name="T11" fmla="*/ 0 60000 65536"/>
                <a:gd name="T12" fmla="*/ 0 60000 65536"/>
                <a:gd name="T13" fmla="*/ 0 60000 65536"/>
                <a:gd name="T14" fmla="*/ 0 60000 65536"/>
                <a:gd name="T15" fmla="*/ 0 w 135"/>
                <a:gd name="T16" fmla="*/ 0 h 306"/>
                <a:gd name="T17" fmla="*/ 135 w 135"/>
                <a:gd name="T18" fmla="*/ 306 h 306"/>
              </a:gdLst>
              <a:ahLst/>
              <a:cxnLst>
                <a:cxn ang="T10">
                  <a:pos x="T0" y="T1"/>
                </a:cxn>
                <a:cxn ang="T11">
                  <a:pos x="T2" y="T3"/>
                </a:cxn>
                <a:cxn ang="T12">
                  <a:pos x="T4" y="T5"/>
                </a:cxn>
                <a:cxn ang="T13">
                  <a:pos x="T6" y="T7"/>
                </a:cxn>
                <a:cxn ang="T14">
                  <a:pos x="T8" y="T9"/>
                </a:cxn>
              </a:cxnLst>
              <a:rect l="T15" t="T16" r="T17" b="T18"/>
              <a:pathLst>
                <a:path w="135" h="306">
                  <a:moveTo>
                    <a:pt x="135" y="306"/>
                  </a:moveTo>
                  <a:cubicBezTo>
                    <a:pt x="125" y="265"/>
                    <a:pt x="105" y="225"/>
                    <a:pt x="81" y="189"/>
                  </a:cubicBezTo>
                  <a:cubicBezTo>
                    <a:pt x="72" y="155"/>
                    <a:pt x="62" y="80"/>
                    <a:pt x="45" y="54"/>
                  </a:cubicBezTo>
                  <a:cubicBezTo>
                    <a:pt x="38" y="43"/>
                    <a:pt x="26" y="37"/>
                    <a:pt x="18" y="27"/>
                  </a:cubicBezTo>
                  <a:cubicBezTo>
                    <a:pt x="11" y="19"/>
                    <a:pt x="0" y="0"/>
                    <a:pt x="0" y="0"/>
                  </a:cubicBezTo>
                </a:path>
              </a:pathLst>
            </a:custGeom>
            <a:noFill/>
            <a:ln w="9525">
              <a:solidFill>
                <a:schemeClr val="tx1"/>
              </a:solidFill>
              <a:miter lim="800000"/>
              <a:headEnd/>
              <a:tailEnd/>
            </a:ln>
          </p:spPr>
          <p:txBody>
            <a:bodyPr wrap="none"/>
            <a:lstStyle/>
            <a:p>
              <a:endParaRPr lang="en-US"/>
            </a:p>
          </p:txBody>
        </p:sp>
        <p:sp>
          <p:nvSpPr>
            <p:cNvPr id="5146" name="Freeform 23"/>
            <p:cNvSpPr>
              <a:spLocks/>
            </p:cNvSpPr>
            <p:nvPr/>
          </p:nvSpPr>
          <p:spPr bwMode="auto">
            <a:xfrm>
              <a:off x="1368" y="1547"/>
              <a:ext cx="340" cy="271"/>
            </a:xfrm>
            <a:custGeom>
              <a:avLst/>
              <a:gdLst>
                <a:gd name="T0" fmla="*/ 0 w 340"/>
                <a:gd name="T1" fmla="*/ 271 h 271"/>
                <a:gd name="T2" fmla="*/ 18 w 340"/>
                <a:gd name="T3" fmla="*/ 208 h 271"/>
                <a:gd name="T4" fmla="*/ 216 w 340"/>
                <a:gd name="T5" fmla="*/ 46 h 271"/>
                <a:gd name="T6" fmla="*/ 279 w 340"/>
                <a:gd name="T7" fmla="*/ 28 h 271"/>
                <a:gd name="T8" fmla="*/ 0 60000 65536"/>
                <a:gd name="T9" fmla="*/ 0 60000 65536"/>
                <a:gd name="T10" fmla="*/ 0 60000 65536"/>
                <a:gd name="T11" fmla="*/ 0 60000 65536"/>
                <a:gd name="T12" fmla="*/ 0 w 340"/>
                <a:gd name="T13" fmla="*/ 0 h 271"/>
                <a:gd name="T14" fmla="*/ 340 w 340"/>
                <a:gd name="T15" fmla="*/ 271 h 271"/>
              </a:gdLst>
              <a:ahLst/>
              <a:cxnLst>
                <a:cxn ang="T8">
                  <a:pos x="T0" y="T1"/>
                </a:cxn>
                <a:cxn ang="T9">
                  <a:pos x="T2" y="T3"/>
                </a:cxn>
                <a:cxn ang="T10">
                  <a:pos x="T4" y="T5"/>
                </a:cxn>
                <a:cxn ang="T11">
                  <a:pos x="T6" y="T7"/>
                </a:cxn>
              </a:cxnLst>
              <a:rect l="T12" t="T13" r="T14" b="T15"/>
              <a:pathLst>
                <a:path w="340" h="271">
                  <a:moveTo>
                    <a:pt x="0" y="271"/>
                  </a:moveTo>
                  <a:cubicBezTo>
                    <a:pt x="1" y="266"/>
                    <a:pt x="13" y="216"/>
                    <a:pt x="18" y="208"/>
                  </a:cubicBezTo>
                  <a:cubicBezTo>
                    <a:pt x="59" y="146"/>
                    <a:pt x="145" y="73"/>
                    <a:pt x="216" y="46"/>
                  </a:cubicBezTo>
                  <a:cubicBezTo>
                    <a:pt x="340" y="0"/>
                    <a:pt x="216" y="60"/>
                    <a:pt x="279" y="28"/>
                  </a:cubicBezTo>
                </a:path>
              </a:pathLst>
            </a:custGeom>
            <a:noFill/>
            <a:ln w="9525">
              <a:solidFill>
                <a:schemeClr val="tx1"/>
              </a:solidFill>
              <a:miter lim="800000"/>
              <a:headEnd/>
              <a:tailEnd/>
            </a:ln>
          </p:spPr>
          <p:txBody>
            <a:bodyPr wrap="none"/>
            <a:lstStyle/>
            <a:p>
              <a:endParaRPr lang="en-US"/>
            </a:p>
          </p:txBody>
        </p:sp>
        <p:sp>
          <p:nvSpPr>
            <p:cNvPr id="5147" name="Freeform 24"/>
            <p:cNvSpPr>
              <a:spLocks/>
            </p:cNvSpPr>
            <p:nvPr/>
          </p:nvSpPr>
          <p:spPr bwMode="auto">
            <a:xfrm>
              <a:off x="1881" y="2108"/>
              <a:ext cx="1933" cy="250"/>
            </a:xfrm>
            <a:custGeom>
              <a:avLst/>
              <a:gdLst>
                <a:gd name="T0" fmla="*/ 0 w 1933"/>
                <a:gd name="T1" fmla="*/ 142 h 250"/>
                <a:gd name="T2" fmla="*/ 702 w 1933"/>
                <a:gd name="T3" fmla="*/ 187 h 250"/>
                <a:gd name="T4" fmla="*/ 918 w 1933"/>
                <a:gd name="T5" fmla="*/ 223 h 250"/>
                <a:gd name="T6" fmla="*/ 1161 w 1933"/>
                <a:gd name="T7" fmla="*/ 214 h 250"/>
                <a:gd name="T8" fmla="*/ 1287 w 1933"/>
                <a:gd name="T9" fmla="*/ 187 h 250"/>
                <a:gd name="T10" fmla="*/ 1620 w 1933"/>
                <a:gd name="T11" fmla="*/ 124 h 250"/>
                <a:gd name="T12" fmla="*/ 1746 w 1933"/>
                <a:gd name="T13" fmla="*/ 70 h 250"/>
                <a:gd name="T14" fmla="*/ 1836 w 1933"/>
                <a:gd name="T15" fmla="*/ 43 h 250"/>
                <a:gd name="T16" fmla="*/ 1899 w 1933"/>
                <a:gd name="T17" fmla="*/ 16 h 250"/>
                <a:gd name="T18" fmla="*/ 1926 w 1933"/>
                <a:gd name="T19" fmla="*/ 7 h 250"/>
                <a:gd name="T20" fmla="*/ 1719 w 1933"/>
                <a:gd name="T21" fmla="*/ 106 h 250"/>
                <a:gd name="T22" fmla="*/ 1638 w 1933"/>
                <a:gd name="T23" fmla="*/ 142 h 250"/>
                <a:gd name="T24" fmla="*/ 1377 w 1933"/>
                <a:gd name="T25" fmla="*/ 187 h 250"/>
                <a:gd name="T26" fmla="*/ 1251 w 1933"/>
                <a:gd name="T27" fmla="*/ 223 h 250"/>
                <a:gd name="T28" fmla="*/ 981 w 1933"/>
                <a:gd name="T29" fmla="*/ 250 h 250"/>
                <a:gd name="T30" fmla="*/ 0 w 1933"/>
                <a:gd name="T31" fmla="*/ 142 h 2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33"/>
                <a:gd name="T49" fmla="*/ 0 h 250"/>
                <a:gd name="T50" fmla="*/ 1933 w 1933"/>
                <a:gd name="T51" fmla="*/ 250 h 2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33" h="250">
                  <a:moveTo>
                    <a:pt x="0" y="142"/>
                  </a:moveTo>
                  <a:cubicBezTo>
                    <a:pt x="170" y="108"/>
                    <a:pt x="514" y="170"/>
                    <a:pt x="702" y="187"/>
                  </a:cubicBezTo>
                  <a:cubicBezTo>
                    <a:pt x="774" y="201"/>
                    <a:pt x="846" y="211"/>
                    <a:pt x="918" y="223"/>
                  </a:cubicBezTo>
                  <a:cubicBezTo>
                    <a:pt x="999" y="220"/>
                    <a:pt x="1080" y="219"/>
                    <a:pt x="1161" y="214"/>
                  </a:cubicBezTo>
                  <a:cubicBezTo>
                    <a:pt x="1208" y="211"/>
                    <a:pt x="1243" y="197"/>
                    <a:pt x="1287" y="187"/>
                  </a:cubicBezTo>
                  <a:cubicBezTo>
                    <a:pt x="1398" y="163"/>
                    <a:pt x="1508" y="143"/>
                    <a:pt x="1620" y="124"/>
                  </a:cubicBezTo>
                  <a:cubicBezTo>
                    <a:pt x="1660" y="117"/>
                    <a:pt x="1713" y="86"/>
                    <a:pt x="1746" y="70"/>
                  </a:cubicBezTo>
                  <a:cubicBezTo>
                    <a:pt x="1774" y="56"/>
                    <a:pt x="1806" y="53"/>
                    <a:pt x="1836" y="43"/>
                  </a:cubicBezTo>
                  <a:cubicBezTo>
                    <a:pt x="1899" y="22"/>
                    <a:pt x="1821" y="49"/>
                    <a:pt x="1899" y="16"/>
                  </a:cubicBezTo>
                  <a:cubicBezTo>
                    <a:pt x="1908" y="12"/>
                    <a:pt x="1933" y="0"/>
                    <a:pt x="1926" y="7"/>
                  </a:cubicBezTo>
                  <a:cubicBezTo>
                    <a:pt x="1874" y="59"/>
                    <a:pt x="1786" y="89"/>
                    <a:pt x="1719" y="106"/>
                  </a:cubicBezTo>
                  <a:cubicBezTo>
                    <a:pt x="1688" y="114"/>
                    <a:pt x="1669" y="134"/>
                    <a:pt x="1638" y="142"/>
                  </a:cubicBezTo>
                  <a:cubicBezTo>
                    <a:pt x="1550" y="164"/>
                    <a:pt x="1468" y="179"/>
                    <a:pt x="1377" y="187"/>
                  </a:cubicBezTo>
                  <a:cubicBezTo>
                    <a:pt x="1335" y="198"/>
                    <a:pt x="1294" y="219"/>
                    <a:pt x="1251" y="223"/>
                  </a:cubicBezTo>
                  <a:cubicBezTo>
                    <a:pt x="1161" y="232"/>
                    <a:pt x="1071" y="237"/>
                    <a:pt x="981" y="250"/>
                  </a:cubicBezTo>
                  <a:cubicBezTo>
                    <a:pt x="651" y="235"/>
                    <a:pt x="331" y="156"/>
                    <a:pt x="0" y="142"/>
                  </a:cubicBezTo>
                  <a:close/>
                </a:path>
              </a:pathLst>
            </a:custGeom>
            <a:solidFill>
              <a:schemeClr val="accent1"/>
            </a:solidFill>
            <a:ln w="9525">
              <a:solidFill>
                <a:schemeClr val="tx1"/>
              </a:solidFill>
              <a:miter lim="800000"/>
              <a:headEnd/>
              <a:tailEnd/>
            </a:ln>
          </p:spPr>
          <p:txBody>
            <a:bodyPr wrap="none"/>
            <a:lstStyle/>
            <a:p>
              <a:endParaRPr lang="en-US"/>
            </a:p>
          </p:txBody>
        </p:sp>
        <p:sp>
          <p:nvSpPr>
            <p:cNvPr id="5148" name="Freeform 25"/>
            <p:cNvSpPr>
              <a:spLocks/>
            </p:cNvSpPr>
            <p:nvPr/>
          </p:nvSpPr>
          <p:spPr bwMode="auto">
            <a:xfrm>
              <a:off x="3816" y="1449"/>
              <a:ext cx="441" cy="666"/>
            </a:xfrm>
            <a:custGeom>
              <a:avLst/>
              <a:gdLst>
                <a:gd name="T0" fmla="*/ 0 w 441"/>
                <a:gd name="T1" fmla="*/ 666 h 666"/>
                <a:gd name="T2" fmla="*/ 90 w 441"/>
                <a:gd name="T3" fmla="*/ 576 h 666"/>
                <a:gd name="T4" fmla="*/ 198 w 441"/>
                <a:gd name="T5" fmla="*/ 432 h 666"/>
                <a:gd name="T6" fmla="*/ 306 w 441"/>
                <a:gd name="T7" fmla="*/ 99 h 666"/>
                <a:gd name="T8" fmla="*/ 351 w 441"/>
                <a:gd name="T9" fmla="*/ 36 h 666"/>
                <a:gd name="T10" fmla="*/ 441 w 441"/>
                <a:gd name="T11" fmla="*/ 0 h 666"/>
                <a:gd name="T12" fmla="*/ 0 60000 65536"/>
                <a:gd name="T13" fmla="*/ 0 60000 65536"/>
                <a:gd name="T14" fmla="*/ 0 60000 65536"/>
                <a:gd name="T15" fmla="*/ 0 60000 65536"/>
                <a:gd name="T16" fmla="*/ 0 60000 65536"/>
                <a:gd name="T17" fmla="*/ 0 60000 65536"/>
                <a:gd name="T18" fmla="*/ 0 w 441"/>
                <a:gd name="T19" fmla="*/ 0 h 666"/>
                <a:gd name="T20" fmla="*/ 441 w 441"/>
                <a:gd name="T21" fmla="*/ 666 h 666"/>
              </a:gdLst>
              <a:ahLst/>
              <a:cxnLst>
                <a:cxn ang="T12">
                  <a:pos x="T0" y="T1"/>
                </a:cxn>
                <a:cxn ang="T13">
                  <a:pos x="T2" y="T3"/>
                </a:cxn>
                <a:cxn ang="T14">
                  <a:pos x="T4" y="T5"/>
                </a:cxn>
                <a:cxn ang="T15">
                  <a:pos x="T6" y="T7"/>
                </a:cxn>
                <a:cxn ang="T16">
                  <a:pos x="T8" y="T9"/>
                </a:cxn>
                <a:cxn ang="T17">
                  <a:pos x="T10" y="T11"/>
                </a:cxn>
              </a:cxnLst>
              <a:rect l="T18" t="T19" r="T20" b="T21"/>
              <a:pathLst>
                <a:path w="441" h="666">
                  <a:moveTo>
                    <a:pt x="0" y="666"/>
                  </a:moveTo>
                  <a:cubicBezTo>
                    <a:pt x="31" y="635"/>
                    <a:pt x="53" y="600"/>
                    <a:pt x="90" y="576"/>
                  </a:cubicBezTo>
                  <a:cubicBezTo>
                    <a:pt x="123" y="526"/>
                    <a:pt x="176" y="488"/>
                    <a:pt x="198" y="432"/>
                  </a:cubicBezTo>
                  <a:cubicBezTo>
                    <a:pt x="247" y="310"/>
                    <a:pt x="218" y="204"/>
                    <a:pt x="306" y="99"/>
                  </a:cubicBezTo>
                  <a:cubicBezTo>
                    <a:pt x="321" y="81"/>
                    <a:pt x="333" y="51"/>
                    <a:pt x="351" y="36"/>
                  </a:cubicBezTo>
                  <a:cubicBezTo>
                    <a:pt x="364" y="25"/>
                    <a:pt x="423" y="0"/>
                    <a:pt x="441" y="0"/>
                  </a:cubicBezTo>
                </a:path>
              </a:pathLst>
            </a:custGeom>
            <a:noFill/>
            <a:ln w="9525">
              <a:solidFill>
                <a:schemeClr val="tx1"/>
              </a:solidFill>
              <a:miter lim="800000"/>
              <a:headEnd/>
              <a:tailEnd/>
            </a:ln>
          </p:spPr>
          <p:txBody>
            <a:bodyPr wrap="none"/>
            <a:lstStyle/>
            <a:p>
              <a:endParaRPr lang="en-US"/>
            </a:p>
          </p:txBody>
        </p:sp>
        <p:sp>
          <p:nvSpPr>
            <p:cNvPr id="5149" name="Freeform 26"/>
            <p:cNvSpPr>
              <a:spLocks/>
            </p:cNvSpPr>
            <p:nvPr/>
          </p:nvSpPr>
          <p:spPr bwMode="auto">
            <a:xfrm>
              <a:off x="3834" y="1638"/>
              <a:ext cx="513" cy="459"/>
            </a:xfrm>
            <a:custGeom>
              <a:avLst/>
              <a:gdLst>
                <a:gd name="T0" fmla="*/ 0 w 513"/>
                <a:gd name="T1" fmla="*/ 459 h 459"/>
                <a:gd name="T2" fmla="*/ 144 w 513"/>
                <a:gd name="T3" fmla="*/ 378 h 459"/>
                <a:gd name="T4" fmla="*/ 198 w 513"/>
                <a:gd name="T5" fmla="*/ 207 h 459"/>
                <a:gd name="T6" fmla="*/ 252 w 513"/>
                <a:gd name="T7" fmla="*/ 63 h 459"/>
                <a:gd name="T8" fmla="*/ 324 w 513"/>
                <a:gd name="T9" fmla="*/ 0 h 459"/>
                <a:gd name="T10" fmla="*/ 513 w 513"/>
                <a:gd name="T11" fmla="*/ 45 h 459"/>
                <a:gd name="T12" fmla="*/ 0 60000 65536"/>
                <a:gd name="T13" fmla="*/ 0 60000 65536"/>
                <a:gd name="T14" fmla="*/ 0 60000 65536"/>
                <a:gd name="T15" fmla="*/ 0 60000 65536"/>
                <a:gd name="T16" fmla="*/ 0 60000 65536"/>
                <a:gd name="T17" fmla="*/ 0 60000 65536"/>
                <a:gd name="T18" fmla="*/ 0 w 513"/>
                <a:gd name="T19" fmla="*/ 0 h 459"/>
                <a:gd name="T20" fmla="*/ 513 w 513"/>
                <a:gd name="T21" fmla="*/ 459 h 459"/>
              </a:gdLst>
              <a:ahLst/>
              <a:cxnLst>
                <a:cxn ang="T12">
                  <a:pos x="T0" y="T1"/>
                </a:cxn>
                <a:cxn ang="T13">
                  <a:pos x="T2" y="T3"/>
                </a:cxn>
                <a:cxn ang="T14">
                  <a:pos x="T4" y="T5"/>
                </a:cxn>
                <a:cxn ang="T15">
                  <a:pos x="T6" y="T7"/>
                </a:cxn>
                <a:cxn ang="T16">
                  <a:pos x="T8" y="T9"/>
                </a:cxn>
                <a:cxn ang="T17">
                  <a:pos x="T10" y="T11"/>
                </a:cxn>
              </a:cxnLst>
              <a:rect l="T18" t="T19" r="T20" b="T21"/>
              <a:pathLst>
                <a:path w="513" h="459">
                  <a:moveTo>
                    <a:pt x="0" y="459"/>
                  </a:moveTo>
                  <a:cubicBezTo>
                    <a:pt x="52" y="433"/>
                    <a:pt x="88" y="397"/>
                    <a:pt x="144" y="378"/>
                  </a:cubicBezTo>
                  <a:cubicBezTo>
                    <a:pt x="193" y="329"/>
                    <a:pt x="186" y="271"/>
                    <a:pt x="198" y="207"/>
                  </a:cubicBezTo>
                  <a:cubicBezTo>
                    <a:pt x="211" y="139"/>
                    <a:pt x="219" y="115"/>
                    <a:pt x="252" y="63"/>
                  </a:cubicBezTo>
                  <a:cubicBezTo>
                    <a:pt x="276" y="24"/>
                    <a:pt x="280" y="15"/>
                    <a:pt x="324" y="0"/>
                  </a:cubicBezTo>
                  <a:cubicBezTo>
                    <a:pt x="385" y="15"/>
                    <a:pt x="450" y="45"/>
                    <a:pt x="513" y="45"/>
                  </a:cubicBezTo>
                </a:path>
              </a:pathLst>
            </a:custGeom>
            <a:noFill/>
            <a:ln w="9525">
              <a:solidFill>
                <a:schemeClr val="tx1"/>
              </a:solidFill>
              <a:miter lim="800000"/>
              <a:headEnd/>
              <a:tailEnd/>
            </a:ln>
          </p:spPr>
          <p:txBody>
            <a:bodyPr wrap="none"/>
            <a:lstStyle/>
            <a:p>
              <a:endParaRPr lang="en-US"/>
            </a:p>
          </p:txBody>
        </p:sp>
        <p:sp>
          <p:nvSpPr>
            <p:cNvPr id="5150" name="Freeform 27"/>
            <p:cNvSpPr>
              <a:spLocks/>
            </p:cNvSpPr>
            <p:nvPr/>
          </p:nvSpPr>
          <p:spPr bwMode="auto">
            <a:xfrm>
              <a:off x="3852" y="1800"/>
              <a:ext cx="504" cy="297"/>
            </a:xfrm>
            <a:custGeom>
              <a:avLst/>
              <a:gdLst>
                <a:gd name="T0" fmla="*/ 0 w 504"/>
                <a:gd name="T1" fmla="*/ 297 h 297"/>
                <a:gd name="T2" fmla="*/ 153 w 504"/>
                <a:gd name="T3" fmla="*/ 261 h 297"/>
                <a:gd name="T4" fmla="*/ 162 w 504"/>
                <a:gd name="T5" fmla="*/ 153 h 297"/>
                <a:gd name="T6" fmla="*/ 189 w 504"/>
                <a:gd name="T7" fmla="*/ 90 h 297"/>
                <a:gd name="T8" fmla="*/ 198 w 504"/>
                <a:gd name="T9" fmla="*/ 36 h 297"/>
                <a:gd name="T10" fmla="*/ 252 w 504"/>
                <a:gd name="T11" fmla="*/ 0 h 297"/>
                <a:gd name="T12" fmla="*/ 351 w 504"/>
                <a:gd name="T13" fmla="*/ 99 h 297"/>
                <a:gd name="T14" fmla="*/ 468 w 504"/>
                <a:gd name="T15" fmla="*/ 171 h 297"/>
                <a:gd name="T16" fmla="*/ 504 w 504"/>
                <a:gd name="T17" fmla="*/ 243 h 2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4"/>
                <a:gd name="T28" fmla="*/ 0 h 297"/>
                <a:gd name="T29" fmla="*/ 504 w 504"/>
                <a:gd name="T30" fmla="*/ 297 h 2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4" h="297">
                  <a:moveTo>
                    <a:pt x="0" y="297"/>
                  </a:moveTo>
                  <a:cubicBezTo>
                    <a:pt x="51" y="288"/>
                    <a:pt x="104" y="277"/>
                    <a:pt x="153" y="261"/>
                  </a:cubicBezTo>
                  <a:cubicBezTo>
                    <a:pt x="156" y="225"/>
                    <a:pt x="155" y="189"/>
                    <a:pt x="162" y="153"/>
                  </a:cubicBezTo>
                  <a:cubicBezTo>
                    <a:pt x="166" y="131"/>
                    <a:pt x="184" y="112"/>
                    <a:pt x="189" y="90"/>
                  </a:cubicBezTo>
                  <a:cubicBezTo>
                    <a:pt x="193" y="72"/>
                    <a:pt x="191" y="53"/>
                    <a:pt x="198" y="36"/>
                  </a:cubicBezTo>
                  <a:cubicBezTo>
                    <a:pt x="210" y="10"/>
                    <a:pt x="229" y="8"/>
                    <a:pt x="252" y="0"/>
                  </a:cubicBezTo>
                  <a:cubicBezTo>
                    <a:pt x="300" y="16"/>
                    <a:pt x="314" y="66"/>
                    <a:pt x="351" y="99"/>
                  </a:cubicBezTo>
                  <a:cubicBezTo>
                    <a:pt x="385" y="130"/>
                    <a:pt x="430" y="146"/>
                    <a:pt x="468" y="171"/>
                  </a:cubicBezTo>
                  <a:cubicBezTo>
                    <a:pt x="479" y="192"/>
                    <a:pt x="487" y="226"/>
                    <a:pt x="504" y="243"/>
                  </a:cubicBezTo>
                </a:path>
              </a:pathLst>
            </a:custGeom>
            <a:noFill/>
            <a:ln w="9525">
              <a:solidFill>
                <a:schemeClr val="tx1"/>
              </a:solidFill>
              <a:miter lim="800000"/>
              <a:headEnd/>
              <a:tailEnd/>
            </a:ln>
          </p:spPr>
          <p:txBody>
            <a:bodyPr wrap="none"/>
            <a:lstStyle/>
            <a:p>
              <a:endParaRPr lang="en-US"/>
            </a:p>
          </p:txBody>
        </p:sp>
        <p:sp>
          <p:nvSpPr>
            <p:cNvPr id="5151" name="Freeform 28"/>
            <p:cNvSpPr>
              <a:spLocks/>
            </p:cNvSpPr>
            <p:nvPr/>
          </p:nvSpPr>
          <p:spPr bwMode="auto">
            <a:xfrm>
              <a:off x="3825" y="2097"/>
              <a:ext cx="497" cy="531"/>
            </a:xfrm>
            <a:custGeom>
              <a:avLst/>
              <a:gdLst>
                <a:gd name="T0" fmla="*/ 0 w 497"/>
                <a:gd name="T1" fmla="*/ 36 h 531"/>
                <a:gd name="T2" fmla="*/ 27 w 497"/>
                <a:gd name="T3" fmla="*/ 18 h 531"/>
                <a:gd name="T4" fmla="*/ 81 w 497"/>
                <a:gd name="T5" fmla="*/ 0 h 531"/>
                <a:gd name="T6" fmla="*/ 135 w 497"/>
                <a:gd name="T7" fmla="*/ 9 h 531"/>
                <a:gd name="T8" fmla="*/ 234 w 497"/>
                <a:gd name="T9" fmla="*/ 117 h 531"/>
                <a:gd name="T10" fmla="*/ 288 w 497"/>
                <a:gd name="T11" fmla="*/ 189 h 531"/>
                <a:gd name="T12" fmla="*/ 396 w 497"/>
                <a:gd name="T13" fmla="*/ 153 h 531"/>
                <a:gd name="T14" fmla="*/ 477 w 497"/>
                <a:gd name="T15" fmla="*/ 162 h 531"/>
                <a:gd name="T16" fmla="*/ 495 w 497"/>
                <a:gd name="T17" fmla="*/ 216 h 531"/>
                <a:gd name="T18" fmla="*/ 486 w 497"/>
                <a:gd name="T19" fmla="*/ 414 h 531"/>
                <a:gd name="T20" fmla="*/ 468 w 497"/>
                <a:gd name="T21" fmla="*/ 504 h 531"/>
                <a:gd name="T22" fmla="*/ 459 w 497"/>
                <a:gd name="T23" fmla="*/ 531 h 5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7"/>
                <a:gd name="T37" fmla="*/ 0 h 531"/>
                <a:gd name="T38" fmla="*/ 497 w 497"/>
                <a:gd name="T39" fmla="*/ 531 h 5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7" h="531">
                  <a:moveTo>
                    <a:pt x="0" y="36"/>
                  </a:moveTo>
                  <a:cubicBezTo>
                    <a:pt x="9" y="30"/>
                    <a:pt x="17" y="22"/>
                    <a:pt x="27" y="18"/>
                  </a:cubicBezTo>
                  <a:cubicBezTo>
                    <a:pt x="44" y="10"/>
                    <a:pt x="81" y="0"/>
                    <a:pt x="81" y="0"/>
                  </a:cubicBezTo>
                  <a:cubicBezTo>
                    <a:pt x="99" y="3"/>
                    <a:pt x="119" y="0"/>
                    <a:pt x="135" y="9"/>
                  </a:cubicBezTo>
                  <a:cubicBezTo>
                    <a:pt x="167" y="27"/>
                    <a:pt x="209" y="87"/>
                    <a:pt x="234" y="117"/>
                  </a:cubicBezTo>
                  <a:cubicBezTo>
                    <a:pt x="260" y="148"/>
                    <a:pt x="254" y="166"/>
                    <a:pt x="288" y="189"/>
                  </a:cubicBezTo>
                  <a:cubicBezTo>
                    <a:pt x="327" y="176"/>
                    <a:pt x="362" y="176"/>
                    <a:pt x="396" y="153"/>
                  </a:cubicBezTo>
                  <a:cubicBezTo>
                    <a:pt x="423" y="156"/>
                    <a:pt x="454" y="147"/>
                    <a:pt x="477" y="162"/>
                  </a:cubicBezTo>
                  <a:cubicBezTo>
                    <a:pt x="493" y="172"/>
                    <a:pt x="494" y="197"/>
                    <a:pt x="495" y="216"/>
                  </a:cubicBezTo>
                  <a:cubicBezTo>
                    <a:pt x="497" y="282"/>
                    <a:pt x="491" y="348"/>
                    <a:pt x="486" y="414"/>
                  </a:cubicBezTo>
                  <a:cubicBezTo>
                    <a:pt x="484" y="438"/>
                    <a:pt x="475" y="479"/>
                    <a:pt x="468" y="504"/>
                  </a:cubicBezTo>
                  <a:cubicBezTo>
                    <a:pt x="465" y="513"/>
                    <a:pt x="459" y="531"/>
                    <a:pt x="459" y="531"/>
                  </a:cubicBezTo>
                </a:path>
              </a:pathLst>
            </a:custGeom>
            <a:noFill/>
            <a:ln w="9525">
              <a:solidFill>
                <a:schemeClr val="tx1"/>
              </a:solidFill>
              <a:miter lim="800000"/>
              <a:headEnd/>
              <a:tailEnd/>
            </a:ln>
          </p:spPr>
          <p:txBody>
            <a:bodyPr wrap="none"/>
            <a:lstStyle/>
            <a:p>
              <a:endParaRPr lang="en-US"/>
            </a:p>
          </p:txBody>
        </p:sp>
        <p:sp>
          <p:nvSpPr>
            <p:cNvPr id="5152" name="Freeform 29"/>
            <p:cNvSpPr>
              <a:spLocks/>
            </p:cNvSpPr>
            <p:nvPr/>
          </p:nvSpPr>
          <p:spPr bwMode="auto">
            <a:xfrm>
              <a:off x="3757" y="1332"/>
              <a:ext cx="201" cy="810"/>
            </a:xfrm>
            <a:custGeom>
              <a:avLst/>
              <a:gdLst>
                <a:gd name="T0" fmla="*/ 41 w 201"/>
                <a:gd name="T1" fmla="*/ 810 h 810"/>
                <a:gd name="T2" fmla="*/ 167 w 201"/>
                <a:gd name="T3" fmla="*/ 603 h 810"/>
                <a:gd name="T4" fmla="*/ 185 w 201"/>
                <a:gd name="T5" fmla="*/ 513 h 810"/>
                <a:gd name="T6" fmla="*/ 77 w 201"/>
                <a:gd name="T7" fmla="*/ 270 h 810"/>
                <a:gd name="T8" fmla="*/ 14 w 201"/>
                <a:gd name="T9" fmla="*/ 225 h 810"/>
                <a:gd name="T10" fmla="*/ 50 w 201"/>
                <a:gd name="T11" fmla="*/ 90 h 810"/>
                <a:gd name="T12" fmla="*/ 68 w 201"/>
                <a:gd name="T13" fmla="*/ 54 h 810"/>
                <a:gd name="T14" fmla="*/ 122 w 201"/>
                <a:gd name="T15" fmla="*/ 0 h 810"/>
                <a:gd name="T16" fmla="*/ 0 60000 65536"/>
                <a:gd name="T17" fmla="*/ 0 60000 65536"/>
                <a:gd name="T18" fmla="*/ 0 60000 65536"/>
                <a:gd name="T19" fmla="*/ 0 60000 65536"/>
                <a:gd name="T20" fmla="*/ 0 60000 65536"/>
                <a:gd name="T21" fmla="*/ 0 60000 65536"/>
                <a:gd name="T22" fmla="*/ 0 60000 65536"/>
                <a:gd name="T23" fmla="*/ 0 60000 65536"/>
                <a:gd name="T24" fmla="*/ 0 w 201"/>
                <a:gd name="T25" fmla="*/ 0 h 810"/>
                <a:gd name="T26" fmla="*/ 201 w 201"/>
                <a:gd name="T27" fmla="*/ 810 h 8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1" h="810">
                  <a:moveTo>
                    <a:pt x="41" y="810"/>
                  </a:moveTo>
                  <a:cubicBezTo>
                    <a:pt x="99" y="752"/>
                    <a:pt x="131" y="676"/>
                    <a:pt x="167" y="603"/>
                  </a:cubicBezTo>
                  <a:cubicBezTo>
                    <a:pt x="173" y="573"/>
                    <a:pt x="179" y="543"/>
                    <a:pt x="185" y="513"/>
                  </a:cubicBezTo>
                  <a:cubicBezTo>
                    <a:pt x="201" y="434"/>
                    <a:pt x="130" y="323"/>
                    <a:pt x="77" y="270"/>
                  </a:cubicBezTo>
                  <a:cubicBezTo>
                    <a:pt x="59" y="252"/>
                    <a:pt x="35" y="240"/>
                    <a:pt x="14" y="225"/>
                  </a:cubicBezTo>
                  <a:cubicBezTo>
                    <a:pt x="0" y="168"/>
                    <a:pt x="23" y="139"/>
                    <a:pt x="50" y="90"/>
                  </a:cubicBezTo>
                  <a:cubicBezTo>
                    <a:pt x="57" y="78"/>
                    <a:pt x="60" y="64"/>
                    <a:pt x="68" y="54"/>
                  </a:cubicBezTo>
                  <a:cubicBezTo>
                    <a:pt x="84" y="34"/>
                    <a:pt x="122" y="0"/>
                    <a:pt x="122" y="0"/>
                  </a:cubicBezTo>
                </a:path>
              </a:pathLst>
            </a:custGeom>
            <a:noFill/>
            <a:ln w="9525">
              <a:solidFill>
                <a:schemeClr val="tx1"/>
              </a:solidFill>
              <a:miter lim="800000"/>
              <a:headEnd/>
              <a:tailEnd/>
            </a:ln>
          </p:spPr>
          <p:txBody>
            <a:bodyPr wrap="none"/>
            <a:lstStyle/>
            <a:p>
              <a:endParaRPr lang="en-US"/>
            </a:p>
          </p:txBody>
        </p:sp>
        <p:sp>
          <p:nvSpPr>
            <p:cNvPr id="5153" name="Text Box 30"/>
            <p:cNvSpPr txBox="1">
              <a:spLocks noChangeArrowheads="1"/>
            </p:cNvSpPr>
            <p:nvPr/>
          </p:nvSpPr>
          <p:spPr bwMode="auto">
            <a:xfrm>
              <a:off x="2438" y="1901"/>
              <a:ext cx="529" cy="288"/>
            </a:xfrm>
            <a:prstGeom prst="rect">
              <a:avLst/>
            </a:prstGeom>
            <a:noFill/>
            <a:ln w="9525">
              <a:noFill/>
              <a:miter lim="800000"/>
              <a:headEnd/>
              <a:tailEnd/>
            </a:ln>
          </p:spPr>
          <p:txBody>
            <a:bodyPr wrap="none">
              <a:spAutoFit/>
            </a:bodyPr>
            <a:lstStyle/>
            <a:p>
              <a:r>
                <a:rPr lang="en-US" sz="2400">
                  <a:latin typeface="Comic Sans MS" pitchFamily="66" charset="0"/>
                </a:rPr>
                <a:t>axon</a:t>
              </a:r>
            </a:p>
          </p:txBody>
        </p:sp>
        <p:sp>
          <p:nvSpPr>
            <p:cNvPr id="5154" name="Text Box 31"/>
            <p:cNvSpPr txBox="1">
              <a:spLocks noChangeArrowheads="1"/>
            </p:cNvSpPr>
            <p:nvPr/>
          </p:nvSpPr>
          <p:spPr bwMode="auto">
            <a:xfrm>
              <a:off x="1814" y="2621"/>
              <a:ext cx="982" cy="288"/>
            </a:xfrm>
            <a:prstGeom prst="rect">
              <a:avLst/>
            </a:prstGeom>
            <a:noFill/>
            <a:ln w="9525">
              <a:noFill/>
              <a:miter lim="800000"/>
              <a:headEnd/>
              <a:tailEnd/>
            </a:ln>
          </p:spPr>
          <p:txBody>
            <a:bodyPr wrap="none">
              <a:spAutoFit/>
            </a:bodyPr>
            <a:lstStyle/>
            <a:p>
              <a:r>
                <a:rPr lang="en-US" sz="2400">
                  <a:latin typeface="Comic Sans MS" pitchFamily="66" charset="0"/>
                </a:rPr>
                <a:t>dendrites</a:t>
              </a:r>
            </a:p>
          </p:txBody>
        </p:sp>
        <p:sp>
          <p:nvSpPr>
            <p:cNvPr id="5155" name="Text Box 32"/>
            <p:cNvSpPr txBox="1">
              <a:spLocks noChangeArrowheads="1"/>
            </p:cNvSpPr>
            <p:nvPr/>
          </p:nvSpPr>
          <p:spPr bwMode="auto">
            <a:xfrm>
              <a:off x="4310" y="1565"/>
              <a:ext cx="982" cy="288"/>
            </a:xfrm>
            <a:prstGeom prst="rect">
              <a:avLst/>
            </a:prstGeom>
            <a:noFill/>
            <a:ln w="9525">
              <a:noFill/>
              <a:miter lim="800000"/>
              <a:headEnd/>
              <a:tailEnd/>
            </a:ln>
          </p:spPr>
          <p:txBody>
            <a:bodyPr wrap="none">
              <a:spAutoFit/>
            </a:bodyPr>
            <a:lstStyle/>
            <a:p>
              <a:r>
                <a:rPr lang="en-US" sz="2400">
                  <a:latin typeface="Comic Sans MS" pitchFamily="66" charset="0"/>
                </a:rPr>
                <a:t>dendrites</a:t>
              </a:r>
            </a:p>
          </p:txBody>
        </p:sp>
        <p:sp>
          <p:nvSpPr>
            <p:cNvPr id="5156" name="AutoShape 33"/>
            <p:cNvSpPr>
              <a:spLocks noChangeArrowheads="1"/>
            </p:cNvSpPr>
            <p:nvPr/>
          </p:nvSpPr>
          <p:spPr bwMode="auto">
            <a:xfrm rot="-2957044">
              <a:off x="4344" y="2520"/>
              <a:ext cx="144" cy="192"/>
            </a:xfrm>
            <a:prstGeom prst="flowChartMerge">
              <a:avLst/>
            </a:prstGeom>
            <a:solidFill>
              <a:schemeClr val="folHlink"/>
            </a:solidFill>
            <a:ln w="9525">
              <a:solidFill>
                <a:schemeClr val="tx1"/>
              </a:solidFill>
              <a:miter lim="800000"/>
              <a:headEnd/>
              <a:tailEnd/>
            </a:ln>
          </p:spPr>
          <p:txBody>
            <a:bodyPr wrap="none" anchor="ctr"/>
            <a:lstStyle/>
            <a:p>
              <a:endParaRPr lang="en-US"/>
            </a:p>
          </p:txBody>
        </p:sp>
        <p:sp>
          <p:nvSpPr>
            <p:cNvPr id="5157" name="Freeform 34"/>
            <p:cNvSpPr>
              <a:spLocks/>
            </p:cNvSpPr>
            <p:nvPr/>
          </p:nvSpPr>
          <p:spPr bwMode="auto">
            <a:xfrm>
              <a:off x="4500" y="2525"/>
              <a:ext cx="567" cy="166"/>
            </a:xfrm>
            <a:custGeom>
              <a:avLst/>
              <a:gdLst>
                <a:gd name="T0" fmla="*/ 0 w 567"/>
                <a:gd name="T1" fmla="*/ 166 h 166"/>
                <a:gd name="T2" fmla="*/ 162 w 567"/>
                <a:gd name="T3" fmla="*/ 130 h 166"/>
                <a:gd name="T4" fmla="*/ 261 w 567"/>
                <a:gd name="T5" fmla="*/ 40 h 166"/>
                <a:gd name="T6" fmla="*/ 333 w 567"/>
                <a:gd name="T7" fmla="*/ 4 h 166"/>
                <a:gd name="T8" fmla="*/ 567 w 567"/>
                <a:gd name="T9" fmla="*/ 67 h 166"/>
                <a:gd name="T10" fmla="*/ 0 60000 65536"/>
                <a:gd name="T11" fmla="*/ 0 60000 65536"/>
                <a:gd name="T12" fmla="*/ 0 60000 65536"/>
                <a:gd name="T13" fmla="*/ 0 60000 65536"/>
                <a:gd name="T14" fmla="*/ 0 60000 65536"/>
                <a:gd name="T15" fmla="*/ 0 w 567"/>
                <a:gd name="T16" fmla="*/ 0 h 166"/>
                <a:gd name="T17" fmla="*/ 567 w 567"/>
                <a:gd name="T18" fmla="*/ 166 h 166"/>
              </a:gdLst>
              <a:ahLst/>
              <a:cxnLst>
                <a:cxn ang="T10">
                  <a:pos x="T0" y="T1"/>
                </a:cxn>
                <a:cxn ang="T11">
                  <a:pos x="T2" y="T3"/>
                </a:cxn>
                <a:cxn ang="T12">
                  <a:pos x="T4" y="T5"/>
                </a:cxn>
                <a:cxn ang="T13">
                  <a:pos x="T6" y="T7"/>
                </a:cxn>
                <a:cxn ang="T14">
                  <a:pos x="T8" y="T9"/>
                </a:cxn>
              </a:cxnLst>
              <a:rect l="T15" t="T16" r="T17" b="T18"/>
              <a:pathLst>
                <a:path w="567" h="166">
                  <a:moveTo>
                    <a:pt x="0" y="166"/>
                  </a:moveTo>
                  <a:cubicBezTo>
                    <a:pt x="66" y="160"/>
                    <a:pt x="110" y="165"/>
                    <a:pt x="162" y="130"/>
                  </a:cubicBezTo>
                  <a:cubicBezTo>
                    <a:pt x="190" y="87"/>
                    <a:pt x="217" y="69"/>
                    <a:pt x="261" y="40"/>
                  </a:cubicBezTo>
                  <a:cubicBezTo>
                    <a:pt x="283" y="25"/>
                    <a:pt x="333" y="4"/>
                    <a:pt x="333" y="4"/>
                  </a:cubicBezTo>
                  <a:cubicBezTo>
                    <a:pt x="427" y="10"/>
                    <a:pt x="500" y="0"/>
                    <a:pt x="567" y="67"/>
                  </a:cubicBezTo>
                </a:path>
              </a:pathLst>
            </a:custGeom>
            <a:noFill/>
            <a:ln w="9525">
              <a:solidFill>
                <a:schemeClr val="tx1"/>
              </a:solidFill>
              <a:miter lim="800000"/>
              <a:headEnd/>
              <a:tailEnd/>
            </a:ln>
          </p:spPr>
          <p:txBody>
            <a:bodyPr wrap="none"/>
            <a:lstStyle/>
            <a:p>
              <a:endParaRPr lang="en-US"/>
            </a:p>
          </p:txBody>
        </p:sp>
        <p:sp>
          <p:nvSpPr>
            <p:cNvPr id="5158" name="AutoShape 35"/>
            <p:cNvSpPr>
              <a:spLocks noChangeArrowheads="1"/>
            </p:cNvSpPr>
            <p:nvPr/>
          </p:nvSpPr>
          <p:spPr bwMode="auto">
            <a:xfrm rot="-2957044">
              <a:off x="1656" y="1512"/>
              <a:ext cx="144" cy="192"/>
            </a:xfrm>
            <a:prstGeom prst="flowChartMerge">
              <a:avLst/>
            </a:prstGeom>
            <a:solidFill>
              <a:schemeClr val="folHlink"/>
            </a:solidFill>
            <a:ln w="9525">
              <a:solidFill>
                <a:schemeClr val="tx1"/>
              </a:solidFill>
              <a:miter lim="800000"/>
              <a:headEnd/>
              <a:tailEnd/>
            </a:ln>
          </p:spPr>
          <p:txBody>
            <a:bodyPr wrap="none" anchor="ctr"/>
            <a:lstStyle/>
            <a:p>
              <a:endParaRPr lang="en-US"/>
            </a:p>
          </p:txBody>
        </p:sp>
        <p:sp>
          <p:nvSpPr>
            <p:cNvPr id="5159" name="Freeform 36"/>
            <p:cNvSpPr>
              <a:spLocks/>
            </p:cNvSpPr>
            <p:nvPr/>
          </p:nvSpPr>
          <p:spPr bwMode="auto">
            <a:xfrm>
              <a:off x="1800" y="1386"/>
              <a:ext cx="342" cy="297"/>
            </a:xfrm>
            <a:custGeom>
              <a:avLst/>
              <a:gdLst>
                <a:gd name="T0" fmla="*/ 0 w 342"/>
                <a:gd name="T1" fmla="*/ 297 h 297"/>
                <a:gd name="T2" fmla="*/ 180 w 342"/>
                <a:gd name="T3" fmla="*/ 270 h 297"/>
                <a:gd name="T4" fmla="*/ 234 w 342"/>
                <a:gd name="T5" fmla="*/ 72 h 297"/>
                <a:gd name="T6" fmla="*/ 315 w 342"/>
                <a:gd name="T7" fmla="*/ 9 h 297"/>
                <a:gd name="T8" fmla="*/ 342 w 342"/>
                <a:gd name="T9" fmla="*/ 0 h 297"/>
                <a:gd name="T10" fmla="*/ 0 60000 65536"/>
                <a:gd name="T11" fmla="*/ 0 60000 65536"/>
                <a:gd name="T12" fmla="*/ 0 60000 65536"/>
                <a:gd name="T13" fmla="*/ 0 60000 65536"/>
                <a:gd name="T14" fmla="*/ 0 60000 65536"/>
                <a:gd name="T15" fmla="*/ 0 w 342"/>
                <a:gd name="T16" fmla="*/ 0 h 297"/>
                <a:gd name="T17" fmla="*/ 342 w 342"/>
                <a:gd name="T18" fmla="*/ 297 h 297"/>
              </a:gdLst>
              <a:ahLst/>
              <a:cxnLst>
                <a:cxn ang="T10">
                  <a:pos x="T0" y="T1"/>
                </a:cxn>
                <a:cxn ang="T11">
                  <a:pos x="T2" y="T3"/>
                </a:cxn>
                <a:cxn ang="T12">
                  <a:pos x="T4" y="T5"/>
                </a:cxn>
                <a:cxn ang="T13">
                  <a:pos x="T6" y="T7"/>
                </a:cxn>
                <a:cxn ang="T14">
                  <a:pos x="T8" y="T9"/>
                </a:cxn>
              </a:cxnLst>
              <a:rect l="T15" t="T16" r="T17" b="T18"/>
              <a:pathLst>
                <a:path w="342" h="297">
                  <a:moveTo>
                    <a:pt x="0" y="297"/>
                  </a:moveTo>
                  <a:cubicBezTo>
                    <a:pt x="60" y="290"/>
                    <a:pt x="123" y="289"/>
                    <a:pt x="180" y="270"/>
                  </a:cubicBezTo>
                  <a:cubicBezTo>
                    <a:pt x="235" y="197"/>
                    <a:pt x="202" y="147"/>
                    <a:pt x="234" y="72"/>
                  </a:cubicBezTo>
                  <a:cubicBezTo>
                    <a:pt x="248" y="38"/>
                    <a:pt x="283" y="23"/>
                    <a:pt x="315" y="9"/>
                  </a:cubicBezTo>
                  <a:cubicBezTo>
                    <a:pt x="324" y="5"/>
                    <a:pt x="342" y="0"/>
                    <a:pt x="342" y="0"/>
                  </a:cubicBezTo>
                </a:path>
              </a:pathLst>
            </a:custGeom>
            <a:noFill/>
            <a:ln w="9525">
              <a:solidFill>
                <a:schemeClr val="tx1"/>
              </a:solidFill>
              <a:miter lim="800000"/>
              <a:headEnd/>
              <a:tailEnd/>
            </a:ln>
          </p:spPr>
          <p:txBody>
            <a:bodyPr wrap="none"/>
            <a:lstStyle/>
            <a:p>
              <a:endParaRPr lang="en-US"/>
            </a:p>
          </p:txBody>
        </p:sp>
        <p:sp>
          <p:nvSpPr>
            <p:cNvPr id="5160" name="Text Box 37"/>
            <p:cNvSpPr txBox="1">
              <a:spLocks noChangeArrowheads="1"/>
            </p:cNvSpPr>
            <p:nvPr/>
          </p:nvSpPr>
          <p:spPr bwMode="auto">
            <a:xfrm>
              <a:off x="4838" y="2285"/>
              <a:ext cx="809" cy="288"/>
            </a:xfrm>
            <a:prstGeom prst="rect">
              <a:avLst/>
            </a:prstGeom>
            <a:noFill/>
            <a:ln w="9525">
              <a:noFill/>
              <a:miter lim="800000"/>
              <a:headEnd/>
              <a:tailEnd/>
            </a:ln>
          </p:spPr>
          <p:txBody>
            <a:bodyPr wrap="none">
              <a:spAutoFit/>
            </a:bodyPr>
            <a:lstStyle/>
            <a:p>
              <a:r>
                <a:rPr lang="en-US" sz="2400">
                  <a:latin typeface="Comic Sans MS" pitchFamily="66" charset="0"/>
                </a:rPr>
                <a:t>synapse</a:t>
              </a:r>
            </a:p>
          </p:txBody>
        </p:sp>
        <p:sp>
          <p:nvSpPr>
            <p:cNvPr id="5161" name="Text Box 38"/>
            <p:cNvSpPr txBox="1">
              <a:spLocks noChangeArrowheads="1"/>
            </p:cNvSpPr>
            <p:nvPr/>
          </p:nvSpPr>
          <p:spPr bwMode="auto">
            <a:xfrm>
              <a:off x="1190" y="1949"/>
              <a:ext cx="426" cy="288"/>
            </a:xfrm>
            <a:prstGeom prst="rect">
              <a:avLst/>
            </a:prstGeom>
            <a:noFill/>
            <a:ln w="9525">
              <a:noFill/>
              <a:miter lim="800000"/>
              <a:headEnd/>
              <a:tailEnd/>
            </a:ln>
          </p:spPr>
          <p:txBody>
            <a:bodyPr wrap="none">
              <a:spAutoFit/>
            </a:bodyPr>
            <a:lstStyle/>
            <a:p>
              <a:r>
                <a:rPr lang="en-US" sz="2400">
                  <a:latin typeface="Comic Sans MS" pitchFamily="66" charset="0"/>
                </a:rPr>
                <a:t>cell</a:t>
              </a:r>
            </a:p>
          </p:txBody>
        </p:sp>
        <p:sp>
          <p:nvSpPr>
            <p:cNvPr id="5162" name="Oval 39"/>
            <p:cNvSpPr>
              <a:spLocks noChangeArrowheads="1"/>
            </p:cNvSpPr>
            <p:nvPr/>
          </p:nvSpPr>
          <p:spPr bwMode="auto">
            <a:xfrm>
              <a:off x="1104" y="3312"/>
              <a:ext cx="576" cy="528"/>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5163" name="Line 40"/>
            <p:cNvSpPr>
              <a:spLocks noChangeShapeType="1"/>
            </p:cNvSpPr>
            <p:nvPr/>
          </p:nvSpPr>
          <p:spPr bwMode="auto">
            <a:xfrm>
              <a:off x="1680" y="3552"/>
              <a:ext cx="1680" cy="0"/>
            </a:xfrm>
            <a:prstGeom prst="line">
              <a:avLst/>
            </a:prstGeom>
            <a:noFill/>
            <a:ln w="57150">
              <a:solidFill>
                <a:schemeClr val="accent1"/>
              </a:solidFill>
              <a:miter lim="800000"/>
              <a:headEnd/>
              <a:tailEnd type="triangle" w="med" len="med"/>
            </a:ln>
          </p:spPr>
          <p:txBody>
            <a:bodyPr wrap="none"/>
            <a:lstStyle/>
            <a:p>
              <a:endParaRPr lang="en-US"/>
            </a:p>
          </p:txBody>
        </p:sp>
        <p:sp>
          <p:nvSpPr>
            <p:cNvPr id="5164" name="Oval 41"/>
            <p:cNvSpPr>
              <a:spLocks noChangeArrowheads="1"/>
            </p:cNvSpPr>
            <p:nvPr/>
          </p:nvSpPr>
          <p:spPr bwMode="auto">
            <a:xfrm>
              <a:off x="3360" y="3312"/>
              <a:ext cx="576" cy="528"/>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5165" name="Line 42"/>
            <p:cNvSpPr>
              <a:spLocks noChangeShapeType="1"/>
            </p:cNvSpPr>
            <p:nvPr/>
          </p:nvSpPr>
          <p:spPr bwMode="auto">
            <a:xfrm>
              <a:off x="3936" y="3552"/>
              <a:ext cx="576" cy="0"/>
            </a:xfrm>
            <a:prstGeom prst="line">
              <a:avLst/>
            </a:prstGeom>
            <a:noFill/>
            <a:ln w="57150">
              <a:solidFill>
                <a:schemeClr val="accent1"/>
              </a:solidFill>
              <a:miter lim="800000"/>
              <a:headEnd/>
              <a:tailEnd type="triangle" w="med" len="med"/>
            </a:ln>
          </p:spPr>
          <p:txBody>
            <a:bodyPr wrap="none"/>
            <a:lstStyle/>
            <a:p>
              <a:endParaRPr lang="en-US"/>
            </a:p>
          </p:txBody>
        </p:sp>
        <p:sp>
          <p:nvSpPr>
            <p:cNvPr id="5166" name="Line 43"/>
            <p:cNvSpPr>
              <a:spLocks noChangeShapeType="1"/>
            </p:cNvSpPr>
            <p:nvPr/>
          </p:nvSpPr>
          <p:spPr bwMode="auto">
            <a:xfrm>
              <a:off x="576" y="3168"/>
              <a:ext cx="576" cy="240"/>
            </a:xfrm>
            <a:prstGeom prst="line">
              <a:avLst/>
            </a:prstGeom>
            <a:noFill/>
            <a:ln w="57150">
              <a:solidFill>
                <a:schemeClr val="accent1"/>
              </a:solidFill>
              <a:miter lim="800000"/>
              <a:headEnd/>
              <a:tailEnd type="triangle" w="med" len="med"/>
            </a:ln>
          </p:spPr>
          <p:txBody>
            <a:bodyPr wrap="none"/>
            <a:lstStyle/>
            <a:p>
              <a:endParaRPr lang="en-US"/>
            </a:p>
          </p:txBody>
        </p:sp>
        <p:sp>
          <p:nvSpPr>
            <p:cNvPr id="5167" name="Line 44"/>
            <p:cNvSpPr>
              <a:spLocks noChangeShapeType="1"/>
            </p:cNvSpPr>
            <p:nvPr/>
          </p:nvSpPr>
          <p:spPr bwMode="auto">
            <a:xfrm flipV="1">
              <a:off x="576" y="3744"/>
              <a:ext cx="576" cy="288"/>
            </a:xfrm>
            <a:prstGeom prst="line">
              <a:avLst/>
            </a:prstGeom>
            <a:noFill/>
            <a:ln w="57150">
              <a:solidFill>
                <a:schemeClr val="accent1"/>
              </a:solidFill>
              <a:miter lim="800000"/>
              <a:headEnd/>
              <a:tailEnd type="triangle" w="med" len="med"/>
            </a:ln>
          </p:spPr>
          <p:txBody>
            <a:bodyPr wrap="none"/>
            <a:lstStyle/>
            <a:p>
              <a:endParaRPr lang="en-US"/>
            </a:p>
          </p:txBody>
        </p:sp>
        <p:sp>
          <p:nvSpPr>
            <p:cNvPr id="5168" name="Text Box 45"/>
            <p:cNvSpPr txBox="1">
              <a:spLocks noChangeArrowheads="1"/>
            </p:cNvSpPr>
            <p:nvPr/>
          </p:nvSpPr>
          <p:spPr bwMode="auto">
            <a:xfrm>
              <a:off x="326" y="2957"/>
              <a:ext cx="307" cy="288"/>
            </a:xfrm>
            <a:prstGeom prst="rect">
              <a:avLst/>
            </a:prstGeom>
            <a:noFill/>
            <a:ln w="9525">
              <a:noFill/>
              <a:miter lim="800000"/>
              <a:headEnd/>
              <a:tailEnd/>
            </a:ln>
          </p:spPr>
          <p:txBody>
            <a:bodyPr wrap="none">
              <a:spAutoFit/>
            </a:bodyPr>
            <a:lstStyle/>
            <a:p>
              <a:r>
                <a:rPr lang="en-US" sz="2400">
                  <a:latin typeface="Comic Sans MS" pitchFamily="66" charset="0"/>
                </a:rPr>
                <a:t>x</a:t>
              </a:r>
              <a:r>
                <a:rPr lang="en-US" sz="2400" baseline="-25000">
                  <a:latin typeface="Comic Sans MS" pitchFamily="66" charset="0"/>
                </a:rPr>
                <a:t>0</a:t>
              </a:r>
              <a:endParaRPr lang="en-US" sz="2400">
                <a:latin typeface="Comic Sans MS" pitchFamily="66" charset="0"/>
              </a:endParaRPr>
            </a:p>
          </p:txBody>
        </p:sp>
        <p:sp>
          <p:nvSpPr>
            <p:cNvPr id="5169" name="Text Box 46"/>
            <p:cNvSpPr txBox="1">
              <a:spLocks noChangeArrowheads="1"/>
            </p:cNvSpPr>
            <p:nvPr/>
          </p:nvSpPr>
          <p:spPr bwMode="auto">
            <a:xfrm>
              <a:off x="326" y="3869"/>
              <a:ext cx="296" cy="288"/>
            </a:xfrm>
            <a:prstGeom prst="rect">
              <a:avLst/>
            </a:prstGeom>
            <a:noFill/>
            <a:ln w="9525">
              <a:noFill/>
              <a:miter lim="800000"/>
              <a:headEnd/>
              <a:tailEnd/>
            </a:ln>
          </p:spPr>
          <p:txBody>
            <a:bodyPr wrap="none">
              <a:spAutoFit/>
            </a:bodyPr>
            <a:lstStyle/>
            <a:p>
              <a:r>
                <a:rPr lang="en-US" sz="2400">
                  <a:latin typeface="Comic Sans MS" pitchFamily="66" charset="0"/>
                </a:rPr>
                <a:t>x</a:t>
              </a:r>
              <a:r>
                <a:rPr lang="en-US" sz="2400" baseline="-25000">
                  <a:latin typeface="Comic Sans MS" pitchFamily="66" charset="0"/>
                </a:rPr>
                <a:t>n</a:t>
              </a:r>
              <a:endParaRPr lang="en-US" sz="2400">
                <a:latin typeface="Comic Sans MS" pitchFamily="66" charset="0"/>
              </a:endParaRPr>
            </a:p>
          </p:txBody>
        </p:sp>
        <p:sp>
          <p:nvSpPr>
            <p:cNvPr id="5170" name="Text Box 47"/>
            <p:cNvSpPr txBox="1">
              <a:spLocks noChangeArrowheads="1"/>
            </p:cNvSpPr>
            <p:nvPr/>
          </p:nvSpPr>
          <p:spPr bwMode="auto">
            <a:xfrm>
              <a:off x="806" y="2957"/>
              <a:ext cx="325" cy="288"/>
            </a:xfrm>
            <a:prstGeom prst="rect">
              <a:avLst/>
            </a:prstGeom>
            <a:noFill/>
            <a:ln w="9525">
              <a:noFill/>
              <a:miter lim="800000"/>
              <a:headEnd/>
              <a:tailEnd/>
            </a:ln>
          </p:spPr>
          <p:txBody>
            <a:bodyPr wrap="none">
              <a:spAutoFit/>
            </a:bodyPr>
            <a:lstStyle/>
            <a:p>
              <a:r>
                <a:rPr lang="en-US" sz="2400">
                  <a:latin typeface="Comic Sans MS" pitchFamily="66" charset="0"/>
                </a:rPr>
                <a:t>w</a:t>
              </a:r>
              <a:r>
                <a:rPr lang="en-US" sz="2400" baseline="-25000">
                  <a:latin typeface="Comic Sans MS" pitchFamily="66" charset="0"/>
                </a:rPr>
                <a:t>0</a:t>
              </a:r>
              <a:endParaRPr lang="en-US" sz="2400">
                <a:latin typeface="Comic Sans MS" pitchFamily="66" charset="0"/>
              </a:endParaRPr>
            </a:p>
          </p:txBody>
        </p:sp>
        <p:sp>
          <p:nvSpPr>
            <p:cNvPr id="5171" name="Text Box 48"/>
            <p:cNvSpPr txBox="1">
              <a:spLocks noChangeArrowheads="1"/>
            </p:cNvSpPr>
            <p:nvPr/>
          </p:nvSpPr>
          <p:spPr bwMode="auto">
            <a:xfrm>
              <a:off x="758" y="3917"/>
              <a:ext cx="314" cy="288"/>
            </a:xfrm>
            <a:prstGeom prst="rect">
              <a:avLst/>
            </a:prstGeom>
            <a:noFill/>
            <a:ln w="9525">
              <a:noFill/>
              <a:miter lim="800000"/>
              <a:headEnd/>
              <a:tailEnd/>
            </a:ln>
          </p:spPr>
          <p:txBody>
            <a:bodyPr wrap="none">
              <a:spAutoFit/>
            </a:bodyPr>
            <a:lstStyle/>
            <a:p>
              <a:r>
                <a:rPr lang="en-US" sz="2400">
                  <a:latin typeface="Comic Sans MS" pitchFamily="66" charset="0"/>
                </a:rPr>
                <a:t>w</a:t>
              </a:r>
              <a:r>
                <a:rPr lang="en-US" sz="2400" baseline="-25000">
                  <a:latin typeface="Comic Sans MS" pitchFamily="66" charset="0"/>
                </a:rPr>
                <a:t>n</a:t>
              </a:r>
              <a:endParaRPr lang="en-US" sz="2400">
                <a:latin typeface="Comic Sans MS" pitchFamily="66" charset="0"/>
              </a:endParaRPr>
            </a:p>
          </p:txBody>
        </p:sp>
        <p:sp>
          <p:nvSpPr>
            <p:cNvPr id="5172" name="Text Box 49"/>
            <p:cNvSpPr txBox="1">
              <a:spLocks noChangeArrowheads="1"/>
            </p:cNvSpPr>
            <p:nvPr/>
          </p:nvSpPr>
          <p:spPr bwMode="auto">
            <a:xfrm>
              <a:off x="2006" y="3869"/>
              <a:ext cx="116" cy="288"/>
            </a:xfrm>
            <a:prstGeom prst="rect">
              <a:avLst/>
            </a:prstGeom>
            <a:noFill/>
            <a:ln w="9525">
              <a:noFill/>
              <a:miter lim="800000"/>
              <a:headEnd/>
              <a:tailEnd/>
            </a:ln>
          </p:spPr>
          <p:txBody>
            <a:bodyPr wrap="none">
              <a:spAutoFit/>
            </a:bodyPr>
            <a:lstStyle/>
            <a:p>
              <a:endParaRPr lang="en-US" sz="2400">
                <a:latin typeface="Comic Sans MS" pitchFamily="66" charset="0"/>
              </a:endParaRPr>
            </a:p>
          </p:txBody>
        </p:sp>
        <p:graphicFrame>
          <p:nvGraphicFramePr>
            <p:cNvPr id="5122" name="Object 2"/>
            <p:cNvGraphicFramePr>
              <a:graphicFrameLocks noChangeAspect="1"/>
            </p:cNvGraphicFramePr>
            <p:nvPr/>
          </p:nvGraphicFramePr>
          <p:xfrm>
            <a:off x="1248" y="3408"/>
            <a:ext cx="384" cy="334"/>
          </p:xfrm>
          <a:graphic>
            <a:graphicData uri="http://schemas.openxmlformats.org/presentationml/2006/ole">
              <mc:AlternateContent xmlns:mc="http://schemas.openxmlformats.org/markup-compatibility/2006">
                <mc:Choice xmlns:v="urn:schemas-microsoft-com:vml" Requires="v">
                  <p:oleObj spid="_x0000_s488483" name="Equation" r:id="rId3" imgW="291960" imgH="253800" progId="Equation.3">
                    <p:embed/>
                  </p:oleObj>
                </mc:Choice>
                <mc:Fallback>
                  <p:oleObj name="Equation" r:id="rId3" imgW="291960" imgH="25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 y="3408"/>
                          <a:ext cx="384" cy="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73" name="Line 51"/>
            <p:cNvSpPr>
              <a:spLocks noChangeShapeType="1"/>
            </p:cNvSpPr>
            <p:nvPr/>
          </p:nvSpPr>
          <p:spPr bwMode="auto">
            <a:xfrm>
              <a:off x="3648" y="3360"/>
              <a:ext cx="0" cy="432"/>
            </a:xfrm>
            <a:prstGeom prst="line">
              <a:avLst/>
            </a:prstGeom>
            <a:noFill/>
            <a:ln w="9525">
              <a:solidFill>
                <a:schemeClr val="tx1"/>
              </a:solidFill>
              <a:miter lim="800000"/>
              <a:headEnd/>
              <a:tailEnd/>
            </a:ln>
          </p:spPr>
          <p:txBody>
            <a:bodyPr wrap="none"/>
            <a:lstStyle/>
            <a:p>
              <a:endParaRPr lang="en-US"/>
            </a:p>
          </p:txBody>
        </p:sp>
        <p:sp>
          <p:nvSpPr>
            <p:cNvPr id="5174" name="Line 52"/>
            <p:cNvSpPr>
              <a:spLocks noChangeShapeType="1"/>
            </p:cNvSpPr>
            <p:nvPr/>
          </p:nvSpPr>
          <p:spPr bwMode="auto">
            <a:xfrm>
              <a:off x="3360" y="3600"/>
              <a:ext cx="576" cy="0"/>
            </a:xfrm>
            <a:prstGeom prst="line">
              <a:avLst/>
            </a:prstGeom>
            <a:noFill/>
            <a:ln w="9525">
              <a:solidFill>
                <a:schemeClr val="tx1"/>
              </a:solidFill>
              <a:miter lim="800000"/>
              <a:headEnd/>
              <a:tailEnd/>
            </a:ln>
          </p:spPr>
          <p:txBody>
            <a:bodyPr wrap="none"/>
            <a:lstStyle/>
            <a:p>
              <a:endParaRPr lang="en-US"/>
            </a:p>
          </p:txBody>
        </p:sp>
        <p:sp>
          <p:nvSpPr>
            <p:cNvPr id="5175" name="Line 53"/>
            <p:cNvSpPr>
              <a:spLocks noChangeShapeType="1"/>
            </p:cNvSpPr>
            <p:nvPr/>
          </p:nvSpPr>
          <p:spPr bwMode="auto">
            <a:xfrm>
              <a:off x="3408" y="3600"/>
              <a:ext cx="240" cy="0"/>
            </a:xfrm>
            <a:prstGeom prst="line">
              <a:avLst/>
            </a:prstGeom>
            <a:noFill/>
            <a:ln w="76200">
              <a:solidFill>
                <a:schemeClr val="tx1"/>
              </a:solidFill>
              <a:miter lim="800000"/>
              <a:headEnd/>
              <a:tailEnd/>
            </a:ln>
          </p:spPr>
          <p:txBody>
            <a:bodyPr wrap="none"/>
            <a:lstStyle/>
            <a:p>
              <a:endParaRPr lang="en-US"/>
            </a:p>
          </p:txBody>
        </p:sp>
        <p:sp>
          <p:nvSpPr>
            <p:cNvPr id="5176" name="Line 54"/>
            <p:cNvSpPr>
              <a:spLocks noChangeShapeType="1"/>
            </p:cNvSpPr>
            <p:nvPr/>
          </p:nvSpPr>
          <p:spPr bwMode="auto">
            <a:xfrm flipV="1">
              <a:off x="3648" y="3408"/>
              <a:ext cx="0" cy="192"/>
            </a:xfrm>
            <a:prstGeom prst="line">
              <a:avLst/>
            </a:prstGeom>
            <a:noFill/>
            <a:ln w="76200">
              <a:solidFill>
                <a:schemeClr val="tx1"/>
              </a:solidFill>
              <a:miter lim="800000"/>
              <a:headEnd/>
              <a:tailEnd/>
            </a:ln>
          </p:spPr>
          <p:txBody>
            <a:bodyPr wrap="none"/>
            <a:lstStyle/>
            <a:p>
              <a:endParaRPr lang="en-US"/>
            </a:p>
          </p:txBody>
        </p:sp>
        <p:sp>
          <p:nvSpPr>
            <p:cNvPr id="5177" name="Line 55"/>
            <p:cNvSpPr>
              <a:spLocks noChangeShapeType="1"/>
            </p:cNvSpPr>
            <p:nvPr/>
          </p:nvSpPr>
          <p:spPr bwMode="auto">
            <a:xfrm>
              <a:off x="3648" y="3408"/>
              <a:ext cx="192" cy="0"/>
            </a:xfrm>
            <a:prstGeom prst="line">
              <a:avLst/>
            </a:prstGeom>
            <a:noFill/>
            <a:ln w="76200">
              <a:solidFill>
                <a:schemeClr val="tx1"/>
              </a:solidFill>
              <a:miter lim="800000"/>
              <a:headEnd/>
              <a:tailEnd/>
            </a:ln>
          </p:spPr>
          <p:txBody>
            <a:bodyPr wrap="none"/>
            <a:lstStyle/>
            <a:p>
              <a:endParaRPr lang="en-US"/>
            </a:p>
          </p:txBody>
        </p:sp>
        <p:sp>
          <p:nvSpPr>
            <p:cNvPr id="5178" name="Text Box 56"/>
            <p:cNvSpPr txBox="1">
              <a:spLocks noChangeArrowheads="1"/>
            </p:cNvSpPr>
            <p:nvPr/>
          </p:nvSpPr>
          <p:spPr bwMode="auto">
            <a:xfrm>
              <a:off x="4502" y="3389"/>
              <a:ext cx="217" cy="288"/>
            </a:xfrm>
            <a:prstGeom prst="rect">
              <a:avLst/>
            </a:prstGeom>
            <a:noFill/>
            <a:ln w="9525">
              <a:noFill/>
              <a:miter lim="800000"/>
              <a:headEnd/>
              <a:tailEnd/>
            </a:ln>
          </p:spPr>
          <p:txBody>
            <a:bodyPr wrap="none">
              <a:spAutoFit/>
            </a:bodyPr>
            <a:lstStyle/>
            <a:p>
              <a:r>
                <a:rPr lang="en-US" sz="2400">
                  <a:latin typeface="Comic Sans MS" pitchFamily="66" charset="0"/>
                </a:rPr>
                <a:t>o</a:t>
              </a:r>
            </a:p>
          </p:txBody>
        </p:sp>
        <p:graphicFrame>
          <p:nvGraphicFramePr>
            <p:cNvPr id="5123" name="Object 3"/>
            <p:cNvGraphicFramePr>
              <a:graphicFrameLocks noChangeAspect="1"/>
            </p:cNvGraphicFramePr>
            <p:nvPr/>
          </p:nvGraphicFramePr>
          <p:xfrm>
            <a:off x="2016" y="2976"/>
            <a:ext cx="624" cy="573"/>
          </p:xfrm>
          <a:graphic>
            <a:graphicData uri="http://schemas.openxmlformats.org/presentationml/2006/ole">
              <mc:AlternateContent xmlns:mc="http://schemas.openxmlformats.org/markup-compatibility/2006">
                <mc:Choice xmlns:v="urn:schemas-microsoft-com:vml" Requires="v">
                  <p:oleObj spid="_x0000_s488484" name="Equation" r:id="rId5" imgW="469800" imgH="431640" progId="Equation.3">
                    <p:embed/>
                  </p:oleObj>
                </mc:Choice>
                <mc:Fallback>
                  <p:oleObj name="Equation" r:id="rId5" imgW="469800" imgH="4316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6" y="2976"/>
                          <a:ext cx="624" cy="5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4"/>
            <p:cNvGraphicFramePr>
              <a:graphicFrameLocks noChangeAspect="1"/>
            </p:cNvGraphicFramePr>
            <p:nvPr/>
          </p:nvGraphicFramePr>
          <p:xfrm>
            <a:off x="1872" y="3696"/>
            <a:ext cx="2344" cy="876"/>
          </p:xfrm>
          <a:graphic>
            <a:graphicData uri="http://schemas.openxmlformats.org/presentationml/2006/ole">
              <mc:AlternateContent xmlns:mc="http://schemas.openxmlformats.org/markup-compatibility/2006">
                <mc:Choice xmlns:v="urn:schemas-microsoft-com:vml" Requires="v">
                  <p:oleObj spid="_x0000_s488485" name="Microsoft Equation 3.0" r:id="rId7" imgW="1765080" imgH="660240" progId="Equation.3">
                    <p:embed/>
                  </p:oleObj>
                </mc:Choice>
                <mc:Fallback>
                  <p:oleObj name="Microsoft Equation 3.0" r:id="rId7" imgW="1765080" imgH="6602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2" y="3696"/>
                          <a:ext cx="2344" cy="8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79" name="Text Box 59"/>
            <p:cNvSpPr txBox="1">
              <a:spLocks noChangeArrowheads="1"/>
            </p:cNvSpPr>
            <p:nvPr/>
          </p:nvSpPr>
          <p:spPr bwMode="auto">
            <a:xfrm>
              <a:off x="3408" y="3024"/>
              <a:ext cx="1521" cy="288"/>
            </a:xfrm>
            <a:prstGeom prst="rect">
              <a:avLst/>
            </a:prstGeom>
            <a:noFill/>
            <a:ln w="9525">
              <a:noFill/>
              <a:miter lim="800000"/>
              <a:headEnd/>
              <a:tailEnd/>
            </a:ln>
          </p:spPr>
          <p:txBody>
            <a:bodyPr wrap="none">
              <a:spAutoFit/>
            </a:bodyPr>
            <a:lstStyle/>
            <a:p>
              <a:r>
                <a:rPr lang="en-US" sz="2400">
                  <a:solidFill>
                    <a:schemeClr val="hlink"/>
                  </a:solidFill>
                  <a:latin typeface="Comic Sans MS" pitchFamily="66" charset="0"/>
                </a:rPr>
                <a:t>Threshold units</a:t>
              </a:r>
            </a:p>
          </p:txBody>
        </p:sp>
      </p:grpSp>
      <p:sp>
        <p:nvSpPr>
          <p:cNvPr id="60" name="Date Placeholder 59"/>
          <p:cNvSpPr>
            <a:spLocks noGrp="1"/>
          </p:cNvSpPr>
          <p:nvPr>
            <p:ph type="dt" sz="half" idx="10"/>
          </p:nvPr>
        </p:nvSpPr>
        <p:spPr/>
        <p:txBody>
          <a:bodyPr/>
          <a:lstStyle/>
          <a:p>
            <a:fld id="{9E2228D0-4B32-4D35-8F99-8A629B3BE7B8}" type="datetime1">
              <a:rPr lang="en-US" smtClean="0"/>
              <a:pPr/>
              <a:t>5/27/2022</a:t>
            </a:fld>
            <a:endParaRPr lang="en-US"/>
          </a:p>
        </p:txBody>
      </p:sp>
      <p:sp>
        <p:nvSpPr>
          <p:cNvPr id="61" name="Footer Placeholder 60"/>
          <p:cNvSpPr>
            <a:spLocks noGrp="1"/>
          </p:cNvSpPr>
          <p:nvPr>
            <p:ph type="ftr" sz="quarter" idx="11"/>
          </p:nvPr>
        </p:nvSpPr>
        <p:spPr/>
        <p:txBody>
          <a:bodyPr/>
          <a:lstStyle/>
          <a:p>
            <a:r>
              <a:rPr lang="en-US"/>
              <a:t>Dr. Anil Ahlawat, KIET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BCEC15EB-C0EA-4FDD-8B8B-D19AF28A020C}" type="slidenum">
              <a:rPr lang="en-GB" smtClean="0">
                <a:cs typeface="Arial" pitchFamily="34" charset="0"/>
              </a:rPr>
              <a:pPr/>
              <a:t>29</a:t>
            </a:fld>
            <a:endParaRPr lang="en-GB">
              <a:cs typeface="Arial" pitchFamily="34" charset="0"/>
            </a:endParaRPr>
          </a:p>
        </p:txBody>
      </p:sp>
      <p:sp>
        <p:nvSpPr>
          <p:cNvPr id="46083" name="Rectangle 2"/>
          <p:cNvSpPr>
            <a:spLocks noGrp="1" noChangeArrowheads="1"/>
          </p:cNvSpPr>
          <p:nvPr>
            <p:ph type="title"/>
          </p:nvPr>
        </p:nvSpPr>
        <p:spPr>
          <a:xfrm>
            <a:off x="304800" y="152400"/>
            <a:ext cx="8686800" cy="1143000"/>
          </a:xfrm>
        </p:spPr>
        <p:txBody>
          <a:bodyPr>
            <a:normAutofit/>
          </a:bodyPr>
          <a:lstStyle/>
          <a:p>
            <a:pPr algn="l"/>
            <a:r>
              <a:rPr lang="en-US" sz="3600" dirty="0"/>
              <a:t>Neurons as Universal computing machine</a:t>
            </a:r>
            <a:endParaRPr lang="en-GB" sz="3600" dirty="0"/>
          </a:p>
        </p:txBody>
      </p:sp>
      <p:sp>
        <p:nvSpPr>
          <p:cNvPr id="154627" name="Rectangle 3"/>
          <p:cNvSpPr>
            <a:spLocks noGrp="1" noChangeArrowheads="1"/>
          </p:cNvSpPr>
          <p:nvPr>
            <p:ph type="body" idx="1"/>
          </p:nvPr>
        </p:nvSpPr>
        <p:spPr/>
        <p:txBody>
          <a:bodyPr/>
          <a:lstStyle/>
          <a:p>
            <a:pPr algn="just">
              <a:defRPr/>
            </a:pPr>
            <a:r>
              <a:rPr lang="en-US" sz="4000" dirty="0">
                <a:latin typeface="Andalus" pitchFamily="18" charset="-78"/>
                <a:cs typeface="Andalus" pitchFamily="18" charset="-78"/>
              </a:rPr>
              <a:t>In 1943, McCulloch and Pitts showed that a synchronous assembly of such neurons is a universal computing machine. </a:t>
            </a:r>
          </a:p>
          <a:p>
            <a:pPr algn="just">
              <a:defRPr/>
            </a:pPr>
            <a:r>
              <a:rPr lang="en-US" sz="4000" dirty="0">
                <a:latin typeface="Andalus" pitchFamily="18" charset="-78"/>
                <a:cs typeface="Andalus" pitchFamily="18" charset="-78"/>
              </a:rPr>
              <a:t>That is, any Boolean function can be implemented with threshold (step function) units.</a:t>
            </a:r>
          </a:p>
        </p:txBody>
      </p:sp>
      <p:sp>
        <p:nvSpPr>
          <p:cNvPr id="5" name="Date Placeholder 4"/>
          <p:cNvSpPr>
            <a:spLocks noGrp="1"/>
          </p:cNvSpPr>
          <p:nvPr>
            <p:ph type="dt" sz="half" idx="10"/>
          </p:nvPr>
        </p:nvSpPr>
        <p:spPr/>
        <p:txBody>
          <a:bodyPr/>
          <a:lstStyle/>
          <a:p>
            <a:fld id="{920E1651-AD70-4DFA-B107-0453E66D2941}" type="datetime1">
              <a:rPr lang="en-US" smtClean="0"/>
              <a:pPr/>
              <a:t>5/27/2022</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4627">
                                            <p:txEl>
                                              <p:pRg st="1" end="1"/>
                                            </p:txEl>
                                          </p:spTgt>
                                        </p:tgtEl>
                                        <p:attrNameLst>
                                          <p:attrName>style.visibility</p:attrName>
                                        </p:attrNameLst>
                                      </p:cBhvr>
                                      <p:to>
                                        <p:strVal val="visible"/>
                                      </p:to>
                                    </p:set>
                                    <p:anim calcmode="lin" valueType="num">
                                      <p:cBhvr additive="base">
                                        <p:cTn id="13" dur="5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62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ctrTitle"/>
          </p:nvPr>
        </p:nvSpPr>
        <p:spPr>
          <a:solidFill>
            <a:srgbClr val="002060"/>
          </a:solidFill>
        </p:spPr>
        <p:txBody>
          <a:bodyPr/>
          <a:lstStyle/>
          <a:p>
            <a:r>
              <a:rPr lang="en-US" dirty="0">
                <a:solidFill>
                  <a:srgbClr val="FF0000"/>
                </a:solidFill>
              </a:rPr>
              <a:t>Artificial Neural Network</a:t>
            </a:r>
            <a:endParaRPr lang="en-GB" dirty="0">
              <a:solidFill>
                <a:srgbClr val="FF0000"/>
              </a:solidFill>
            </a:endParaRPr>
          </a:p>
        </p:txBody>
      </p:sp>
      <p:sp>
        <p:nvSpPr>
          <p:cNvPr id="34819" name="Rectangle 5"/>
          <p:cNvSpPr>
            <a:spLocks noGrp="1" noChangeArrowheads="1"/>
          </p:cNvSpPr>
          <p:nvPr>
            <p:ph type="subTitle" idx="1"/>
          </p:nvPr>
        </p:nvSpPr>
        <p:spPr/>
        <p:txBody>
          <a:bodyPr/>
          <a:lstStyle/>
          <a:p>
            <a:r>
              <a:rPr lang="en-US"/>
              <a:t>Biological Neuron</a:t>
            </a:r>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4"/>
          <p:cNvSpPr>
            <a:spLocks noGrp="1"/>
          </p:cNvSpPr>
          <p:nvPr>
            <p:ph type="sldNum" sz="quarter" idx="12"/>
          </p:nvPr>
        </p:nvSpPr>
        <p:spPr>
          <a:noFill/>
        </p:spPr>
        <p:txBody>
          <a:bodyPr/>
          <a:lstStyle/>
          <a:p>
            <a:fld id="{3EADA66E-18F6-4A6C-8101-58B6E3504EC4}" type="slidenum">
              <a:rPr lang="en-GB" smtClean="0">
                <a:cs typeface="Arial" pitchFamily="34" charset="0"/>
              </a:rPr>
              <a:pPr/>
              <a:t>30</a:t>
            </a:fld>
            <a:endParaRPr lang="en-GB">
              <a:cs typeface="Arial" pitchFamily="34" charset="0"/>
            </a:endParaRPr>
          </a:p>
        </p:txBody>
      </p:sp>
      <p:sp>
        <p:nvSpPr>
          <p:cNvPr id="6149" name="Rectangle 4"/>
          <p:cNvSpPr>
            <a:spLocks noGrp="1" noChangeArrowheads="1"/>
          </p:cNvSpPr>
          <p:nvPr>
            <p:ph type="title"/>
          </p:nvPr>
        </p:nvSpPr>
        <p:spPr/>
        <p:txBody>
          <a:bodyPr/>
          <a:lstStyle/>
          <a:p>
            <a:r>
              <a:rPr lang="en-US"/>
              <a:t>Implementing AND</a:t>
            </a:r>
            <a:endParaRPr lang="en-GB"/>
          </a:p>
        </p:txBody>
      </p:sp>
      <p:grpSp>
        <p:nvGrpSpPr>
          <p:cNvPr id="2" name="Group 5"/>
          <p:cNvGrpSpPr>
            <a:grpSpLocks/>
          </p:cNvGrpSpPr>
          <p:nvPr/>
        </p:nvGrpSpPr>
        <p:grpSpPr bwMode="auto">
          <a:xfrm>
            <a:off x="1050925" y="1951038"/>
            <a:ext cx="7854950" cy="4086225"/>
            <a:chOff x="662" y="1229"/>
            <a:chExt cx="4948" cy="2574"/>
          </a:xfrm>
        </p:grpSpPr>
        <p:sp>
          <p:nvSpPr>
            <p:cNvPr id="6151" name="Oval 6"/>
            <p:cNvSpPr>
              <a:spLocks noChangeArrowheads="1"/>
            </p:cNvSpPr>
            <p:nvPr/>
          </p:nvSpPr>
          <p:spPr bwMode="auto">
            <a:xfrm>
              <a:off x="1440" y="2016"/>
              <a:ext cx="576" cy="528"/>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6152" name="Line 7"/>
            <p:cNvSpPr>
              <a:spLocks noChangeShapeType="1"/>
            </p:cNvSpPr>
            <p:nvPr/>
          </p:nvSpPr>
          <p:spPr bwMode="auto">
            <a:xfrm>
              <a:off x="2016" y="2256"/>
              <a:ext cx="1680" cy="0"/>
            </a:xfrm>
            <a:prstGeom prst="line">
              <a:avLst/>
            </a:prstGeom>
            <a:noFill/>
            <a:ln w="57150">
              <a:solidFill>
                <a:schemeClr val="accent1"/>
              </a:solidFill>
              <a:miter lim="800000"/>
              <a:headEnd/>
              <a:tailEnd type="triangle" w="med" len="med"/>
            </a:ln>
          </p:spPr>
          <p:txBody>
            <a:bodyPr wrap="none"/>
            <a:lstStyle/>
            <a:p>
              <a:endParaRPr lang="en-US"/>
            </a:p>
          </p:txBody>
        </p:sp>
        <p:sp>
          <p:nvSpPr>
            <p:cNvPr id="6153" name="Oval 8"/>
            <p:cNvSpPr>
              <a:spLocks noChangeArrowheads="1"/>
            </p:cNvSpPr>
            <p:nvPr/>
          </p:nvSpPr>
          <p:spPr bwMode="auto">
            <a:xfrm>
              <a:off x="3696" y="2016"/>
              <a:ext cx="576" cy="528"/>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6154" name="Line 9"/>
            <p:cNvSpPr>
              <a:spLocks noChangeShapeType="1"/>
            </p:cNvSpPr>
            <p:nvPr/>
          </p:nvSpPr>
          <p:spPr bwMode="auto">
            <a:xfrm>
              <a:off x="4272" y="2256"/>
              <a:ext cx="576" cy="0"/>
            </a:xfrm>
            <a:prstGeom prst="line">
              <a:avLst/>
            </a:prstGeom>
            <a:noFill/>
            <a:ln w="57150">
              <a:solidFill>
                <a:schemeClr val="accent1"/>
              </a:solidFill>
              <a:miter lim="800000"/>
              <a:headEnd/>
              <a:tailEnd type="triangle" w="med" len="med"/>
            </a:ln>
          </p:spPr>
          <p:txBody>
            <a:bodyPr wrap="none"/>
            <a:lstStyle/>
            <a:p>
              <a:endParaRPr lang="en-US"/>
            </a:p>
          </p:txBody>
        </p:sp>
        <p:sp>
          <p:nvSpPr>
            <p:cNvPr id="6155" name="Line 10"/>
            <p:cNvSpPr>
              <a:spLocks noChangeShapeType="1"/>
            </p:cNvSpPr>
            <p:nvPr/>
          </p:nvSpPr>
          <p:spPr bwMode="auto">
            <a:xfrm>
              <a:off x="912" y="1872"/>
              <a:ext cx="576" cy="240"/>
            </a:xfrm>
            <a:prstGeom prst="line">
              <a:avLst/>
            </a:prstGeom>
            <a:noFill/>
            <a:ln w="57150">
              <a:solidFill>
                <a:schemeClr val="accent1"/>
              </a:solidFill>
              <a:miter lim="800000"/>
              <a:headEnd/>
              <a:tailEnd type="triangle" w="med" len="med"/>
            </a:ln>
          </p:spPr>
          <p:txBody>
            <a:bodyPr wrap="none"/>
            <a:lstStyle/>
            <a:p>
              <a:endParaRPr lang="en-US"/>
            </a:p>
          </p:txBody>
        </p:sp>
        <p:sp>
          <p:nvSpPr>
            <p:cNvPr id="6156" name="Line 11"/>
            <p:cNvSpPr>
              <a:spLocks noChangeShapeType="1"/>
            </p:cNvSpPr>
            <p:nvPr/>
          </p:nvSpPr>
          <p:spPr bwMode="auto">
            <a:xfrm flipV="1">
              <a:off x="912" y="2448"/>
              <a:ext cx="576" cy="288"/>
            </a:xfrm>
            <a:prstGeom prst="line">
              <a:avLst/>
            </a:prstGeom>
            <a:noFill/>
            <a:ln w="57150">
              <a:solidFill>
                <a:schemeClr val="accent1"/>
              </a:solidFill>
              <a:miter lim="800000"/>
              <a:headEnd/>
              <a:tailEnd type="triangle" w="med" len="med"/>
            </a:ln>
          </p:spPr>
          <p:txBody>
            <a:bodyPr wrap="none"/>
            <a:lstStyle/>
            <a:p>
              <a:endParaRPr lang="en-US"/>
            </a:p>
          </p:txBody>
        </p:sp>
        <p:sp>
          <p:nvSpPr>
            <p:cNvPr id="6157" name="Text Box 12"/>
            <p:cNvSpPr txBox="1">
              <a:spLocks noChangeArrowheads="1"/>
            </p:cNvSpPr>
            <p:nvPr/>
          </p:nvSpPr>
          <p:spPr bwMode="auto">
            <a:xfrm>
              <a:off x="662" y="1661"/>
              <a:ext cx="287" cy="288"/>
            </a:xfrm>
            <a:prstGeom prst="rect">
              <a:avLst/>
            </a:prstGeom>
            <a:noFill/>
            <a:ln w="9525">
              <a:noFill/>
              <a:miter lim="800000"/>
              <a:headEnd/>
              <a:tailEnd/>
            </a:ln>
          </p:spPr>
          <p:txBody>
            <a:bodyPr wrap="none">
              <a:spAutoFit/>
            </a:bodyPr>
            <a:lstStyle/>
            <a:p>
              <a:r>
                <a:rPr lang="en-US" sz="2400">
                  <a:latin typeface="Comic Sans MS" pitchFamily="66" charset="0"/>
                </a:rPr>
                <a:t>x</a:t>
              </a:r>
              <a:r>
                <a:rPr lang="en-US" sz="2400" baseline="-25000">
                  <a:latin typeface="Comic Sans MS" pitchFamily="66" charset="0"/>
                </a:rPr>
                <a:t>1</a:t>
              </a:r>
              <a:endParaRPr lang="en-US" sz="2400">
                <a:latin typeface="Comic Sans MS" pitchFamily="66" charset="0"/>
              </a:endParaRPr>
            </a:p>
          </p:txBody>
        </p:sp>
        <p:sp>
          <p:nvSpPr>
            <p:cNvPr id="6158" name="Text Box 13"/>
            <p:cNvSpPr txBox="1">
              <a:spLocks noChangeArrowheads="1"/>
            </p:cNvSpPr>
            <p:nvPr/>
          </p:nvSpPr>
          <p:spPr bwMode="auto">
            <a:xfrm>
              <a:off x="662" y="2573"/>
              <a:ext cx="307" cy="288"/>
            </a:xfrm>
            <a:prstGeom prst="rect">
              <a:avLst/>
            </a:prstGeom>
            <a:noFill/>
            <a:ln w="9525">
              <a:noFill/>
              <a:miter lim="800000"/>
              <a:headEnd/>
              <a:tailEnd/>
            </a:ln>
          </p:spPr>
          <p:txBody>
            <a:bodyPr wrap="none">
              <a:spAutoFit/>
            </a:bodyPr>
            <a:lstStyle/>
            <a:p>
              <a:r>
                <a:rPr lang="en-US" sz="2400">
                  <a:latin typeface="Comic Sans MS" pitchFamily="66" charset="0"/>
                </a:rPr>
                <a:t>x</a:t>
              </a:r>
              <a:r>
                <a:rPr lang="en-US" sz="2400" baseline="-25000">
                  <a:latin typeface="Comic Sans MS" pitchFamily="66" charset="0"/>
                </a:rPr>
                <a:t>2</a:t>
              </a:r>
              <a:endParaRPr lang="en-US" sz="2400">
                <a:latin typeface="Comic Sans MS" pitchFamily="66" charset="0"/>
              </a:endParaRPr>
            </a:p>
          </p:txBody>
        </p:sp>
        <p:sp>
          <p:nvSpPr>
            <p:cNvPr id="6159" name="Text Box 14"/>
            <p:cNvSpPr txBox="1">
              <a:spLocks noChangeArrowheads="1"/>
            </p:cNvSpPr>
            <p:nvPr/>
          </p:nvSpPr>
          <p:spPr bwMode="auto">
            <a:xfrm>
              <a:off x="2342" y="2573"/>
              <a:ext cx="116" cy="288"/>
            </a:xfrm>
            <a:prstGeom prst="rect">
              <a:avLst/>
            </a:prstGeom>
            <a:noFill/>
            <a:ln w="9525">
              <a:noFill/>
              <a:miter lim="800000"/>
              <a:headEnd/>
              <a:tailEnd/>
            </a:ln>
          </p:spPr>
          <p:txBody>
            <a:bodyPr wrap="none">
              <a:spAutoFit/>
            </a:bodyPr>
            <a:lstStyle/>
            <a:p>
              <a:endParaRPr lang="en-US" sz="2400">
                <a:latin typeface="Comic Sans MS" pitchFamily="66" charset="0"/>
              </a:endParaRPr>
            </a:p>
          </p:txBody>
        </p:sp>
        <p:graphicFrame>
          <p:nvGraphicFramePr>
            <p:cNvPr id="6146" name="Object 2"/>
            <p:cNvGraphicFramePr>
              <a:graphicFrameLocks noChangeAspect="1"/>
            </p:cNvGraphicFramePr>
            <p:nvPr/>
          </p:nvGraphicFramePr>
          <p:xfrm>
            <a:off x="1584" y="2112"/>
            <a:ext cx="384" cy="334"/>
          </p:xfrm>
          <a:graphic>
            <a:graphicData uri="http://schemas.openxmlformats.org/presentationml/2006/ole">
              <mc:AlternateContent xmlns:mc="http://schemas.openxmlformats.org/markup-compatibility/2006">
                <mc:Choice xmlns:v="urn:schemas-microsoft-com:vml" Requires="v">
                  <p:oleObj spid="_x0000_s489496" name="Equation" r:id="rId3" imgW="291960" imgH="253800" progId="Equation.3">
                    <p:embed/>
                  </p:oleObj>
                </mc:Choice>
                <mc:Fallback>
                  <p:oleObj name="Equation" r:id="rId3" imgW="291960" imgH="25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 y="2112"/>
                          <a:ext cx="384" cy="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0" name="Line 16"/>
            <p:cNvSpPr>
              <a:spLocks noChangeShapeType="1"/>
            </p:cNvSpPr>
            <p:nvPr/>
          </p:nvSpPr>
          <p:spPr bwMode="auto">
            <a:xfrm>
              <a:off x="3984" y="2064"/>
              <a:ext cx="0" cy="432"/>
            </a:xfrm>
            <a:prstGeom prst="line">
              <a:avLst/>
            </a:prstGeom>
            <a:noFill/>
            <a:ln w="9525">
              <a:solidFill>
                <a:schemeClr val="tx1"/>
              </a:solidFill>
              <a:miter lim="800000"/>
              <a:headEnd/>
              <a:tailEnd/>
            </a:ln>
          </p:spPr>
          <p:txBody>
            <a:bodyPr wrap="none"/>
            <a:lstStyle/>
            <a:p>
              <a:endParaRPr lang="en-US"/>
            </a:p>
          </p:txBody>
        </p:sp>
        <p:sp>
          <p:nvSpPr>
            <p:cNvPr id="6161" name="Line 17"/>
            <p:cNvSpPr>
              <a:spLocks noChangeShapeType="1"/>
            </p:cNvSpPr>
            <p:nvPr/>
          </p:nvSpPr>
          <p:spPr bwMode="auto">
            <a:xfrm>
              <a:off x="3696" y="2304"/>
              <a:ext cx="576" cy="0"/>
            </a:xfrm>
            <a:prstGeom prst="line">
              <a:avLst/>
            </a:prstGeom>
            <a:noFill/>
            <a:ln w="9525">
              <a:solidFill>
                <a:schemeClr val="tx1"/>
              </a:solidFill>
              <a:miter lim="800000"/>
              <a:headEnd/>
              <a:tailEnd/>
            </a:ln>
          </p:spPr>
          <p:txBody>
            <a:bodyPr wrap="none"/>
            <a:lstStyle/>
            <a:p>
              <a:endParaRPr lang="en-US"/>
            </a:p>
          </p:txBody>
        </p:sp>
        <p:sp>
          <p:nvSpPr>
            <p:cNvPr id="6162" name="Line 18"/>
            <p:cNvSpPr>
              <a:spLocks noChangeShapeType="1"/>
            </p:cNvSpPr>
            <p:nvPr/>
          </p:nvSpPr>
          <p:spPr bwMode="auto">
            <a:xfrm>
              <a:off x="3744" y="2304"/>
              <a:ext cx="240" cy="0"/>
            </a:xfrm>
            <a:prstGeom prst="line">
              <a:avLst/>
            </a:prstGeom>
            <a:noFill/>
            <a:ln w="76200">
              <a:solidFill>
                <a:schemeClr val="tx1"/>
              </a:solidFill>
              <a:miter lim="800000"/>
              <a:headEnd/>
              <a:tailEnd/>
            </a:ln>
          </p:spPr>
          <p:txBody>
            <a:bodyPr wrap="none"/>
            <a:lstStyle/>
            <a:p>
              <a:endParaRPr lang="en-US"/>
            </a:p>
          </p:txBody>
        </p:sp>
        <p:sp>
          <p:nvSpPr>
            <p:cNvPr id="6163" name="Line 19"/>
            <p:cNvSpPr>
              <a:spLocks noChangeShapeType="1"/>
            </p:cNvSpPr>
            <p:nvPr/>
          </p:nvSpPr>
          <p:spPr bwMode="auto">
            <a:xfrm flipV="1">
              <a:off x="3984" y="2112"/>
              <a:ext cx="0" cy="192"/>
            </a:xfrm>
            <a:prstGeom prst="line">
              <a:avLst/>
            </a:prstGeom>
            <a:noFill/>
            <a:ln w="76200">
              <a:solidFill>
                <a:schemeClr val="tx1"/>
              </a:solidFill>
              <a:miter lim="800000"/>
              <a:headEnd/>
              <a:tailEnd/>
            </a:ln>
          </p:spPr>
          <p:txBody>
            <a:bodyPr wrap="none"/>
            <a:lstStyle/>
            <a:p>
              <a:endParaRPr lang="en-US"/>
            </a:p>
          </p:txBody>
        </p:sp>
        <p:sp>
          <p:nvSpPr>
            <p:cNvPr id="6164" name="Line 20"/>
            <p:cNvSpPr>
              <a:spLocks noChangeShapeType="1"/>
            </p:cNvSpPr>
            <p:nvPr/>
          </p:nvSpPr>
          <p:spPr bwMode="auto">
            <a:xfrm>
              <a:off x="3984" y="2112"/>
              <a:ext cx="192" cy="0"/>
            </a:xfrm>
            <a:prstGeom prst="line">
              <a:avLst/>
            </a:prstGeom>
            <a:noFill/>
            <a:ln w="76200">
              <a:solidFill>
                <a:schemeClr val="tx1"/>
              </a:solidFill>
              <a:miter lim="800000"/>
              <a:headEnd/>
              <a:tailEnd/>
            </a:ln>
          </p:spPr>
          <p:txBody>
            <a:bodyPr wrap="none"/>
            <a:lstStyle/>
            <a:p>
              <a:endParaRPr lang="en-US"/>
            </a:p>
          </p:txBody>
        </p:sp>
        <p:sp>
          <p:nvSpPr>
            <p:cNvPr id="6165" name="Text Box 21"/>
            <p:cNvSpPr txBox="1">
              <a:spLocks noChangeArrowheads="1"/>
            </p:cNvSpPr>
            <p:nvPr/>
          </p:nvSpPr>
          <p:spPr bwMode="auto">
            <a:xfrm>
              <a:off x="4838" y="2093"/>
              <a:ext cx="772" cy="288"/>
            </a:xfrm>
            <a:prstGeom prst="rect">
              <a:avLst/>
            </a:prstGeom>
            <a:noFill/>
            <a:ln w="9525">
              <a:noFill/>
              <a:miter lim="800000"/>
              <a:headEnd/>
              <a:tailEnd/>
            </a:ln>
          </p:spPr>
          <p:txBody>
            <a:bodyPr wrap="none">
              <a:spAutoFit/>
            </a:bodyPr>
            <a:lstStyle/>
            <a:p>
              <a:r>
                <a:rPr lang="en-US" sz="2400">
                  <a:latin typeface="Comic Sans MS" pitchFamily="66" charset="0"/>
                </a:rPr>
                <a:t>o(x</a:t>
              </a:r>
              <a:r>
                <a:rPr lang="en-US" sz="2400" baseline="-25000">
                  <a:latin typeface="Comic Sans MS" pitchFamily="66" charset="0"/>
                </a:rPr>
                <a:t>1</a:t>
              </a:r>
              <a:r>
                <a:rPr lang="en-US" sz="2400">
                  <a:latin typeface="Comic Sans MS" pitchFamily="66" charset="0"/>
                </a:rPr>
                <a:t>,x</a:t>
              </a:r>
              <a:r>
                <a:rPr lang="en-US" sz="2400" baseline="-25000">
                  <a:latin typeface="Comic Sans MS" pitchFamily="66" charset="0"/>
                </a:rPr>
                <a:t>2</a:t>
              </a:r>
              <a:r>
                <a:rPr lang="en-US" sz="2400">
                  <a:latin typeface="Comic Sans MS" pitchFamily="66" charset="0"/>
                </a:rPr>
                <a:t>)</a:t>
              </a:r>
            </a:p>
          </p:txBody>
        </p:sp>
        <p:graphicFrame>
          <p:nvGraphicFramePr>
            <p:cNvPr id="6147" name="Object 3"/>
            <p:cNvGraphicFramePr>
              <a:graphicFrameLocks noChangeAspect="1"/>
            </p:cNvGraphicFramePr>
            <p:nvPr/>
          </p:nvGraphicFramePr>
          <p:xfrm>
            <a:off x="1776" y="3264"/>
            <a:ext cx="2580" cy="539"/>
          </p:xfrm>
          <a:graphic>
            <a:graphicData uri="http://schemas.openxmlformats.org/presentationml/2006/ole">
              <mc:AlternateContent xmlns:mc="http://schemas.openxmlformats.org/markup-compatibility/2006">
                <mc:Choice xmlns:v="urn:schemas-microsoft-com:vml" Requires="v">
                  <p:oleObj spid="_x0000_s489497" name="Microsoft Equation 3.0" r:id="rId5" imgW="1942920" imgH="406080" progId="Equation.3">
                    <p:embed/>
                  </p:oleObj>
                </mc:Choice>
                <mc:Fallback>
                  <p:oleObj name="Microsoft Equation 3.0" r:id="rId5" imgW="1942920" imgH="4060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 y="3264"/>
                          <a:ext cx="2580" cy="5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6" name="Text Box 23"/>
            <p:cNvSpPr txBox="1">
              <a:spLocks noChangeArrowheads="1"/>
            </p:cNvSpPr>
            <p:nvPr/>
          </p:nvSpPr>
          <p:spPr bwMode="auto">
            <a:xfrm>
              <a:off x="1142" y="1661"/>
              <a:ext cx="202" cy="288"/>
            </a:xfrm>
            <a:prstGeom prst="rect">
              <a:avLst/>
            </a:prstGeom>
            <a:noFill/>
            <a:ln w="9525">
              <a:noFill/>
              <a:miter lim="800000"/>
              <a:headEnd/>
              <a:tailEnd/>
            </a:ln>
          </p:spPr>
          <p:txBody>
            <a:bodyPr wrap="none">
              <a:spAutoFit/>
            </a:bodyPr>
            <a:lstStyle/>
            <a:p>
              <a:r>
                <a:rPr lang="en-US" sz="2400">
                  <a:latin typeface="Comic Sans MS" pitchFamily="66" charset="0"/>
                </a:rPr>
                <a:t>1</a:t>
              </a:r>
            </a:p>
          </p:txBody>
        </p:sp>
        <p:sp>
          <p:nvSpPr>
            <p:cNvPr id="6167" name="Text Box 24"/>
            <p:cNvSpPr txBox="1">
              <a:spLocks noChangeArrowheads="1"/>
            </p:cNvSpPr>
            <p:nvPr/>
          </p:nvSpPr>
          <p:spPr bwMode="auto">
            <a:xfrm>
              <a:off x="1190" y="2621"/>
              <a:ext cx="202" cy="288"/>
            </a:xfrm>
            <a:prstGeom prst="rect">
              <a:avLst/>
            </a:prstGeom>
            <a:noFill/>
            <a:ln w="9525">
              <a:noFill/>
              <a:miter lim="800000"/>
              <a:headEnd/>
              <a:tailEnd/>
            </a:ln>
          </p:spPr>
          <p:txBody>
            <a:bodyPr wrap="none">
              <a:spAutoFit/>
            </a:bodyPr>
            <a:lstStyle/>
            <a:p>
              <a:r>
                <a:rPr lang="en-US" sz="2400">
                  <a:latin typeface="Comic Sans MS" pitchFamily="66" charset="0"/>
                </a:rPr>
                <a:t>1</a:t>
              </a:r>
            </a:p>
          </p:txBody>
        </p:sp>
        <p:sp>
          <p:nvSpPr>
            <p:cNvPr id="6168" name="Line 25"/>
            <p:cNvSpPr>
              <a:spLocks noChangeShapeType="1"/>
            </p:cNvSpPr>
            <p:nvPr/>
          </p:nvSpPr>
          <p:spPr bwMode="auto">
            <a:xfrm>
              <a:off x="1632" y="1632"/>
              <a:ext cx="0" cy="384"/>
            </a:xfrm>
            <a:prstGeom prst="line">
              <a:avLst/>
            </a:prstGeom>
            <a:noFill/>
            <a:ln w="76200">
              <a:solidFill>
                <a:schemeClr val="accent1"/>
              </a:solidFill>
              <a:miter lim="800000"/>
              <a:headEnd/>
              <a:tailEnd type="triangle" w="med" len="med"/>
            </a:ln>
          </p:spPr>
          <p:txBody>
            <a:bodyPr wrap="none"/>
            <a:lstStyle/>
            <a:p>
              <a:endParaRPr lang="en-US"/>
            </a:p>
          </p:txBody>
        </p:sp>
        <p:sp>
          <p:nvSpPr>
            <p:cNvPr id="6169" name="Text Box 26"/>
            <p:cNvSpPr txBox="1">
              <a:spLocks noChangeArrowheads="1"/>
            </p:cNvSpPr>
            <p:nvPr/>
          </p:nvSpPr>
          <p:spPr bwMode="auto">
            <a:xfrm>
              <a:off x="1526" y="1229"/>
              <a:ext cx="282" cy="288"/>
            </a:xfrm>
            <a:prstGeom prst="rect">
              <a:avLst/>
            </a:prstGeom>
            <a:noFill/>
            <a:ln w="9525">
              <a:noFill/>
              <a:miter lim="800000"/>
              <a:headEnd/>
              <a:tailEnd/>
            </a:ln>
          </p:spPr>
          <p:txBody>
            <a:bodyPr wrap="none">
              <a:spAutoFit/>
            </a:bodyPr>
            <a:lstStyle/>
            <a:p>
              <a:r>
                <a:rPr lang="en-US" sz="2400">
                  <a:latin typeface="Comic Sans MS" pitchFamily="66" charset="0"/>
                </a:rPr>
                <a:t>-1</a:t>
              </a:r>
            </a:p>
          </p:txBody>
        </p:sp>
        <p:sp>
          <p:nvSpPr>
            <p:cNvPr id="6170" name="Text Box 27"/>
            <p:cNvSpPr txBox="1">
              <a:spLocks noChangeArrowheads="1"/>
            </p:cNvSpPr>
            <p:nvPr/>
          </p:nvSpPr>
          <p:spPr bwMode="auto">
            <a:xfrm>
              <a:off x="1718" y="1661"/>
              <a:ext cx="665" cy="288"/>
            </a:xfrm>
            <a:prstGeom prst="rect">
              <a:avLst/>
            </a:prstGeom>
            <a:noFill/>
            <a:ln w="9525">
              <a:noFill/>
              <a:miter lim="800000"/>
              <a:headEnd/>
              <a:tailEnd/>
            </a:ln>
          </p:spPr>
          <p:txBody>
            <a:bodyPr wrap="none">
              <a:spAutoFit/>
            </a:bodyPr>
            <a:lstStyle/>
            <a:p>
              <a:r>
                <a:rPr lang="en-US" sz="2400">
                  <a:latin typeface="Comic Sans MS" pitchFamily="66" charset="0"/>
                </a:rPr>
                <a:t>W=1.5</a:t>
              </a:r>
            </a:p>
          </p:txBody>
        </p:sp>
      </p:grpSp>
      <p:sp>
        <p:nvSpPr>
          <p:cNvPr id="27" name="Date Placeholder 26"/>
          <p:cNvSpPr>
            <a:spLocks noGrp="1"/>
          </p:cNvSpPr>
          <p:nvPr>
            <p:ph type="dt" sz="half" idx="10"/>
          </p:nvPr>
        </p:nvSpPr>
        <p:spPr/>
        <p:txBody>
          <a:bodyPr/>
          <a:lstStyle/>
          <a:p>
            <a:fld id="{9FF3512F-6E90-4A01-9BDA-1E8522E3DA8E}" type="datetime1">
              <a:rPr lang="en-US" smtClean="0"/>
              <a:pPr/>
              <a:t>5/27/2022</a:t>
            </a:fld>
            <a:endParaRPr lang="en-US"/>
          </a:p>
        </p:txBody>
      </p:sp>
      <p:sp>
        <p:nvSpPr>
          <p:cNvPr id="28" name="Footer Placeholder 27"/>
          <p:cNvSpPr>
            <a:spLocks noGrp="1"/>
          </p:cNvSpPr>
          <p:nvPr>
            <p:ph type="ftr" sz="quarter" idx="11"/>
          </p:nvPr>
        </p:nvSpPr>
        <p:spPr/>
        <p:txBody>
          <a:bodyPr/>
          <a:lstStyle/>
          <a:p>
            <a:r>
              <a:rPr lang="en-US"/>
              <a:t>Dr. Anil Ahlawat, KIET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p:spPr>
        <p:txBody>
          <a:bodyPr/>
          <a:lstStyle/>
          <a:p>
            <a:fld id="{BC824E74-9D2B-46FF-847B-6983A6B74008}" type="slidenum">
              <a:rPr lang="en-GB" smtClean="0">
                <a:cs typeface="Arial" pitchFamily="34" charset="0"/>
              </a:rPr>
              <a:pPr/>
              <a:t>31</a:t>
            </a:fld>
            <a:endParaRPr lang="en-GB">
              <a:cs typeface="Arial" pitchFamily="34" charset="0"/>
            </a:endParaRPr>
          </a:p>
        </p:txBody>
      </p:sp>
      <p:sp>
        <p:nvSpPr>
          <p:cNvPr id="7172" name="Rectangle 2"/>
          <p:cNvSpPr>
            <a:spLocks noGrp="1" noChangeArrowheads="1"/>
          </p:cNvSpPr>
          <p:nvPr>
            <p:ph type="title"/>
          </p:nvPr>
        </p:nvSpPr>
        <p:spPr/>
        <p:txBody>
          <a:bodyPr/>
          <a:lstStyle/>
          <a:p>
            <a:r>
              <a:rPr lang="en-US"/>
              <a:t>Implementing OR</a:t>
            </a:r>
            <a:endParaRPr lang="en-GB"/>
          </a:p>
        </p:txBody>
      </p:sp>
      <p:grpSp>
        <p:nvGrpSpPr>
          <p:cNvPr id="2" name="Group 4"/>
          <p:cNvGrpSpPr>
            <a:grpSpLocks/>
          </p:cNvGrpSpPr>
          <p:nvPr/>
        </p:nvGrpSpPr>
        <p:grpSpPr bwMode="auto">
          <a:xfrm>
            <a:off x="755650" y="1905000"/>
            <a:ext cx="7854950" cy="3900488"/>
            <a:chOff x="662" y="1229"/>
            <a:chExt cx="4948" cy="2457"/>
          </a:xfrm>
        </p:grpSpPr>
        <p:sp>
          <p:nvSpPr>
            <p:cNvPr id="7174" name="Oval 5"/>
            <p:cNvSpPr>
              <a:spLocks noChangeArrowheads="1"/>
            </p:cNvSpPr>
            <p:nvPr/>
          </p:nvSpPr>
          <p:spPr bwMode="auto">
            <a:xfrm>
              <a:off x="1440" y="2016"/>
              <a:ext cx="576" cy="528"/>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7175" name="Line 6"/>
            <p:cNvSpPr>
              <a:spLocks noChangeShapeType="1"/>
            </p:cNvSpPr>
            <p:nvPr/>
          </p:nvSpPr>
          <p:spPr bwMode="auto">
            <a:xfrm>
              <a:off x="2016" y="2256"/>
              <a:ext cx="1680" cy="0"/>
            </a:xfrm>
            <a:prstGeom prst="line">
              <a:avLst/>
            </a:prstGeom>
            <a:noFill/>
            <a:ln w="57150">
              <a:solidFill>
                <a:schemeClr val="accent1"/>
              </a:solidFill>
              <a:miter lim="800000"/>
              <a:headEnd/>
              <a:tailEnd type="triangle" w="med" len="med"/>
            </a:ln>
          </p:spPr>
          <p:txBody>
            <a:bodyPr wrap="none"/>
            <a:lstStyle/>
            <a:p>
              <a:endParaRPr lang="en-US"/>
            </a:p>
          </p:txBody>
        </p:sp>
        <p:sp>
          <p:nvSpPr>
            <p:cNvPr id="7176" name="Oval 7"/>
            <p:cNvSpPr>
              <a:spLocks noChangeArrowheads="1"/>
            </p:cNvSpPr>
            <p:nvPr/>
          </p:nvSpPr>
          <p:spPr bwMode="auto">
            <a:xfrm>
              <a:off x="3696" y="2016"/>
              <a:ext cx="576" cy="528"/>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7177" name="Line 8"/>
            <p:cNvSpPr>
              <a:spLocks noChangeShapeType="1"/>
            </p:cNvSpPr>
            <p:nvPr/>
          </p:nvSpPr>
          <p:spPr bwMode="auto">
            <a:xfrm>
              <a:off x="4272" y="2256"/>
              <a:ext cx="576" cy="0"/>
            </a:xfrm>
            <a:prstGeom prst="line">
              <a:avLst/>
            </a:prstGeom>
            <a:noFill/>
            <a:ln w="57150">
              <a:solidFill>
                <a:schemeClr val="accent1"/>
              </a:solidFill>
              <a:miter lim="800000"/>
              <a:headEnd/>
              <a:tailEnd type="triangle" w="med" len="med"/>
            </a:ln>
          </p:spPr>
          <p:txBody>
            <a:bodyPr wrap="none"/>
            <a:lstStyle/>
            <a:p>
              <a:endParaRPr lang="en-US"/>
            </a:p>
          </p:txBody>
        </p:sp>
        <p:sp>
          <p:nvSpPr>
            <p:cNvPr id="7178" name="Line 9"/>
            <p:cNvSpPr>
              <a:spLocks noChangeShapeType="1"/>
            </p:cNvSpPr>
            <p:nvPr/>
          </p:nvSpPr>
          <p:spPr bwMode="auto">
            <a:xfrm>
              <a:off x="912" y="1872"/>
              <a:ext cx="576" cy="240"/>
            </a:xfrm>
            <a:prstGeom prst="line">
              <a:avLst/>
            </a:prstGeom>
            <a:noFill/>
            <a:ln w="57150">
              <a:solidFill>
                <a:schemeClr val="accent1"/>
              </a:solidFill>
              <a:miter lim="800000"/>
              <a:headEnd/>
              <a:tailEnd type="triangle" w="med" len="med"/>
            </a:ln>
          </p:spPr>
          <p:txBody>
            <a:bodyPr wrap="none"/>
            <a:lstStyle/>
            <a:p>
              <a:endParaRPr lang="en-US"/>
            </a:p>
          </p:txBody>
        </p:sp>
        <p:sp>
          <p:nvSpPr>
            <p:cNvPr id="7179" name="Line 10"/>
            <p:cNvSpPr>
              <a:spLocks noChangeShapeType="1"/>
            </p:cNvSpPr>
            <p:nvPr/>
          </p:nvSpPr>
          <p:spPr bwMode="auto">
            <a:xfrm flipV="1">
              <a:off x="912" y="2448"/>
              <a:ext cx="576" cy="288"/>
            </a:xfrm>
            <a:prstGeom prst="line">
              <a:avLst/>
            </a:prstGeom>
            <a:noFill/>
            <a:ln w="57150">
              <a:solidFill>
                <a:schemeClr val="accent1"/>
              </a:solidFill>
              <a:miter lim="800000"/>
              <a:headEnd/>
              <a:tailEnd type="triangle" w="med" len="med"/>
            </a:ln>
          </p:spPr>
          <p:txBody>
            <a:bodyPr wrap="none"/>
            <a:lstStyle/>
            <a:p>
              <a:endParaRPr lang="en-US"/>
            </a:p>
          </p:txBody>
        </p:sp>
        <p:sp>
          <p:nvSpPr>
            <p:cNvPr id="7180" name="Text Box 11"/>
            <p:cNvSpPr txBox="1">
              <a:spLocks noChangeArrowheads="1"/>
            </p:cNvSpPr>
            <p:nvPr/>
          </p:nvSpPr>
          <p:spPr bwMode="auto">
            <a:xfrm>
              <a:off x="662" y="1661"/>
              <a:ext cx="287" cy="288"/>
            </a:xfrm>
            <a:prstGeom prst="rect">
              <a:avLst/>
            </a:prstGeom>
            <a:noFill/>
            <a:ln w="9525">
              <a:noFill/>
              <a:miter lim="800000"/>
              <a:headEnd/>
              <a:tailEnd/>
            </a:ln>
          </p:spPr>
          <p:txBody>
            <a:bodyPr wrap="none">
              <a:spAutoFit/>
            </a:bodyPr>
            <a:lstStyle/>
            <a:p>
              <a:r>
                <a:rPr lang="en-US" sz="2400">
                  <a:latin typeface="Comic Sans MS" pitchFamily="66" charset="0"/>
                </a:rPr>
                <a:t>x</a:t>
              </a:r>
              <a:r>
                <a:rPr lang="en-US" sz="2400" baseline="-25000">
                  <a:latin typeface="Comic Sans MS" pitchFamily="66" charset="0"/>
                </a:rPr>
                <a:t>1</a:t>
              </a:r>
              <a:endParaRPr lang="en-US" sz="2400">
                <a:latin typeface="Comic Sans MS" pitchFamily="66" charset="0"/>
              </a:endParaRPr>
            </a:p>
          </p:txBody>
        </p:sp>
        <p:sp>
          <p:nvSpPr>
            <p:cNvPr id="7181" name="Text Box 12"/>
            <p:cNvSpPr txBox="1">
              <a:spLocks noChangeArrowheads="1"/>
            </p:cNvSpPr>
            <p:nvPr/>
          </p:nvSpPr>
          <p:spPr bwMode="auto">
            <a:xfrm>
              <a:off x="662" y="2573"/>
              <a:ext cx="307" cy="288"/>
            </a:xfrm>
            <a:prstGeom prst="rect">
              <a:avLst/>
            </a:prstGeom>
            <a:noFill/>
            <a:ln w="9525">
              <a:noFill/>
              <a:miter lim="800000"/>
              <a:headEnd/>
              <a:tailEnd/>
            </a:ln>
          </p:spPr>
          <p:txBody>
            <a:bodyPr wrap="none">
              <a:spAutoFit/>
            </a:bodyPr>
            <a:lstStyle/>
            <a:p>
              <a:r>
                <a:rPr lang="en-US" sz="2400">
                  <a:latin typeface="Comic Sans MS" pitchFamily="66" charset="0"/>
                </a:rPr>
                <a:t>x</a:t>
              </a:r>
              <a:r>
                <a:rPr lang="en-US" sz="2400" baseline="-25000">
                  <a:latin typeface="Comic Sans MS" pitchFamily="66" charset="0"/>
                </a:rPr>
                <a:t>2</a:t>
              </a:r>
              <a:endParaRPr lang="en-US" sz="2400">
                <a:latin typeface="Comic Sans MS" pitchFamily="66" charset="0"/>
              </a:endParaRPr>
            </a:p>
          </p:txBody>
        </p:sp>
        <p:sp>
          <p:nvSpPr>
            <p:cNvPr id="7182" name="Text Box 13"/>
            <p:cNvSpPr txBox="1">
              <a:spLocks noChangeArrowheads="1"/>
            </p:cNvSpPr>
            <p:nvPr/>
          </p:nvSpPr>
          <p:spPr bwMode="auto">
            <a:xfrm>
              <a:off x="2342" y="2573"/>
              <a:ext cx="116" cy="288"/>
            </a:xfrm>
            <a:prstGeom prst="rect">
              <a:avLst/>
            </a:prstGeom>
            <a:noFill/>
            <a:ln w="9525">
              <a:noFill/>
              <a:miter lim="800000"/>
              <a:headEnd/>
              <a:tailEnd/>
            </a:ln>
          </p:spPr>
          <p:txBody>
            <a:bodyPr wrap="none">
              <a:spAutoFit/>
            </a:bodyPr>
            <a:lstStyle/>
            <a:p>
              <a:endParaRPr lang="en-US" sz="2400">
                <a:latin typeface="Comic Sans MS" pitchFamily="66" charset="0"/>
              </a:endParaRPr>
            </a:p>
          </p:txBody>
        </p:sp>
        <p:graphicFrame>
          <p:nvGraphicFramePr>
            <p:cNvPr id="7170" name="Object 2"/>
            <p:cNvGraphicFramePr>
              <a:graphicFrameLocks noChangeAspect="1"/>
            </p:cNvGraphicFramePr>
            <p:nvPr/>
          </p:nvGraphicFramePr>
          <p:xfrm>
            <a:off x="1584" y="2112"/>
            <a:ext cx="384" cy="334"/>
          </p:xfrm>
          <a:graphic>
            <a:graphicData uri="http://schemas.openxmlformats.org/presentationml/2006/ole">
              <mc:AlternateContent xmlns:mc="http://schemas.openxmlformats.org/markup-compatibility/2006">
                <mc:Choice xmlns:v="urn:schemas-microsoft-com:vml" Requires="v">
                  <p:oleObj spid="_x0000_s490509" name="Equation" r:id="rId3" imgW="291960" imgH="253800" progId="Equation.3">
                    <p:embed/>
                  </p:oleObj>
                </mc:Choice>
                <mc:Fallback>
                  <p:oleObj name="Equation" r:id="rId3" imgW="291960" imgH="25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 y="2112"/>
                          <a:ext cx="384" cy="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3" name="Line 15"/>
            <p:cNvSpPr>
              <a:spLocks noChangeShapeType="1"/>
            </p:cNvSpPr>
            <p:nvPr/>
          </p:nvSpPr>
          <p:spPr bwMode="auto">
            <a:xfrm>
              <a:off x="3984" y="2064"/>
              <a:ext cx="0" cy="432"/>
            </a:xfrm>
            <a:prstGeom prst="line">
              <a:avLst/>
            </a:prstGeom>
            <a:noFill/>
            <a:ln w="9525">
              <a:solidFill>
                <a:schemeClr val="tx1"/>
              </a:solidFill>
              <a:miter lim="800000"/>
              <a:headEnd/>
              <a:tailEnd/>
            </a:ln>
          </p:spPr>
          <p:txBody>
            <a:bodyPr wrap="none"/>
            <a:lstStyle/>
            <a:p>
              <a:endParaRPr lang="en-US"/>
            </a:p>
          </p:txBody>
        </p:sp>
        <p:sp>
          <p:nvSpPr>
            <p:cNvPr id="7184" name="Line 16"/>
            <p:cNvSpPr>
              <a:spLocks noChangeShapeType="1"/>
            </p:cNvSpPr>
            <p:nvPr/>
          </p:nvSpPr>
          <p:spPr bwMode="auto">
            <a:xfrm>
              <a:off x="3696" y="2304"/>
              <a:ext cx="576" cy="0"/>
            </a:xfrm>
            <a:prstGeom prst="line">
              <a:avLst/>
            </a:prstGeom>
            <a:noFill/>
            <a:ln w="9525">
              <a:solidFill>
                <a:schemeClr val="tx1"/>
              </a:solidFill>
              <a:miter lim="800000"/>
              <a:headEnd/>
              <a:tailEnd/>
            </a:ln>
          </p:spPr>
          <p:txBody>
            <a:bodyPr wrap="none"/>
            <a:lstStyle/>
            <a:p>
              <a:endParaRPr lang="en-US"/>
            </a:p>
          </p:txBody>
        </p:sp>
        <p:sp>
          <p:nvSpPr>
            <p:cNvPr id="7185" name="Line 17"/>
            <p:cNvSpPr>
              <a:spLocks noChangeShapeType="1"/>
            </p:cNvSpPr>
            <p:nvPr/>
          </p:nvSpPr>
          <p:spPr bwMode="auto">
            <a:xfrm>
              <a:off x="3744" y="2304"/>
              <a:ext cx="240" cy="0"/>
            </a:xfrm>
            <a:prstGeom prst="line">
              <a:avLst/>
            </a:prstGeom>
            <a:noFill/>
            <a:ln w="76200">
              <a:solidFill>
                <a:schemeClr val="tx1"/>
              </a:solidFill>
              <a:miter lim="800000"/>
              <a:headEnd/>
              <a:tailEnd/>
            </a:ln>
          </p:spPr>
          <p:txBody>
            <a:bodyPr wrap="none"/>
            <a:lstStyle/>
            <a:p>
              <a:endParaRPr lang="en-US"/>
            </a:p>
          </p:txBody>
        </p:sp>
        <p:sp>
          <p:nvSpPr>
            <p:cNvPr id="7186" name="Line 18"/>
            <p:cNvSpPr>
              <a:spLocks noChangeShapeType="1"/>
            </p:cNvSpPr>
            <p:nvPr/>
          </p:nvSpPr>
          <p:spPr bwMode="auto">
            <a:xfrm flipV="1">
              <a:off x="3984" y="2112"/>
              <a:ext cx="0" cy="192"/>
            </a:xfrm>
            <a:prstGeom prst="line">
              <a:avLst/>
            </a:prstGeom>
            <a:noFill/>
            <a:ln w="76200">
              <a:solidFill>
                <a:schemeClr val="tx1"/>
              </a:solidFill>
              <a:miter lim="800000"/>
              <a:headEnd/>
              <a:tailEnd/>
            </a:ln>
          </p:spPr>
          <p:txBody>
            <a:bodyPr wrap="none"/>
            <a:lstStyle/>
            <a:p>
              <a:endParaRPr lang="en-US"/>
            </a:p>
          </p:txBody>
        </p:sp>
        <p:sp>
          <p:nvSpPr>
            <p:cNvPr id="7187" name="Line 19"/>
            <p:cNvSpPr>
              <a:spLocks noChangeShapeType="1"/>
            </p:cNvSpPr>
            <p:nvPr/>
          </p:nvSpPr>
          <p:spPr bwMode="auto">
            <a:xfrm>
              <a:off x="3984" y="2112"/>
              <a:ext cx="192" cy="0"/>
            </a:xfrm>
            <a:prstGeom prst="line">
              <a:avLst/>
            </a:prstGeom>
            <a:noFill/>
            <a:ln w="76200">
              <a:solidFill>
                <a:schemeClr val="tx1"/>
              </a:solidFill>
              <a:miter lim="800000"/>
              <a:headEnd/>
              <a:tailEnd/>
            </a:ln>
          </p:spPr>
          <p:txBody>
            <a:bodyPr wrap="none"/>
            <a:lstStyle/>
            <a:p>
              <a:endParaRPr lang="en-US"/>
            </a:p>
          </p:txBody>
        </p:sp>
        <p:sp>
          <p:nvSpPr>
            <p:cNvPr id="7188" name="Text Box 20"/>
            <p:cNvSpPr txBox="1">
              <a:spLocks noChangeArrowheads="1"/>
            </p:cNvSpPr>
            <p:nvPr/>
          </p:nvSpPr>
          <p:spPr bwMode="auto">
            <a:xfrm>
              <a:off x="4838" y="2093"/>
              <a:ext cx="772" cy="288"/>
            </a:xfrm>
            <a:prstGeom prst="rect">
              <a:avLst/>
            </a:prstGeom>
            <a:noFill/>
            <a:ln w="9525">
              <a:noFill/>
              <a:miter lim="800000"/>
              <a:headEnd/>
              <a:tailEnd/>
            </a:ln>
          </p:spPr>
          <p:txBody>
            <a:bodyPr wrap="none">
              <a:spAutoFit/>
            </a:bodyPr>
            <a:lstStyle/>
            <a:p>
              <a:r>
                <a:rPr lang="en-US" sz="2400">
                  <a:latin typeface="Comic Sans MS" pitchFamily="66" charset="0"/>
                </a:rPr>
                <a:t>o(x</a:t>
              </a:r>
              <a:r>
                <a:rPr lang="en-US" sz="2400" baseline="-25000">
                  <a:latin typeface="Comic Sans MS" pitchFamily="66" charset="0"/>
                </a:rPr>
                <a:t>1</a:t>
              </a:r>
              <a:r>
                <a:rPr lang="en-US" sz="2400">
                  <a:latin typeface="Comic Sans MS" pitchFamily="66" charset="0"/>
                </a:rPr>
                <a:t>,x</a:t>
              </a:r>
              <a:r>
                <a:rPr lang="en-US" sz="2400" baseline="-25000">
                  <a:latin typeface="Comic Sans MS" pitchFamily="66" charset="0"/>
                </a:rPr>
                <a:t>2</a:t>
              </a:r>
              <a:r>
                <a:rPr lang="en-US" sz="2400">
                  <a:latin typeface="Comic Sans MS" pitchFamily="66" charset="0"/>
                </a:rPr>
                <a:t>)</a:t>
              </a:r>
            </a:p>
          </p:txBody>
        </p:sp>
        <p:sp>
          <p:nvSpPr>
            <p:cNvPr id="7189" name="Text Box 21"/>
            <p:cNvSpPr txBox="1">
              <a:spLocks noChangeArrowheads="1"/>
            </p:cNvSpPr>
            <p:nvPr/>
          </p:nvSpPr>
          <p:spPr bwMode="auto">
            <a:xfrm>
              <a:off x="1142" y="1661"/>
              <a:ext cx="202" cy="288"/>
            </a:xfrm>
            <a:prstGeom prst="rect">
              <a:avLst/>
            </a:prstGeom>
            <a:noFill/>
            <a:ln w="9525">
              <a:noFill/>
              <a:miter lim="800000"/>
              <a:headEnd/>
              <a:tailEnd/>
            </a:ln>
          </p:spPr>
          <p:txBody>
            <a:bodyPr wrap="none">
              <a:spAutoFit/>
            </a:bodyPr>
            <a:lstStyle/>
            <a:p>
              <a:r>
                <a:rPr lang="en-US" sz="2400">
                  <a:latin typeface="Comic Sans MS" pitchFamily="66" charset="0"/>
                </a:rPr>
                <a:t>1</a:t>
              </a:r>
            </a:p>
          </p:txBody>
        </p:sp>
        <p:sp>
          <p:nvSpPr>
            <p:cNvPr id="7190" name="Text Box 22"/>
            <p:cNvSpPr txBox="1">
              <a:spLocks noChangeArrowheads="1"/>
            </p:cNvSpPr>
            <p:nvPr/>
          </p:nvSpPr>
          <p:spPr bwMode="auto">
            <a:xfrm>
              <a:off x="1190" y="2621"/>
              <a:ext cx="202" cy="288"/>
            </a:xfrm>
            <a:prstGeom prst="rect">
              <a:avLst/>
            </a:prstGeom>
            <a:noFill/>
            <a:ln w="9525">
              <a:noFill/>
              <a:miter lim="800000"/>
              <a:headEnd/>
              <a:tailEnd/>
            </a:ln>
          </p:spPr>
          <p:txBody>
            <a:bodyPr wrap="none">
              <a:spAutoFit/>
            </a:bodyPr>
            <a:lstStyle/>
            <a:p>
              <a:r>
                <a:rPr lang="en-US" sz="2400">
                  <a:latin typeface="Comic Sans MS" pitchFamily="66" charset="0"/>
                </a:rPr>
                <a:t>1</a:t>
              </a:r>
            </a:p>
          </p:txBody>
        </p:sp>
        <p:sp>
          <p:nvSpPr>
            <p:cNvPr id="7191" name="Line 23"/>
            <p:cNvSpPr>
              <a:spLocks noChangeShapeType="1"/>
            </p:cNvSpPr>
            <p:nvPr/>
          </p:nvSpPr>
          <p:spPr bwMode="auto">
            <a:xfrm>
              <a:off x="1632" y="1632"/>
              <a:ext cx="0" cy="384"/>
            </a:xfrm>
            <a:prstGeom prst="line">
              <a:avLst/>
            </a:prstGeom>
            <a:noFill/>
            <a:ln w="76200">
              <a:solidFill>
                <a:schemeClr val="accent1"/>
              </a:solidFill>
              <a:miter lim="800000"/>
              <a:headEnd/>
              <a:tailEnd type="triangle" w="med" len="med"/>
            </a:ln>
          </p:spPr>
          <p:txBody>
            <a:bodyPr wrap="none"/>
            <a:lstStyle/>
            <a:p>
              <a:endParaRPr lang="en-US"/>
            </a:p>
          </p:txBody>
        </p:sp>
        <p:sp>
          <p:nvSpPr>
            <p:cNvPr id="7192" name="Text Box 24"/>
            <p:cNvSpPr txBox="1">
              <a:spLocks noChangeArrowheads="1"/>
            </p:cNvSpPr>
            <p:nvPr/>
          </p:nvSpPr>
          <p:spPr bwMode="auto">
            <a:xfrm>
              <a:off x="1526" y="1229"/>
              <a:ext cx="282" cy="288"/>
            </a:xfrm>
            <a:prstGeom prst="rect">
              <a:avLst/>
            </a:prstGeom>
            <a:noFill/>
            <a:ln w="9525">
              <a:noFill/>
              <a:miter lim="800000"/>
              <a:headEnd/>
              <a:tailEnd/>
            </a:ln>
          </p:spPr>
          <p:txBody>
            <a:bodyPr wrap="none">
              <a:spAutoFit/>
            </a:bodyPr>
            <a:lstStyle/>
            <a:p>
              <a:r>
                <a:rPr lang="en-US" sz="2400">
                  <a:latin typeface="Comic Sans MS" pitchFamily="66" charset="0"/>
                </a:rPr>
                <a:t>-1</a:t>
              </a:r>
            </a:p>
          </p:txBody>
        </p:sp>
        <p:sp>
          <p:nvSpPr>
            <p:cNvPr id="7193" name="Text Box 25"/>
            <p:cNvSpPr txBox="1">
              <a:spLocks noChangeArrowheads="1"/>
            </p:cNvSpPr>
            <p:nvPr/>
          </p:nvSpPr>
          <p:spPr bwMode="auto">
            <a:xfrm>
              <a:off x="1718" y="1661"/>
              <a:ext cx="696" cy="288"/>
            </a:xfrm>
            <a:prstGeom prst="rect">
              <a:avLst/>
            </a:prstGeom>
            <a:noFill/>
            <a:ln w="9525">
              <a:noFill/>
              <a:miter lim="800000"/>
              <a:headEnd/>
              <a:tailEnd/>
            </a:ln>
          </p:spPr>
          <p:txBody>
            <a:bodyPr wrap="none">
              <a:spAutoFit/>
            </a:bodyPr>
            <a:lstStyle/>
            <a:p>
              <a:r>
                <a:rPr lang="en-US" sz="2400">
                  <a:latin typeface="Comic Sans MS" pitchFamily="66" charset="0"/>
                </a:rPr>
                <a:t>W=0.5</a:t>
              </a:r>
            </a:p>
          </p:txBody>
        </p:sp>
        <p:sp>
          <p:nvSpPr>
            <p:cNvPr id="7194" name="Text Box 26"/>
            <p:cNvSpPr txBox="1">
              <a:spLocks noChangeArrowheads="1"/>
            </p:cNvSpPr>
            <p:nvPr/>
          </p:nvSpPr>
          <p:spPr bwMode="auto">
            <a:xfrm>
              <a:off x="1536" y="3168"/>
              <a:ext cx="2691" cy="518"/>
            </a:xfrm>
            <a:prstGeom prst="rect">
              <a:avLst/>
            </a:prstGeom>
            <a:noFill/>
            <a:ln w="9525">
              <a:noFill/>
              <a:miter lim="800000"/>
              <a:headEnd/>
              <a:tailEnd/>
            </a:ln>
          </p:spPr>
          <p:txBody>
            <a:bodyPr wrap="none">
              <a:spAutoFit/>
            </a:bodyPr>
            <a:lstStyle/>
            <a:p>
              <a:r>
                <a:rPr lang="en-US" sz="2400" i="1">
                  <a:solidFill>
                    <a:srgbClr val="000000"/>
                  </a:solidFill>
                  <a:latin typeface="Times New Roman" pitchFamily="18" charset="0"/>
                </a:rPr>
                <a:t>o(x1,x2)</a:t>
              </a:r>
              <a:r>
                <a:rPr lang="en-US" sz="2400">
                  <a:solidFill>
                    <a:srgbClr val="000000"/>
                  </a:solidFill>
                  <a:latin typeface="Times New Roman" pitchFamily="18" charset="0"/>
                </a:rPr>
                <a:t> = 1 if –0.5 + x1 + x2 &gt; 0</a:t>
              </a:r>
            </a:p>
            <a:p>
              <a:r>
                <a:rPr lang="en-US" sz="2400">
                  <a:solidFill>
                    <a:srgbClr val="000000"/>
                  </a:solidFill>
                  <a:latin typeface="Times New Roman" pitchFamily="18" charset="0"/>
                </a:rPr>
                <a:t>                = 0 otherwise</a:t>
              </a:r>
            </a:p>
          </p:txBody>
        </p:sp>
      </p:grpSp>
      <p:sp>
        <p:nvSpPr>
          <p:cNvPr id="27" name="Date Placeholder 26"/>
          <p:cNvSpPr>
            <a:spLocks noGrp="1"/>
          </p:cNvSpPr>
          <p:nvPr>
            <p:ph type="dt" sz="half" idx="10"/>
          </p:nvPr>
        </p:nvSpPr>
        <p:spPr/>
        <p:txBody>
          <a:bodyPr/>
          <a:lstStyle/>
          <a:p>
            <a:fld id="{93113C38-A958-4400-8BFD-183EF47A9F3B}" type="datetime1">
              <a:rPr lang="en-US" smtClean="0"/>
              <a:pPr/>
              <a:t>5/27/2022</a:t>
            </a:fld>
            <a:endParaRPr lang="en-US"/>
          </a:p>
        </p:txBody>
      </p:sp>
      <p:sp>
        <p:nvSpPr>
          <p:cNvPr id="28" name="Footer Placeholder 27"/>
          <p:cNvSpPr>
            <a:spLocks noGrp="1"/>
          </p:cNvSpPr>
          <p:nvPr>
            <p:ph type="ftr" sz="quarter" idx="11"/>
          </p:nvPr>
        </p:nvSpPr>
        <p:spPr/>
        <p:txBody>
          <a:bodyPr/>
          <a:lstStyle/>
          <a:p>
            <a:r>
              <a:rPr lang="en-US"/>
              <a:t>Dr. Anil Ahlawat, KIET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r>
              <a:rPr lang="en-US"/>
              <a:t>Slide </a:t>
            </a:r>
            <a:fld id="{FBB0F4B3-36B5-440C-BF0B-E8A96697A2FA}" type="slidenum">
              <a:rPr lang="en-GB"/>
              <a:pPr/>
              <a:t>32</a:t>
            </a:fld>
            <a:endParaRPr lang="en-GB"/>
          </a:p>
        </p:txBody>
      </p:sp>
      <p:sp>
        <p:nvSpPr>
          <p:cNvPr id="16386" name="Rectangle 2"/>
          <p:cNvSpPr>
            <a:spLocks noGrp="1" noChangeArrowheads="1"/>
          </p:cNvSpPr>
          <p:nvPr>
            <p:ph type="title"/>
          </p:nvPr>
        </p:nvSpPr>
        <p:spPr>
          <a:xfrm>
            <a:off x="457200" y="76200"/>
            <a:ext cx="8229600" cy="715962"/>
          </a:xfrm>
        </p:spPr>
        <p:txBody>
          <a:bodyPr>
            <a:normAutofit fontScale="90000"/>
          </a:bodyPr>
          <a:lstStyle/>
          <a:p>
            <a:r>
              <a:rPr lang="en-US" dirty="0"/>
              <a:t>NNs </a:t>
            </a:r>
            <a:r>
              <a:rPr lang="en-US" dirty="0" err="1"/>
              <a:t>vs</a:t>
            </a:r>
            <a:r>
              <a:rPr lang="en-US" dirty="0"/>
              <a:t> Computers</a:t>
            </a:r>
            <a:endParaRPr lang="en-GB" dirty="0"/>
          </a:p>
        </p:txBody>
      </p:sp>
      <p:sp>
        <p:nvSpPr>
          <p:cNvPr id="16387" name="Rectangle 3"/>
          <p:cNvSpPr>
            <a:spLocks noGrp="1" noChangeArrowheads="1"/>
          </p:cNvSpPr>
          <p:nvPr>
            <p:ph type="body" sz="half" idx="1"/>
          </p:nvPr>
        </p:nvSpPr>
        <p:spPr>
          <a:xfrm>
            <a:off x="152400" y="1219200"/>
            <a:ext cx="4343400" cy="5181600"/>
          </a:xfrm>
        </p:spPr>
        <p:txBody>
          <a:bodyPr>
            <a:normAutofit/>
          </a:bodyPr>
          <a:lstStyle/>
          <a:p>
            <a:pPr>
              <a:buFont typeface="Wingdings" pitchFamily="2" charset="2"/>
              <a:buNone/>
            </a:pPr>
            <a:r>
              <a:rPr lang="en-GB" sz="2000" b="1" dirty="0"/>
              <a:t>Digital Computers</a:t>
            </a:r>
          </a:p>
          <a:p>
            <a:r>
              <a:rPr lang="en-GB" sz="2000" dirty="0">
                <a:solidFill>
                  <a:schemeClr val="tx2"/>
                </a:solidFill>
              </a:rPr>
              <a:t>Deductive Reasoning</a:t>
            </a:r>
            <a:r>
              <a:rPr lang="en-GB" sz="2000" dirty="0"/>
              <a:t>. We apply known rules to input data to produce output.</a:t>
            </a:r>
          </a:p>
          <a:p>
            <a:r>
              <a:rPr lang="en-GB" sz="2000" dirty="0"/>
              <a:t>Computation is centralized, synchronous, and serial.</a:t>
            </a:r>
          </a:p>
          <a:p>
            <a:r>
              <a:rPr lang="en-GB" sz="2000" dirty="0"/>
              <a:t>Memory is </a:t>
            </a:r>
            <a:r>
              <a:rPr lang="en-GB" sz="2000" dirty="0" err="1"/>
              <a:t>packetted</a:t>
            </a:r>
            <a:r>
              <a:rPr lang="en-GB" sz="2000" dirty="0"/>
              <a:t>, literally stored, and location addressable.</a:t>
            </a:r>
          </a:p>
          <a:p>
            <a:r>
              <a:rPr lang="en-GB" sz="2000" dirty="0"/>
              <a:t>Not fault tolerant. One transistor goes and it no longer works.</a:t>
            </a:r>
          </a:p>
          <a:p>
            <a:r>
              <a:rPr lang="en-GB" sz="2000" dirty="0"/>
              <a:t>Exact.</a:t>
            </a:r>
          </a:p>
          <a:p>
            <a:r>
              <a:rPr lang="en-GB" sz="2000" dirty="0"/>
              <a:t>Static connectivity.</a:t>
            </a:r>
            <a:endParaRPr lang="en-US" sz="2000" dirty="0"/>
          </a:p>
          <a:p>
            <a:endParaRPr lang="en-GB" sz="2000" dirty="0"/>
          </a:p>
          <a:p>
            <a:r>
              <a:rPr lang="en-GB" sz="2000" dirty="0">
                <a:solidFill>
                  <a:schemeClr val="tx2"/>
                </a:solidFill>
              </a:rPr>
              <a:t>Applicable if well defined rules with precise input data.</a:t>
            </a:r>
          </a:p>
        </p:txBody>
      </p:sp>
      <p:sp>
        <p:nvSpPr>
          <p:cNvPr id="16388" name="Rectangle 4"/>
          <p:cNvSpPr>
            <a:spLocks noGrp="1" noChangeArrowheads="1"/>
          </p:cNvSpPr>
          <p:nvPr>
            <p:ph type="body" sz="half" idx="2"/>
          </p:nvPr>
        </p:nvSpPr>
        <p:spPr>
          <a:xfrm>
            <a:off x="4648200" y="1295400"/>
            <a:ext cx="4343400" cy="4830763"/>
          </a:xfrm>
        </p:spPr>
        <p:txBody>
          <a:bodyPr>
            <a:noAutofit/>
          </a:bodyPr>
          <a:lstStyle/>
          <a:p>
            <a:pPr>
              <a:buFont typeface="Wingdings" pitchFamily="2" charset="2"/>
              <a:buNone/>
            </a:pPr>
            <a:r>
              <a:rPr lang="en-GB" sz="2000" b="1" dirty="0"/>
              <a:t>Neural Networks</a:t>
            </a:r>
            <a:endParaRPr lang="en-US" sz="2000" b="1" dirty="0"/>
          </a:p>
          <a:p>
            <a:r>
              <a:rPr lang="en-GB" sz="2000" dirty="0">
                <a:solidFill>
                  <a:schemeClr val="tx2"/>
                </a:solidFill>
              </a:rPr>
              <a:t>Inductive Reasoning</a:t>
            </a:r>
            <a:r>
              <a:rPr lang="en-GB" sz="2000" dirty="0"/>
              <a:t>. Given input and output data (training examples), we construct the rules.</a:t>
            </a:r>
            <a:endParaRPr lang="en-US" sz="2000" dirty="0"/>
          </a:p>
          <a:p>
            <a:r>
              <a:rPr lang="en-GB" sz="2000" dirty="0"/>
              <a:t>Computation is collective, asynchronous, and parallel.</a:t>
            </a:r>
            <a:endParaRPr lang="en-US" sz="2000" dirty="0"/>
          </a:p>
          <a:p>
            <a:r>
              <a:rPr lang="en-GB" sz="2000" dirty="0"/>
              <a:t>Memory is distributed, internalized, </a:t>
            </a:r>
            <a:r>
              <a:rPr lang="en-US" sz="2000" dirty="0"/>
              <a:t>short term </a:t>
            </a:r>
            <a:r>
              <a:rPr lang="en-GB" sz="2000" dirty="0"/>
              <a:t>and </a:t>
            </a:r>
            <a:r>
              <a:rPr lang="en-GB" sz="2000" dirty="0">
                <a:solidFill>
                  <a:schemeClr val="tx2"/>
                </a:solidFill>
              </a:rPr>
              <a:t>content addressable</a:t>
            </a:r>
            <a:r>
              <a:rPr lang="en-GB" sz="2000" dirty="0"/>
              <a:t>.</a:t>
            </a:r>
          </a:p>
          <a:p>
            <a:r>
              <a:rPr lang="en-GB" sz="2000" dirty="0"/>
              <a:t>Fault tolerant, redundancy, and sharing of responsibilities.</a:t>
            </a:r>
            <a:endParaRPr lang="en-US" sz="2000" dirty="0"/>
          </a:p>
          <a:p>
            <a:r>
              <a:rPr lang="en-GB" sz="2000" dirty="0"/>
              <a:t>Inexact.</a:t>
            </a:r>
            <a:endParaRPr lang="en-GB" sz="2000" b="1" dirty="0"/>
          </a:p>
          <a:p>
            <a:r>
              <a:rPr lang="en-GB" sz="2000" dirty="0"/>
              <a:t>Dynamic connectivity.</a:t>
            </a:r>
            <a:endParaRPr lang="en-US" sz="2000" dirty="0"/>
          </a:p>
          <a:p>
            <a:endParaRPr lang="en-US" sz="2000" dirty="0"/>
          </a:p>
          <a:p>
            <a:r>
              <a:rPr lang="en-GB" sz="2000" dirty="0">
                <a:solidFill>
                  <a:schemeClr val="tx2"/>
                </a:solidFill>
              </a:rPr>
              <a:t>Applicable if rules are unknown or complicated, or if data </a:t>
            </a:r>
            <a:r>
              <a:rPr lang="en-US" sz="2000" dirty="0">
                <a:solidFill>
                  <a:schemeClr val="tx2"/>
                </a:solidFill>
              </a:rPr>
              <a:t>are</a:t>
            </a:r>
            <a:r>
              <a:rPr lang="en-GB" sz="2000" dirty="0">
                <a:solidFill>
                  <a:schemeClr val="tx2"/>
                </a:solidFill>
              </a:rPr>
              <a:t> noisy or partial.</a:t>
            </a:r>
          </a:p>
          <a:p>
            <a:endParaRPr lang="en-GB" sz="2000" dirty="0">
              <a:solidFill>
                <a:schemeClr val="tx2"/>
              </a:solidFill>
            </a:endParaRPr>
          </a:p>
        </p:txBody>
      </p:sp>
      <p:sp>
        <p:nvSpPr>
          <p:cNvPr id="6" name="Date Placeholder 5"/>
          <p:cNvSpPr>
            <a:spLocks noGrp="1"/>
          </p:cNvSpPr>
          <p:nvPr>
            <p:ph type="dt" sz="half" idx="10"/>
          </p:nvPr>
        </p:nvSpPr>
        <p:spPr/>
        <p:txBody>
          <a:bodyPr/>
          <a:lstStyle/>
          <a:p>
            <a:fld id="{67CBDEDF-3F90-41F1-896E-7BBA6073C051}" type="datetime1">
              <a:rPr lang="en-US" smtClean="0"/>
              <a:pPr/>
              <a:t>5/27/2022</a:t>
            </a:fld>
            <a:endParaRPr lang="en-US"/>
          </a:p>
        </p:txBody>
      </p:sp>
      <p:sp>
        <p:nvSpPr>
          <p:cNvPr id="8" name="Footer Placeholder 7"/>
          <p:cNvSpPr>
            <a:spLocks noGrp="1"/>
          </p:cNvSpPr>
          <p:nvPr>
            <p:ph type="ftr" sz="quarter" idx="11"/>
          </p:nvPr>
        </p:nvSpPr>
        <p:spPr/>
        <p:txBody>
          <a:bodyPr/>
          <a:lstStyle/>
          <a:p>
            <a:r>
              <a:rPr lang="en-US"/>
              <a:t>Dr. Anil Ahlawat, KIET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C60DE7E7-2C38-4C76-A9DD-777D9D244162}" type="slidenum">
              <a:rPr lang="en-GB" smtClean="0">
                <a:cs typeface="Arial" pitchFamily="34" charset="0"/>
              </a:rPr>
              <a:pPr/>
              <a:t>33</a:t>
            </a:fld>
            <a:endParaRPr lang="en-GB">
              <a:cs typeface="Arial" pitchFamily="34" charset="0"/>
            </a:endParaRPr>
          </a:p>
        </p:txBody>
      </p:sp>
      <p:sp>
        <p:nvSpPr>
          <p:cNvPr id="27651" name="Rectangle 2"/>
          <p:cNvSpPr>
            <a:spLocks noGrp="1" noChangeArrowheads="1"/>
          </p:cNvSpPr>
          <p:nvPr>
            <p:ph type="title"/>
          </p:nvPr>
        </p:nvSpPr>
        <p:spPr>
          <a:xfrm>
            <a:off x="228600" y="301625"/>
            <a:ext cx="8610600" cy="1462088"/>
          </a:xfrm>
        </p:spPr>
        <p:txBody>
          <a:bodyPr/>
          <a:lstStyle/>
          <a:p>
            <a:pPr algn="ctr"/>
            <a:r>
              <a:rPr lang="en-US"/>
              <a:t>Artificial Neural Networks (ANN)</a:t>
            </a:r>
            <a:endParaRPr lang="en-GB"/>
          </a:p>
        </p:txBody>
      </p:sp>
      <p:sp>
        <p:nvSpPr>
          <p:cNvPr id="90115" name="Rectangle 3"/>
          <p:cNvSpPr>
            <a:spLocks noGrp="1" noChangeArrowheads="1"/>
          </p:cNvSpPr>
          <p:nvPr>
            <p:ph type="body" idx="1"/>
          </p:nvPr>
        </p:nvSpPr>
        <p:spPr>
          <a:xfrm>
            <a:off x="990600" y="1905000"/>
            <a:ext cx="7772400" cy="2249488"/>
          </a:xfrm>
        </p:spPr>
        <p:txBody>
          <a:bodyPr/>
          <a:lstStyle/>
          <a:p>
            <a:pPr>
              <a:lnSpc>
                <a:spcPct val="80000"/>
              </a:lnSpc>
              <a:buFont typeface="Wingdings" pitchFamily="2" charset="2"/>
              <a:buNone/>
              <a:defRPr/>
            </a:pPr>
            <a:endParaRPr lang="en-US" sz="2400" dirty="0"/>
          </a:p>
          <a:p>
            <a:pPr>
              <a:lnSpc>
                <a:spcPct val="80000"/>
              </a:lnSpc>
              <a:buFont typeface="Wingdings" pitchFamily="2" charset="2"/>
              <a:buNone/>
              <a:defRPr/>
            </a:pPr>
            <a:r>
              <a:rPr lang="en-US" sz="2400" dirty="0"/>
              <a:t>What is an Artificial Neural Network?</a:t>
            </a:r>
          </a:p>
          <a:p>
            <a:pPr>
              <a:lnSpc>
                <a:spcPct val="80000"/>
              </a:lnSpc>
              <a:defRPr/>
            </a:pPr>
            <a:endParaRPr lang="en-US" sz="2400" dirty="0"/>
          </a:p>
          <a:p>
            <a:pPr>
              <a:lnSpc>
                <a:spcPct val="80000"/>
              </a:lnSpc>
              <a:defRPr/>
            </a:pPr>
            <a:r>
              <a:rPr lang="en-US" sz="2400" dirty="0">
                <a:effectLst>
                  <a:outerShdw blurRad="38100" dist="38100" dir="2700000" algn="tl">
                    <a:srgbClr val="C0C0C0"/>
                  </a:outerShdw>
                </a:effectLst>
              </a:rPr>
              <a:t>Artificial Neural Networks are crude attempts to model the highly massive parallel and distributed processing we believe takes place in the brain.</a:t>
            </a:r>
            <a:endParaRPr lang="en-GB" sz="2400" dirty="0">
              <a:effectLst>
                <a:outerShdw blurRad="38100" dist="38100" dir="2700000" algn="tl">
                  <a:srgbClr val="C0C0C0"/>
                </a:outerShdw>
              </a:effectLst>
            </a:endParaRPr>
          </a:p>
        </p:txBody>
      </p:sp>
      <p:grpSp>
        <p:nvGrpSpPr>
          <p:cNvPr id="2" name="Group 4"/>
          <p:cNvGrpSpPr>
            <a:grpSpLocks/>
          </p:cNvGrpSpPr>
          <p:nvPr/>
        </p:nvGrpSpPr>
        <p:grpSpPr bwMode="auto">
          <a:xfrm>
            <a:off x="2743200" y="4419600"/>
            <a:ext cx="4267200" cy="1981200"/>
            <a:chOff x="1344" y="2112"/>
            <a:chExt cx="2688" cy="1248"/>
          </a:xfrm>
        </p:grpSpPr>
        <p:sp>
          <p:nvSpPr>
            <p:cNvPr id="27654" name="Oval 5"/>
            <p:cNvSpPr>
              <a:spLocks noChangeArrowheads="1"/>
            </p:cNvSpPr>
            <p:nvPr/>
          </p:nvSpPr>
          <p:spPr bwMode="auto">
            <a:xfrm>
              <a:off x="1344" y="2784"/>
              <a:ext cx="144" cy="144"/>
            </a:xfrm>
            <a:prstGeom prst="ellipse">
              <a:avLst/>
            </a:prstGeom>
            <a:solidFill>
              <a:schemeClr val="folHlink"/>
            </a:solidFill>
            <a:ln w="9525">
              <a:solidFill>
                <a:schemeClr val="tx1"/>
              </a:solidFill>
              <a:round/>
              <a:headEnd/>
              <a:tailEnd/>
            </a:ln>
          </p:spPr>
          <p:txBody>
            <a:bodyPr wrap="none" anchor="ctr"/>
            <a:lstStyle/>
            <a:p>
              <a:endParaRPr lang="en-US"/>
            </a:p>
          </p:txBody>
        </p:sp>
        <p:sp>
          <p:nvSpPr>
            <p:cNvPr id="27655" name="Oval 6"/>
            <p:cNvSpPr>
              <a:spLocks noChangeArrowheads="1"/>
            </p:cNvSpPr>
            <p:nvPr/>
          </p:nvSpPr>
          <p:spPr bwMode="auto">
            <a:xfrm>
              <a:off x="1728" y="2208"/>
              <a:ext cx="144" cy="144"/>
            </a:xfrm>
            <a:prstGeom prst="ellipse">
              <a:avLst/>
            </a:prstGeom>
            <a:solidFill>
              <a:schemeClr val="folHlink"/>
            </a:solidFill>
            <a:ln w="9525">
              <a:solidFill>
                <a:schemeClr val="tx1"/>
              </a:solidFill>
              <a:round/>
              <a:headEnd/>
              <a:tailEnd/>
            </a:ln>
          </p:spPr>
          <p:txBody>
            <a:bodyPr wrap="none" anchor="ctr"/>
            <a:lstStyle/>
            <a:p>
              <a:endParaRPr lang="en-US"/>
            </a:p>
          </p:txBody>
        </p:sp>
        <p:sp>
          <p:nvSpPr>
            <p:cNvPr id="27656" name="Oval 7"/>
            <p:cNvSpPr>
              <a:spLocks noChangeArrowheads="1"/>
            </p:cNvSpPr>
            <p:nvPr/>
          </p:nvSpPr>
          <p:spPr bwMode="auto">
            <a:xfrm>
              <a:off x="3888" y="2880"/>
              <a:ext cx="144" cy="144"/>
            </a:xfrm>
            <a:prstGeom prst="ellipse">
              <a:avLst/>
            </a:prstGeom>
            <a:solidFill>
              <a:schemeClr val="folHlink"/>
            </a:solidFill>
            <a:ln w="9525">
              <a:solidFill>
                <a:schemeClr val="tx1"/>
              </a:solidFill>
              <a:round/>
              <a:headEnd/>
              <a:tailEnd/>
            </a:ln>
          </p:spPr>
          <p:txBody>
            <a:bodyPr wrap="none" anchor="ctr"/>
            <a:lstStyle/>
            <a:p>
              <a:endParaRPr lang="en-US"/>
            </a:p>
          </p:txBody>
        </p:sp>
        <p:sp>
          <p:nvSpPr>
            <p:cNvPr id="27657" name="Oval 8"/>
            <p:cNvSpPr>
              <a:spLocks noChangeArrowheads="1"/>
            </p:cNvSpPr>
            <p:nvPr/>
          </p:nvSpPr>
          <p:spPr bwMode="auto">
            <a:xfrm>
              <a:off x="3312" y="2400"/>
              <a:ext cx="144" cy="144"/>
            </a:xfrm>
            <a:prstGeom prst="ellipse">
              <a:avLst/>
            </a:prstGeom>
            <a:solidFill>
              <a:schemeClr val="folHlink"/>
            </a:solidFill>
            <a:ln w="9525">
              <a:solidFill>
                <a:schemeClr val="tx1"/>
              </a:solidFill>
              <a:round/>
              <a:headEnd/>
              <a:tailEnd/>
            </a:ln>
          </p:spPr>
          <p:txBody>
            <a:bodyPr wrap="none" anchor="ctr"/>
            <a:lstStyle/>
            <a:p>
              <a:endParaRPr lang="en-US"/>
            </a:p>
          </p:txBody>
        </p:sp>
        <p:sp>
          <p:nvSpPr>
            <p:cNvPr id="27658" name="Oval 9"/>
            <p:cNvSpPr>
              <a:spLocks noChangeArrowheads="1"/>
            </p:cNvSpPr>
            <p:nvPr/>
          </p:nvSpPr>
          <p:spPr bwMode="auto">
            <a:xfrm>
              <a:off x="2688" y="2112"/>
              <a:ext cx="144" cy="144"/>
            </a:xfrm>
            <a:prstGeom prst="ellipse">
              <a:avLst/>
            </a:prstGeom>
            <a:solidFill>
              <a:schemeClr val="folHlink"/>
            </a:solidFill>
            <a:ln w="9525">
              <a:solidFill>
                <a:schemeClr val="tx1"/>
              </a:solidFill>
              <a:round/>
              <a:headEnd/>
              <a:tailEnd/>
            </a:ln>
          </p:spPr>
          <p:txBody>
            <a:bodyPr wrap="none" anchor="ctr"/>
            <a:lstStyle/>
            <a:p>
              <a:endParaRPr lang="en-US"/>
            </a:p>
          </p:txBody>
        </p:sp>
        <p:sp>
          <p:nvSpPr>
            <p:cNvPr id="27659" name="Oval 10"/>
            <p:cNvSpPr>
              <a:spLocks noChangeArrowheads="1"/>
            </p:cNvSpPr>
            <p:nvPr/>
          </p:nvSpPr>
          <p:spPr bwMode="auto">
            <a:xfrm>
              <a:off x="2880" y="3216"/>
              <a:ext cx="144" cy="144"/>
            </a:xfrm>
            <a:prstGeom prst="ellipse">
              <a:avLst/>
            </a:prstGeom>
            <a:solidFill>
              <a:schemeClr val="folHlink"/>
            </a:solidFill>
            <a:ln w="9525">
              <a:solidFill>
                <a:schemeClr val="tx1"/>
              </a:solidFill>
              <a:round/>
              <a:headEnd/>
              <a:tailEnd/>
            </a:ln>
          </p:spPr>
          <p:txBody>
            <a:bodyPr wrap="none" anchor="ctr"/>
            <a:lstStyle/>
            <a:p>
              <a:endParaRPr lang="en-US"/>
            </a:p>
          </p:txBody>
        </p:sp>
        <p:sp>
          <p:nvSpPr>
            <p:cNvPr id="27660" name="Oval 11"/>
            <p:cNvSpPr>
              <a:spLocks noChangeArrowheads="1"/>
            </p:cNvSpPr>
            <p:nvPr/>
          </p:nvSpPr>
          <p:spPr bwMode="auto">
            <a:xfrm>
              <a:off x="2304" y="2928"/>
              <a:ext cx="144" cy="144"/>
            </a:xfrm>
            <a:prstGeom prst="ellipse">
              <a:avLst/>
            </a:prstGeom>
            <a:solidFill>
              <a:schemeClr val="folHlink"/>
            </a:solidFill>
            <a:ln w="9525">
              <a:solidFill>
                <a:schemeClr val="tx1"/>
              </a:solidFill>
              <a:round/>
              <a:headEnd/>
              <a:tailEnd/>
            </a:ln>
          </p:spPr>
          <p:txBody>
            <a:bodyPr wrap="none" anchor="ctr"/>
            <a:lstStyle/>
            <a:p>
              <a:endParaRPr lang="en-US"/>
            </a:p>
          </p:txBody>
        </p:sp>
        <p:sp>
          <p:nvSpPr>
            <p:cNvPr id="27661" name="Oval 12"/>
            <p:cNvSpPr>
              <a:spLocks noChangeArrowheads="1"/>
            </p:cNvSpPr>
            <p:nvPr/>
          </p:nvSpPr>
          <p:spPr bwMode="auto">
            <a:xfrm>
              <a:off x="1440" y="3216"/>
              <a:ext cx="144" cy="144"/>
            </a:xfrm>
            <a:prstGeom prst="ellipse">
              <a:avLst/>
            </a:prstGeom>
            <a:solidFill>
              <a:schemeClr val="folHlink"/>
            </a:solidFill>
            <a:ln w="9525">
              <a:solidFill>
                <a:schemeClr val="tx1"/>
              </a:solidFill>
              <a:round/>
              <a:headEnd/>
              <a:tailEnd/>
            </a:ln>
          </p:spPr>
          <p:txBody>
            <a:bodyPr wrap="none" anchor="ctr"/>
            <a:lstStyle/>
            <a:p>
              <a:endParaRPr lang="en-US"/>
            </a:p>
          </p:txBody>
        </p:sp>
        <p:sp>
          <p:nvSpPr>
            <p:cNvPr id="27662" name="Line 13"/>
            <p:cNvSpPr>
              <a:spLocks noChangeShapeType="1"/>
            </p:cNvSpPr>
            <p:nvPr/>
          </p:nvSpPr>
          <p:spPr bwMode="auto">
            <a:xfrm flipV="1">
              <a:off x="1536" y="2304"/>
              <a:ext cx="288" cy="960"/>
            </a:xfrm>
            <a:prstGeom prst="line">
              <a:avLst/>
            </a:prstGeom>
            <a:noFill/>
            <a:ln w="9525">
              <a:solidFill>
                <a:schemeClr val="tx1"/>
              </a:solidFill>
              <a:round/>
              <a:headEnd/>
              <a:tailEnd/>
            </a:ln>
          </p:spPr>
          <p:txBody>
            <a:bodyPr wrap="none" anchor="ctr"/>
            <a:lstStyle/>
            <a:p>
              <a:endParaRPr lang="en-US"/>
            </a:p>
          </p:txBody>
        </p:sp>
        <p:sp>
          <p:nvSpPr>
            <p:cNvPr id="27663" name="Line 14"/>
            <p:cNvSpPr>
              <a:spLocks noChangeShapeType="1"/>
            </p:cNvSpPr>
            <p:nvPr/>
          </p:nvSpPr>
          <p:spPr bwMode="auto">
            <a:xfrm flipV="1">
              <a:off x="1536" y="3264"/>
              <a:ext cx="1344" cy="48"/>
            </a:xfrm>
            <a:prstGeom prst="line">
              <a:avLst/>
            </a:prstGeom>
            <a:noFill/>
            <a:ln w="9525">
              <a:solidFill>
                <a:schemeClr val="tx1"/>
              </a:solidFill>
              <a:round/>
              <a:headEnd/>
              <a:tailEnd/>
            </a:ln>
          </p:spPr>
          <p:txBody>
            <a:bodyPr wrap="none" anchor="ctr"/>
            <a:lstStyle/>
            <a:p>
              <a:endParaRPr lang="en-US"/>
            </a:p>
          </p:txBody>
        </p:sp>
        <p:sp>
          <p:nvSpPr>
            <p:cNvPr id="27664" name="Line 15"/>
            <p:cNvSpPr>
              <a:spLocks noChangeShapeType="1"/>
            </p:cNvSpPr>
            <p:nvPr/>
          </p:nvSpPr>
          <p:spPr bwMode="auto">
            <a:xfrm>
              <a:off x="1344" y="2880"/>
              <a:ext cx="1056" cy="144"/>
            </a:xfrm>
            <a:prstGeom prst="line">
              <a:avLst/>
            </a:prstGeom>
            <a:noFill/>
            <a:ln w="9525">
              <a:solidFill>
                <a:schemeClr val="tx1"/>
              </a:solidFill>
              <a:round/>
              <a:headEnd/>
              <a:tailEnd/>
            </a:ln>
          </p:spPr>
          <p:txBody>
            <a:bodyPr wrap="none" anchor="ctr"/>
            <a:lstStyle/>
            <a:p>
              <a:endParaRPr lang="en-US"/>
            </a:p>
          </p:txBody>
        </p:sp>
        <p:sp>
          <p:nvSpPr>
            <p:cNvPr id="27665" name="Line 16"/>
            <p:cNvSpPr>
              <a:spLocks noChangeShapeType="1"/>
            </p:cNvSpPr>
            <p:nvPr/>
          </p:nvSpPr>
          <p:spPr bwMode="auto">
            <a:xfrm>
              <a:off x="2736" y="2208"/>
              <a:ext cx="624" cy="240"/>
            </a:xfrm>
            <a:prstGeom prst="line">
              <a:avLst/>
            </a:prstGeom>
            <a:noFill/>
            <a:ln w="9525">
              <a:solidFill>
                <a:schemeClr val="tx1"/>
              </a:solidFill>
              <a:round/>
              <a:headEnd/>
              <a:tailEnd/>
            </a:ln>
          </p:spPr>
          <p:txBody>
            <a:bodyPr wrap="none" anchor="ctr"/>
            <a:lstStyle/>
            <a:p>
              <a:endParaRPr lang="en-US"/>
            </a:p>
          </p:txBody>
        </p:sp>
        <p:sp>
          <p:nvSpPr>
            <p:cNvPr id="27666" name="Line 17"/>
            <p:cNvSpPr>
              <a:spLocks noChangeShapeType="1"/>
            </p:cNvSpPr>
            <p:nvPr/>
          </p:nvSpPr>
          <p:spPr bwMode="auto">
            <a:xfrm flipH="1">
              <a:off x="1536" y="2160"/>
              <a:ext cx="1248" cy="1104"/>
            </a:xfrm>
            <a:prstGeom prst="line">
              <a:avLst/>
            </a:prstGeom>
            <a:noFill/>
            <a:ln w="9525">
              <a:solidFill>
                <a:schemeClr val="tx1"/>
              </a:solidFill>
              <a:round/>
              <a:headEnd/>
              <a:tailEnd/>
            </a:ln>
          </p:spPr>
          <p:txBody>
            <a:bodyPr wrap="none" anchor="ctr"/>
            <a:lstStyle/>
            <a:p>
              <a:endParaRPr lang="en-US"/>
            </a:p>
          </p:txBody>
        </p:sp>
        <p:sp>
          <p:nvSpPr>
            <p:cNvPr id="27667" name="Line 18"/>
            <p:cNvSpPr>
              <a:spLocks noChangeShapeType="1"/>
            </p:cNvSpPr>
            <p:nvPr/>
          </p:nvSpPr>
          <p:spPr bwMode="auto">
            <a:xfrm>
              <a:off x="1776" y="2304"/>
              <a:ext cx="2208" cy="624"/>
            </a:xfrm>
            <a:prstGeom prst="line">
              <a:avLst/>
            </a:prstGeom>
            <a:noFill/>
            <a:ln w="9525">
              <a:solidFill>
                <a:schemeClr val="tx1"/>
              </a:solidFill>
              <a:round/>
              <a:headEnd/>
              <a:tailEnd/>
            </a:ln>
          </p:spPr>
          <p:txBody>
            <a:bodyPr wrap="none" anchor="ctr"/>
            <a:lstStyle/>
            <a:p>
              <a:endParaRPr lang="en-US"/>
            </a:p>
          </p:txBody>
        </p:sp>
        <p:sp>
          <p:nvSpPr>
            <p:cNvPr id="27668" name="Line 19"/>
            <p:cNvSpPr>
              <a:spLocks noChangeShapeType="1"/>
            </p:cNvSpPr>
            <p:nvPr/>
          </p:nvSpPr>
          <p:spPr bwMode="auto">
            <a:xfrm>
              <a:off x="1488" y="2832"/>
              <a:ext cx="2496" cy="96"/>
            </a:xfrm>
            <a:prstGeom prst="line">
              <a:avLst/>
            </a:prstGeom>
            <a:noFill/>
            <a:ln w="9525">
              <a:solidFill>
                <a:schemeClr val="tx1"/>
              </a:solidFill>
              <a:round/>
              <a:headEnd/>
              <a:tailEnd/>
            </a:ln>
          </p:spPr>
          <p:txBody>
            <a:bodyPr wrap="none" anchor="ctr"/>
            <a:lstStyle/>
            <a:p>
              <a:endParaRPr lang="en-US"/>
            </a:p>
          </p:txBody>
        </p:sp>
        <p:sp>
          <p:nvSpPr>
            <p:cNvPr id="27669" name="Line 20"/>
            <p:cNvSpPr>
              <a:spLocks noChangeShapeType="1"/>
            </p:cNvSpPr>
            <p:nvPr/>
          </p:nvSpPr>
          <p:spPr bwMode="auto">
            <a:xfrm>
              <a:off x="2784" y="2208"/>
              <a:ext cx="144" cy="1104"/>
            </a:xfrm>
            <a:prstGeom prst="line">
              <a:avLst/>
            </a:prstGeom>
            <a:noFill/>
            <a:ln w="9525">
              <a:solidFill>
                <a:schemeClr val="tx1"/>
              </a:solidFill>
              <a:round/>
              <a:headEnd/>
              <a:tailEnd/>
            </a:ln>
          </p:spPr>
          <p:txBody>
            <a:bodyPr wrap="none" anchor="ctr"/>
            <a:lstStyle/>
            <a:p>
              <a:endParaRPr lang="en-US"/>
            </a:p>
          </p:txBody>
        </p:sp>
        <p:sp>
          <p:nvSpPr>
            <p:cNvPr id="27670" name="Line 21"/>
            <p:cNvSpPr>
              <a:spLocks noChangeShapeType="1"/>
            </p:cNvSpPr>
            <p:nvPr/>
          </p:nvSpPr>
          <p:spPr bwMode="auto">
            <a:xfrm flipH="1">
              <a:off x="2400" y="2496"/>
              <a:ext cx="960" cy="528"/>
            </a:xfrm>
            <a:prstGeom prst="line">
              <a:avLst/>
            </a:prstGeom>
            <a:noFill/>
            <a:ln w="9525">
              <a:solidFill>
                <a:schemeClr val="tx1"/>
              </a:solidFill>
              <a:round/>
              <a:headEnd/>
              <a:tailEnd/>
            </a:ln>
          </p:spPr>
          <p:txBody>
            <a:bodyPr wrap="none" anchor="ctr"/>
            <a:lstStyle/>
            <a:p>
              <a:endParaRPr lang="en-US"/>
            </a:p>
          </p:txBody>
        </p:sp>
        <p:sp>
          <p:nvSpPr>
            <p:cNvPr id="27671" name="Line 22"/>
            <p:cNvSpPr>
              <a:spLocks noChangeShapeType="1"/>
            </p:cNvSpPr>
            <p:nvPr/>
          </p:nvSpPr>
          <p:spPr bwMode="auto">
            <a:xfrm>
              <a:off x="2352" y="3024"/>
              <a:ext cx="576" cy="240"/>
            </a:xfrm>
            <a:prstGeom prst="line">
              <a:avLst/>
            </a:prstGeom>
            <a:noFill/>
            <a:ln w="9525">
              <a:solidFill>
                <a:schemeClr val="tx1"/>
              </a:solidFill>
              <a:round/>
              <a:headEnd/>
              <a:tailEnd/>
            </a:ln>
          </p:spPr>
          <p:txBody>
            <a:bodyPr wrap="none" anchor="ctr"/>
            <a:lstStyle/>
            <a:p>
              <a:endParaRPr lang="en-US"/>
            </a:p>
          </p:txBody>
        </p:sp>
      </p:grpSp>
      <p:sp>
        <p:nvSpPr>
          <p:cNvPr id="24" name="Date Placeholder 23"/>
          <p:cNvSpPr>
            <a:spLocks noGrp="1"/>
          </p:cNvSpPr>
          <p:nvPr>
            <p:ph type="dt" sz="half" idx="10"/>
          </p:nvPr>
        </p:nvSpPr>
        <p:spPr/>
        <p:txBody>
          <a:bodyPr/>
          <a:lstStyle/>
          <a:p>
            <a:fld id="{85C83A6F-0D3B-4B9F-AC68-8814EC356468}" type="datetime1">
              <a:rPr lang="en-US" smtClean="0"/>
              <a:pPr/>
              <a:t>5/27/2022</a:t>
            </a:fld>
            <a:endParaRPr lang="en-US"/>
          </a:p>
        </p:txBody>
      </p:sp>
      <p:sp>
        <p:nvSpPr>
          <p:cNvPr id="25" name="Footer Placeholder 24"/>
          <p:cNvSpPr>
            <a:spLocks noGrp="1"/>
          </p:cNvSpPr>
          <p:nvPr>
            <p:ph type="ftr" sz="quarter" idx="11"/>
          </p:nvPr>
        </p:nvSpPr>
        <p:spPr/>
        <p:txBody>
          <a:bodyPr/>
          <a:lstStyle/>
          <a:p>
            <a:r>
              <a:rPr lang="en-US"/>
              <a:t>Dr. Anil Ahlawat, KIET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457200" y="274638"/>
            <a:ext cx="8229600" cy="715962"/>
          </a:xfrm>
          <a:prstGeom prst="rect">
            <a:avLst/>
          </a:prstGeom>
          <a:noFill/>
          <a:ln w="9525">
            <a:noFill/>
            <a:miter lim="800000"/>
            <a:headEnd/>
            <a:tailEnd/>
          </a:ln>
          <a:effectLst/>
        </p:spPr>
        <p:txBody>
          <a:bodyPr anchor="ctr"/>
          <a:lstStyle/>
          <a:p>
            <a:pPr eaLnBrk="1" hangingPunct="1"/>
            <a:r>
              <a:rPr lang="en-US" sz="3600" dirty="0">
                <a:solidFill>
                  <a:schemeClr val="tx2"/>
                </a:solidFill>
                <a:latin typeface="Times New Roman" pitchFamily="18" charset="0"/>
              </a:rPr>
              <a:t>   Introduction  </a:t>
            </a:r>
          </a:p>
        </p:txBody>
      </p:sp>
      <p:sp>
        <p:nvSpPr>
          <p:cNvPr id="81923" name="Rectangle 3"/>
          <p:cNvSpPr>
            <a:spLocks noChangeArrowheads="1"/>
          </p:cNvSpPr>
          <p:nvPr/>
        </p:nvSpPr>
        <p:spPr bwMode="auto">
          <a:xfrm>
            <a:off x="304800" y="1219200"/>
            <a:ext cx="8458200" cy="4118050"/>
          </a:xfrm>
          <a:prstGeom prst="rect">
            <a:avLst/>
          </a:prstGeom>
          <a:noFill/>
          <a:ln w="9525">
            <a:noFill/>
            <a:miter lim="800000"/>
            <a:headEnd/>
            <a:tailEnd/>
          </a:ln>
          <a:effectLst/>
        </p:spPr>
        <p:txBody>
          <a:bodyPr wrap="square">
            <a:spAutoFit/>
          </a:bodyPr>
          <a:lstStyle/>
          <a:p>
            <a:pPr eaLnBrk="1" hangingPunct="1">
              <a:lnSpc>
                <a:spcPct val="80000"/>
              </a:lnSpc>
              <a:spcBef>
                <a:spcPct val="20000"/>
              </a:spcBef>
              <a:buFontTx/>
              <a:buChar char="•"/>
            </a:pPr>
            <a:r>
              <a:rPr lang="en-US" sz="2400" dirty="0">
                <a:latin typeface="Times New Roman" pitchFamily="18" charset="0"/>
              </a:rPr>
              <a:t>In practice, NNs are especially useful for mapping problems which are tolerant of some errors and have lots of example data available, but to which hard and fast rules can not easily be applied. </a:t>
            </a:r>
          </a:p>
          <a:p>
            <a:pPr eaLnBrk="1" hangingPunct="1">
              <a:lnSpc>
                <a:spcPct val="80000"/>
              </a:lnSpc>
              <a:spcBef>
                <a:spcPct val="20000"/>
              </a:spcBef>
              <a:buFontTx/>
              <a:buChar char="•"/>
            </a:pPr>
            <a:endParaRPr lang="en-US" sz="2400" dirty="0">
              <a:latin typeface="Times New Roman" pitchFamily="18" charset="0"/>
            </a:endParaRPr>
          </a:p>
          <a:p>
            <a:pPr eaLnBrk="1" hangingPunct="1">
              <a:lnSpc>
                <a:spcPct val="80000"/>
              </a:lnSpc>
              <a:spcBef>
                <a:spcPct val="20000"/>
              </a:spcBef>
              <a:buFontTx/>
              <a:buChar char="•"/>
            </a:pPr>
            <a:r>
              <a:rPr lang="en-US" sz="2400" b="1" dirty="0">
                <a:latin typeface="Times New Roman" pitchFamily="18" charset="0"/>
              </a:rPr>
              <a:t>In a nutshell a Neural network can be considered as a black box that is able to predict an output pattern when it recognizes a given input pattern. </a:t>
            </a:r>
          </a:p>
          <a:p>
            <a:pPr eaLnBrk="1" hangingPunct="1">
              <a:lnSpc>
                <a:spcPct val="80000"/>
              </a:lnSpc>
              <a:spcBef>
                <a:spcPct val="20000"/>
              </a:spcBef>
              <a:buFontTx/>
              <a:buChar char="•"/>
            </a:pPr>
            <a:endParaRPr lang="en-US" sz="2400" b="1" dirty="0">
              <a:latin typeface="Times New Roman" pitchFamily="18" charset="0"/>
            </a:endParaRPr>
          </a:p>
          <a:p>
            <a:pPr eaLnBrk="1" hangingPunct="1">
              <a:lnSpc>
                <a:spcPct val="80000"/>
              </a:lnSpc>
              <a:spcBef>
                <a:spcPct val="20000"/>
              </a:spcBef>
              <a:buFontTx/>
              <a:buChar char="•"/>
            </a:pPr>
            <a:r>
              <a:rPr lang="en-US" sz="2400" b="1" dirty="0">
                <a:latin typeface="Times New Roman" pitchFamily="18" charset="0"/>
              </a:rPr>
              <a:t>Once trained, the neural network is able to recognize similarities when presented with a new input pattern, resulting in a predicted output pattern.</a:t>
            </a:r>
          </a:p>
          <a:p>
            <a:pPr eaLnBrk="1" hangingPunct="1">
              <a:lnSpc>
                <a:spcPct val="80000"/>
              </a:lnSpc>
              <a:spcBef>
                <a:spcPct val="50000"/>
              </a:spcBef>
              <a:buFontTx/>
              <a:buChar char="•"/>
            </a:pPr>
            <a:endParaRPr lang="en-US" sz="2400" b="1" dirty="0">
              <a:latin typeface="Times New Roman" pitchFamily="18" charset="0"/>
            </a:endParaRPr>
          </a:p>
        </p:txBody>
      </p:sp>
      <p:sp>
        <p:nvSpPr>
          <p:cNvPr id="4" name="Date Placeholder 3"/>
          <p:cNvSpPr>
            <a:spLocks noGrp="1"/>
          </p:cNvSpPr>
          <p:nvPr>
            <p:ph type="dt" sz="half" idx="10"/>
          </p:nvPr>
        </p:nvSpPr>
        <p:spPr/>
        <p:txBody>
          <a:bodyPr/>
          <a:lstStyle/>
          <a:p>
            <a:fld id="{07526AC2-A289-400E-B234-77A7D3475664}"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34</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 calcmode="lin" valueType="num">
                                      <p:cBhvr additive="base">
                                        <p:cTn id="7" dur="500" fill="hold"/>
                                        <p:tgtEl>
                                          <p:spTgt spid="819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23">
                                            <p:txEl>
                                              <p:pRg st="2" end="2"/>
                                            </p:txEl>
                                          </p:spTgt>
                                        </p:tgtEl>
                                        <p:attrNameLst>
                                          <p:attrName>style.visibility</p:attrName>
                                        </p:attrNameLst>
                                      </p:cBhvr>
                                      <p:to>
                                        <p:strVal val="visible"/>
                                      </p:to>
                                    </p:set>
                                    <p:anim calcmode="lin" valueType="num">
                                      <p:cBhvr additive="base">
                                        <p:cTn id="13" dur="500" fill="hold"/>
                                        <p:tgtEl>
                                          <p:spTgt spid="819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23">
                                            <p:txEl>
                                              <p:pRg st="4" end="4"/>
                                            </p:txEl>
                                          </p:spTgt>
                                        </p:tgtEl>
                                        <p:attrNameLst>
                                          <p:attrName>style.visibility</p:attrName>
                                        </p:attrNameLst>
                                      </p:cBhvr>
                                      <p:to>
                                        <p:strVal val="visible"/>
                                      </p:to>
                                    </p:set>
                                    <p:anim calcmode="lin" valueType="num">
                                      <p:cBhvr additive="base">
                                        <p:cTn id="19" dur="500" fill="hold"/>
                                        <p:tgtEl>
                                          <p:spTgt spid="819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Neural Networks</a:t>
            </a:r>
          </a:p>
        </p:txBody>
      </p:sp>
      <p:sp>
        <p:nvSpPr>
          <p:cNvPr id="9219" name="Rectangle 3"/>
          <p:cNvSpPr>
            <a:spLocks noGrp="1" noChangeArrowheads="1"/>
          </p:cNvSpPr>
          <p:nvPr>
            <p:ph type="body" idx="1"/>
          </p:nvPr>
        </p:nvSpPr>
        <p:spPr/>
        <p:txBody>
          <a:bodyPr>
            <a:normAutofit/>
          </a:bodyPr>
          <a:lstStyle/>
          <a:p>
            <a:pPr marL="609600" indent="-609600">
              <a:lnSpc>
                <a:spcPct val="90000"/>
              </a:lnSpc>
            </a:pPr>
            <a:r>
              <a:rPr lang="en-US" sz="2400" dirty="0"/>
              <a:t>A mathematical model to solve engineering problems</a:t>
            </a:r>
          </a:p>
          <a:p>
            <a:pPr marL="990600" lvl="1" indent="-533400">
              <a:lnSpc>
                <a:spcPct val="90000"/>
              </a:lnSpc>
            </a:pPr>
            <a:r>
              <a:rPr lang="en-US" sz="2400" dirty="0"/>
              <a:t>Group of highly connected neurons to realize compositions of non linear functions</a:t>
            </a:r>
          </a:p>
          <a:p>
            <a:pPr marL="609600" indent="-609600">
              <a:lnSpc>
                <a:spcPct val="90000"/>
              </a:lnSpc>
            </a:pPr>
            <a:r>
              <a:rPr lang="en-US" sz="2400" dirty="0"/>
              <a:t>Tasks</a:t>
            </a:r>
          </a:p>
          <a:p>
            <a:pPr marL="990600" lvl="1" indent="-533400">
              <a:lnSpc>
                <a:spcPct val="90000"/>
              </a:lnSpc>
            </a:pPr>
            <a:r>
              <a:rPr lang="en-US" sz="2400" dirty="0"/>
              <a:t>Classification</a:t>
            </a:r>
          </a:p>
          <a:p>
            <a:pPr marL="990600" lvl="1" indent="-533400">
              <a:lnSpc>
                <a:spcPct val="90000"/>
              </a:lnSpc>
            </a:pPr>
            <a:r>
              <a:rPr lang="en-US" sz="2400" dirty="0"/>
              <a:t>Discrimination</a:t>
            </a:r>
          </a:p>
          <a:p>
            <a:pPr marL="990600" lvl="1" indent="-533400">
              <a:lnSpc>
                <a:spcPct val="90000"/>
              </a:lnSpc>
            </a:pPr>
            <a:r>
              <a:rPr lang="en-US" sz="2400" dirty="0"/>
              <a:t>Estimation </a:t>
            </a:r>
          </a:p>
          <a:p>
            <a:pPr marL="609600" indent="-609600">
              <a:lnSpc>
                <a:spcPct val="90000"/>
              </a:lnSpc>
            </a:pPr>
            <a:r>
              <a:rPr lang="en-US" sz="2400" dirty="0"/>
              <a:t>2 types of networks</a:t>
            </a:r>
          </a:p>
          <a:p>
            <a:pPr marL="990600" lvl="1" indent="-533400">
              <a:lnSpc>
                <a:spcPct val="90000"/>
              </a:lnSpc>
            </a:pPr>
            <a:r>
              <a:rPr lang="en-US" sz="2400" dirty="0"/>
              <a:t>Feed forward Neural Networks</a:t>
            </a:r>
          </a:p>
          <a:p>
            <a:pPr marL="990600" lvl="1" indent="-533400">
              <a:lnSpc>
                <a:spcPct val="90000"/>
              </a:lnSpc>
            </a:pPr>
            <a:r>
              <a:rPr lang="en-US" sz="2400" dirty="0"/>
              <a:t>Recurrent Neural Networks </a:t>
            </a:r>
          </a:p>
        </p:txBody>
      </p:sp>
      <p:sp>
        <p:nvSpPr>
          <p:cNvPr id="4" name="Date Placeholder 3"/>
          <p:cNvSpPr>
            <a:spLocks noGrp="1"/>
          </p:cNvSpPr>
          <p:nvPr>
            <p:ph type="dt" sz="half" idx="10"/>
          </p:nvPr>
        </p:nvSpPr>
        <p:spPr/>
        <p:txBody>
          <a:bodyPr/>
          <a:lstStyle/>
          <a:p>
            <a:fld id="{42DAB55C-06F6-4BB0-B5EF-0D6CF91C6E9B}"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35</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anim calcmode="lin" valueType="num">
                                      <p:cBhvr additive="base">
                                        <p:cTn id="11"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 calcmode="lin" valueType="num">
                                      <p:cBhvr additive="base">
                                        <p:cTn id="17"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1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219">
                                            <p:txEl>
                                              <p:pRg st="3" end="3"/>
                                            </p:txEl>
                                          </p:spTgt>
                                        </p:tgtEl>
                                        <p:attrNameLst>
                                          <p:attrName>style.visibility</p:attrName>
                                        </p:attrNameLst>
                                      </p:cBhvr>
                                      <p:to>
                                        <p:strVal val="visible"/>
                                      </p:to>
                                    </p:set>
                                    <p:anim calcmode="lin" valueType="num">
                                      <p:cBhvr additive="base">
                                        <p:cTn id="21"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21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219">
                                            <p:txEl>
                                              <p:pRg st="4" end="4"/>
                                            </p:txEl>
                                          </p:spTgt>
                                        </p:tgtEl>
                                        <p:attrNameLst>
                                          <p:attrName>style.visibility</p:attrName>
                                        </p:attrNameLst>
                                      </p:cBhvr>
                                      <p:to>
                                        <p:strVal val="visible"/>
                                      </p:to>
                                    </p:set>
                                    <p:anim calcmode="lin" valueType="num">
                                      <p:cBhvr additive="base">
                                        <p:cTn id="25"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219">
                                            <p:txEl>
                                              <p:pRg st="5" end="5"/>
                                            </p:txEl>
                                          </p:spTgt>
                                        </p:tgtEl>
                                        <p:attrNameLst>
                                          <p:attrName>style.visibility</p:attrName>
                                        </p:attrNameLst>
                                      </p:cBhvr>
                                      <p:to>
                                        <p:strVal val="visible"/>
                                      </p:to>
                                    </p:set>
                                    <p:anim calcmode="lin" valueType="num">
                                      <p:cBhvr additive="base">
                                        <p:cTn id="29"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219">
                                            <p:txEl>
                                              <p:pRg st="6" end="6"/>
                                            </p:txEl>
                                          </p:spTgt>
                                        </p:tgtEl>
                                        <p:attrNameLst>
                                          <p:attrName>style.visibility</p:attrName>
                                        </p:attrNameLst>
                                      </p:cBhvr>
                                      <p:to>
                                        <p:strVal val="visible"/>
                                      </p:to>
                                    </p:set>
                                    <p:anim calcmode="lin" valueType="num">
                                      <p:cBhvr additive="base">
                                        <p:cTn id="35"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21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219">
                                            <p:txEl>
                                              <p:pRg st="7" end="7"/>
                                            </p:txEl>
                                          </p:spTgt>
                                        </p:tgtEl>
                                        <p:attrNameLst>
                                          <p:attrName>style.visibility</p:attrName>
                                        </p:attrNameLst>
                                      </p:cBhvr>
                                      <p:to>
                                        <p:strVal val="visible"/>
                                      </p:to>
                                    </p:set>
                                    <p:anim calcmode="lin" valueType="num">
                                      <p:cBhvr additive="base">
                                        <p:cTn id="39"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21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219">
                                            <p:txEl>
                                              <p:pRg st="8" end="8"/>
                                            </p:txEl>
                                          </p:spTgt>
                                        </p:tgtEl>
                                        <p:attrNameLst>
                                          <p:attrName>style.visibility</p:attrName>
                                        </p:attrNameLst>
                                      </p:cBhvr>
                                      <p:to>
                                        <p:strVal val="visible"/>
                                      </p:to>
                                    </p:set>
                                    <p:anim calcmode="lin" valueType="num">
                                      <p:cBhvr additive="base">
                                        <p:cTn id="43" dur="500" fill="hold"/>
                                        <p:tgtEl>
                                          <p:spTgt spid="921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21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0" y="0"/>
            <a:ext cx="91440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8" charset="0"/>
                <a:cs typeface="Times New Roman" pitchFamily="18" charset="0"/>
              </a:rPr>
              <a:t>Why Artificial Neural Networks?</a:t>
            </a:r>
          </a:p>
        </p:txBody>
      </p:sp>
      <p:sp>
        <p:nvSpPr>
          <p:cNvPr id="19458" name="Text Box 2"/>
          <p:cNvSpPr txBox="1">
            <a:spLocks noChangeArrowheads="1"/>
          </p:cNvSpPr>
          <p:nvPr/>
        </p:nvSpPr>
        <p:spPr bwMode="auto">
          <a:xfrm>
            <a:off x="228600" y="914400"/>
            <a:ext cx="8686800" cy="5257800"/>
          </a:xfrm>
          <a:prstGeom prst="rect">
            <a:avLst/>
          </a:prstGeom>
          <a:noFill/>
          <a:ln w="9525">
            <a:noFill/>
            <a:round/>
            <a:headEnd/>
            <a:tailEnd/>
          </a:ln>
          <a:effectLst/>
        </p:spPr>
        <p:txBody>
          <a:bodyPr lIns="90000" tIns="46800" rIns="90000" bIns="46800">
            <a:spAutoFit/>
          </a:bodyPr>
          <a:lstStyle/>
          <a:p>
            <a:pPr>
              <a:lnSpc>
                <a:spcPct val="100000"/>
              </a:lnSpc>
              <a:buClr>
                <a:srgbClr val="D34817"/>
              </a:buClr>
              <a:buSzPct val="85000"/>
              <a:buFont typeface="Wingdings 2" pitchFamily="16" charset="2"/>
              <a:buChar char=""/>
              <a:tabLst>
                <a:tab pos="639763" algn="l"/>
                <a:tab pos="1554163" algn="l"/>
                <a:tab pos="2468563" algn="l"/>
                <a:tab pos="3382963" algn="l"/>
                <a:tab pos="4297363" algn="l"/>
                <a:tab pos="5211763" algn="l"/>
                <a:tab pos="6126163" algn="l"/>
                <a:tab pos="7040563" algn="l"/>
                <a:tab pos="7954963" algn="l"/>
                <a:tab pos="8869363" algn="l"/>
                <a:tab pos="9783763" algn="l"/>
              </a:tabLst>
            </a:pPr>
            <a:r>
              <a:rPr lang="en-GB" sz="2800">
                <a:solidFill>
                  <a:srgbClr val="000000"/>
                </a:solidFill>
                <a:latin typeface="Times New Roman" pitchFamily="18" charset="0"/>
                <a:cs typeface="Times New Roman" pitchFamily="18" charset="0"/>
              </a:rPr>
              <a:t>There are two basic reasons why we are interested in building artificial neural networks (ANNs):</a:t>
            </a:r>
          </a:p>
          <a:p>
            <a:pPr>
              <a:lnSpc>
                <a:spcPct val="100000"/>
              </a:lnSpc>
              <a:buClr>
                <a:srgbClr val="D34817"/>
              </a:buClr>
              <a:buSzPct val="85000"/>
              <a:buFont typeface="Wingdings 2" pitchFamily="16" charset="2"/>
              <a:buNone/>
              <a:tabLst>
                <a:tab pos="639763" algn="l"/>
                <a:tab pos="1554163" algn="l"/>
                <a:tab pos="2468563" algn="l"/>
                <a:tab pos="3382963" algn="l"/>
                <a:tab pos="4297363" algn="l"/>
                <a:tab pos="5211763" algn="l"/>
                <a:tab pos="6126163" algn="l"/>
                <a:tab pos="7040563" algn="l"/>
                <a:tab pos="7954963" algn="l"/>
                <a:tab pos="8869363" algn="l"/>
                <a:tab pos="9783763" algn="l"/>
              </a:tabLst>
            </a:pPr>
            <a:endParaRPr lang="en-GB" sz="2800">
              <a:solidFill>
                <a:srgbClr val="000000"/>
              </a:solidFill>
              <a:latin typeface="Times New Roman" pitchFamily="18" charset="0"/>
              <a:cs typeface="Times New Roman" pitchFamily="18" charset="0"/>
            </a:endParaRPr>
          </a:p>
          <a:p>
            <a:pPr>
              <a:lnSpc>
                <a:spcPct val="100000"/>
              </a:lnSpc>
              <a:buClr>
                <a:srgbClr val="D34817"/>
              </a:buClr>
              <a:buSzPct val="85000"/>
              <a:buFont typeface="Times New Roman" pitchFamily="18" charset="0"/>
              <a:buChar char="•"/>
              <a:tabLst>
                <a:tab pos="639763" algn="l"/>
                <a:tab pos="1554163" algn="l"/>
                <a:tab pos="2468563" algn="l"/>
                <a:tab pos="3382963" algn="l"/>
                <a:tab pos="4297363" algn="l"/>
                <a:tab pos="5211763" algn="l"/>
                <a:tab pos="6126163" algn="l"/>
                <a:tab pos="7040563" algn="l"/>
                <a:tab pos="7954963" algn="l"/>
                <a:tab pos="8869363" algn="l"/>
                <a:tab pos="9783763" algn="l"/>
              </a:tabLst>
            </a:pPr>
            <a:r>
              <a:rPr lang="en-GB" sz="2800">
                <a:solidFill>
                  <a:srgbClr val="000000"/>
                </a:solidFill>
                <a:latin typeface="Times New Roman" pitchFamily="18" charset="0"/>
                <a:cs typeface="Times New Roman" pitchFamily="18" charset="0"/>
              </a:rPr>
              <a:t>  </a:t>
            </a:r>
            <a:r>
              <a:rPr lang="en-GB" sz="2800" b="1">
                <a:solidFill>
                  <a:srgbClr val="0070C0"/>
                </a:solidFill>
                <a:latin typeface="Times New Roman" pitchFamily="18" charset="0"/>
                <a:cs typeface="Times New Roman" pitchFamily="18" charset="0"/>
              </a:rPr>
              <a:t>Technical viewpoint:</a:t>
            </a:r>
            <a:r>
              <a:rPr lang="en-GB" sz="2800">
                <a:solidFill>
                  <a:srgbClr val="0070C0"/>
                </a:solidFill>
                <a:latin typeface="Times New Roman" pitchFamily="18" charset="0"/>
                <a:cs typeface="Times New Roman" pitchFamily="18" charset="0"/>
              </a:rPr>
              <a:t> </a:t>
            </a:r>
            <a:r>
              <a:rPr lang="en-GB" sz="2800">
                <a:solidFill>
                  <a:srgbClr val="000000"/>
                </a:solidFill>
                <a:latin typeface="Times New Roman" pitchFamily="18" charset="0"/>
                <a:cs typeface="Times New Roman" pitchFamily="18" charset="0"/>
              </a:rPr>
              <a:t>Some problems such as </a:t>
            </a:r>
            <a:br>
              <a:rPr lang="en-GB" sz="2800">
                <a:solidFill>
                  <a:srgbClr val="000000"/>
                </a:solidFill>
                <a:latin typeface="Times New Roman" pitchFamily="18" charset="0"/>
                <a:cs typeface="Times New Roman" pitchFamily="18" charset="0"/>
              </a:rPr>
            </a:br>
            <a:r>
              <a:rPr lang="en-GB" sz="2800">
                <a:solidFill>
                  <a:srgbClr val="000000"/>
                </a:solidFill>
                <a:latin typeface="Times New Roman" pitchFamily="18" charset="0"/>
                <a:cs typeface="Times New Roman" pitchFamily="18" charset="0"/>
              </a:rPr>
              <a:t>   character recognition or the prediction of future </a:t>
            </a:r>
            <a:br>
              <a:rPr lang="en-GB" sz="2800">
                <a:solidFill>
                  <a:srgbClr val="000000"/>
                </a:solidFill>
                <a:latin typeface="Times New Roman" pitchFamily="18" charset="0"/>
                <a:cs typeface="Times New Roman" pitchFamily="18" charset="0"/>
              </a:rPr>
            </a:br>
            <a:r>
              <a:rPr lang="en-GB" sz="2800">
                <a:solidFill>
                  <a:srgbClr val="000000"/>
                </a:solidFill>
                <a:latin typeface="Times New Roman" pitchFamily="18" charset="0"/>
                <a:cs typeface="Times New Roman" pitchFamily="18" charset="0"/>
              </a:rPr>
              <a:t>   states of a system require massively parallel and </a:t>
            </a:r>
            <a:br>
              <a:rPr lang="en-GB" sz="2800">
                <a:solidFill>
                  <a:srgbClr val="000000"/>
                </a:solidFill>
                <a:latin typeface="Times New Roman" pitchFamily="18" charset="0"/>
                <a:cs typeface="Times New Roman" pitchFamily="18" charset="0"/>
              </a:rPr>
            </a:br>
            <a:r>
              <a:rPr lang="en-GB" sz="2800">
                <a:solidFill>
                  <a:srgbClr val="000000"/>
                </a:solidFill>
                <a:latin typeface="Times New Roman" pitchFamily="18" charset="0"/>
                <a:cs typeface="Times New Roman" pitchFamily="18" charset="0"/>
              </a:rPr>
              <a:t>   adaptive processing.</a:t>
            </a:r>
          </a:p>
          <a:p>
            <a:pPr>
              <a:lnSpc>
                <a:spcPct val="100000"/>
              </a:lnSpc>
              <a:buClr>
                <a:srgbClr val="D34817"/>
              </a:buClr>
              <a:buSzPct val="85000"/>
              <a:buFont typeface="Wingdings 2" pitchFamily="16" charset="2"/>
              <a:buNone/>
              <a:tabLst>
                <a:tab pos="639763" algn="l"/>
                <a:tab pos="1554163" algn="l"/>
                <a:tab pos="2468563" algn="l"/>
                <a:tab pos="3382963" algn="l"/>
                <a:tab pos="4297363" algn="l"/>
                <a:tab pos="5211763" algn="l"/>
                <a:tab pos="6126163" algn="l"/>
                <a:tab pos="7040563" algn="l"/>
                <a:tab pos="7954963" algn="l"/>
                <a:tab pos="8869363" algn="l"/>
                <a:tab pos="9783763" algn="l"/>
              </a:tabLst>
            </a:pPr>
            <a:endParaRPr lang="en-GB" sz="2800">
              <a:solidFill>
                <a:srgbClr val="000000"/>
              </a:solidFill>
              <a:latin typeface="Times New Roman" pitchFamily="18" charset="0"/>
              <a:cs typeface="Times New Roman" pitchFamily="18" charset="0"/>
            </a:endParaRPr>
          </a:p>
          <a:p>
            <a:pPr>
              <a:lnSpc>
                <a:spcPct val="100000"/>
              </a:lnSpc>
              <a:buClr>
                <a:srgbClr val="D34817"/>
              </a:buClr>
              <a:buSzPct val="85000"/>
              <a:buFont typeface="Times New Roman" pitchFamily="18" charset="0"/>
              <a:buChar char="•"/>
              <a:tabLst>
                <a:tab pos="639763" algn="l"/>
                <a:tab pos="1554163" algn="l"/>
                <a:tab pos="2468563" algn="l"/>
                <a:tab pos="3382963" algn="l"/>
                <a:tab pos="4297363" algn="l"/>
                <a:tab pos="5211763" algn="l"/>
                <a:tab pos="6126163" algn="l"/>
                <a:tab pos="7040563" algn="l"/>
                <a:tab pos="7954963" algn="l"/>
                <a:tab pos="8869363" algn="l"/>
                <a:tab pos="9783763" algn="l"/>
              </a:tabLst>
            </a:pPr>
            <a:r>
              <a:rPr lang="en-GB" sz="2800">
                <a:solidFill>
                  <a:srgbClr val="000000"/>
                </a:solidFill>
                <a:latin typeface="Times New Roman" pitchFamily="18" charset="0"/>
                <a:cs typeface="Times New Roman" pitchFamily="18" charset="0"/>
              </a:rPr>
              <a:t>  </a:t>
            </a:r>
            <a:r>
              <a:rPr lang="en-GB" sz="2800" b="1">
                <a:solidFill>
                  <a:srgbClr val="0070C0"/>
                </a:solidFill>
                <a:latin typeface="Times New Roman" pitchFamily="18" charset="0"/>
                <a:cs typeface="Times New Roman" pitchFamily="18" charset="0"/>
              </a:rPr>
              <a:t>Biological viewpoint:</a:t>
            </a:r>
            <a:r>
              <a:rPr lang="en-GB" sz="2800">
                <a:solidFill>
                  <a:srgbClr val="0070C0"/>
                </a:solidFill>
                <a:latin typeface="Times New Roman" pitchFamily="18" charset="0"/>
                <a:cs typeface="Times New Roman" pitchFamily="18" charset="0"/>
              </a:rPr>
              <a:t> </a:t>
            </a:r>
            <a:r>
              <a:rPr lang="en-GB" sz="2800">
                <a:solidFill>
                  <a:srgbClr val="000000"/>
                </a:solidFill>
                <a:latin typeface="Times New Roman" pitchFamily="18" charset="0"/>
                <a:cs typeface="Times New Roman" pitchFamily="18" charset="0"/>
              </a:rPr>
              <a:t>ANNs can be used to </a:t>
            </a:r>
            <a:br>
              <a:rPr lang="en-GB" sz="2800">
                <a:solidFill>
                  <a:srgbClr val="000000"/>
                </a:solidFill>
                <a:latin typeface="Times New Roman" pitchFamily="18" charset="0"/>
                <a:cs typeface="Times New Roman" pitchFamily="18" charset="0"/>
              </a:rPr>
            </a:br>
            <a:r>
              <a:rPr lang="en-GB" sz="2800">
                <a:solidFill>
                  <a:srgbClr val="000000"/>
                </a:solidFill>
                <a:latin typeface="Times New Roman" pitchFamily="18" charset="0"/>
                <a:cs typeface="Times New Roman" pitchFamily="18" charset="0"/>
              </a:rPr>
              <a:t>   replicate and simulate components of the human </a:t>
            </a:r>
            <a:br>
              <a:rPr lang="en-GB" sz="2800">
                <a:solidFill>
                  <a:srgbClr val="000000"/>
                </a:solidFill>
                <a:latin typeface="Times New Roman" pitchFamily="18" charset="0"/>
                <a:cs typeface="Times New Roman" pitchFamily="18" charset="0"/>
              </a:rPr>
            </a:br>
            <a:r>
              <a:rPr lang="en-GB" sz="2800">
                <a:solidFill>
                  <a:srgbClr val="000000"/>
                </a:solidFill>
                <a:latin typeface="Times New Roman" pitchFamily="18" charset="0"/>
                <a:cs typeface="Times New Roman" pitchFamily="18" charset="0"/>
              </a:rPr>
              <a:t>   (or animal) brain, thereby giving us insight into </a:t>
            </a:r>
            <a:br>
              <a:rPr lang="en-GB" sz="2800">
                <a:solidFill>
                  <a:srgbClr val="000000"/>
                </a:solidFill>
                <a:latin typeface="Times New Roman" pitchFamily="18" charset="0"/>
                <a:cs typeface="Times New Roman" pitchFamily="18" charset="0"/>
              </a:rPr>
            </a:br>
            <a:r>
              <a:rPr lang="en-GB" sz="2800">
                <a:solidFill>
                  <a:srgbClr val="000000"/>
                </a:solidFill>
                <a:latin typeface="Times New Roman" pitchFamily="18" charset="0"/>
                <a:cs typeface="Times New Roman" pitchFamily="18" charset="0"/>
              </a:rPr>
              <a:t>   natural information processing.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6"/>
          <p:cNvSpPr>
            <a:spLocks noGrp="1"/>
          </p:cNvSpPr>
          <p:nvPr>
            <p:ph type="sldNum" sz="quarter" idx="12"/>
          </p:nvPr>
        </p:nvSpPr>
        <p:spPr>
          <a:noFill/>
        </p:spPr>
        <p:txBody>
          <a:bodyPr/>
          <a:lstStyle/>
          <a:p>
            <a:fld id="{97B99648-BC67-4EC5-A030-ABE36BB77342}" type="slidenum">
              <a:rPr lang="en-GB" smtClean="0">
                <a:cs typeface="Arial" pitchFamily="34" charset="0"/>
              </a:rPr>
              <a:pPr/>
              <a:t>37</a:t>
            </a:fld>
            <a:endParaRPr lang="en-GB">
              <a:cs typeface="Arial" pitchFamily="34" charset="0"/>
            </a:endParaRPr>
          </a:p>
        </p:txBody>
      </p:sp>
      <p:sp>
        <p:nvSpPr>
          <p:cNvPr id="49155" name="Rectangle 2"/>
          <p:cNvSpPr>
            <a:spLocks noGrp="1" noChangeArrowheads="1"/>
          </p:cNvSpPr>
          <p:nvPr>
            <p:ph type="title"/>
          </p:nvPr>
        </p:nvSpPr>
        <p:spPr>
          <a:xfrm>
            <a:off x="762000" y="0"/>
            <a:ext cx="7772400" cy="1462088"/>
          </a:xfrm>
        </p:spPr>
        <p:txBody>
          <a:bodyPr/>
          <a:lstStyle/>
          <a:p>
            <a:r>
              <a:rPr lang="en-US"/>
              <a:t>ANN Architecture</a:t>
            </a:r>
            <a:endParaRPr lang="en-GB"/>
          </a:p>
        </p:txBody>
      </p:sp>
      <p:sp>
        <p:nvSpPr>
          <p:cNvPr id="49156" name="Rectangle 3"/>
          <p:cNvSpPr>
            <a:spLocks noGrp="1" noChangeArrowheads="1"/>
          </p:cNvSpPr>
          <p:nvPr>
            <p:ph type="body" sz="half" idx="1"/>
          </p:nvPr>
        </p:nvSpPr>
        <p:spPr>
          <a:xfrm>
            <a:off x="304800" y="1219200"/>
            <a:ext cx="4648200" cy="5334000"/>
          </a:xfrm>
        </p:spPr>
        <p:txBody>
          <a:bodyPr>
            <a:normAutofit/>
          </a:bodyPr>
          <a:lstStyle/>
          <a:p>
            <a:pPr algn="just">
              <a:lnSpc>
                <a:spcPct val="80000"/>
              </a:lnSpc>
            </a:pPr>
            <a:r>
              <a:rPr lang="en-US" sz="2400" b="1" i="1" dirty="0" err="1">
                <a:solidFill>
                  <a:srgbClr val="FF0000"/>
                </a:solidFill>
                <a:latin typeface="Andalus" pitchFamily="18" charset="-78"/>
                <a:cs typeface="Andalus" pitchFamily="18" charset="-78"/>
              </a:rPr>
              <a:t>Feedforward</a:t>
            </a:r>
            <a:r>
              <a:rPr lang="en-US" sz="2400" dirty="0">
                <a:latin typeface="Andalus" pitchFamily="18" charset="-78"/>
                <a:cs typeface="Andalus" pitchFamily="18" charset="-78"/>
              </a:rPr>
              <a:t>: Links are unidirectional, and there are no cycles, i.e., the network is a directed acyclic graph (DAG).</a:t>
            </a:r>
          </a:p>
          <a:p>
            <a:pPr algn="just">
              <a:lnSpc>
                <a:spcPct val="80000"/>
              </a:lnSpc>
            </a:pPr>
            <a:r>
              <a:rPr lang="en-US" sz="2400" dirty="0">
                <a:latin typeface="Andalus" pitchFamily="18" charset="-78"/>
                <a:cs typeface="Andalus" pitchFamily="18" charset="-78"/>
              </a:rPr>
              <a:t>Units are arranged in layers, and each unit is linked only to units in the next layer.  </a:t>
            </a:r>
          </a:p>
          <a:p>
            <a:pPr algn="just">
              <a:lnSpc>
                <a:spcPct val="80000"/>
              </a:lnSpc>
            </a:pPr>
            <a:r>
              <a:rPr lang="en-US" sz="2400" dirty="0">
                <a:latin typeface="Andalus" pitchFamily="18" charset="-78"/>
                <a:cs typeface="Andalus" pitchFamily="18" charset="-78"/>
              </a:rPr>
              <a:t>There is no internal state other than the weights.</a:t>
            </a:r>
          </a:p>
          <a:p>
            <a:pPr>
              <a:lnSpc>
                <a:spcPct val="80000"/>
              </a:lnSpc>
            </a:pPr>
            <a:endParaRPr lang="en-US" sz="2400" dirty="0">
              <a:latin typeface="Andalus" pitchFamily="18" charset="-78"/>
              <a:cs typeface="Andalus" pitchFamily="18" charset="-78"/>
            </a:endParaRPr>
          </a:p>
          <a:p>
            <a:pPr algn="just">
              <a:lnSpc>
                <a:spcPct val="80000"/>
              </a:lnSpc>
            </a:pPr>
            <a:r>
              <a:rPr lang="en-US" sz="2400" b="1" i="1" dirty="0">
                <a:solidFill>
                  <a:srgbClr val="FF0000"/>
                </a:solidFill>
                <a:latin typeface="Andalus" pitchFamily="18" charset="-78"/>
                <a:cs typeface="Andalus" pitchFamily="18" charset="-78"/>
              </a:rPr>
              <a:t>Recurrent</a:t>
            </a:r>
            <a:r>
              <a:rPr lang="en-US" sz="2400" dirty="0">
                <a:latin typeface="Andalus" pitchFamily="18" charset="-78"/>
                <a:cs typeface="Andalus" pitchFamily="18" charset="-78"/>
              </a:rPr>
              <a:t>: Links can form arbitrary topologies, which can implement memory.  </a:t>
            </a:r>
          </a:p>
          <a:p>
            <a:pPr algn="just">
              <a:lnSpc>
                <a:spcPct val="80000"/>
              </a:lnSpc>
            </a:pPr>
            <a:r>
              <a:rPr lang="en-US" sz="2400" dirty="0">
                <a:latin typeface="Andalus" pitchFamily="18" charset="-78"/>
                <a:cs typeface="Andalus" pitchFamily="18" charset="-78"/>
              </a:rPr>
              <a:t>Behavior can become unstable, oscillatory</a:t>
            </a:r>
            <a:r>
              <a:rPr lang="en-US" sz="2400" dirty="0"/>
              <a:t>.</a:t>
            </a:r>
            <a:endParaRPr lang="en-GB" sz="2400" dirty="0"/>
          </a:p>
        </p:txBody>
      </p:sp>
      <p:grpSp>
        <p:nvGrpSpPr>
          <p:cNvPr id="2" name="Group 5"/>
          <p:cNvGrpSpPr>
            <a:grpSpLocks/>
          </p:cNvGrpSpPr>
          <p:nvPr/>
        </p:nvGrpSpPr>
        <p:grpSpPr bwMode="auto">
          <a:xfrm>
            <a:off x="6053138" y="1771650"/>
            <a:ext cx="1719262" cy="2495550"/>
            <a:chOff x="840" y="1207"/>
            <a:chExt cx="861" cy="1452"/>
          </a:xfrm>
        </p:grpSpPr>
        <p:grpSp>
          <p:nvGrpSpPr>
            <p:cNvPr id="3" name="Group 6"/>
            <p:cNvGrpSpPr>
              <a:grpSpLocks/>
            </p:cNvGrpSpPr>
            <p:nvPr/>
          </p:nvGrpSpPr>
          <p:grpSpPr bwMode="auto">
            <a:xfrm>
              <a:off x="840" y="1706"/>
              <a:ext cx="861" cy="136"/>
              <a:chOff x="2200" y="1389"/>
              <a:chExt cx="861" cy="136"/>
            </a:xfrm>
          </p:grpSpPr>
          <p:sp>
            <p:nvSpPr>
              <p:cNvPr id="49257" name="Oval 7"/>
              <p:cNvSpPr>
                <a:spLocks noChangeArrowheads="1"/>
              </p:cNvSpPr>
              <p:nvPr/>
            </p:nvSpPr>
            <p:spPr bwMode="auto">
              <a:xfrm>
                <a:off x="2200" y="1389"/>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49258" name="Oval 8"/>
              <p:cNvSpPr>
                <a:spLocks noChangeArrowheads="1"/>
              </p:cNvSpPr>
              <p:nvPr/>
            </p:nvSpPr>
            <p:spPr bwMode="auto">
              <a:xfrm>
                <a:off x="2381" y="1389"/>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49259" name="Oval 9"/>
              <p:cNvSpPr>
                <a:spLocks noChangeArrowheads="1"/>
              </p:cNvSpPr>
              <p:nvPr/>
            </p:nvSpPr>
            <p:spPr bwMode="auto">
              <a:xfrm>
                <a:off x="2562" y="1389"/>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49260" name="Oval 10"/>
              <p:cNvSpPr>
                <a:spLocks noChangeArrowheads="1"/>
              </p:cNvSpPr>
              <p:nvPr/>
            </p:nvSpPr>
            <p:spPr bwMode="auto">
              <a:xfrm>
                <a:off x="2743" y="1389"/>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49261" name="Oval 11"/>
              <p:cNvSpPr>
                <a:spLocks noChangeArrowheads="1"/>
              </p:cNvSpPr>
              <p:nvPr/>
            </p:nvSpPr>
            <p:spPr bwMode="auto">
              <a:xfrm>
                <a:off x="2925" y="1389"/>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grpSp>
        <p:grpSp>
          <p:nvGrpSpPr>
            <p:cNvPr id="4" name="Group 12"/>
            <p:cNvGrpSpPr>
              <a:grpSpLocks/>
            </p:cNvGrpSpPr>
            <p:nvPr/>
          </p:nvGrpSpPr>
          <p:grpSpPr bwMode="auto">
            <a:xfrm>
              <a:off x="840" y="2024"/>
              <a:ext cx="861" cy="136"/>
              <a:chOff x="2200" y="1661"/>
              <a:chExt cx="861" cy="136"/>
            </a:xfrm>
          </p:grpSpPr>
          <p:sp>
            <p:nvSpPr>
              <p:cNvPr id="49252" name="Oval 13"/>
              <p:cNvSpPr>
                <a:spLocks noChangeArrowheads="1"/>
              </p:cNvSpPr>
              <p:nvPr/>
            </p:nvSpPr>
            <p:spPr bwMode="auto">
              <a:xfrm>
                <a:off x="2200" y="1661"/>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49253" name="Oval 14"/>
              <p:cNvSpPr>
                <a:spLocks noChangeArrowheads="1"/>
              </p:cNvSpPr>
              <p:nvPr/>
            </p:nvSpPr>
            <p:spPr bwMode="auto">
              <a:xfrm>
                <a:off x="2381" y="1661"/>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49254" name="Oval 15"/>
              <p:cNvSpPr>
                <a:spLocks noChangeArrowheads="1"/>
              </p:cNvSpPr>
              <p:nvPr/>
            </p:nvSpPr>
            <p:spPr bwMode="auto">
              <a:xfrm>
                <a:off x="2563" y="1661"/>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49255" name="Oval 16"/>
              <p:cNvSpPr>
                <a:spLocks noChangeArrowheads="1"/>
              </p:cNvSpPr>
              <p:nvPr/>
            </p:nvSpPr>
            <p:spPr bwMode="auto">
              <a:xfrm>
                <a:off x="2744" y="1661"/>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49256" name="Oval 17"/>
              <p:cNvSpPr>
                <a:spLocks noChangeArrowheads="1"/>
              </p:cNvSpPr>
              <p:nvPr/>
            </p:nvSpPr>
            <p:spPr bwMode="auto">
              <a:xfrm>
                <a:off x="2925" y="1661"/>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grpSp>
        <p:grpSp>
          <p:nvGrpSpPr>
            <p:cNvPr id="5" name="Group 18"/>
            <p:cNvGrpSpPr>
              <a:grpSpLocks/>
            </p:cNvGrpSpPr>
            <p:nvPr/>
          </p:nvGrpSpPr>
          <p:grpSpPr bwMode="auto">
            <a:xfrm>
              <a:off x="1021" y="1389"/>
              <a:ext cx="499" cy="136"/>
              <a:chOff x="2381" y="1933"/>
              <a:chExt cx="499" cy="136"/>
            </a:xfrm>
          </p:grpSpPr>
          <p:sp>
            <p:nvSpPr>
              <p:cNvPr id="49249" name="Oval 19"/>
              <p:cNvSpPr>
                <a:spLocks noChangeArrowheads="1"/>
              </p:cNvSpPr>
              <p:nvPr/>
            </p:nvSpPr>
            <p:spPr bwMode="auto">
              <a:xfrm>
                <a:off x="2381"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49250" name="Oval 20"/>
              <p:cNvSpPr>
                <a:spLocks noChangeArrowheads="1"/>
              </p:cNvSpPr>
              <p:nvPr/>
            </p:nvSpPr>
            <p:spPr bwMode="auto">
              <a:xfrm>
                <a:off x="2562"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49251" name="Oval 21"/>
              <p:cNvSpPr>
                <a:spLocks noChangeArrowheads="1"/>
              </p:cNvSpPr>
              <p:nvPr/>
            </p:nvSpPr>
            <p:spPr bwMode="auto">
              <a:xfrm>
                <a:off x="2744"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grpSp>
        <p:grpSp>
          <p:nvGrpSpPr>
            <p:cNvPr id="6" name="Group 22"/>
            <p:cNvGrpSpPr>
              <a:grpSpLocks/>
            </p:cNvGrpSpPr>
            <p:nvPr/>
          </p:nvGrpSpPr>
          <p:grpSpPr bwMode="auto">
            <a:xfrm>
              <a:off x="907" y="1524"/>
              <a:ext cx="726" cy="182"/>
              <a:chOff x="2472" y="1888"/>
              <a:chExt cx="726" cy="182"/>
            </a:xfrm>
          </p:grpSpPr>
          <p:grpSp>
            <p:nvGrpSpPr>
              <p:cNvPr id="7" name="Group 23"/>
              <p:cNvGrpSpPr>
                <a:grpSpLocks/>
              </p:cNvGrpSpPr>
              <p:nvPr/>
            </p:nvGrpSpPr>
            <p:grpSpPr bwMode="auto">
              <a:xfrm>
                <a:off x="2472" y="1889"/>
                <a:ext cx="726" cy="181"/>
                <a:chOff x="2426" y="1253"/>
                <a:chExt cx="726" cy="181"/>
              </a:xfrm>
            </p:grpSpPr>
            <p:sp>
              <p:nvSpPr>
                <p:cNvPr id="49244" name="Line 24"/>
                <p:cNvSpPr>
                  <a:spLocks noChangeShapeType="1"/>
                </p:cNvSpPr>
                <p:nvPr/>
              </p:nvSpPr>
              <p:spPr bwMode="auto">
                <a:xfrm>
                  <a:off x="2789" y="1253"/>
                  <a:ext cx="0" cy="181"/>
                </a:xfrm>
                <a:prstGeom prst="line">
                  <a:avLst/>
                </a:prstGeom>
                <a:noFill/>
                <a:ln w="9525">
                  <a:solidFill>
                    <a:schemeClr val="tx1"/>
                  </a:solidFill>
                  <a:round/>
                  <a:headEnd/>
                  <a:tailEnd/>
                </a:ln>
              </p:spPr>
              <p:txBody>
                <a:bodyPr/>
                <a:lstStyle/>
                <a:p>
                  <a:endParaRPr lang="en-US"/>
                </a:p>
              </p:txBody>
            </p:sp>
            <p:sp>
              <p:nvSpPr>
                <p:cNvPr id="49245" name="Line 25"/>
                <p:cNvSpPr>
                  <a:spLocks noChangeShapeType="1"/>
                </p:cNvSpPr>
                <p:nvPr/>
              </p:nvSpPr>
              <p:spPr bwMode="auto">
                <a:xfrm>
                  <a:off x="2789" y="1253"/>
                  <a:ext cx="182" cy="181"/>
                </a:xfrm>
                <a:prstGeom prst="line">
                  <a:avLst/>
                </a:prstGeom>
                <a:noFill/>
                <a:ln w="9525">
                  <a:solidFill>
                    <a:schemeClr val="tx1"/>
                  </a:solidFill>
                  <a:round/>
                  <a:headEnd/>
                  <a:tailEnd/>
                </a:ln>
              </p:spPr>
              <p:txBody>
                <a:bodyPr/>
                <a:lstStyle/>
                <a:p>
                  <a:endParaRPr lang="en-US"/>
                </a:p>
              </p:txBody>
            </p:sp>
            <p:sp>
              <p:nvSpPr>
                <p:cNvPr id="49246" name="Line 26"/>
                <p:cNvSpPr>
                  <a:spLocks noChangeShapeType="1"/>
                </p:cNvSpPr>
                <p:nvPr/>
              </p:nvSpPr>
              <p:spPr bwMode="auto">
                <a:xfrm flipH="1">
                  <a:off x="2608" y="1253"/>
                  <a:ext cx="181" cy="181"/>
                </a:xfrm>
                <a:prstGeom prst="line">
                  <a:avLst/>
                </a:prstGeom>
                <a:noFill/>
                <a:ln w="9525">
                  <a:solidFill>
                    <a:schemeClr val="tx1"/>
                  </a:solidFill>
                  <a:round/>
                  <a:headEnd/>
                  <a:tailEnd/>
                </a:ln>
              </p:spPr>
              <p:txBody>
                <a:bodyPr/>
                <a:lstStyle/>
                <a:p>
                  <a:endParaRPr lang="en-US"/>
                </a:p>
              </p:txBody>
            </p:sp>
            <p:sp>
              <p:nvSpPr>
                <p:cNvPr id="49247" name="Line 27"/>
                <p:cNvSpPr>
                  <a:spLocks noChangeShapeType="1"/>
                </p:cNvSpPr>
                <p:nvPr/>
              </p:nvSpPr>
              <p:spPr bwMode="auto">
                <a:xfrm flipH="1">
                  <a:off x="2426" y="1253"/>
                  <a:ext cx="363" cy="181"/>
                </a:xfrm>
                <a:prstGeom prst="line">
                  <a:avLst/>
                </a:prstGeom>
                <a:noFill/>
                <a:ln w="9525">
                  <a:solidFill>
                    <a:schemeClr val="tx1"/>
                  </a:solidFill>
                  <a:round/>
                  <a:headEnd/>
                  <a:tailEnd/>
                </a:ln>
              </p:spPr>
              <p:txBody>
                <a:bodyPr/>
                <a:lstStyle/>
                <a:p>
                  <a:endParaRPr lang="en-US"/>
                </a:p>
              </p:txBody>
            </p:sp>
            <p:sp>
              <p:nvSpPr>
                <p:cNvPr id="49248" name="Line 28"/>
                <p:cNvSpPr>
                  <a:spLocks noChangeShapeType="1"/>
                </p:cNvSpPr>
                <p:nvPr/>
              </p:nvSpPr>
              <p:spPr bwMode="auto">
                <a:xfrm>
                  <a:off x="2789" y="1253"/>
                  <a:ext cx="363" cy="181"/>
                </a:xfrm>
                <a:prstGeom prst="line">
                  <a:avLst/>
                </a:prstGeom>
                <a:noFill/>
                <a:ln w="9525">
                  <a:solidFill>
                    <a:schemeClr val="tx1"/>
                  </a:solidFill>
                  <a:round/>
                  <a:headEnd/>
                  <a:tailEnd/>
                </a:ln>
              </p:spPr>
              <p:txBody>
                <a:bodyPr/>
                <a:lstStyle/>
                <a:p>
                  <a:endParaRPr lang="en-US"/>
                </a:p>
              </p:txBody>
            </p:sp>
          </p:grpSp>
          <p:grpSp>
            <p:nvGrpSpPr>
              <p:cNvPr id="8" name="Group 29"/>
              <p:cNvGrpSpPr>
                <a:grpSpLocks/>
              </p:cNvGrpSpPr>
              <p:nvPr/>
            </p:nvGrpSpPr>
            <p:grpSpPr bwMode="auto">
              <a:xfrm>
                <a:off x="2472" y="1888"/>
                <a:ext cx="726" cy="182"/>
                <a:chOff x="2517" y="1162"/>
                <a:chExt cx="726" cy="182"/>
              </a:xfrm>
            </p:grpSpPr>
            <p:sp>
              <p:nvSpPr>
                <p:cNvPr id="49239" name="Line 30"/>
                <p:cNvSpPr>
                  <a:spLocks noChangeShapeType="1"/>
                </p:cNvSpPr>
                <p:nvPr/>
              </p:nvSpPr>
              <p:spPr bwMode="auto">
                <a:xfrm>
                  <a:off x="2699" y="1162"/>
                  <a:ext cx="181" cy="182"/>
                </a:xfrm>
                <a:prstGeom prst="line">
                  <a:avLst/>
                </a:prstGeom>
                <a:noFill/>
                <a:ln w="9525">
                  <a:solidFill>
                    <a:schemeClr val="tx1"/>
                  </a:solidFill>
                  <a:round/>
                  <a:headEnd/>
                  <a:tailEnd/>
                </a:ln>
              </p:spPr>
              <p:txBody>
                <a:bodyPr/>
                <a:lstStyle/>
                <a:p>
                  <a:endParaRPr lang="en-US"/>
                </a:p>
              </p:txBody>
            </p:sp>
            <p:sp>
              <p:nvSpPr>
                <p:cNvPr id="49240" name="Line 31"/>
                <p:cNvSpPr>
                  <a:spLocks noChangeShapeType="1"/>
                </p:cNvSpPr>
                <p:nvPr/>
              </p:nvSpPr>
              <p:spPr bwMode="auto">
                <a:xfrm>
                  <a:off x="2699" y="1162"/>
                  <a:ext cx="362" cy="182"/>
                </a:xfrm>
                <a:prstGeom prst="line">
                  <a:avLst/>
                </a:prstGeom>
                <a:noFill/>
                <a:ln w="9525">
                  <a:solidFill>
                    <a:schemeClr val="tx1"/>
                  </a:solidFill>
                  <a:round/>
                  <a:headEnd/>
                  <a:tailEnd/>
                </a:ln>
              </p:spPr>
              <p:txBody>
                <a:bodyPr/>
                <a:lstStyle/>
                <a:p>
                  <a:endParaRPr lang="en-US"/>
                </a:p>
              </p:txBody>
            </p:sp>
            <p:sp>
              <p:nvSpPr>
                <p:cNvPr id="49241" name="Line 32"/>
                <p:cNvSpPr>
                  <a:spLocks noChangeShapeType="1"/>
                </p:cNvSpPr>
                <p:nvPr/>
              </p:nvSpPr>
              <p:spPr bwMode="auto">
                <a:xfrm>
                  <a:off x="2699" y="1162"/>
                  <a:ext cx="544" cy="182"/>
                </a:xfrm>
                <a:prstGeom prst="line">
                  <a:avLst/>
                </a:prstGeom>
                <a:noFill/>
                <a:ln w="9525">
                  <a:solidFill>
                    <a:schemeClr val="tx1"/>
                  </a:solidFill>
                  <a:round/>
                  <a:headEnd/>
                  <a:tailEnd/>
                </a:ln>
              </p:spPr>
              <p:txBody>
                <a:bodyPr/>
                <a:lstStyle/>
                <a:p>
                  <a:endParaRPr lang="en-US"/>
                </a:p>
              </p:txBody>
            </p:sp>
            <p:sp>
              <p:nvSpPr>
                <p:cNvPr id="49242" name="Line 33"/>
                <p:cNvSpPr>
                  <a:spLocks noChangeShapeType="1"/>
                </p:cNvSpPr>
                <p:nvPr/>
              </p:nvSpPr>
              <p:spPr bwMode="auto">
                <a:xfrm>
                  <a:off x="2699" y="1162"/>
                  <a:ext cx="0" cy="182"/>
                </a:xfrm>
                <a:prstGeom prst="line">
                  <a:avLst/>
                </a:prstGeom>
                <a:noFill/>
                <a:ln w="9525">
                  <a:solidFill>
                    <a:schemeClr val="tx1"/>
                  </a:solidFill>
                  <a:round/>
                  <a:headEnd/>
                  <a:tailEnd/>
                </a:ln>
              </p:spPr>
              <p:txBody>
                <a:bodyPr/>
                <a:lstStyle/>
                <a:p>
                  <a:endParaRPr lang="en-US"/>
                </a:p>
              </p:txBody>
            </p:sp>
            <p:sp>
              <p:nvSpPr>
                <p:cNvPr id="49243" name="Line 34"/>
                <p:cNvSpPr>
                  <a:spLocks noChangeShapeType="1"/>
                </p:cNvSpPr>
                <p:nvPr/>
              </p:nvSpPr>
              <p:spPr bwMode="auto">
                <a:xfrm flipH="1">
                  <a:off x="2517" y="1162"/>
                  <a:ext cx="182" cy="182"/>
                </a:xfrm>
                <a:prstGeom prst="line">
                  <a:avLst/>
                </a:prstGeom>
                <a:noFill/>
                <a:ln w="9525">
                  <a:solidFill>
                    <a:schemeClr val="tx1"/>
                  </a:solidFill>
                  <a:round/>
                  <a:headEnd/>
                  <a:tailEnd/>
                </a:ln>
              </p:spPr>
              <p:txBody>
                <a:bodyPr/>
                <a:lstStyle/>
                <a:p>
                  <a:endParaRPr lang="en-US"/>
                </a:p>
              </p:txBody>
            </p:sp>
          </p:grpSp>
          <p:grpSp>
            <p:nvGrpSpPr>
              <p:cNvPr id="9" name="Group 35"/>
              <p:cNvGrpSpPr>
                <a:grpSpLocks/>
              </p:cNvGrpSpPr>
              <p:nvPr/>
            </p:nvGrpSpPr>
            <p:grpSpPr bwMode="auto">
              <a:xfrm flipH="1">
                <a:off x="2472" y="1888"/>
                <a:ext cx="726" cy="182"/>
                <a:chOff x="2517" y="1162"/>
                <a:chExt cx="726" cy="182"/>
              </a:xfrm>
            </p:grpSpPr>
            <p:sp>
              <p:nvSpPr>
                <p:cNvPr id="49234" name="Line 36"/>
                <p:cNvSpPr>
                  <a:spLocks noChangeShapeType="1"/>
                </p:cNvSpPr>
                <p:nvPr/>
              </p:nvSpPr>
              <p:spPr bwMode="auto">
                <a:xfrm>
                  <a:off x="2699" y="1162"/>
                  <a:ext cx="181" cy="182"/>
                </a:xfrm>
                <a:prstGeom prst="line">
                  <a:avLst/>
                </a:prstGeom>
                <a:noFill/>
                <a:ln w="9525">
                  <a:solidFill>
                    <a:schemeClr val="tx1"/>
                  </a:solidFill>
                  <a:round/>
                  <a:headEnd/>
                  <a:tailEnd/>
                </a:ln>
              </p:spPr>
              <p:txBody>
                <a:bodyPr/>
                <a:lstStyle/>
                <a:p>
                  <a:endParaRPr lang="en-US"/>
                </a:p>
              </p:txBody>
            </p:sp>
            <p:sp>
              <p:nvSpPr>
                <p:cNvPr id="49235" name="Line 37"/>
                <p:cNvSpPr>
                  <a:spLocks noChangeShapeType="1"/>
                </p:cNvSpPr>
                <p:nvPr/>
              </p:nvSpPr>
              <p:spPr bwMode="auto">
                <a:xfrm>
                  <a:off x="2699" y="1162"/>
                  <a:ext cx="362" cy="182"/>
                </a:xfrm>
                <a:prstGeom prst="line">
                  <a:avLst/>
                </a:prstGeom>
                <a:noFill/>
                <a:ln w="9525">
                  <a:solidFill>
                    <a:schemeClr val="tx1"/>
                  </a:solidFill>
                  <a:round/>
                  <a:headEnd/>
                  <a:tailEnd/>
                </a:ln>
              </p:spPr>
              <p:txBody>
                <a:bodyPr/>
                <a:lstStyle/>
                <a:p>
                  <a:endParaRPr lang="en-US"/>
                </a:p>
              </p:txBody>
            </p:sp>
            <p:sp>
              <p:nvSpPr>
                <p:cNvPr id="49236" name="Line 38"/>
                <p:cNvSpPr>
                  <a:spLocks noChangeShapeType="1"/>
                </p:cNvSpPr>
                <p:nvPr/>
              </p:nvSpPr>
              <p:spPr bwMode="auto">
                <a:xfrm>
                  <a:off x="2699" y="1162"/>
                  <a:ext cx="544" cy="182"/>
                </a:xfrm>
                <a:prstGeom prst="line">
                  <a:avLst/>
                </a:prstGeom>
                <a:noFill/>
                <a:ln w="9525">
                  <a:solidFill>
                    <a:schemeClr val="tx1"/>
                  </a:solidFill>
                  <a:round/>
                  <a:headEnd/>
                  <a:tailEnd/>
                </a:ln>
              </p:spPr>
              <p:txBody>
                <a:bodyPr/>
                <a:lstStyle/>
                <a:p>
                  <a:endParaRPr lang="en-US"/>
                </a:p>
              </p:txBody>
            </p:sp>
            <p:sp>
              <p:nvSpPr>
                <p:cNvPr id="49237" name="Line 39"/>
                <p:cNvSpPr>
                  <a:spLocks noChangeShapeType="1"/>
                </p:cNvSpPr>
                <p:nvPr/>
              </p:nvSpPr>
              <p:spPr bwMode="auto">
                <a:xfrm>
                  <a:off x="2699" y="1162"/>
                  <a:ext cx="0" cy="182"/>
                </a:xfrm>
                <a:prstGeom prst="line">
                  <a:avLst/>
                </a:prstGeom>
                <a:noFill/>
                <a:ln w="9525">
                  <a:solidFill>
                    <a:schemeClr val="tx1"/>
                  </a:solidFill>
                  <a:round/>
                  <a:headEnd/>
                  <a:tailEnd/>
                </a:ln>
              </p:spPr>
              <p:txBody>
                <a:bodyPr/>
                <a:lstStyle/>
                <a:p>
                  <a:endParaRPr lang="en-US"/>
                </a:p>
              </p:txBody>
            </p:sp>
            <p:sp>
              <p:nvSpPr>
                <p:cNvPr id="49238" name="Line 40"/>
                <p:cNvSpPr>
                  <a:spLocks noChangeShapeType="1"/>
                </p:cNvSpPr>
                <p:nvPr/>
              </p:nvSpPr>
              <p:spPr bwMode="auto">
                <a:xfrm flipH="1">
                  <a:off x="2517" y="1162"/>
                  <a:ext cx="182" cy="182"/>
                </a:xfrm>
                <a:prstGeom prst="line">
                  <a:avLst/>
                </a:prstGeom>
                <a:noFill/>
                <a:ln w="9525">
                  <a:solidFill>
                    <a:schemeClr val="tx1"/>
                  </a:solidFill>
                  <a:round/>
                  <a:headEnd/>
                  <a:tailEnd/>
                </a:ln>
              </p:spPr>
              <p:txBody>
                <a:bodyPr/>
                <a:lstStyle/>
                <a:p>
                  <a:endParaRPr lang="en-US"/>
                </a:p>
              </p:txBody>
            </p:sp>
          </p:grpSp>
        </p:grpSp>
        <p:grpSp>
          <p:nvGrpSpPr>
            <p:cNvPr id="10" name="Group 41"/>
            <p:cNvGrpSpPr>
              <a:grpSpLocks/>
            </p:cNvGrpSpPr>
            <p:nvPr/>
          </p:nvGrpSpPr>
          <p:grpSpPr bwMode="auto">
            <a:xfrm>
              <a:off x="907" y="1842"/>
              <a:ext cx="726" cy="182"/>
              <a:chOff x="2472" y="2273"/>
              <a:chExt cx="726" cy="182"/>
            </a:xfrm>
          </p:grpSpPr>
          <p:grpSp>
            <p:nvGrpSpPr>
              <p:cNvPr id="11" name="Group 42"/>
              <p:cNvGrpSpPr>
                <a:grpSpLocks/>
              </p:cNvGrpSpPr>
              <p:nvPr/>
            </p:nvGrpSpPr>
            <p:grpSpPr bwMode="auto">
              <a:xfrm>
                <a:off x="2472" y="2273"/>
                <a:ext cx="726" cy="182"/>
                <a:chOff x="2472" y="2477"/>
                <a:chExt cx="726" cy="182"/>
              </a:xfrm>
            </p:grpSpPr>
            <p:sp>
              <p:nvSpPr>
                <p:cNvPr id="49226" name="Line 43"/>
                <p:cNvSpPr>
                  <a:spLocks noChangeShapeType="1"/>
                </p:cNvSpPr>
                <p:nvPr/>
              </p:nvSpPr>
              <p:spPr bwMode="auto">
                <a:xfrm>
                  <a:off x="2835" y="2477"/>
                  <a:ext cx="0" cy="181"/>
                </a:xfrm>
                <a:prstGeom prst="line">
                  <a:avLst/>
                </a:prstGeom>
                <a:noFill/>
                <a:ln w="9525">
                  <a:solidFill>
                    <a:schemeClr val="tx1"/>
                  </a:solidFill>
                  <a:round/>
                  <a:headEnd/>
                  <a:tailEnd/>
                </a:ln>
              </p:spPr>
              <p:txBody>
                <a:bodyPr/>
                <a:lstStyle/>
                <a:p>
                  <a:endParaRPr lang="en-US"/>
                </a:p>
              </p:txBody>
            </p:sp>
            <p:sp>
              <p:nvSpPr>
                <p:cNvPr id="49227" name="Line 44"/>
                <p:cNvSpPr>
                  <a:spLocks noChangeShapeType="1"/>
                </p:cNvSpPr>
                <p:nvPr/>
              </p:nvSpPr>
              <p:spPr bwMode="auto">
                <a:xfrm>
                  <a:off x="3016" y="2478"/>
                  <a:ext cx="0" cy="181"/>
                </a:xfrm>
                <a:prstGeom prst="line">
                  <a:avLst/>
                </a:prstGeom>
                <a:noFill/>
                <a:ln w="9525">
                  <a:solidFill>
                    <a:schemeClr val="tx1"/>
                  </a:solidFill>
                  <a:round/>
                  <a:headEnd/>
                  <a:tailEnd/>
                </a:ln>
              </p:spPr>
              <p:txBody>
                <a:bodyPr/>
                <a:lstStyle/>
                <a:p>
                  <a:endParaRPr lang="en-US"/>
                </a:p>
              </p:txBody>
            </p:sp>
            <p:sp>
              <p:nvSpPr>
                <p:cNvPr id="49228" name="Line 45"/>
                <p:cNvSpPr>
                  <a:spLocks noChangeShapeType="1"/>
                </p:cNvSpPr>
                <p:nvPr/>
              </p:nvSpPr>
              <p:spPr bwMode="auto">
                <a:xfrm>
                  <a:off x="3198" y="2477"/>
                  <a:ext cx="0" cy="181"/>
                </a:xfrm>
                <a:prstGeom prst="line">
                  <a:avLst/>
                </a:prstGeom>
                <a:noFill/>
                <a:ln w="9525">
                  <a:solidFill>
                    <a:schemeClr val="tx1"/>
                  </a:solidFill>
                  <a:round/>
                  <a:headEnd/>
                  <a:tailEnd/>
                </a:ln>
              </p:spPr>
              <p:txBody>
                <a:bodyPr/>
                <a:lstStyle/>
                <a:p>
                  <a:endParaRPr lang="en-US"/>
                </a:p>
              </p:txBody>
            </p:sp>
            <p:sp>
              <p:nvSpPr>
                <p:cNvPr id="49229" name="Line 46"/>
                <p:cNvSpPr>
                  <a:spLocks noChangeShapeType="1"/>
                </p:cNvSpPr>
                <p:nvPr/>
              </p:nvSpPr>
              <p:spPr bwMode="auto">
                <a:xfrm>
                  <a:off x="2653" y="2478"/>
                  <a:ext cx="0" cy="181"/>
                </a:xfrm>
                <a:prstGeom prst="line">
                  <a:avLst/>
                </a:prstGeom>
                <a:noFill/>
                <a:ln w="9525">
                  <a:solidFill>
                    <a:schemeClr val="tx1"/>
                  </a:solidFill>
                  <a:round/>
                  <a:headEnd/>
                  <a:tailEnd/>
                </a:ln>
              </p:spPr>
              <p:txBody>
                <a:bodyPr/>
                <a:lstStyle/>
                <a:p>
                  <a:endParaRPr lang="en-US"/>
                </a:p>
              </p:txBody>
            </p:sp>
            <p:sp>
              <p:nvSpPr>
                <p:cNvPr id="49230" name="Line 47"/>
                <p:cNvSpPr>
                  <a:spLocks noChangeShapeType="1"/>
                </p:cNvSpPr>
                <p:nvPr/>
              </p:nvSpPr>
              <p:spPr bwMode="auto">
                <a:xfrm>
                  <a:off x="2472" y="2478"/>
                  <a:ext cx="0" cy="181"/>
                </a:xfrm>
                <a:prstGeom prst="line">
                  <a:avLst/>
                </a:prstGeom>
                <a:noFill/>
                <a:ln w="9525">
                  <a:solidFill>
                    <a:schemeClr val="tx1"/>
                  </a:solidFill>
                  <a:round/>
                  <a:headEnd/>
                  <a:tailEnd/>
                </a:ln>
              </p:spPr>
              <p:txBody>
                <a:bodyPr/>
                <a:lstStyle/>
                <a:p>
                  <a:endParaRPr lang="en-US"/>
                </a:p>
              </p:txBody>
            </p:sp>
          </p:grpSp>
          <p:sp>
            <p:nvSpPr>
              <p:cNvPr id="49206" name="Line 48"/>
              <p:cNvSpPr>
                <a:spLocks noChangeShapeType="1"/>
              </p:cNvSpPr>
              <p:nvPr/>
            </p:nvSpPr>
            <p:spPr bwMode="auto">
              <a:xfrm>
                <a:off x="2472" y="2273"/>
                <a:ext cx="181" cy="182"/>
              </a:xfrm>
              <a:prstGeom prst="line">
                <a:avLst/>
              </a:prstGeom>
              <a:noFill/>
              <a:ln w="9525">
                <a:solidFill>
                  <a:schemeClr val="tx1"/>
                </a:solidFill>
                <a:round/>
                <a:headEnd/>
                <a:tailEnd/>
              </a:ln>
            </p:spPr>
            <p:txBody>
              <a:bodyPr/>
              <a:lstStyle/>
              <a:p>
                <a:endParaRPr lang="en-US"/>
              </a:p>
            </p:txBody>
          </p:sp>
          <p:sp>
            <p:nvSpPr>
              <p:cNvPr id="49207" name="Line 49"/>
              <p:cNvSpPr>
                <a:spLocks noChangeShapeType="1"/>
              </p:cNvSpPr>
              <p:nvPr/>
            </p:nvSpPr>
            <p:spPr bwMode="auto">
              <a:xfrm>
                <a:off x="2654" y="2273"/>
                <a:ext cx="181" cy="182"/>
              </a:xfrm>
              <a:prstGeom prst="line">
                <a:avLst/>
              </a:prstGeom>
              <a:noFill/>
              <a:ln w="9525">
                <a:solidFill>
                  <a:schemeClr val="tx1"/>
                </a:solidFill>
                <a:round/>
                <a:headEnd/>
                <a:tailEnd/>
              </a:ln>
            </p:spPr>
            <p:txBody>
              <a:bodyPr/>
              <a:lstStyle/>
              <a:p>
                <a:endParaRPr lang="en-US"/>
              </a:p>
            </p:txBody>
          </p:sp>
          <p:sp>
            <p:nvSpPr>
              <p:cNvPr id="49208" name="Line 50"/>
              <p:cNvSpPr>
                <a:spLocks noChangeShapeType="1"/>
              </p:cNvSpPr>
              <p:nvPr/>
            </p:nvSpPr>
            <p:spPr bwMode="auto">
              <a:xfrm>
                <a:off x="2835" y="2273"/>
                <a:ext cx="181" cy="182"/>
              </a:xfrm>
              <a:prstGeom prst="line">
                <a:avLst/>
              </a:prstGeom>
              <a:noFill/>
              <a:ln w="9525">
                <a:solidFill>
                  <a:schemeClr val="tx1"/>
                </a:solidFill>
                <a:round/>
                <a:headEnd/>
                <a:tailEnd/>
              </a:ln>
            </p:spPr>
            <p:txBody>
              <a:bodyPr/>
              <a:lstStyle/>
              <a:p>
                <a:endParaRPr lang="en-US"/>
              </a:p>
            </p:txBody>
          </p:sp>
          <p:sp>
            <p:nvSpPr>
              <p:cNvPr id="49209" name="Line 51"/>
              <p:cNvSpPr>
                <a:spLocks noChangeShapeType="1"/>
              </p:cNvSpPr>
              <p:nvPr/>
            </p:nvSpPr>
            <p:spPr bwMode="auto">
              <a:xfrm>
                <a:off x="3017" y="2273"/>
                <a:ext cx="181" cy="182"/>
              </a:xfrm>
              <a:prstGeom prst="line">
                <a:avLst/>
              </a:prstGeom>
              <a:noFill/>
              <a:ln w="9525">
                <a:solidFill>
                  <a:schemeClr val="tx1"/>
                </a:solidFill>
                <a:round/>
                <a:headEnd/>
                <a:tailEnd/>
              </a:ln>
            </p:spPr>
            <p:txBody>
              <a:bodyPr/>
              <a:lstStyle/>
              <a:p>
                <a:endParaRPr lang="en-US"/>
              </a:p>
            </p:txBody>
          </p:sp>
          <p:sp>
            <p:nvSpPr>
              <p:cNvPr id="49210" name="Line 52"/>
              <p:cNvSpPr>
                <a:spLocks noChangeShapeType="1"/>
              </p:cNvSpPr>
              <p:nvPr/>
            </p:nvSpPr>
            <p:spPr bwMode="auto">
              <a:xfrm flipH="1">
                <a:off x="2472" y="2273"/>
                <a:ext cx="181" cy="182"/>
              </a:xfrm>
              <a:prstGeom prst="line">
                <a:avLst/>
              </a:prstGeom>
              <a:noFill/>
              <a:ln w="9525">
                <a:solidFill>
                  <a:schemeClr val="tx1"/>
                </a:solidFill>
                <a:round/>
                <a:headEnd/>
                <a:tailEnd/>
              </a:ln>
            </p:spPr>
            <p:txBody>
              <a:bodyPr/>
              <a:lstStyle/>
              <a:p>
                <a:endParaRPr lang="en-US"/>
              </a:p>
            </p:txBody>
          </p:sp>
          <p:sp>
            <p:nvSpPr>
              <p:cNvPr id="49211" name="Line 53"/>
              <p:cNvSpPr>
                <a:spLocks noChangeShapeType="1"/>
              </p:cNvSpPr>
              <p:nvPr/>
            </p:nvSpPr>
            <p:spPr bwMode="auto">
              <a:xfrm flipH="1">
                <a:off x="2654" y="2273"/>
                <a:ext cx="181" cy="182"/>
              </a:xfrm>
              <a:prstGeom prst="line">
                <a:avLst/>
              </a:prstGeom>
              <a:noFill/>
              <a:ln w="9525">
                <a:solidFill>
                  <a:schemeClr val="tx1"/>
                </a:solidFill>
                <a:round/>
                <a:headEnd/>
                <a:tailEnd/>
              </a:ln>
            </p:spPr>
            <p:txBody>
              <a:bodyPr/>
              <a:lstStyle/>
              <a:p>
                <a:endParaRPr lang="en-US"/>
              </a:p>
            </p:txBody>
          </p:sp>
          <p:sp>
            <p:nvSpPr>
              <p:cNvPr id="49212" name="Line 54"/>
              <p:cNvSpPr>
                <a:spLocks noChangeShapeType="1"/>
              </p:cNvSpPr>
              <p:nvPr/>
            </p:nvSpPr>
            <p:spPr bwMode="auto">
              <a:xfrm flipH="1">
                <a:off x="2835" y="2273"/>
                <a:ext cx="181" cy="182"/>
              </a:xfrm>
              <a:prstGeom prst="line">
                <a:avLst/>
              </a:prstGeom>
              <a:noFill/>
              <a:ln w="9525">
                <a:solidFill>
                  <a:schemeClr val="tx1"/>
                </a:solidFill>
                <a:round/>
                <a:headEnd/>
                <a:tailEnd/>
              </a:ln>
            </p:spPr>
            <p:txBody>
              <a:bodyPr/>
              <a:lstStyle/>
              <a:p>
                <a:endParaRPr lang="en-US"/>
              </a:p>
            </p:txBody>
          </p:sp>
          <p:sp>
            <p:nvSpPr>
              <p:cNvPr id="49213" name="Line 55"/>
              <p:cNvSpPr>
                <a:spLocks noChangeShapeType="1"/>
              </p:cNvSpPr>
              <p:nvPr/>
            </p:nvSpPr>
            <p:spPr bwMode="auto">
              <a:xfrm flipH="1">
                <a:off x="3017" y="2273"/>
                <a:ext cx="181" cy="182"/>
              </a:xfrm>
              <a:prstGeom prst="line">
                <a:avLst/>
              </a:prstGeom>
              <a:noFill/>
              <a:ln w="9525">
                <a:solidFill>
                  <a:schemeClr val="tx1"/>
                </a:solidFill>
                <a:round/>
                <a:headEnd/>
                <a:tailEnd/>
              </a:ln>
            </p:spPr>
            <p:txBody>
              <a:bodyPr/>
              <a:lstStyle/>
              <a:p>
                <a:endParaRPr lang="en-US"/>
              </a:p>
            </p:txBody>
          </p:sp>
          <p:sp>
            <p:nvSpPr>
              <p:cNvPr id="49214" name="Line 56"/>
              <p:cNvSpPr>
                <a:spLocks noChangeShapeType="1"/>
              </p:cNvSpPr>
              <p:nvPr/>
            </p:nvSpPr>
            <p:spPr bwMode="auto">
              <a:xfrm>
                <a:off x="2472" y="2273"/>
                <a:ext cx="363" cy="182"/>
              </a:xfrm>
              <a:prstGeom prst="line">
                <a:avLst/>
              </a:prstGeom>
              <a:noFill/>
              <a:ln w="9525">
                <a:solidFill>
                  <a:schemeClr val="tx1"/>
                </a:solidFill>
                <a:round/>
                <a:headEnd/>
                <a:tailEnd/>
              </a:ln>
            </p:spPr>
            <p:txBody>
              <a:bodyPr/>
              <a:lstStyle/>
              <a:p>
                <a:endParaRPr lang="en-US"/>
              </a:p>
            </p:txBody>
          </p:sp>
          <p:sp>
            <p:nvSpPr>
              <p:cNvPr id="49215" name="Line 57"/>
              <p:cNvSpPr>
                <a:spLocks noChangeShapeType="1"/>
              </p:cNvSpPr>
              <p:nvPr/>
            </p:nvSpPr>
            <p:spPr bwMode="auto">
              <a:xfrm>
                <a:off x="2653" y="2273"/>
                <a:ext cx="363" cy="182"/>
              </a:xfrm>
              <a:prstGeom prst="line">
                <a:avLst/>
              </a:prstGeom>
              <a:noFill/>
              <a:ln w="9525">
                <a:solidFill>
                  <a:schemeClr val="tx1"/>
                </a:solidFill>
                <a:round/>
                <a:headEnd/>
                <a:tailEnd/>
              </a:ln>
            </p:spPr>
            <p:txBody>
              <a:bodyPr/>
              <a:lstStyle/>
              <a:p>
                <a:endParaRPr lang="en-US"/>
              </a:p>
            </p:txBody>
          </p:sp>
          <p:sp>
            <p:nvSpPr>
              <p:cNvPr id="49216" name="Line 58"/>
              <p:cNvSpPr>
                <a:spLocks noChangeShapeType="1"/>
              </p:cNvSpPr>
              <p:nvPr/>
            </p:nvSpPr>
            <p:spPr bwMode="auto">
              <a:xfrm>
                <a:off x="2835" y="2273"/>
                <a:ext cx="363" cy="182"/>
              </a:xfrm>
              <a:prstGeom prst="line">
                <a:avLst/>
              </a:prstGeom>
              <a:noFill/>
              <a:ln w="9525">
                <a:solidFill>
                  <a:schemeClr val="tx1"/>
                </a:solidFill>
                <a:round/>
                <a:headEnd/>
                <a:tailEnd/>
              </a:ln>
            </p:spPr>
            <p:txBody>
              <a:bodyPr/>
              <a:lstStyle/>
              <a:p>
                <a:endParaRPr lang="en-US"/>
              </a:p>
            </p:txBody>
          </p:sp>
          <p:sp>
            <p:nvSpPr>
              <p:cNvPr id="49217" name="Line 59"/>
              <p:cNvSpPr>
                <a:spLocks noChangeShapeType="1"/>
              </p:cNvSpPr>
              <p:nvPr/>
            </p:nvSpPr>
            <p:spPr bwMode="auto">
              <a:xfrm flipH="1">
                <a:off x="2472" y="2273"/>
                <a:ext cx="363" cy="182"/>
              </a:xfrm>
              <a:prstGeom prst="line">
                <a:avLst/>
              </a:prstGeom>
              <a:noFill/>
              <a:ln w="9525">
                <a:solidFill>
                  <a:schemeClr val="tx1"/>
                </a:solidFill>
                <a:round/>
                <a:headEnd/>
                <a:tailEnd/>
              </a:ln>
            </p:spPr>
            <p:txBody>
              <a:bodyPr/>
              <a:lstStyle/>
              <a:p>
                <a:endParaRPr lang="en-US"/>
              </a:p>
            </p:txBody>
          </p:sp>
          <p:sp>
            <p:nvSpPr>
              <p:cNvPr id="49218" name="Line 60"/>
              <p:cNvSpPr>
                <a:spLocks noChangeShapeType="1"/>
              </p:cNvSpPr>
              <p:nvPr/>
            </p:nvSpPr>
            <p:spPr bwMode="auto">
              <a:xfrm flipH="1">
                <a:off x="2653" y="2273"/>
                <a:ext cx="363" cy="182"/>
              </a:xfrm>
              <a:prstGeom prst="line">
                <a:avLst/>
              </a:prstGeom>
              <a:noFill/>
              <a:ln w="9525">
                <a:solidFill>
                  <a:schemeClr val="tx1"/>
                </a:solidFill>
                <a:round/>
                <a:headEnd/>
                <a:tailEnd/>
              </a:ln>
            </p:spPr>
            <p:txBody>
              <a:bodyPr/>
              <a:lstStyle/>
              <a:p>
                <a:endParaRPr lang="en-US"/>
              </a:p>
            </p:txBody>
          </p:sp>
          <p:sp>
            <p:nvSpPr>
              <p:cNvPr id="49219" name="Line 61"/>
              <p:cNvSpPr>
                <a:spLocks noChangeShapeType="1"/>
              </p:cNvSpPr>
              <p:nvPr/>
            </p:nvSpPr>
            <p:spPr bwMode="auto">
              <a:xfrm flipH="1">
                <a:off x="2835" y="2273"/>
                <a:ext cx="363" cy="182"/>
              </a:xfrm>
              <a:prstGeom prst="line">
                <a:avLst/>
              </a:prstGeom>
              <a:noFill/>
              <a:ln w="9525">
                <a:solidFill>
                  <a:schemeClr val="tx1"/>
                </a:solidFill>
                <a:round/>
                <a:headEnd/>
                <a:tailEnd/>
              </a:ln>
            </p:spPr>
            <p:txBody>
              <a:bodyPr/>
              <a:lstStyle/>
              <a:p>
                <a:endParaRPr lang="en-US"/>
              </a:p>
            </p:txBody>
          </p:sp>
          <p:sp>
            <p:nvSpPr>
              <p:cNvPr id="49220" name="Line 62"/>
              <p:cNvSpPr>
                <a:spLocks noChangeShapeType="1"/>
              </p:cNvSpPr>
              <p:nvPr/>
            </p:nvSpPr>
            <p:spPr bwMode="auto">
              <a:xfrm>
                <a:off x="2472" y="2274"/>
                <a:ext cx="544" cy="181"/>
              </a:xfrm>
              <a:prstGeom prst="line">
                <a:avLst/>
              </a:prstGeom>
              <a:noFill/>
              <a:ln w="9525">
                <a:solidFill>
                  <a:schemeClr val="tx1"/>
                </a:solidFill>
                <a:round/>
                <a:headEnd/>
                <a:tailEnd/>
              </a:ln>
            </p:spPr>
            <p:txBody>
              <a:bodyPr/>
              <a:lstStyle/>
              <a:p>
                <a:endParaRPr lang="en-US"/>
              </a:p>
            </p:txBody>
          </p:sp>
          <p:sp>
            <p:nvSpPr>
              <p:cNvPr id="49221" name="Line 63"/>
              <p:cNvSpPr>
                <a:spLocks noChangeShapeType="1"/>
              </p:cNvSpPr>
              <p:nvPr/>
            </p:nvSpPr>
            <p:spPr bwMode="auto">
              <a:xfrm>
                <a:off x="2654" y="2274"/>
                <a:ext cx="544" cy="181"/>
              </a:xfrm>
              <a:prstGeom prst="line">
                <a:avLst/>
              </a:prstGeom>
              <a:noFill/>
              <a:ln w="9525">
                <a:solidFill>
                  <a:schemeClr val="tx1"/>
                </a:solidFill>
                <a:round/>
                <a:headEnd/>
                <a:tailEnd/>
              </a:ln>
            </p:spPr>
            <p:txBody>
              <a:bodyPr/>
              <a:lstStyle/>
              <a:p>
                <a:endParaRPr lang="en-US"/>
              </a:p>
            </p:txBody>
          </p:sp>
          <p:sp>
            <p:nvSpPr>
              <p:cNvPr id="49222" name="Line 64"/>
              <p:cNvSpPr>
                <a:spLocks noChangeShapeType="1"/>
              </p:cNvSpPr>
              <p:nvPr/>
            </p:nvSpPr>
            <p:spPr bwMode="auto">
              <a:xfrm flipH="1">
                <a:off x="2472" y="2274"/>
                <a:ext cx="544" cy="181"/>
              </a:xfrm>
              <a:prstGeom prst="line">
                <a:avLst/>
              </a:prstGeom>
              <a:noFill/>
              <a:ln w="9525">
                <a:solidFill>
                  <a:schemeClr val="tx1"/>
                </a:solidFill>
                <a:round/>
                <a:headEnd/>
                <a:tailEnd/>
              </a:ln>
            </p:spPr>
            <p:txBody>
              <a:bodyPr/>
              <a:lstStyle/>
              <a:p>
                <a:endParaRPr lang="en-US"/>
              </a:p>
            </p:txBody>
          </p:sp>
          <p:sp>
            <p:nvSpPr>
              <p:cNvPr id="49223" name="Line 65"/>
              <p:cNvSpPr>
                <a:spLocks noChangeShapeType="1"/>
              </p:cNvSpPr>
              <p:nvPr/>
            </p:nvSpPr>
            <p:spPr bwMode="auto">
              <a:xfrm flipH="1">
                <a:off x="2654" y="2274"/>
                <a:ext cx="544" cy="181"/>
              </a:xfrm>
              <a:prstGeom prst="line">
                <a:avLst/>
              </a:prstGeom>
              <a:noFill/>
              <a:ln w="9525">
                <a:solidFill>
                  <a:schemeClr val="tx1"/>
                </a:solidFill>
                <a:round/>
                <a:headEnd/>
                <a:tailEnd/>
              </a:ln>
            </p:spPr>
            <p:txBody>
              <a:bodyPr/>
              <a:lstStyle/>
              <a:p>
                <a:endParaRPr lang="en-US"/>
              </a:p>
            </p:txBody>
          </p:sp>
          <p:sp>
            <p:nvSpPr>
              <p:cNvPr id="49224" name="Line 66"/>
              <p:cNvSpPr>
                <a:spLocks noChangeShapeType="1"/>
              </p:cNvSpPr>
              <p:nvPr/>
            </p:nvSpPr>
            <p:spPr bwMode="auto">
              <a:xfrm>
                <a:off x="2472" y="2274"/>
                <a:ext cx="726" cy="181"/>
              </a:xfrm>
              <a:prstGeom prst="line">
                <a:avLst/>
              </a:prstGeom>
              <a:noFill/>
              <a:ln w="9525">
                <a:solidFill>
                  <a:schemeClr val="tx1"/>
                </a:solidFill>
                <a:round/>
                <a:headEnd/>
                <a:tailEnd/>
              </a:ln>
            </p:spPr>
            <p:txBody>
              <a:bodyPr/>
              <a:lstStyle/>
              <a:p>
                <a:endParaRPr lang="en-US"/>
              </a:p>
            </p:txBody>
          </p:sp>
          <p:sp>
            <p:nvSpPr>
              <p:cNvPr id="49225" name="Line 67"/>
              <p:cNvSpPr>
                <a:spLocks noChangeShapeType="1"/>
              </p:cNvSpPr>
              <p:nvPr/>
            </p:nvSpPr>
            <p:spPr bwMode="auto">
              <a:xfrm flipH="1">
                <a:off x="2472" y="2274"/>
                <a:ext cx="726" cy="181"/>
              </a:xfrm>
              <a:prstGeom prst="line">
                <a:avLst/>
              </a:prstGeom>
              <a:noFill/>
              <a:ln w="9525">
                <a:solidFill>
                  <a:schemeClr val="tx1"/>
                </a:solidFill>
                <a:round/>
                <a:headEnd/>
                <a:tailEnd/>
              </a:ln>
            </p:spPr>
            <p:txBody>
              <a:bodyPr/>
              <a:lstStyle/>
              <a:p>
                <a:endParaRPr lang="en-US"/>
              </a:p>
            </p:txBody>
          </p:sp>
        </p:grpSp>
        <p:grpSp>
          <p:nvGrpSpPr>
            <p:cNvPr id="12" name="Group 68"/>
            <p:cNvGrpSpPr>
              <a:grpSpLocks/>
            </p:cNvGrpSpPr>
            <p:nvPr/>
          </p:nvGrpSpPr>
          <p:grpSpPr bwMode="auto">
            <a:xfrm flipV="1">
              <a:off x="907" y="2160"/>
              <a:ext cx="726" cy="182"/>
              <a:chOff x="2472" y="1888"/>
              <a:chExt cx="726" cy="182"/>
            </a:xfrm>
          </p:grpSpPr>
          <p:grpSp>
            <p:nvGrpSpPr>
              <p:cNvPr id="13" name="Group 69"/>
              <p:cNvGrpSpPr>
                <a:grpSpLocks/>
              </p:cNvGrpSpPr>
              <p:nvPr/>
            </p:nvGrpSpPr>
            <p:grpSpPr bwMode="auto">
              <a:xfrm>
                <a:off x="2472" y="1889"/>
                <a:ext cx="726" cy="181"/>
                <a:chOff x="2426" y="1253"/>
                <a:chExt cx="726" cy="181"/>
              </a:xfrm>
            </p:grpSpPr>
            <p:sp>
              <p:nvSpPr>
                <p:cNvPr id="49200" name="Line 70"/>
                <p:cNvSpPr>
                  <a:spLocks noChangeShapeType="1"/>
                </p:cNvSpPr>
                <p:nvPr/>
              </p:nvSpPr>
              <p:spPr bwMode="auto">
                <a:xfrm>
                  <a:off x="2789" y="1253"/>
                  <a:ext cx="0" cy="181"/>
                </a:xfrm>
                <a:prstGeom prst="line">
                  <a:avLst/>
                </a:prstGeom>
                <a:noFill/>
                <a:ln w="9525">
                  <a:solidFill>
                    <a:schemeClr val="tx1"/>
                  </a:solidFill>
                  <a:round/>
                  <a:headEnd/>
                  <a:tailEnd/>
                </a:ln>
              </p:spPr>
              <p:txBody>
                <a:bodyPr/>
                <a:lstStyle/>
                <a:p>
                  <a:endParaRPr lang="en-US"/>
                </a:p>
              </p:txBody>
            </p:sp>
            <p:sp>
              <p:nvSpPr>
                <p:cNvPr id="49201" name="Line 71"/>
                <p:cNvSpPr>
                  <a:spLocks noChangeShapeType="1"/>
                </p:cNvSpPr>
                <p:nvPr/>
              </p:nvSpPr>
              <p:spPr bwMode="auto">
                <a:xfrm>
                  <a:off x="2789" y="1253"/>
                  <a:ext cx="182" cy="181"/>
                </a:xfrm>
                <a:prstGeom prst="line">
                  <a:avLst/>
                </a:prstGeom>
                <a:noFill/>
                <a:ln w="9525">
                  <a:solidFill>
                    <a:schemeClr val="tx1"/>
                  </a:solidFill>
                  <a:round/>
                  <a:headEnd/>
                  <a:tailEnd/>
                </a:ln>
              </p:spPr>
              <p:txBody>
                <a:bodyPr/>
                <a:lstStyle/>
                <a:p>
                  <a:endParaRPr lang="en-US"/>
                </a:p>
              </p:txBody>
            </p:sp>
            <p:sp>
              <p:nvSpPr>
                <p:cNvPr id="49202" name="Line 72"/>
                <p:cNvSpPr>
                  <a:spLocks noChangeShapeType="1"/>
                </p:cNvSpPr>
                <p:nvPr/>
              </p:nvSpPr>
              <p:spPr bwMode="auto">
                <a:xfrm flipH="1">
                  <a:off x="2608" y="1253"/>
                  <a:ext cx="181" cy="181"/>
                </a:xfrm>
                <a:prstGeom prst="line">
                  <a:avLst/>
                </a:prstGeom>
                <a:noFill/>
                <a:ln w="9525">
                  <a:solidFill>
                    <a:schemeClr val="tx1"/>
                  </a:solidFill>
                  <a:round/>
                  <a:headEnd/>
                  <a:tailEnd/>
                </a:ln>
              </p:spPr>
              <p:txBody>
                <a:bodyPr/>
                <a:lstStyle/>
                <a:p>
                  <a:endParaRPr lang="en-US"/>
                </a:p>
              </p:txBody>
            </p:sp>
            <p:sp>
              <p:nvSpPr>
                <p:cNvPr id="49203" name="Line 73"/>
                <p:cNvSpPr>
                  <a:spLocks noChangeShapeType="1"/>
                </p:cNvSpPr>
                <p:nvPr/>
              </p:nvSpPr>
              <p:spPr bwMode="auto">
                <a:xfrm flipH="1">
                  <a:off x="2426" y="1253"/>
                  <a:ext cx="363" cy="181"/>
                </a:xfrm>
                <a:prstGeom prst="line">
                  <a:avLst/>
                </a:prstGeom>
                <a:noFill/>
                <a:ln w="9525">
                  <a:solidFill>
                    <a:schemeClr val="tx1"/>
                  </a:solidFill>
                  <a:round/>
                  <a:headEnd/>
                  <a:tailEnd/>
                </a:ln>
              </p:spPr>
              <p:txBody>
                <a:bodyPr/>
                <a:lstStyle/>
                <a:p>
                  <a:endParaRPr lang="en-US"/>
                </a:p>
              </p:txBody>
            </p:sp>
            <p:sp>
              <p:nvSpPr>
                <p:cNvPr id="49204" name="Line 74"/>
                <p:cNvSpPr>
                  <a:spLocks noChangeShapeType="1"/>
                </p:cNvSpPr>
                <p:nvPr/>
              </p:nvSpPr>
              <p:spPr bwMode="auto">
                <a:xfrm>
                  <a:off x="2789" y="1253"/>
                  <a:ext cx="363" cy="181"/>
                </a:xfrm>
                <a:prstGeom prst="line">
                  <a:avLst/>
                </a:prstGeom>
                <a:noFill/>
                <a:ln w="9525">
                  <a:solidFill>
                    <a:schemeClr val="tx1"/>
                  </a:solidFill>
                  <a:round/>
                  <a:headEnd/>
                  <a:tailEnd/>
                </a:ln>
              </p:spPr>
              <p:txBody>
                <a:bodyPr/>
                <a:lstStyle/>
                <a:p>
                  <a:endParaRPr lang="en-US"/>
                </a:p>
              </p:txBody>
            </p:sp>
          </p:grpSp>
          <p:grpSp>
            <p:nvGrpSpPr>
              <p:cNvPr id="14" name="Group 75"/>
              <p:cNvGrpSpPr>
                <a:grpSpLocks/>
              </p:cNvGrpSpPr>
              <p:nvPr/>
            </p:nvGrpSpPr>
            <p:grpSpPr bwMode="auto">
              <a:xfrm>
                <a:off x="2472" y="1888"/>
                <a:ext cx="726" cy="182"/>
                <a:chOff x="2517" y="1162"/>
                <a:chExt cx="726" cy="182"/>
              </a:xfrm>
            </p:grpSpPr>
            <p:sp>
              <p:nvSpPr>
                <p:cNvPr id="49195" name="Line 76"/>
                <p:cNvSpPr>
                  <a:spLocks noChangeShapeType="1"/>
                </p:cNvSpPr>
                <p:nvPr/>
              </p:nvSpPr>
              <p:spPr bwMode="auto">
                <a:xfrm>
                  <a:off x="2699" y="1162"/>
                  <a:ext cx="181" cy="182"/>
                </a:xfrm>
                <a:prstGeom prst="line">
                  <a:avLst/>
                </a:prstGeom>
                <a:noFill/>
                <a:ln w="9525">
                  <a:solidFill>
                    <a:schemeClr val="tx1"/>
                  </a:solidFill>
                  <a:round/>
                  <a:headEnd/>
                  <a:tailEnd/>
                </a:ln>
              </p:spPr>
              <p:txBody>
                <a:bodyPr/>
                <a:lstStyle/>
                <a:p>
                  <a:endParaRPr lang="en-US"/>
                </a:p>
              </p:txBody>
            </p:sp>
            <p:sp>
              <p:nvSpPr>
                <p:cNvPr id="49196" name="Line 77"/>
                <p:cNvSpPr>
                  <a:spLocks noChangeShapeType="1"/>
                </p:cNvSpPr>
                <p:nvPr/>
              </p:nvSpPr>
              <p:spPr bwMode="auto">
                <a:xfrm>
                  <a:off x="2699" y="1162"/>
                  <a:ext cx="362" cy="182"/>
                </a:xfrm>
                <a:prstGeom prst="line">
                  <a:avLst/>
                </a:prstGeom>
                <a:noFill/>
                <a:ln w="9525">
                  <a:solidFill>
                    <a:schemeClr val="tx1"/>
                  </a:solidFill>
                  <a:round/>
                  <a:headEnd/>
                  <a:tailEnd/>
                </a:ln>
              </p:spPr>
              <p:txBody>
                <a:bodyPr/>
                <a:lstStyle/>
                <a:p>
                  <a:endParaRPr lang="en-US"/>
                </a:p>
              </p:txBody>
            </p:sp>
            <p:sp>
              <p:nvSpPr>
                <p:cNvPr id="49197" name="Line 78"/>
                <p:cNvSpPr>
                  <a:spLocks noChangeShapeType="1"/>
                </p:cNvSpPr>
                <p:nvPr/>
              </p:nvSpPr>
              <p:spPr bwMode="auto">
                <a:xfrm>
                  <a:off x="2699" y="1162"/>
                  <a:ext cx="544" cy="182"/>
                </a:xfrm>
                <a:prstGeom prst="line">
                  <a:avLst/>
                </a:prstGeom>
                <a:noFill/>
                <a:ln w="9525">
                  <a:solidFill>
                    <a:schemeClr val="tx1"/>
                  </a:solidFill>
                  <a:round/>
                  <a:headEnd/>
                  <a:tailEnd/>
                </a:ln>
              </p:spPr>
              <p:txBody>
                <a:bodyPr/>
                <a:lstStyle/>
                <a:p>
                  <a:endParaRPr lang="en-US"/>
                </a:p>
              </p:txBody>
            </p:sp>
            <p:sp>
              <p:nvSpPr>
                <p:cNvPr id="49198" name="Line 79"/>
                <p:cNvSpPr>
                  <a:spLocks noChangeShapeType="1"/>
                </p:cNvSpPr>
                <p:nvPr/>
              </p:nvSpPr>
              <p:spPr bwMode="auto">
                <a:xfrm>
                  <a:off x="2699" y="1162"/>
                  <a:ext cx="0" cy="182"/>
                </a:xfrm>
                <a:prstGeom prst="line">
                  <a:avLst/>
                </a:prstGeom>
                <a:noFill/>
                <a:ln w="9525">
                  <a:solidFill>
                    <a:schemeClr val="tx1"/>
                  </a:solidFill>
                  <a:round/>
                  <a:headEnd/>
                  <a:tailEnd/>
                </a:ln>
              </p:spPr>
              <p:txBody>
                <a:bodyPr/>
                <a:lstStyle/>
                <a:p>
                  <a:endParaRPr lang="en-US"/>
                </a:p>
              </p:txBody>
            </p:sp>
            <p:sp>
              <p:nvSpPr>
                <p:cNvPr id="49199" name="Line 80"/>
                <p:cNvSpPr>
                  <a:spLocks noChangeShapeType="1"/>
                </p:cNvSpPr>
                <p:nvPr/>
              </p:nvSpPr>
              <p:spPr bwMode="auto">
                <a:xfrm flipH="1">
                  <a:off x="2517" y="1162"/>
                  <a:ext cx="182" cy="182"/>
                </a:xfrm>
                <a:prstGeom prst="line">
                  <a:avLst/>
                </a:prstGeom>
                <a:noFill/>
                <a:ln w="9525">
                  <a:solidFill>
                    <a:schemeClr val="tx1"/>
                  </a:solidFill>
                  <a:round/>
                  <a:headEnd/>
                  <a:tailEnd/>
                </a:ln>
              </p:spPr>
              <p:txBody>
                <a:bodyPr/>
                <a:lstStyle/>
                <a:p>
                  <a:endParaRPr lang="en-US"/>
                </a:p>
              </p:txBody>
            </p:sp>
          </p:grpSp>
          <p:grpSp>
            <p:nvGrpSpPr>
              <p:cNvPr id="15" name="Group 81"/>
              <p:cNvGrpSpPr>
                <a:grpSpLocks/>
              </p:cNvGrpSpPr>
              <p:nvPr/>
            </p:nvGrpSpPr>
            <p:grpSpPr bwMode="auto">
              <a:xfrm flipH="1">
                <a:off x="2472" y="1888"/>
                <a:ext cx="726" cy="182"/>
                <a:chOff x="2517" y="1162"/>
                <a:chExt cx="726" cy="182"/>
              </a:xfrm>
            </p:grpSpPr>
            <p:sp>
              <p:nvSpPr>
                <p:cNvPr id="49190" name="Line 82"/>
                <p:cNvSpPr>
                  <a:spLocks noChangeShapeType="1"/>
                </p:cNvSpPr>
                <p:nvPr/>
              </p:nvSpPr>
              <p:spPr bwMode="auto">
                <a:xfrm>
                  <a:off x="2699" y="1162"/>
                  <a:ext cx="181" cy="182"/>
                </a:xfrm>
                <a:prstGeom prst="line">
                  <a:avLst/>
                </a:prstGeom>
                <a:noFill/>
                <a:ln w="9525">
                  <a:solidFill>
                    <a:schemeClr val="tx1"/>
                  </a:solidFill>
                  <a:round/>
                  <a:headEnd/>
                  <a:tailEnd/>
                </a:ln>
              </p:spPr>
              <p:txBody>
                <a:bodyPr/>
                <a:lstStyle/>
                <a:p>
                  <a:endParaRPr lang="en-US"/>
                </a:p>
              </p:txBody>
            </p:sp>
            <p:sp>
              <p:nvSpPr>
                <p:cNvPr id="49191" name="Line 83"/>
                <p:cNvSpPr>
                  <a:spLocks noChangeShapeType="1"/>
                </p:cNvSpPr>
                <p:nvPr/>
              </p:nvSpPr>
              <p:spPr bwMode="auto">
                <a:xfrm>
                  <a:off x="2699" y="1162"/>
                  <a:ext cx="362" cy="182"/>
                </a:xfrm>
                <a:prstGeom prst="line">
                  <a:avLst/>
                </a:prstGeom>
                <a:noFill/>
                <a:ln w="9525">
                  <a:solidFill>
                    <a:schemeClr val="tx1"/>
                  </a:solidFill>
                  <a:round/>
                  <a:headEnd/>
                  <a:tailEnd/>
                </a:ln>
              </p:spPr>
              <p:txBody>
                <a:bodyPr/>
                <a:lstStyle/>
                <a:p>
                  <a:endParaRPr lang="en-US"/>
                </a:p>
              </p:txBody>
            </p:sp>
            <p:sp>
              <p:nvSpPr>
                <p:cNvPr id="49192" name="Line 84"/>
                <p:cNvSpPr>
                  <a:spLocks noChangeShapeType="1"/>
                </p:cNvSpPr>
                <p:nvPr/>
              </p:nvSpPr>
              <p:spPr bwMode="auto">
                <a:xfrm>
                  <a:off x="2699" y="1162"/>
                  <a:ext cx="544" cy="182"/>
                </a:xfrm>
                <a:prstGeom prst="line">
                  <a:avLst/>
                </a:prstGeom>
                <a:noFill/>
                <a:ln w="9525">
                  <a:solidFill>
                    <a:schemeClr val="tx1"/>
                  </a:solidFill>
                  <a:round/>
                  <a:headEnd/>
                  <a:tailEnd/>
                </a:ln>
              </p:spPr>
              <p:txBody>
                <a:bodyPr/>
                <a:lstStyle/>
                <a:p>
                  <a:endParaRPr lang="en-US"/>
                </a:p>
              </p:txBody>
            </p:sp>
            <p:sp>
              <p:nvSpPr>
                <p:cNvPr id="49193" name="Line 85"/>
                <p:cNvSpPr>
                  <a:spLocks noChangeShapeType="1"/>
                </p:cNvSpPr>
                <p:nvPr/>
              </p:nvSpPr>
              <p:spPr bwMode="auto">
                <a:xfrm>
                  <a:off x="2699" y="1162"/>
                  <a:ext cx="0" cy="182"/>
                </a:xfrm>
                <a:prstGeom prst="line">
                  <a:avLst/>
                </a:prstGeom>
                <a:noFill/>
                <a:ln w="9525">
                  <a:solidFill>
                    <a:schemeClr val="tx1"/>
                  </a:solidFill>
                  <a:round/>
                  <a:headEnd/>
                  <a:tailEnd/>
                </a:ln>
              </p:spPr>
              <p:txBody>
                <a:bodyPr/>
                <a:lstStyle/>
                <a:p>
                  <a:endParaRPr lang="en-US"/>
                </a:p>
              </p:txBody>
            </p:sp>
            <p:sp>
              <p:nvSpPr>
                <p:cNvPr id="49194" name="Line 86"/>
                <p:cNvSpPr>
                  <a:spLocks noChangeShapeType="1"/>
                </p:cNvSpPr>
                <p:nvPr/>
              </p:nvSpPr>
              <p:spPr bwMode="auto">
                <a:xfrm flipH="1">
                  <a:off x="2517" y="1162"/>
                  <a:ext cx="182" cy="182"/>
                </a:xfrm>
                <a:prstGeom prst="line">
                  <a:avLst/>
                </a:prstGeom>
                <a:noFill/>
                <a:ln w="9525">
                  <a:solidFill>
                    <a:schemeClr val="tx1"/>
                  </a:solidFill>
                  <a:round/>
                  <a:headEnd/>
                  <a:tailEnd/>
                </a:ln>
              </p:spPr>
              <p:txBody>
                <a:bodyPr/>
                <a:lstStyle/>
                <a:p>
                  <a:endParaRPr lang="en-US"/>
                </a:p>
              </p:txBody>
            </p:sp>
          </p:grpSp>
        </p:grpSp>
        <p:grpSp>
          <p:nvGrpSpPr>
            <p:cNvPr id="16" name="Group 87"/>
            <p:cNvGrpSpPr>
              <a:grpSpLocks/>
            </p:cNvGrpSpPr>
            <p:nvPr/>
          </p:nvGrpSpPr>
          <p:grpSpPr bwMode="auto">
            <a:xfrm>
              <a:off x="1021" y="2341"/>
              <a:ext cx="499" cy="136"/>
              <a:chOff x="2381" y="1933"/>
              <a:chExt cx="499" cy="136"/>
            </a:xfrm>
          </p:grpSpPr>
          <p:sp>
            <p:nvSpPr>
              <p:cNvPr id="49184" name="Oval 88"/>
              <p:cNvSpPr>
                <a:spLocks noChangeArrowheads="1"/>
              </p:cNvSpPr>
              <p:nvPr/>
            </p:nvSpPr>
            <p:spPr bwMode="auto">
              <a:xfrm>
                <a:off x="2381"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49185" name="Oval 89"/>
              <p:cNvSpPr>
                <a:spLocks noChangeArrowheads="1"/>
              </p:cNvSpPr>
              <p:nvPr/>
            </p:nvSpPr>
            <p:spPr bwMode="auto">
              <a:xfrm>
                <a:off x="2562"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49186" name="Oval 90"/>
              <p:cNvSpPr>
                <a:spLocks noChangeArrowheads="1"/>
              </p:cNvSpPr>
              <p:nvPr/>
            </p:nvSpPr>
            <p:spPr bwMode="auto">
              <a:xfrm>
                <a:off x="2744"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grpSp>
        <p:grpSp>
          <p:nvGrpSpPr>
            <p:cNvPr id="17" name="Group 91"/>
            <p:cNvGrpSpPr>
              <a:grpSpLocks/>
            </p:cNvGrpSpPr>
            <p:nvPr/>
          </p:nvGrpSpPr>
          <p:grpSpPr bwMode="auto">
            <a:xfrm>
              <a:off x="1089" y="2477"/>
              <a:ext cx="363" cy="182"/>
              <a:chOff x="2653" y="2432"/>
              <a:chExt cx="363" cy="182"/>
            </a:xfrm>
          </p:grpSpPr>
          <p:sp>
            <p:nvSpPr>
              <p:cNvPr id="49181" name="Line 92"/>
              <p:cNvSpPr>
                <a:spLocks noChangeShapeType="1"/>
              </p:cNvSpPr>
              <p:nvPr/>
            </p:nvSpPr>
            <p:spPr bwMode="auto">
              <a:xfrm flipV="1">
                <a:off x="2653" y="2432"/>
                <a:ext cx="0" cy="182"/>
              </a:xfrm>
              <a:prstGeom prst="line">
                <a:avLst/>
              </a:prstGeom>
              <a:noFill/>
              <a:ln w="9525">
                <a:solidFill>
                  <a:schemeClr val="tx1"/>
                </a:solidFill>
                <a:round/>
                <a:headEnd/>
                <a:tailEnd type="triangle" w="med" len="med"/>
              </a:ln>
            </p:spPr>
            <p:txBody>
              <a:bodyPr/>
              <a:lstStyle/>
              <a:p>
                <a:endParaRPr lang="en-US"/>
              </a:p>
            </p:txBody>
          </p:sp>
          <p:sp>
            <p:nvSpPr>
              <p:cNvPr id="49182" name="Line 93"/>
              <p:cNvSpPr>
                <a:spLocks noChangeShapeType="1"/>
              </p:cNvSpPr>
              <p:nvPr/>
            </p:nvSpPr>
            <p:spPr bwMode="auto">
              <a:xfrm flipV="1">
                <a:off x="2835" y="2432"/>
                <a:ext cx="0" cy="182"/>
              </a:xfrm>
              <a:prstGeom prst="line">
                <a:avLst/>
              </a:prstGeom>
              <a:noFill/>
              <a:ln w="9525">
                <a:solidFill>
                  <a:schemeClr val="tx1"/>
                </a:solidFill>
                <a:round/>
                <a:headEnd/>
                <a:tailEnd type="triangle" w="med" len="med"/>
              </a:ln>
            </p:spPr>
            <p:txBody>
              <a:bodyPr/>
              <a:lstStyle/>
              <a:p>
                <a:endParaRPr lang="en-US"/>
              </a:p>
            </p:txBody>
          </p:sp>
          <p:sp>
            <p:nvSpPr>
              <p:cNvPr id="49183" name="Line 94"/>
              <p:cNvSpPr>
                <a:spLocks noChangeShapeType="1"/>
              </p:cNvSpPr>
              <p:nvPr/>
            </p:nvSpPr>
            <p:spPr bwMode="auto">
              <a:xfrm flipV="1">
                <a:off x="3016" y="2432"/>
                <a:ext cx="0" cy="182"/>
              </a:xfrm>
              <a:prstGeom prst="line">
                <a:avLst/>
              </a:prstGeom>
              <a:noFill/>
              <a:ln w="9525">
                <a:solidFill>
                  <a:schemeClr val="tx1"/>
                </a:solidFill>
                <a:round/>
                <a:headEnd/>
                <a:tailEnd type="triangle" w="med" len="med"/>
              </a:ln>
            </p:spPr>
            <p:txBody>
              <a:bodyPr/>
              <a:lstStyle/>
              <a:p>
                <a:endParaRPr lang="en-US"/>
              </a:p>
            </p:txBody>
          </p:sp>
        </p:grpSp>
        <p:grpSp>
          <p:nvGrpSpPr>
            <p:cNvPr id="18" name="Group 95"/>
            <p:cNvGrpSpPr>
              <a:grpSpLocks/>
            </p:cNvGrpSpPr>
            <p:nvPr/>
          </p:nvGrpSpPr>
          <p:grpSpPr bwMode="auto">
            <a:xfrm>
              <a:off x="1089" y="1207"/>
              <a:ext cx="363" cy="182"/>
              <a:chOff x="2653" y="2432"/>
              <a:chExt cx="363" cy="182"/>
            </a:xfrm>
          </p:grpSpPr>
          <p:sp>
            <p:nvSpPr>
              <p:cNvPr id="49178" name="Line 96"/>
              <p:cNvSpPr>
                <a:spLocks noChangeShapeType="1"/>
              </p:cNvSpPr>
              <p:nvPr/>
            </p:nvSpPr>
            <p:spPr bwMode="auto">
              <a:xfrm flipV="1">
                <a:off x="2653" y="2432"/>
                <a:ext cx="0" cy="182"/>
              </a:xfrm>
              <a:prstGeom prst="line">
                <a:avLst/>
              </a:prstGeom>
              <a:noFill/>
              <a:ln w="9525">
                <a:solidFill>
                  <a:schemeClr val="tx1"/>
                </a:solidFill>
                <a:round/>
                <a:headEnd/>
                <a:tailEnd type="triangle" w="med" len="med"/>
              </a:ln>
            </p:spPr>
            <p:txBody>
              <a:bodyPr/>
              <a:lstStyle/>
              <a:p>
                <a:endParaRPr lang="en-US"/>
              </a:p>
            </p:txBody>
          </p:sp>
          <p:sp>
            <p:nvSpPr>
              <p:cNvPr id="49179" name="Line 97"/>
              <p:cNvSpPr>
                <a:spLocks noChangeShapeType="1"/>
              </p:cNvSpPr>
              <p:nvPr/>
            </p:nvSpPr>
            <p:spPr bwMode="auto">
              <a:xfrm flipV="1">
                <a:off x="2835" y="2432"/>
                <a:ext cx="0" cy="182"/>
              </a:xfrm>
              <a:prstGeom prst="line">
                <a:avLst/>
              </a:prstGeom>
              <a:noFill/>
              <a:ln w="9525">
                <a:solidFill>
                  <a:schemeClr val="tx1"/>
                </a:solidFill>
                <a:round/>
                <a:headEnd/>
                <a:tailEnd type="triangle" w="med" len="med"/>
              </a:ln>
            </p:spPr>
            <p:txBody>
              <a:bodyPr/>
              <a:lstStyle/>
              <a:p>
                <a:endParaRPr lang="en-US"/>
              </a:p>
            </p:txBody>
          </p:sp>
          <p:sp>
            <p:nvSpPr>
              <p:cNvPr id="49180" name="Line 98"/>
              <p:cNvSpPr>
                <a:spLocks noChangeShapeType="1"/>
              </p:cNvSpPr>
              <p:nvPr/>
            </p:nvSpPr>
            <p:spPr bwMode="auto">
              <a:xfrm flipV="1">
                <a:off x="3016" y="2432"/>
                <a:ext cx="0" cy="182"/>
              </a:xfrm>
              <a:prstGeom prst="line">
                <a:avLst/>
              </a:prstGeom>
              <a:noFill/>
              <a:ln w="9525">
                <a:solidFill>
                  <a:schemeClr val="tx1"/>
                </a:solidFill>
                <a:round/>
                <a:headEnd/>
                <a:tailEnd type="triangle" w="med" len="med"/>
              </a:ln>
            </p:spPr>
            <p:txBody>
              <a:bodyPr/>
              <a:lstStyle/>
              <a:p>
                <a:endParaRPr lang="en-US"/>
              </a:p>
            </p:txBody>
          </p:sp>
        </p:grpSp>
      </p:grpSp>
      <p:grpSp>
        <p:nvGrpSpPr>
          <p:cNvPr id="19" name="Group 99"/>
          <p:cNvGrpSpPr>
            <a:grpSpLocks/>
          </p:cNvGrpSpPr>
          <p:nvPr/>
        </p:nvGrpSpPr>
        <p:grpSpPr bwMode="auto">
          <a:xfrm>
            <a:off x="5334000" y="4648200"/>
            <a:ext cx="3429000" cy="1295400"/>
            <a:chOff x="1536" y="1920"/>
            <a:chExt cx="2160" cy="816"/>
          </a:xfrm>
        </p:grpSpPr>
        <p:sp>
          <p:nvSpPr>
            <p:cNvPr id="49159" name="Oval 100"/>
            <p:cNvSpPr>
              <a:spLocks noChangeArrowheads="1"/>
            </p:cNvSpPr>
            <p:nvPr/>
          </p:nvSpPr>
          <p:spPr bwMode="auto">
            <a:xfrm>
              <a:off x="1536" y="2208"/>
              <a:ext cx="240" cy="192"/>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9160" name="Oval 101"/>
            <p:cNvSpPr>
              <a:spLocks noChangeArrowheads="1"/>
            </p:cNvSpPr>
            <p:nvPr/>
          </p:nvSpPr>
          <p:spPr bwMode="auto">
            <a:xfrm>
              <a:off x="3456" y="2208"/>
              <a:ext cx="240" cy="192"/>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9161" name="Oval 102"/>
            <p:cNvSpPr>
              <a:spLocks noChangeArrowheads="1"/>
            </p:cNvSpPr>
            <p:nvPr/>
          </p:nvSpPr>
          <p:spPr bwMode="auto">
            <a:xfrm>
              <a:off x="2064" y="2208"/>
              <a:ext cx="240" cy="192"/>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9162" name="Freeform 103"/>
            <p:cNvSpPr>
              <a:spLocks/>
            </p:cNvSpPr>
            <p:nvPr/>
          </p:nvSpPr>
          <p:spPr bwMode="auto">
            <a:xfrm>
              <a:off x="1632" y="2400"/>
              <a:ext cx="528" cy="336"/>
            </a:xfrm>
            <a:custGeom>
              <a:avLst/>
              <a:gdLst>
                <a:gd name="T0" fmla="*/ 0 w 528"/>
                <a:gd name="T1" fmla="*/ 0 h 336"/>
                <a:gd name="T2" fmla="*/ 288 w 528"/>
                <a:gd name="T3" fmla="*/ 336 h 336"/>
                <a:gd name="T4" fmla="*/ 528 w 528"/>
                <a:gd name="T5" fmla="*/ 0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0" y="0"/>
                  </a:moveTo>
                  <a:cubicBezTo>
                    <a:pt x="100" y="168"/>
                    <a:pt x="200" y="336"/>
                    <a:pt x="288" y="336"/>
                  </a:cubicBezTo>
                  <a:cubicBezTo>
                    <a:pt x="376" y="336"/>
                    <a:pt x="488" y="56"/>
                    <a:pt x="528" y="0"/>
                  </a:cubicBezTo>
                </a:path>
              </a:pathLst>
            </a:custGeom>
            <a:noFill/>
            <a:ln w="9525">
              <a:solidFill>
                <a:schemeClr val="tx1"/>
              </a:solidFill>
              <a:miter lim="800000"/>
              <a:headEnd/>
              <a:tailEnd type="triangle" w="med" len="med"/>
            </a:ln>
          </p:spPr>
          <p:txBody>
            <a:bodyPr wrap="none"/>
            <a:lstStyle/>
            <a:p>
              <a:endParaRPr lang="en-US"/>
            </a:p>
          </p:txBody>
        </p:sp>
        <p:sp>
          <p:nvSpPr>
            <p:cNvPr id="49163" name="Freeform 104"/>
            <p:cNvSpPr>
              <a:spLocks/>
            </p:cNvSpPr>
            <p:nvPr/>
          </p:nvSpPr>
          <p:spPr bwMode="auto">
            <a:xfrm>
              <a:off x="1632" y="2400"/>
              <a:ext cx="1872" cy="336"/>
            </a:xfrm>
            <a:custGeom>
              <a:avLst/>
              <a:gdLst>
                <a:gd name="T0" fmla="*/ 0 w 1872"/>
                <a:gd name="T1" fmla="*/ 0 h 336"/>
                <a:gd name="T2" fmla="*/ 1008 w 1872"/>
                <a:gd name="T3" fmla="*/ 336 h 336"/>
                <a:gd name="T4" fmla="*/ 1872 w 1872"/>
                <a:gd name="T5" fmla="*/ 0 h 336"/>
                <a:gd name="T6" fmla="*/ 0 60000 65536"/>
                <a:gd name="T7" fmla="*/ 0 60000 65536"/>
                <a:gd name="T8" fmla="*/ 0 60000 65536"/>
                <a:gd name="T9" fmla="*/ 0 w 1872"/>
                <a:gd name="T10" fmla="*/ 0 h 336"/>
                <a:gd name="T11" fmla="*/ 1872 w 1872"/>
                <a:gd name="T12" fmla="*/ 336 h 336"/>
              </a:gdLst>
              <a:ahLst/>
              <a:cxnLst>
                <a:cxn ang="T6">
                  <a:pos x="T0" y="T1"/>
                </a:cxn>
                <a:cxn ang="T7">
                  <a:pos x="T2" y="T3"/>
                </a:cxn>
                <a:cxn ang="T8">
                  <a:pos x="T4" y="T5"/>
                </a:cxn>
              </a:cxnLst>
              <a:rect l="T9" t="T10" r="T11" b="T12"/>
              <a:pathLst>
                <a:path w="1872" h="336">
                  <a:moveTo>
                    <a:pt x="0" y="0"/>
                  </a:moveTo>
                  <a:cubicBezTo>
                    <a:pt x="348" y="168"/>
                    <a:pt x="696" y="336"/>
                    <a:pt x="1008" y="336"/>
                  </a:cubicBezTo>
                  <a:cubicBezTo>
                    <a:pt x="1320" y="336"/>
                    <a:pt x="1728" y="56"/>
                    <a:pt x="1872" y="0"/>
                  </a:cubicBezTo>
                </a:path>
              </a:pathLst>
            </a:custGeom>
            <a:noFill/>
            <a:ln w="9525">
              <a:solidFill>
                <a:schemeClr val="tx1"/>
              </a:solidFill>
              <a:miter lim="800000"/>
              <a:headEnd/>
              <a:tailEnd type="triangle" w="med" len="med"/>
            </a:ln>
          </p:spPr>
          <p:txBody>
            <a:bodyPr wrap="none"/>
            <a:lstStyle/>
            <a:p>
              <a:endParaRPr lang="en-US"/>
            </a:p>
          </p:txBody>
        </p:sp>
        <p:sp>
          <p:nvSpPr>
            <p:cNvPr id="49164" name="Freeform 105"/>
            <p:cNvSpPr>
              <a:spLocks/>
            </p:cNvSpPr>
            <p:nvPr/>
          </p:nvSpPr>
          <p:spPr bwMode="auto">
            <a:xfrm>
              <a:off x="1632" y="2352"/>
              <a:ext cx="1056" cy="296"/>
            </a:xfrm>
            <a:custGeom>
              <a:avLst/>
              <a:gdLst>
                <a:gd name="T0" fmla="*/ 0 w 1056"/>
                <a:gd name="T1" fmla="*/ 48 h 296"/>
                <a:gd name="T2" fmla="*/ 816 w 1056"/>
                <a:gd name="T3" fmla="*/ 288 h 296"/>
                <a:gd name="T4" fmla="*/ 1056 w 1056"/>
                <a:gd name="T5" fmla="*/ 0 h 296"/>
                <a:gd name="T6" fmla="*/ 0 60000 65536"/>
                <a:gd name="T7" fmla="*/ 0 60000 65536"/>
                <a:gd name="T8" fmla="*/ 0 60000 65536"/>
                <a:gd name="T9" fmla="*/ 0 w 1056"/>
                <a:gd name="T10" fmla="*/ 0 h 296"/>
                <a:gd name="T11" fmla="*/ 1056 w 1056"/>
                <a:gd name="T12" fmla="*/ 296 h 296"/>
              </a:gdLst>
              <a:ahLst/>
              <a:cxnLst>
                <a:cxn ang="T6">
                  <a:pos x="T0" y="T1"/>
                </a:cxn>
                <a:cxn ang="T7">
                  <a:pos x="T2" y="T3"/>
                </a:cxn>
                <a:cxn ang="T8">
                  <a:pos x="T4" y="T5"/>
                </a:cxn>
              </a:cxnLst>
              <a:rect l="T9" t="T10" r="T11" b="T12"/>
              <a:pathLst>
                <a:path w="1056" h="296">
                  <a:moveTo>
                    <a:pt x="0" y="48"/>
                  </a:moveTo>
                  <a:cubicBezTo>
                    <a:pt x="320" y="172"/>
                    <a:pt x="640" y="296"/>
                    <a:pt x="816" y="288"/>
                  </a:cubicBezTo>
                  <a:cubicBezTo>
                    <a:pt x="992" y="280"/>
                    <a:pt x="1016" y="48"/>
                    <a:pt x="1056" y="0"/>
                  </a:cubicBezTo>
                </a:path>
              </a:pathLst>
            </a:custGeom>
            <a:noFill/>
            <a:ln w="9525">
              <a:solidFill>
                <a:schemeClr val="tx1"/>
              </a:solidFill>
              <a:miter lim="800000"/>
              <a:headEnd/>
              <a:tailEnd type="triangle" w="med" len="med"/>
            </a:ln>
          </p:spPr>
          <p:txBody>
            <a:bodyPr wrap="none"/>
            <a:lstStyle/>
            <a:p>
              <a:endParaRPr lang="en-US"/>
            </a:p>
          </p:txBody>
        </p:sp>
        <p:sp>
          <p:nvSpPr>
            <p:cNvPr id="49165" name="Freeform 106"/>
            <p:cNvSpPr>
              <a:spLocks/>
            </p:cNvSpPr>
            <p:nvPr/>
          </p:nvSpPr>
          <p:spPr bwMode="auto">
            <a:xfrm>
              <a:off x="1680" y="1968"/>
              <a:ext cx="480" cy="240"/>
            </a:xfrm>
            <a:custGeom>
              <a:avLst/>
              <a:gdLst>
                <a:gd name="T0" fmla="*/ 480 w 480"/>
                <a:gd name="T1" fmla="*/ 240 h 240"/>
                <a:gd name="T2" fmla="*/ 240 w 480"/>
                <a:gd name="T3" fmla="*/ 0 h 240"/>
                <a:gd name="T4" fmla="*/ 0 w 480"/>
                <a:gd name="T5" fmla="*/ 240 h 240"/>
                <a:gd name="T6" fmla="*/ 0 60000 65536"/>
                <a:gd name="T7" fmla="*/ 0 60000 65536"/>
                <a:gd name="T8" fmla="*/ 0 60000 65536"/>
                <a:gd name="T9" fmla="*/ 0 w 480"/>
                <a:gd name="T10" fmla="*/ 0 h 240"/>
                <a:gd name="T11" fmla="*/ 480 w 480"/>
                <a:gd name="T12" fmla="*/ 240 h 240"/>
              </a:gdLst>
              <a:ahLst/>
              <a:cxnLst>
                <a:cxn ang="T6">
                  <a:pos x="T0" y="T1"/>
                </a:cxn>
                <a:cxn ang="T7">
                  <a:pos x="T2" y="T3"/>
                </a:cxn>
                <a:cxn ang="T8">
                  <a:pos x="T4" y="T5"/>
                </a:cxn>
              </a:cxnLst>
              <a:rect l="T9" t="T10" r="T11" b="T12"/>
              <a:pathLst>
                <a:path w="480" h="240">
                  <a:moveTo>
                    <a:pt x="480" y="240"/>
                  </a:moveTo>
                  <a:cubicBezTo>
                    <a:pt x="400" y="120"/>
                    <a:pt x="320" y="0"/>
                    <a:pt x="240" y="0"/>
                  </a:cubicBezTo>
                  <a:cubicBezTo>
                    <a:pt x="160" y="0"/>
                    <a:pt x="80" y="120"/>
                    <a:pt x="0" y="240"/>
                  </a:cubicBezTo>
                </a:path>
              </a:pathLst>
            </a:custGeom>
            <a:noFill/>
            <a:ln w="9525">
              <a:solidFill>
                <a:schemeClr val="tx1"/>
              </a:solidFill>
              <a:miter lim="800000"/>
              <a:headEnd/>
              <a:tailEnd type="triangle" w="med" len="med"/>
            </a:ln>
          </p:spPr>
          <p:txBody>
            <a:bodyPr wrap="none"/>
            <a:lstStyle/>
            <a:p>
              <a:endParaRPr lang="en-US"/>
            </a:p>
          </p:txBody>
        </p:sp>
        <p:sp>
          <p:nvSpPr>
            <p:cNvPr id="49166" name="Freeform 107"/>
            <p:cNvSpPr>
              <a:spLocks/>
            </p:cNvSpPr>
            <p:nvPr/>
          </p:nvSpPr>
          <p:spPr bwMode="auto">
            <a:xfrm>
              <a:off x="2208" y="1920"/>
              <a:ext cx="1344" cy="288"/>
            </a:xfrm>
            <a:custGeom>
              <a:avLst/>
              <a:gdLst>
                <a:gd name="T0" fmla="*/ 0 w 1344"/>
                <a:gd name="T1" fmla="*/ 288 h 288"/>
                <a:gd name="T2" fmla="*/ 528 w 1344"/>
                <a:gd name="T3" fmla="*/ 0 h 288"/>
                <a:gd name="T4" fmla="*/ 1344 w 1344"/>
                <a:gd name="T5" fmla="*/ 288 h 288"/>
                <a:gd name="T6" fmla="*/ 0 60000 65536"/>
                <a:gd name="T7" fmla="*/ 0 60000 65536"/>
                <a:gd name="T8" fmla="*/ 0 60000 65536"/>
                <a:gd name="T9" fmla="*/ 0 w 1344"/>
                <a:gd name="T10" fmla="*/ 0 h 288"/>
                <a:gd name="T11" fmla="*/ 1344 w 1344"/>
                <a:gd name="T12" fmla="*/ 288 h 288"/>
              </a:gdLst>
              <a:ahLst/>
              <a:cxnLst>
                <a:cxn ang="T6">
                  <a:pos x="T0" y="T1"/>
                </a:cxn>
                <a:cxn ang="T7">
                  <a:pos x="T2" y="T3"/>
                </a:cxn>
                <a:cxn ang="T8">
                  <a:pos x="T4" y="T5"/>
                </a:cxn>
              </a:cxnLst>
              <a:rect l="T9" t="T10" r="T11" b="T12"/>
              <a:pathLst>
                <a:path w="1344" h="288">
                  <a:moveTo>
                    <a:pt x="0" y="288"/>
                  </a:moveTo>
                  <a:cubicBezTo>
                    <a:pt x="152" y="144"/>
                    <a:pt x="304" y="0"/>
                    <a:pt x="528" y="0"/>
                  </a:cubicBezTo>
                  <a:cubicBezTo>
                    <a:pt x="752" y="0"/>
                    <a:pt x="1048" y="144"/>
                    <a:pt x="1344" y="288"/>
                  </a:cubicBezTo>
                </a:path>
              </a:pathLst>
            </a:custGeom>
            <a:noFill/>
            <a:ln w="9525">
              <a:solidFill>
                <a:schemeClr val="tx1"/>
              </a:solidFill>
              <a:miter lim="800000"/>
              <a:headEnd/>
              <a:tailEnd type="triangle" w="med" len="med"/>
            </a:ln>
          </p:spPr>
          <p:txBody>
            <a:bodyPr wrap="none"/>
            <a:lstStyle/>
            <a:p>
              <a:endParaRPr lang="en-US"/>
            </a:p>
          </p:txBody>
        </p:sp>
        <p:sp>
          <p:nvSpPr>
            <p:cNvPr id="49167" name="Oval 108"/>
            <p:cNvSpPr>
              <a:spLocks noChangeArrowheads="1"/>
            </p:cNvSpPr>
            <p:nvPr/>
          </p:nvSpPr>
          <p:spPr bwMode="auto">
            <a:xfrm>
              <a:off x="2688" y="2256"/>
              <a:ext cx="48" cy="48"/>
            </a:xfrm>
            <a:prstGeom prst="ellipse">
              <a:avLst/>
            </a:prstGeom>
            <a:solidFill>
              <a:schemeClr val="tx1"/>
            </a:solidFill>
            <a:ln w="9525">
              <a:solidFill>
                <a:schemeClr val="tx1"/>
              </a:solidFill>
              <a:miter lim="800000"/>
              <a:headEnd/>
              <a:tailEnd/>
            </a:ln>
          </p:spPr>
          <p:txBody>
            <a:bodyPr wrap="none" anchor="ctr"/>
            <a:lstStyle/>
            <a:p>
              <a:endParaRPr lang="en-US"/>
            </a:p>
          </p:txBody>
        </p:sp>
        <p:sp>
          <p:nvSpPr>
            <p:cNvPr id="49168" name="Oval 109"/>
            <p:cNvSpPr>
              <a:spLocks noChangeArrowheads="1"/>
            </p:cNvSpPr>
            <p:nvPr/>
          </p:nvSpPr>
          <p:spPr bwMode="auto">
            <a:xfrm>
              <a:off x="2928" y="2256"/>
              <a:ext cx="48" cy="48"/>
            </a:xfrm>
            <a:prstGeom prst="ellipse">
              <a:avLst/>
            </a:prstGeom>
            <a:solidFill>
              <a:schemeClr val="tx1"/>
            </a:solidFill>
            <a:ln w="9525">
              <a:solidFill>
                <a:schemeClr val="tx1"/>
              </a:solidFill>
              <a:miter lim="800000"/>
              <a:headEnd/>
              <a:tailEnd/>
            </a:ln>
          </p:spPr>
          <p:txBody>
            <a:bodyPr wrap="none" anchor="ctr"/>
            <a:lstStyle/>
            <a:p>
              <a:endParaRPr lang="en-US"/>
            </a:p>
          </p:txBody>
        </p:sp>
      </p:grpSp>
      <p:sp>
        <p:nvSpPr>
          <p:cNvPr id="110" name="Date Placeholder 109"/>
          <p:cNvSpPr>
            <a:spLocks noGrp="1"/>
          </p:cNvSpPr>
          <p:nvPr>
            <p:ph type="dt" sz="half" idx="10"/>
          </p:nvPr>
        </p:nvSpPr>
        <p:spPr/>
        <p:txBody>
          <a:bodyPr/>
          <a:lstStyle/>
          <a:p>
            <a:fld id="{7BC8BF67-15E4-449D-9EFD-39F1D2CD4862}" type="datetime1">
              <a:rPr lang="en-US" smtClean="0"/>
              <a:pPr/>
              <a:t>5/27/2022</a:t>
            </a:fld>
            <a:endParaRPr lang="en-US"/>
          </a:p>
        </p:txBody>
      </p:sp>
      <p:sp>
        <p:nvSpPr>
          <p:cNvPr id="111" name="Footer Placeholder 110"/>
          <p:cNvSpPr>
            <a:spLocks noGrp="1"/>
          </p:cNvSpPr>
          <p:nvPr>
            <p:ph type="ftr" sz="quarter" idx="11"/>
          </p:nvPr>
        </p:nvSpPr>
        <p:spPr/>
        <p:txBody>
          <a:bodyPr/>
          <a:lstStyle/>
          <a:p>
            <a:r>
              <a:rPr lang="en-US"/>
              <a:t>Dr. Anil Ahlawat, KIET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p>
            <a:fld id="{C45D4A3A-41E6-49FD-9C22-A4B82350F0E3}" type="slidenum">
              <a:rPr lang="en-GB" smtClean="0">
                <a:cs typeface="Arial" pitchFamily="34" charset="0"/>
              </a:rPr>
              <a:pPr/>
              <a:t>38</a:t>
            </a:fld>
            <a:endParaRPr lang="en-GB">
              <a:cs typeface="Arial" pitchFamily="34" charset="0"/>
            </a:endParaRPr>
          </a:p>
        </p:txBody>
      </p:sp>
      <p:sp>
        <p:nvSpPr>
          <p:cNvPr id="50179" name="Rectangle 2"/>
          <p:cNvSpPr>
            <a:spLocks noGrp="1" noChangeArrowheads="1"/>
          </p:cNvSpPr>
          <p:nvPr>
            <p:ph type="title"/>
          </p:nvPr>
        </p:nvSpPr>
        <p:spPr/>
        <p:txBody>
          <a:bodyPr>
            <a:normAutofit fontScale="90000"/>
          </a:bodyPr>
          <a:lstStyle/>
          <a:p>
            <a:r>
              <a:rPr lang="en-US"/>
              <a:t>Artificial Neural Network</a:t>
            </a:r>
            <a:br>
              <a:rPr lang="en-US"/>
            </a:br>
            <a:r>
              <a:rPr lang="en-US"/>
              <a:t>Feedforward Network</a:t>
            </a:r>
            <a:endParaRPr lang="en-GB"/>
          </a:p>
        </p:txBody>
      </p:sp>
      <p:grpSp>
        <p:nvGrpSpPr>
          <p:cNvPr id="2" name="Group 4"/>
          <p:cNvGrpSpPr>
            <a:grpSpLocks/>
          </p:cNvGrpSpPr>
          <p:nvPr/>
        </p:nvGrpSpPr>
        <p:grpSpPr bwMode="auto">
          <a:xfrm>
            <a:off x="808038" y="2228850"/>
            <a:ext cx="8183562" cy="4019550"/>
            <a:chOff x="567" y="1072"/>
            <a:chExt cx="5155" cy="2532"/>
          </a:xfrm>
        </p:grpSpPr>
        <p:grpSp>
          <p:nvGrpSpPr>
            <p:cNvPr id="3" name="Group 5"/>
            <p:cNvGrpSpPr>
              <a:grpSpLocks/>
            </p:cNvGrpSpPr>
            <p:nvPr/>
          </p:nvGrpSpPr>
          <p:grpSpPr bwMode="auto">
            <a:xfrm>
              <a:off x="567" y="1072"/>
              <a:ext cx="1044" cy="1678"/>
              <a:chOff x="840" y="1207"/>
              <a:chExt cx="861" cy="1452"/>
            </a:xfrm>
          </p:grpSpPr>
          <p:grpSp>
            <p:nvGrpSpPr>
              <p:cNvPr id="4" name="Group 6"/>
              <p:cNvGrpSpPr>
                <a:grpSpLocks/>
              </p:cNvGrpSpPr>
              <p:nvPr/>
            </p:nvGrpSpPr>
            <p:grpSpPr bwMode="auto">
              <a:xfrm>
                <a:off x="840" y="1706"/>
                <a:ext cx="861" cy="136"/>
                <a:chOff x="2200" y="1389"/>
                <a:chExt cx="861" cy="136"/>
              </a:xfrm>
            </p:grpSpPr>
            <p:sp>
              <p:nvSpPr>
                <p:cNvPr id="50422" name="Oval 7"/>
                <p:cNvSpPr>
                  <a:spLocks noChangeArrowheads="1"/>
                </p:cNvSpPr>
                <p:nvPr/>
              </p:nvSpPr>
              <p:spPr bwMode="auto">
                <a:xfrm>
                  <a:off x="2200" y="1389"/>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423" name="Oval 8"/>
                <p:cNvSpPr>
                  <a:spLocks noChangeArrowheads="1"/>
                </p:cNvSpPr>
                <p:nvPr/>
              </p:nvSpPr>
              <p:spPr bwMode="auto">
                <a:xfrm>
                  <a:off x="2381" y="1389"/>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424" name="Oval 9"/>
                <p:cNvSpPr>
                  <a:spLocks noChangeArrowheads="1"/>
                </p:cNvSpPr>
                <p:nvPr/>
              </p:nvSpPr>
              <p:spPr bwMode="auto">
                <a:xfrm>
                  <a:off x="2562" y="1389"/>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425" name="Oval 10"/>
                <p:cNvSpPr>
                  <a:spLocks noChangeArrowheads="1"/>
                </p:cNvSpPr>
                <p:nvPr/>
              </p:nvSpPr>
              <p:spPr bwMode="auto">
                <a:xfrm>
                  <a:off x="2743" y="1389"/>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426" name="Oval 11"/>
                <p:cNvSpPr>
                  <a:spLocks noChangeArrowheads="1"/>
                </p:cNvSpPr>
                <p:nvPr/>
              </p:nvSpPr>
              <p:spPr bwMode="auto">
                <a:xfrm>
                  <a:off x="2925" y="1389"/>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grpSp>
          <p:grpSp>
            <p:nvGrpSpPr>
              <p:cNvPr id="5" name="Group 12"/>
              <p:cNvGrpSpPr>
                <a:grpSpLocks/>
              </p:cNvGrpSpPr>
              <p:nvPr/>
            </p:nvGrpSpPr>
            <p:grpSpPr bwMode="auto">
              <a:xfrm>
                <a:off x="840" y="2024"/>
                <a:ext cx="861" cy="136"/>
                <a:chOff x="2200" y="1661"/>
                <a:chExt cx="861" cy="136"/>
              </a:xfrm>
            </p:grpSpPr>
            <p:sp>
              <p:nvSpPr>
                <p:cNvPr id="50417" name="Oval 13"/>
                <p:cNvSpPr>
                  <a:spLocks noChangeArrowheads="1"/>
                </p:cNvSpPr>
                <p:nvPr/>
              </p:nvSpPr>
              <p:spPr bwMode="auto">
                <a:xfrm>
                  <a:off x="2200" y="1661"/>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418" name="Oval 14"/>
                <p:cNvSpPr>
                  <a:spLocks noChangeArrowheads="1"/>
                </p:cNvSpPr>
                <p:nvPr/>
              </p:nvSpPr>
              <p:spPr bwMode="auto">
                <a:xfrm>
                  <a:off x="2381" y="1661"/>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419" name="Oval 15"/>
                <p:cNvSpPr>
                  <a:spLocks noChangeArrowheads="1"/>
                </p:cNvSpPr>
                <p:nvPr/>
              </p:nvSpPr>
              <p:spPr bwMode="auto">
                <a:xfrm>
                  <a:off x="2563" y="1661"/>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420" name="Oval 16"/>
                <p:cNvSpPr>
                  <a:spLocks noChangeArrowheads="1"/>
                </p:cNvSpPr>
                <p:nvPr/>
              </p:nvSpPr>
              <p:spPr bwMode="auto">
                <a:xfrm>
                  <a:off x="2744" y="1661"/>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421" name="Oval 17"/>
                <p:cNvSpPr>
                  <a:spLocks noChangeArrowheads="1"/>
                </p:cNvSpPr>
                <p:nvPr/>
              </p:nvSpPr>
              <p:spPr bwMode="auto">
                <a:xfrm>
                  <a:off x="2925" y="1661"/>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grpSp>
          <p:grpSp>
            <p:nvGrpSpPr>
              <p:cNvPr id="6" name="Group 18"/>
              <p:cNvGrpSpPr>
                <a:grpSpLocks/>
              </p:cNvGrpSpPr>
              <p:nvPr/>
            </p:nvGrpSpPr>
            <p:grpSpPr bwMode="auto">
              <a:xfrm>
                <a:off x="1021" y="1389"/>
                <a:ext cx="499" cy="136"/>
                <a:chOff x="2381" y="1933"/>
                <a:chExt cx="499" cy="136"/>
              </a:xfrm>
            </p:grpSpPr>
            <p:sp>
              <p:nvSpPr>
                <p:cNvPr id="50414" name="Oval 19"/>
                <p:cNvSpPr>
                  <a:spLocks noChangeArrowheads="1"/>
                </p:cNvSpPr>
                <p:nvPr/>
              </p:nvSpPr>
              <p:spPr bwMode="auto">
                <a:xfrm>
                  <a:off x="2381"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415" name="Oval 20"/>
                <p:cNvSpPr>
                  <a:spLocks noChangeArrowheads="1"/>
                </p:cNvSpPr>
                <p:nvPr/>
              </p:nvSpPr>
              <p:spPr bwMode="auto">
                <a:xfrm>
                  <a:off x="2562"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416" name="Oval 21"/>
                <p:cNvSpPr>
                  <a:spLocks noChangeArrowheads="1"/>
                </p:cNvSpPr>
                <p:nvPr/>
              </p:nvSpPr>
              <p:spPr bwMode="auto">
                <a:xfrm>
                  <a:off x="2744"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grpSp>
          <p:grpSp>
            <p:nvGrpSpPr>
              <p:cNvPr id="7" name="Group 22"/>
              <p:cNvGrpSpPr>
                <a:grpSpLocks/>
              </p:cNvGrpSpPr>
              <p:nvPr/>
            </p:nvGrpSpPr>
            <p:grpSpPr bwMode="auto">
              <a:xfrm>
                <a:off x="907" y="1524"/>
                <a:ext cx="726" cy="182"/>
                <a:chOff x="2472" y="1888"/>
                <a:chExt cx="726" cy="182"/>
              </a:xfrm>
            </p:grpSpPr>
            <p:grpSp>
              <p:nvGrpSpPr>
                <p:cNvPr id="8" name="Group 23"/>
                <p:cNvGrpSpPr>
                  <a:grpSpLocks/>
                </p:cNvGrpSpPr>
                <p:nvPr/>
              </p:nvGrpSpPr>
              <p:grpSpPr bwMode="auto">
                <a:xfrm>
                  <a:off x="2472" y="1889"/>
                  <a:ext cx="726" cy="181"/>
                  <a:chOff x="2426" y="1253"/>
                  <a:chExt cx="726" cy="181"/>
                </a:xfrm>
              </p:grpSpPr>
              <p:sp>
                <p:nvSpPr>
                  <p:cNvPr id="50409" name="Line 24"/>
                  <p:cNvSpPr>
                    <a:spLocks noChangeShapeType="1"/>
                  </p:cNvSpPr>
                  <p:nvPr/>
                </p:nvSpPr>
                <p:spPr bwMode="auto">
                  <a:xfrm>
                    <a:off x="2789" y="1253"/>
                    <a:ext cx="0" cy="181"/>
                  </a:xfrm>
                  <a:prstGeom prst="line">
                    <a:avLst/>
                  </a:prstGeom>
                  <a:noFill/>
                  <a:ln w="9525">
                    <a:solidFill>
                      <a:schemeClr val="tx1"/>
                    </a:solidFill>
                    <a:round/>
                    <a:headEnd/>
                    <a:tailEnd/>
                  </a:ln>
                </p:spPr>
                <p:txBody>
                  <a:bodyPr/>
                  <a:lstStyle/>
                  <a:p>
                    <a:endParaRPr lang="en-US"/>
                  </a:p>
                </p:txBody>
              </p:sp>
              <p:sp>
                <p:nvSpPr>
                  <p:cNvPr id="50410" name="Line 25"/>
                  <p:cNvSpPr>
                    <a:spLocks noChangeShapeType="1"/>
                  </p:cNvSpPr>
                  <p:nvPr/>
                </p:nvSpPr>
                <p:spPr bwMode="auto">
                  <a:xfrm>
                    <a:off x="2789" y="1253"/>
                    <a:ext cx="182" cy="181"/>
                  </a:xfrm>
                  <a:prstGeom prst="line">
                    <a:avLst/>
                  </a:prstGeom>
                  <a:noFill/>
                  <a:ln w="9525">
                    <a:solidFill>
                      <a:schemeClr val="tx1"/>
                    </a:solidFill>
                    <a:round/>
                    <a:headEnd/>
                    <a:tailEnd/>
                  </a:ln>
                </p:spPr>
                <p:txBody>
                  <a:bodyPr/>
                  <a:lstStyle/>
                  <a:p>
                    <a:endParaRPr lang="en-US"/>
                  </a:p>
                </p:txBody>
              </p:sp>
              <p:sp>
                <p:nvSpPr>
                  <p:cNvPr id="50411" name="Line 26"/>
                  <p:cNvSpPr>
                    <a:spLocks noChangeShapeType="1"/>
                  </p:cNvSpPr>
                  <p:nvPr/>
                </p:nvSpPr>
                <p:spPr bwMode="auto">
                  <a:xfrm flipH="1">
                    <a:off x="2608" y="1253"/>
                    <a:ext cx="181" cy="181"/>
                  </a:xfrm>
                  <a:prstGeom prst="line">
                    <a:avLst/>
                  </a:prstGeom>
                  <a:noFill/>
                  <a:ln w="9525">
                    <a:solidFill>
                      <a:schemeClr val="tx1"/>
                    </a:solidFill>
                    <a:round/>
                    <a:headEnd/>
                    <a:tailEnd/>
                  </a:ln>
                </p:spPr>
                <p:txBody>
                  <a:bodyPr/>
                  <a:lstStyle/>
                  <a:p>
                    <a:endParaRPr lang="en-US"/>
                  </a:p>
                </p:txBody>
              </p:sp>
              <p:sp>
                <p:nvSpPr>
                  <p:cNvPr id="50412" name="Line 27"/>
                  <p:cNvSpPr>
                    <a:spLocks noChangeShapeType="1"/>
                  </p:cNvSpPr>
                  <p:nvPr/>
                </p:nvSpPr>
                <p:spPr bwMode="auto">
                  <a:xfrm flipH="1">
                    <a:off x="2426" y="1253"/>
                    <a:ext cx="363" cy="181"/>
                  </a:xfrm>
                  <a:prstGeom prst="line">
                    <a:avLst/>
                  </a:prstGeom>
                  <a:noFill/>
                  <a:ln w="9525">
                    <a:solidFill>
                      <a:schemeClr val="tx1"/>
                    </a:solidFill>
                    <a:round/>
                    <a:headEnd/>
                    <a:tailEnd/>
                  </a:ln>
                </p:spPr>
                <p:txBody>
                  <a:bodyPr/>
                  <a:lstStyle/>
                  <a:p>
                    <a:endParaRPr lang="en-US"/>
                  </a:p>
                </p:txBody>
              </p:sp>
              <p:sp>
                <p:nvSpPr>
                  <p:cNvPr id="50413" name="Line 28"/>
                  <p:cNvSpPr>
                    <a:spLocks noChangeShapeType="1"/>
                  </p:cNvSpPr>
                  <p:nvPr/>
                </p:nvSpPr>
                <p:spPr bwMode="auto">
                  <a:xfrm>
                    <a:off x="2789" y="1253"/>
                    <a:ext cx="363" cy="181"/>
                  </a:xfrm>
                  <a:prstGeom prst="line">
                    <a:avLst/>
                  </a:prstGeom>
                  <a:noFill/>
                  <a:ln w="9525">
                    <a:solidFill>
                      <a:schemeClr val="tx1"/>
                    </a:solidFill>
                    <a:round/>
                    <a:headEnd/>
                    <a:tailEnd/>
                  </a:ln>
                </p:spPr>
                <p:txBody>
                  <a:bodyPr/>
                  <a:lstStyle/>
                  <a:p>
                    <a:endParaRPr lang="en-US"/>
                  </a:p>
                </p:txBody>
              </p:sp>
            </p:grpSp>
            <p:grpSp>
              <p:nvGrpSpPr>
                <p:cNvPr id="9" name="Group 29"/>
                <p:cNvGrpSpPr>
                  <a:grpSpLocks/>
                </p:cNvGrpSpPr>
                <p:nvPr/>
              </p:nvGrpSpPr>
              <p:grpSpPr bwMode="auto">
                <a:xfrm>
                  <a:off x="2472" y="1888"/>
                  <a:ext cx="726" cy="182"/>
                  <a:chOff x="2517" y="1162"/>
                  <a:chExt cx="726" cy="182"/>
                </a:xfrm>
              </p:grpSpPr>
              <p:sp>
                <p:nvSpPr>
                  <p:cNvPr id="50404" name="Line 30"/>
                  <p:cNvSpPr>
                    <a:spLocks noChangeShapeType="1"/>
                  </p:cNvSpPr>
                  <p:nvPr/>
                </p:nvSpPr>
                <p:spPr bwMode="auto">
                  <a:xfrm>
                    <a:off x="2699" y="1162"/>
                    <a:ext cx="181" cy="182"/>
                  </a:xfrm>
                  <a:prstGeom prst="line">
                    <a:avLst/>
                  </a:prstGeom>
                  <a:noFill/>
                  <a:ln w="9525">
                    <a:solidFill>
                      <a:schemeClr val="tx1"/>
                    </a:solidFill>
                    <a:round/>
                    <a:headEnd/>
                    <a:tailEnd/>
                  </a:ln>
                </p:spPr>
                <p:txBody>
                  <a:bodyPr/>
                  <a:lstStyle/>
                  <a:p>
                    <a:endParaRPr lang="en-US"/>
                  </a:p>
                </p:txBody>
              </p:sp>
              <p:sp>
                <p:nvSpPr>
                  <p:cNvPr id="50405" name="Line 31"/>
                  <p:cNvSpPr>
                    <a:spLocks noChangeShapeType="1"/>
                  </p:cNvSpPr>
                  <p:nvPr/>
                </p:nvSpPr>
                <p:spPr bwMode="auto">
                  <a:xfrm>
                    <a:off x="2699" y="1162"/>
                    <a:ext cx="362" cy="182"/>
                  </a:xfrm>
                  <a:prstGeom prst="line">
                    <a:avLst/>
                  </a:prstGeom>
                  <a:noFill/>
                  <a:ln w="9525">
                    <a:solidFill>
                      <a:schemeClr val="tx1"/>
                    </a:solidFill>
                    <a:round/>
                    <a:headEnd/>
                    <a:tailEnd/>
                  </a:ln>
                </p:spPr>
                <p:txBody>
                  <a:bodyPr/>
                  <a:lstStyle/>
                  <a:p>
                    <a:endParaRPr lang="en-US"/>
                  </a:p>
                </p:txBody>
              </p:sp>
              <p:sp>
                <p:nvSpPr>
                  <p:cNvPr id="50406" name="Line 32"/>
                  <p:cNvSpPr>
                    <a:spLocks noChangeShapeType="1"/>
                  </p:cNvSpPr>
                  <p:nvPr/>
                </p:nvSpPr>
                <p:spPr bwMode="auto">
                  <a:xfrm>
                    <a:off x="2699" y="1162"/>
                    <a:ext cx="544" cy="182"/>
                  </a:xfrm>
                  <a:prstGeom prst="line">
                    <a:avLst/>
                  </a:prstGeom>
                  <a:noFill/>
                  <a:ln w="9525">
                    <a:solidFill>
                      <a:schemeClr val="tx1"/>
                    </a:solidFill>
                    <a:round/>
                    <a:headEnd/>
                    <a:tailEnd/>
                  </a:ln>
                </p:spPr>
                <p:txBody>
                  <a:bodyPr/>
                  <a:lstStyle/>
                  <a:p>
                    <a:endParaRPr lang="en-US"/>
                  </a:p>
                </p:txBody>
              </p:sp>
              <p:sp>
                <p:nvSpPr>
                  <p:cNvPr id="50407" name="Line 33"/>
                  <p:cNvSpPr>
                    <a:spLocks noChangeShapeType="1"/>
                  </p:cNvSpPr>
                  <p:nvPr/>
                </p:nvSpPr>
                <p:spPr bwMode="auto">
                  <a:xfrm>
                    <a:off x="2699" y="1162"/>
                    <a:ext cx="0" cy="182"/>
                  </a:xfrm>
                  <a:prstGeom prst="line">
                    <a:avLst/>
                  </a:prstGeom>
                  <a:noFill/>
                  <a:ln w="9525">
                    <a:solidFill>
                      <a:schemeClr val="tx1"/>
                    </a:solidFill>
                    <a:round/>
                    <a:headEnd/>
                    <a:tailEnd/>
                  </a:ln>
                </p:spPr>
                <p:txBody>
                  <a:bodyPr/>
                  <a:lstStyle/>
                  <a:p>
                    <a:endParaRPr lang="en-US"/>
                  </a:p>
                </p:txBody>
              </p:sp>
              <p:sp>
                <p:nvSpPr>
                  <p:cNvPr id="50408" name="Line 34"/>
                  <p:cNvSpPr>
                    <a:spLocks noChangeShapeType="1"/>
                  </p:cNvSpPr>
                  <p:nvPr/>
                </p:nvSpPr>
                <p:spPr bwMode="auto">
                  <a:xfrm flipH="1">
                    <a:off x="2517" y="1162"/>
                    <a:ext cx="182" cy="182"/>
                  </a:xfrm>
                  <a:prstGeom prst="line">
                    <a:avLst/>
                  </a:prstGeom>
                  <a:noFill/>
                  <a:ln w="9525">
                    <a:solidFill>
                      <a:schemeClr val="tx1"/>
                    </a:solidFill>
                    <a:round/>
                    <a:headEnd/>
                    <a:tailEnd/>
                  </a:ln>
                </p:spPr>
                <p:txBody>
                  <a:bodyPr/>
                  <a:lstStyle/>
                  <a:p>
                    <a:endParaRPr lang="en-US"/>
                  </a:p>
                </p:txBody>
              </p:sp>
            </p:grpSp>
            <p:grpSp>
              <p:nvGrpSpPr>
                <p:cNvPr id="10" name="Group 35"/>
                <p:cNvGrpSpPr>
                  <a:grpSpLocks/>
                </p:cNvGrpSpPr>
                <p:nvPr/>
              </p:nvGrpSpPr>
              <p:grpSpPr bwMode="auto">
                <a:xfrm flipH="1">
                  <a:off x="2472" y="1888"/>
                  <a:ext cx="726" cy="182"/>
                  <a:chOff x="2517" y="1162"/>
                  <a:chExt cx="726" cy="182"/>
                </a:xfrm>
              </p:grpSpPr>
              <p:sp>
                <p:nvSpPr>
                  <p:cNvPr id="50399" name="Line 36"/>
                  <p:cNvSpPr>
                    <a:spLocks noChangeShapeType="1"/>
                  </p:cNvSpPr>
                  <p:nvPr/>
                </p:nvSpPr>
                <p:spPr bwMode="auto">
                  <a:xfrm>
                    <a:off x="2699" y="1162"/>
                    <a:ext cx="181" cy="182"/>
                  </a:xfrm>
                  <a:prstGeom prst="line">
                    <a:avLst/>
                  </a:prstGeom>
                  <a:noFill/>
                  <a:ln w="9525">
                    <a:solidFill>
                      <a:schemeClr val="tx1"/>
                    </a:solidFill>
                    <a:round/>
                    <a:headEnd/>
                    <a:tailEnd/>
                  </a:ln>
                </p:spPr>
                <p:txBody>
                  <a:bodyPr/>
                  <a:lstStyle/>
                  <a:p>
                    <a:endParaRPr lang="en-US"/>
                  </a:p>
                </p:txBody>
              </p:sp>
              <p:sp>
                <p:nvSpPr>
                  <p:cNvPr id="50400" name="Line 37"/>
                  <p:cNvSpPr>
                    <a:spLocks noChangeShapeType="1"/>
                  </p:cNvSpPr>
                  <p:nvPr/>
                </p:nvSpPr>
                <p:spPr bwMode="auto">
                  <a:xfrm>
                    <a:off x="2699" y="1162"/>
                    <a:ext cx="362" cy="182"/>
                  </a:xfrm>
                  <a:prstGeom prst="line">
                    <a:avLst/>
                  </a:prstGeom>
                  <a:noFill/>
                  <a:ln w="9525">
                    <a:solidFill>
                      <a:schemeClr val="tx1"/>
                    </a:solidFill>
                    <a:round/>
                    <a:headEnd/>
                    <a:tailEnd/>
                  </a:ln>
                </p:spPr>
                <p:txBody>
                  <a:bodyPr/>
                  <a:lstStyle/>
                  <a:p>
                    <a:endParaRPr lang="en-US"/>
                  </a:p>
                </p:txBody>
              </p:sp>
              <p:sp>
                <p:nvSpPr>
                  <p:cNvPr id="50401" name="Line 38"/>
                  <p:cNvSpPr>
                    <a:spLocks noChangeShapeType="1"/>
                  </p:cNvSpPr>
                  <p:nvPr/>
                </p:nvSpPr>
                <p:spPr bwMode="auto">
                  <a:xfrm>
                    <a:off x="2699" y="1162"/>
                    <a:ext cx="544" cy="182"/>
                  </a:xfrm>
                  <a:prstGeom prst="line">
                    <a:avLst/>
                  </a:prstGeom>
                  <a:noFill/>
                  <a:ln w="9525">
                    <a:solidFill>
                      <a:schemeClr val="tx1"/>
                    </a:solidFill>
                    <a:round/>
                    <a:headEnd/>
                    <a:tailEnd/>
                  </a:ln>
                </p:spPr>
                <p:txBody>
                  <a:bodyPr/>
                  <a:lstStyle/>
                  <a:p>
                    <a:endParaRPr lang="en-US"/>
                  </a:p>
                </p:txBody>
              </p:sp>
              <p:sp>
                <p:nvSpPr>
                  <p:cNvPr id="50402" name="Line 39"/>
                  <p:cNvSpPr>
                    <a:spLocks noChangeShapeType="1"/>
                  </p:cNvSpPr>
                  <p:nvPr/>
                </p:nvSpPr>
                <p:spPr bwMode="auto">
                  <a:xfrm>
                    <a:off x="2699" y="1162"/>
                    <a:ext cx="0" cy="182"/>
                  </a:xfrm>
                  <a:prstGeom prst="line">
                    <a:avLst/>
                  </a:prstGeom>
                  <a:noFill/>
                  <a:ln w="9525">
                    <a:solidFill>
                      <a:schemeClr val="tx1"/>
                    </a:solidFill>
                    <a:round/>
                    <a:headEnd/>
                    <a:tailEnd/>
                  </a:ln>
                </p:spPr>
                <p:txBody>
                  <a:bodyPr/>
                  <a:lstStyle/>
                  <a:p>
                    <a:endParaRPr lang="en-US"/>
                  </a:p>
                </p:txBody>
              </p:sp>
              <p:sp>
                <p:nvSpPr>
                  <p:cNvPr id="50403" name="Line 40"/>
                  <p:cNvSpPr>
                    <a:spLocks noChangeShapeType="1"/>
                  </p:cNvSpPr>
                  <p:nvPr/>
                </p:nvSpPr>
                <p:spPr bwMode="auto">
                  <a:xfrm flipH="1">
                    <a:off x="2517" y="1162"/>
                    <a:ext cx="182" cy="182"/>
                  </a:xfrm>
                  <a:prstGeom prst="line">
                    <a:avLst/>
                  </a:prstGeom>
                  <a:noFill/>
                  <a:ln w="9525">
                    <a:solidFill>
                      <a:schemeClr val="tx1"/>
                    </a:solidFill>
                    <a:round/>
                    <a:headEnd/>
                    <a:tailEnd/>
                  </a:ln>
                </p:spPr>
                <p:txBody>
                  <a:bodyPr/>
                  <a:lstStyle/>
                  <a:p>
                    <a:endParaRPr lang="en-US"/>
                  </a:p>
                </p:txBody>
              </p:sp>
            </p:grpSp>
          </p:grpSp>
          <p:grpSp>
            <p:nvGrpSpPr>
              <p:cNvPr id="11" name="Group 41"/>
              <p:cNvGrpSpPr>
                <a:grpSpLocks/>
              </p:cNvGrpSpPr>
              <p:nvPr/>
            </p:nvGrpSpPr>
            <p:grpSpPr bwMode="auto">
              <a:xfrm>
                <a:off x="907" y="1842"/>
                <a:ext cx="726" cy="182"/>
                <a:chOff x="2472" y="2273"/>
                <a:chExt cx="726" cy="182"/>
              </a:xfrm>
            </p:grpSpPr>
            <p:grpSp>
              <p:nvGrpSpPr>
                <p:cNvPr id="12" name="Group 42"/>
                <p:cNvGrpSpPr>
                  <a:grpSpLocks/>
                </p:cNvGrpSpPr>
                <p:nvPr/>
              </p:nvGrpSpPr>
              <p:grpSpPr bwMode="auto">
                <a:xfrm>
                  <a:off x="2472" y="2273"/>
                  <a:ext cx="726" cy="182"/>
                  <a:chOff x="2472" y="2477"/>
                  <a:chExt cx="726" cy="182"/>
                </a:xfrm>
              </p:grpSpPr>
              <p:sp>
                <p:nvSpPr>
                  <p:cNvPr id="50391" name="Line 43"/>
                  <p:cNvSpPr>
                    <a:spLocks noChangeShapeType="1"/>
                  </p:cNvSpPr>
                  <p:nvPr/>
                </p:nvSpPr>
                <p:spPr bwMode="auto">
                  <a:xfrm>
                    <a:off x="2835" y="2477"/>
                    <a:ext cx="0" cy="181"/>
                  </a:xfrm>
                  <a:prstGeom prst="line">
                    <a:avLst/>
                  </a:prstGeom>
                  <a:noFill/>
                  <a:ln w="9525">
                    <a:solidFill>
                      <a:schemeClr val="tx1"/>
                    </a:solidFill>
                    <a:round/>
                    <a:headEnd/>
                    <a:tailEnd/>
                  </a:ln>
                </p:spPr>
                <p:txBody>
                  <a:bodyPr/>
                  <a:lstStyle/>
                  <a:p>
                    <a:endParaRPr lang="en-US"/>
                  </a:p>
                </p:txBody>
              </p:sp>
              <p:sp>
                <p:nvSpPr>
                  <p:cNvPr id="50392" name="Line 44"/>
                  <p:cNvSpPr>
                    <a:spLocks noChangeShapeType="1"/>
                  </p:cNvSpPr>
                  <p:nvPr/>
                </p:nvSpPr>
                <p:spPr bwMode="auto">
                  <a:xfrm>
                    <a:off x="3016" y="2478"/>
                    <a:ext cx="0" cy="181"/>
                  </a:xfrm>
                  <a:prstGeom prst="line">
                    <a:avLst/>
                  </a:prstGeom>
                  <a:noFill/>
                  <a:ln w="9525">
                    <a:solidFill>
                      <a:schemeClr val="tx1"/>
                    </a:solidFill>
                    <a:round/>
                    <a:headEnd/>
                    <a:tailEnd/>
                  </a:ln>
                </p:spPr>
                <p:txBody>
                  <a:bodyPr/>
                  <a:lstStyle/>
                  <a:p>
                    <a:endParaRPr lang="en-US"/>
                  </a:p>
                </p:txBody>
              </p:sp>
              <p:sp>
                <p:nvSpPr>
                  <p:cNvPr id="50393" name="Line 45"/>
                  <p:cNvSpPr>
                    <a:spLocks noChangeShapeType="1"/>
                  </p:cNvSpPr>
                  <p:nvPr/>
                </p:nvSpPr>
                <p:spPr bwMode="auto">
                  <a:xfrm>
                    <a:off x="3198" y="2477"/>
                    <a:ext cx="0" cy="181"/>
                  </a:xfrm>
                  <a:prstGeom prst="line">
                    <a:avLst/>
                  </a:prstGeom>
                  <a:noFill/>
                  <a:ln w="9525">
                    <a:solidFill>
                      <a:schemeClr val="tx1"/>
                    </a:solidFill>
                    <a:round/>
                    <a:headEnd/>
                    <a:tailEnd/>
                  </a:ln>
                </p:spPr>
                <p:txBody>
                  <a:bodyPr/>
                  <a:lstStyle/>
                  <a:p>
                    <a:endParaRPr lang="en-US"/>
                  </a:p>
                </p:txBody>
              </p:sp>
              <p:sp>
                <p:nvSpPr>
                  <p:cNvPr id="50394" name="Line 46"/>
                  <p:cNvSpPr>
                    <a:spLocks noChangeShapeType="1"/>
                  </p:cNvSpPr>
                  <p:nvPr/>
                </p:nvSpPr>
                <p:spPr bwMode="auto">
                  <a:xfrm>
                    <a:off x="2653" y="2478"/>
                    <a:ext cx="0" cy="181"/>
                  </a:xfrm>
                  <a:prstGeom prst="line">
                    <a:avLst/>
                  </a:prstGeom>
                  <a:noFill/>
                  <a:ln w="9525">
                    <a:solidFill>
                      <a:schemeClr val="tx1"/>
                    </a:solidFill>
                    <a:round/>
                    <a:headEnd/>
                    <a:tailEnd/>
                  </a:ln>
                </p:spPr>
                <p:txBody>
                  <a:bodyPr/>
                  <a:lstStyle/>
                  <a:p>
                    <a:endParaRPr lang="en-US"/>
                  </a:p>
                </p:txBody>
              </p:sp>
              <p:sp>
                <p:nvSpPr>
                  <p:cNvPr id="50395" name="Line 47"/>
                  <p:cNvSpPr>
                    <a:spLocks noChangeShapeType="1"/>
                  </p:cNvSpPr>
                  <p:nvPr/>
                </p:nvSpPr>
                <p:spPr bwMode="auto">
                  <a:xfrm>
                    <a:off x="2472" y="2478"/>
                    <a:ext cx="0" cy="181"/>
                  </a:xfrm>
                  <a:prstGeom prst="line">
                    <a:avLst/>
                  </a:prstGeom>
                  <a:noFill/>
                  <a:ln w="9525">
                    <a:solidFill>
                      <a:schemeClr val="tx1"/>
                    </a:solidFill>
                    <a:round/>
                    <a:headEnd/>
                    <a:tailEnd/>
                  </a:ln>
                </p:spPr>
                <p:txBody>
                  <a:bodyPr/>
                  <a:lstStyle/>
                  <a:p>
                    <a:endParaRPr lang="en-US"/>
                  </a:p>
                </p:txBody>
              </p:sp>
            </p:grpSp>
            <p:sp>
              <p:nvSpPr>
                <p:cNvPr id="50371" name="Line 48"/>
                <p:cNvSpPr>
                  <a:spLocks noChangeShapeType="1"/>
                </p:cNvSpPr>
                <p:nvPr/>
              </p:nvSpPr>
              <p:spPr bwMode="auto">
                <a:xfrm>
                  <a:off x="2472" y="2273"/>
                  <a:ext cx="181" cy="182"/>
                </a:xfrm>
                <a:prstGeom prst="line">
                  <a:avLst/>
                </a:prstGeom>
                <a:noFill/>
                <a:ln w="9525">
                  <a:solidFill>
                    <a:schemeClr val="tx1"/>
                  </a:solidFill>
                  <a:round/>
                  <a:headEnd/>
                  <a:tailEnd/>
                </a:ln>
              </p:spPr>
              <p:txBody>
                <a:bodyPr/>
                <a:lstStyle/>
                <a:p>
                  <a:endParaRPr lang="en-US"/>
                </a:p>
              </p:txBody>
            </p:sp>
            <p:sp>
              <p:nvSpPr>
                <p:cNvPr id="50372" name="Line 49"/>
                <p:cNvSpPr>
                  <a:spLocks noChangeShapeType="1"/>
                </p:cNvSpPr>
                <p:nvPr/>
              </p:nvSpPr>
              <p:spPr bwMode="auto">
                <a:xfrm>
                  <a:off x="2654" y="2273"/>
                  <a:ext cx="181" cy="182"/>
                </a:xfrm>
                <a:prstGeom prst="line">
                  <a:avLst/>
                </a:prstGeom>
                <a:noFill/>
                <a:ln w="9525">
                  <a:solidFill>
                    <a:schemeClr val="tx1"/>
                  </a:solidFill>
                  <a:round/>
                  <a:headEnd/>
                  <a:tailEnd/>
                </a:ln>
              </p:spPr>
              <p:txBody>
                <a:bodyPr/>
                <a:lstStyle/>
                <a:p>
                  <a:endParaRPr lang="en-US"/>
                </a:p>
              </p:txBody>
            </p:sp>
            <p:sp>
              <p:nvSpPr>
                <p:cNvPr id="50373" name="Line 50"/>
                <p:cNvSpPr>
                  <a:spLocks noChangeShapeType="1"/>
                </p:cNvSpPr>
                <p:nvPr/>
              </p:nvSpPr>
              <p:spPr bwMode="auto">
                <a:xfrm>
                  <a:off x="2835" y="2273"/>
                  <a:ext cx="181" cy="182"/>
                </a:xfrm>
                <a:prstGeom prst="line">
                  <a:avLst/>
                </a:prstGeom>
                <a:noFill/>
                <a:ln w="9525">
                  <a:solidFill>
                    <a:schemeClr val="tx1"/>
                  </a:solidFill>
                  <a:round/>
                  <a:headEnd/>
                  <a:tailEnd/>
                </a:ln>
              </p:spPr>
              <p:txBody>
                <a:bodyPr/>
                <a:lstStyle/>
                <a:p>
                  <a:endParaRPr lang="en-US"/>
                </a:p>
              </p:txBody>
            </p:sp>
            <p:sp>
              <p:nvSpPr>
                <p:cNvPr id="50374" name="Line 51"/>
                <p:cNvSpPr>
                  <a:spLocks noChangeShapeType="1"/>
                </p:cNvSpPr>
                <p:nvPr/>
              </p:nvSpPr>
              <p:spPr bwMode="auto">
                <a:xfrm>
                  <a:off x="3017" y="2273"/>
                  <a:ext cx="181" cy="182"/>
                </a:xfrm>
                <a:prstGeom prst="line">
                  <a:avLst/>
                </a:prstGeom>
                <a:noFill/>
                <a:ln w="9525">
                  <a:solidFill>
                    <a:schemeClr val="tx1"/>
                  </a:solidFill>
                  <a:round/>
                  <a:headEnd/>
                  <a:tailEnd/>
                </a:ln>
              </p:spPr>
              <p:txBody>
                <a:bodyPr/>
                <a:lstStyle/>
                <a:p>
                  <a:endParaRPr lang="en-US"/>
                </a:p>
              </p:txBody>
            </p:sp>
            <p:sp>
              <p:nvSpPr>
                <p:cNvPr id="50375" name="Line 52"/>
                <p:cNvSpPr>
                  <a:spLocks noChangeShapeType="1"/>
                </p:cNvSpPr>
                <p:nvPr/>
              </p:nvSpPr>
              <p:spPr bwMode="auto">
                <a:xfrm flipH="1">
                  <a:off x="2472" y="2273"/>
                  <a:ext cx="181" cy="182"/>
                </a:xfrm>
                <a:prstGeom prst="line">
                  <a:avLst/>
                </a:prstGeom>
                <a:noFill/>
                <a:ln w="9525">
                  <a:solidFill>
                    <a:schemeClr val="tx1"/>
                  </a:solidFill>
                  <a:round/>
                  <a:headEnd/>
                  <a:tailEnd/>
                </a:ln>
              </p:spPr>
              <p:txBody>
                <a:bodyPr/>
                <a:lstStyle/>
                <a:p>
                  <a:endParaRPr lang="en-US"/>
                </a:p>
              </p:txBody>
            </p:sp>
            <p:sp>
              <p:nvSpPr>
                <p:cNvPr id="50376" name="Line 53"/>
                <p:cNvSpPr>
                  <a:spLocks noChangeShapeType="1"/>
                </p:cNvSpPr>
                <p:nvPr/>
              </p:nvSpPr>
              <p:spPr bwMode="auto">
                <a:xfrm flipH="1">
                  <a:off x="2654" y="2273"/>
                  <a:ext cx="181" cy="182"/>
                </a:xfrm>
                <a:prstGeom prst="line">
                  <a:avLst/>
                </a:prstGeom>
                <a:noFill/>
                <a:ln w="9525">
                  <a:solidFill>
                    <a:schemeClr val="tx1"/>
                  </a:solidFill>
                  <a:round/>
                  <a:headEnd/>
                  <a:tailEnd/>
                </a:ln>
              </p:spPr>
              <p:txBody>
                <a:bodyPr/>
                <a:lstStyle/>
                <a:p>
                  <a:endParaRPr lang="en-US"/>
                </a:p>
              </p:txBody>
            </p:sp>
            <p:sp>
              <p:nvSpPr>
                <p:cNvPr id="50377" name="Line 54"/>
                <p:cNvSpPr>
                  <a:spLocks noChangeShapeType="1"/>
                </p:cNvSpPr>
                <p:nvPr/>
              </p:nvSpPr>
              <p:spPr bwMode="auto">
                <a:xfrm flipH="1">
                  <a:off x="2835" y="2273"/>
                  <a:ext cx="181" cy="182"/>
                </a:xfrm>
                <a:prstGeom prst="line">
                  <a:avLst/>
                </a:prstGeom>
                <a:noFill/>
                <a:ln w="9525">
                  <a:solidFill>
                    <a:schemeClr val="tx1"/>
                  </a:solidFill>
                  <a:round/>
                  <a:headEnd/>
                  <a:tailEnd/>
                </a:ln>
              </p:spPr>
              <p:txBody>
                <a:bodyPr/>
                <a:lstStyle/>
                <a:p>
                  <a:endParaRPr lang="en-US"/>
                </a:p>
              </p:txBody>
            </p:sp>
            <p:sp>
              <p:nvSpPr>
                <p:cNvPr id="50378" name="Line 55"/>
                <p:cNvSpPr>
                  <a:spLocks noChangeShapeType="1"/>
                </p:cNvSpPr>
                <p:nvPr/>
              </p:nvSpPr>
              <p:spPr bwMode="auto">
                <a:xfrm flipH="1">
                  <a:off x="3017" y="2273"/>
                  <a:ext cx="181" cy="182"/>
                </a:xfrm>
                <a:prstGeom prst="line">
                  <a:avLst/>
                </a:prstGeom>
                <a:noFill/>
                <a:ln w="9525">
                  <a:solidFill>
                    <a:schemeClr val="tx1"/>
                  </a:solidFill>
                  <a:round/>
                  <a:headEnd/>
                  <a:tailEnd/>
                </a:ln>
              </p:spPr>
              <p:txBody>
                <a:bodyPr/>
                <a:lstStyle/>
                <a:p>
                  <a:endParaRPr lang="en-US"/>
                </a:p>
              </p:txBody>
            </p:sp>
            <p:sp>
              <p:nvSpPr>
                <p:cNvPr id="50379" name="Line 56"/>
                <p:cNvSpPr>
                  <a:spLocks noChangeShapeType="1"/>
                </p:cNvSpPr>
                <p:nvPr/>
              </p:nvSpPr>
              <p:spPr bwMode="auto">
                <a:xfrm>
                  <a:off x="2472" y="2273"/>
                  <a:ext cx="363" cy="182"/>
                </a:xfrm>
                <a:prstGeom prst="line">
                  <a:avLst/>
                </a:prstGeom>
                <a:noFill/>
                <a:ln w="9525">
                  <a:solidFill>
                    <a:schemeClr val="tx1"/>
                  </a:solidFill>
                  <a:round/>
                  <a:headEnd/>
                  <a:tailEnd/>
                </a:ln>
              </p:spPr>
              <p:txBody>
                <a:bodyPr/>
                <a:lstStyle/>
                <a:p>
                  <a:endParaRPr lang="en-US"/>
                </a:p>
              </p:txBody>
            </p:sp>
            <p:sp>
              <p:nvSpPr>
                <p:cNvPr id="50380" name="Line 57"/>
                <p:cNvSpPr>
                  <a:spLocks noChangeShapeType="1"/>
                </p:cNvSpPr>
                <p:nvPr/>
              </p:nvSpPr>
              <p:spPr bwMode="auto">
                <a:xfrm>
                  <a:off x="2653" y="2273"/>
                  <a:ext cx="363" cy="182"/>
                </a:xfrm>
                <a:prstGeom prst="line">
                  <a:avLst/>
                </a:prstGeom>
                <a:noFill/>
                <a:ln w="9525">
                  <a:solidFill>
                    <a:schemeClr val="tx1"/>
                  </a:solidFill>
                  <a:round/>
                  <a:headEnd/>
                  <a:tailEnd/>
                </a:ln>
              </p:spPr>
              <p:txBody>
                <a:bodyPr/>
                <a:lstStyle/>
                <a:p>
                  <a:endParaRPr lang="en-US"/>
                </a:p>
              </p:txBody>
            </p:sp>
            <p:sp>
              <p:nvSpPr>
                <p:cNvPr id="50381" name="Line 58"/>
                <p:cNvSpPr>
                  <a:spLocks noChangeShapeType="1"/>
                </p:cNvSpPr>
                <p:nvPr/>
              </p:nvSpPr>
              <p:spPr bwMode="auto">
                <a:xfrm>
                  <a:off x="2835" y="2273"/>
                  <a:ext cx="363" cy="182"/>
                </a:xfrm>
                <a:prstGeom prst="line">
                  <a:avLst/>
                </a:prstGeom>
                <a:noFill/>
                <a:ln w="9525">
                  <a:solidFill>
                    <a:schemeClr val="tx1"/>
                  </a:solidFill>
                  <a:round/>
                  <a:headEnd/>
                  <a:tailEnd/>
                </a:ln>
              </p:spPr>
              <p:txBody>
                <a:bodyPr/>
                <a:lstStyle/>
                <a:p>
                  <a:endParaRPr lang="en-US"/>
                </a:p>
              </p:txBody>
            </p:sp>
            <p:sp>
              <p:nvSpPr>
                <p:cNvPr id="50382" name="Line 59"/>
                <p:cNvSpPr>
                  <a:spLocks noChangeShapeType="1"/>
                </p:cNvSpPr>
                <p:nvPr/>
              </p:nvSpPr>
              <p:spPr bwMode="auto">
                <a:xfrm flipH="1">
                  <a:off x="2472" y="2273"/>
                  <a:ext cx="363" cy="182"/>
                </a:xfrm>
                <a:prstGeom prst="line">
                  <a:avLst/>
                </a:prstGeom>
                <a:noFill/>
                <a:ln w="9525">
                  <a:solidFill>
                    <a:schemeClr val="tx1"/>
                  </a:solidFill>
                  <a:round/>
                  <a:headEnd/>
                  <a:tailEnd/>
                </a:ln>
              </p:spPr>
              <p:txBody>
                <a:bodyPr/>
                <a:lstStyle/>
                <a:p>
                  <a:endParaRPr lang="en-US"/>
                </a:p>
              </p:txBody>
            </p:sp>
            <p:sp>
              <p:nvSpPr>
                <p:cNvPr id="50383" name="Line 60"/>
                <p:cNvSpPr>
                  <a:spLocks noChangeShapeType="1"/>
                </p:cNvSpPr>
                <p:nvPr/>
              </p:nvSpPr>
              <p:spPr bwMode="auto">
                <a:xfrm flipH="1">
                  <a:off x="2653" y="2273"/>
                  <a:ext cx="363" cy="182"/>
                </a:xfrm>
                <a:prstGeom prst="line">
                  <a:avLst/>
                </a:prstGeom>
                <a:noFill/>
                <a:ln w="9525">
                  <a:solidFill>
                    <a:schemeClr val="tx1"/>
                  </a:solidFill>
                  <a:round/>
                  <a:headEnd/>
                  <a:tailEnd/>
                </a:ln>
              </p:spPr>
              <p:txBody>
                <a:bodyPr/>
                <a:lstStyle/>
                <a:p>
                  <a:endParaRPr lang="en-US"/>
                </a:p>
              </p:txBody>
            </p:sp>
            <p:sp>
              <p:nvSpPr>
                <p:cNvPr id="50384" name="Line 61"/>
                <p:cNvSpPr>
                  <a:spLocks noChangeShapeType="1"/>
                </p:cNvSpPr>
                <p:nvPr/>
              </p:nvSpPr>
              <p:spPr bwMode="auto">
                <a:xfrm flipH="1">
                  <a:off x="2835" y="2273"/>
                  <a:ext cx="363" cy="182"/>
                </a:xfrm>
                <a:prstGeom prst="line">
                  <a:avLst/>
                </a:prstGeom>
                <a:noFill/>
                <a:ln w="9525">
                  <a:solidFill>
                    <a:schemeClr val="tx1"/>
                  </a:solidFill>
                  <a:round/>
                  <a:headEnd/>
                  <a:tailEnd/>
                </a:ln>
              </p:spPr>
              <p:txBody>
                <a:bodyPr/>
                <a:lstStyle/>
                <a:p>
                  <a:endParaRPr lang="en-US"/>
                </a:p>
              </p:txBody>
            </p:sp>
            <p:sp>
              <p:nvSpPr>
                <p:cNvPr id="50385" name="Line 62"/>
                <p:cNvSpPr>
                  <a:spLocks noChangeShapeType="1"/>
                </p:cNvSpPr>
                <p:nvPr/>
              </p:nvSpPr>
              <p:spPr bwMode="auto">
                <a:xfrm>
                  <a:off x="2472" y="2274"/>
                  <a:ext cx="544" cy="181"/>
                </a:xfrm>
                <a:prstGeom prst="line">
                  <a:avLst/>
                </a:prstGeom>
                <a:noFill/>
                <a:ln w="9525">
                  <a:solidFill>
                    <a:schemeClr val="tx1"/>
                  </a:solidFill>
                  <a:round/>
                  <a:headEnd/>
                  <a:tailEnd/>
                </a:ln>
              </p:spPr>
              <p:txBody>
                <a:bodyPr/>
                <a:lstStyle/>
                <a:p>
                  <a:endParaRPr lang="en-US"/>
                </a:p>
              </p:txBody>
            </p:sp>
            <p:sp>
              <p:nvSpPr>
                <p:cNvPr id="50386" name="Line 63"/>
                <p:cNvSpPr>
                  <a:spLocks noChangeShapeType="1"/>
                </p:cNvSpPr>
                <p:nvPr/>
              </p:nvSpPr>
              <p:spPr bwMode="auto">
                <a:xfrm>
                  <a:off x="2654" y="2274"/>
                  <a:ext cx="544" cy="181"/>
                </a:xfrm>
                <a:prstGeom prst="line">
                  <a:avLst/>
                </a:prstGeom>
                <a:noFill/>
                <a:ln w="9525">
                  <a:solidFill>
                    <a:schemeClr val="tx1"/>
                  </a:solidFill>
                  <a:round/>
                  <a:headEnd/>
                  <a:tailEnd/>
                </a:ln>
              </p:spPr>
              <p:txBody>
                <a:bodyPr/>
                <a:lstStyle/>
                <a:p>
                  <a:endParaRPr lang="en-US"/>
                </a:p>
              </p:txBody>
            </p:sp>
            <p:sp>
              <p:nvSpPr>
                <p:cNvPr id="50387" name="Line 64"/>
                <p:cNvSpPr>
                  <a:spLocks noChangeShapeType="1"/>
                </p:cNvSpPr>
                <p:nvPr/>
              </p:nvSpPr>
              <p:spPr bwMode="auto">
                <a:xfrm flipH="1">
                  <a:off x="2472" y="2274"/>
                  <a:ext cx="544" cy="181"/>
                </a:xfrm>
                <a:prstGeom prst="line">
                  <a:avLst/>
                </a:prstGeom>
                <a:noFill/>
                <a:ln w="9525">
                  <a:solidFill>
                    <a:schemeClr val="tx1"/>
                  </a:solidFill>
                  <a:round/>
                  <a:headEnd/>
                  <a:tailEnd/>
                </a:ln>
              </p:spPr>
              <p:txBody>
                <a:bodyPr/>
                <a:lstStyle/>
                <a:p>
                  <a:endParaRPr lang="en-US"/>
                </a:p>
              </p:txBody>
            </p:sp>
            <p:sp>
              <p:nvSpPr>
                <p:cNvPr id="50388" name="Line 65"/>
                <p:cNvSpPr>
                  <a:spLocks noChangeShapeType="1"/>
                </p:cNvSpPr>
                <p:nvPr/>
              </p:nvSpPr>
              <p:spPr bwMode="auto">
                <a:xfrm flipH="1">
                  <a:off x="2654" y="2274"/>
                  <a:ext cx="544" cy="181"/>
                </a:xfrm>
                <a:prstGeom prst="line">
                  <a:avLst/>
                </a:prstGeom>
                <a:noFill/>
                <a:ln w="9525">
                  <a:solidFill>
                    <a:schemeClr val="tx1"/>
                  </a:solidFill>
                  <a:round/>
                  <a:headEnd/>
                  <a:tailEnd/>
                </a:ln>
              </p:spPr>
              <p:txBody>
                <a:bodyPr/>
                <a:lstStyle/>
                <a:p>
                  <a:endParaRPr lang="en-US"/>
                </a:p>
              </p:txBody>
            </p:sp>
            <p:sp>
              <p:nvSpPr>
                <p:cNvPr id="50389" name="Line 66"/>
                <p:cNvSpPr>
                  <a:spLocks noChangeShapeType="1"/>
                </p:cNvSpPr>
                <p:nvPr/>
              </p:nvSpPr>
              <p:spPr bwMode="auto">
                <a:xfrm>
                  <a:off x="2472" y="2274"/>
                  <a:ext cx="726" cy="181"/>
                </a:xfrm>
                <a:prstGeom prst="line">
                  <a:avLst/>
                </a:prstGeom>
                <a:noFill/>
                <a:ln w="9525">
                  <a:solidFill>
                    <a:schemeClr val="tx1"/>
                  </a:solidFill>
                  <a:round/>
                  <a:headEnd/>
                  <a:tailEnd/>
                </a:ln>
              </p:spPr>
              <p:txBody>
                <a:bodyPr/>
                <a:lstStyle/>
                <a:p>
                  <a:endParaRPr lang="en-US"/>
                </a:p>
              </p:txBody>
            </p:sp>
            <p:sp>
              <p:nvSpPr>
                <p:cNvPr id="50390" name="Line 67"/>
                <p:cNvSpPr>
                  <a:spLocks noChangeShapeType="1"/>
                </p:cNvSpPr>
                <p:nvPr/>
              </p:nvSpPr>
              <p:spPr bwMode="auto">
                <a:xfrm flipH="1">
                  <a:off x="2472" y="2274"/>
                  <a:ext cx="726" cy="181"/>
                </a:xfrm>
                <a:prstGeom prst="line">
                  <a:avLst/>
                </a:prstGeom>
                <a:noFill/>
                <a:ln w="9525">
                  <a:solidFill>
                    <a:schemeClr val="tx1"/>
                  </a:solidFill>
                  <a:round/>
                  <a:headEnd/>
                  <a:tailEnd/>
                </a:ln>
              </p:spPr>
              <p:txBody>
                <a:bodyPr/>
                <a:lstStyle/>
                <a:p>
                  <a:endParaRPr lang="en-US"/>
                </a:p>
              </p:txBody>
            </p:sp>
          </p:grpSp>
          <p:grpSp>
            <p:nvGrpSpPr>
              <p:cNvPr id="13" name="Group 68"/>
              <p:cNvGrpSpPr>
                <a:grpSpLocks/>
              </p:cNvGrpSpPr>
              <p:nvPr/>
            </p:nvGrpSpPr>
            <p:grpSpPr bwMode="auto">
              <a:xfrm flipV="1">
                <a:off x="907" y="2160"/>
                <a:ext cx="726" cy="182"/>
                <a:chOff x="2472" y="1888"/>
                <a:chExt cx="726" cy="182"/>
              </a:xfrm>
            </p:grpSpPr>
            <p:grpSp>
              <p:nvGrpSpPr>
                <p:cNvPr id="14" name="Group 69"/>
                <p:cNvGrpSpPr>
                  <a:grpSpLocks/>
                </p:cNvGrpSpPr>
                <p:nvPr/>
              </p:nvGrpSpPr>
              <p:grpSpPr bwMode="auto">
                <a:xfrm>
                  <a:off x="2472" y="1889"/>
                  <a:ext cx="726" cy="181"/>
                  <a:chOff x="2426" y="1253"/>
                  <a:chExt cx="726" cy="181"/>
                </a:xfrm>
              </p:grpSpPr>
              <p:sp>
                <p:nvSpPr>
                  <p:cNvPr id="50365" name="Line 70"/>
                  <p:cNvSpPr>
                    <a:spLocks noChangeShapeType="1"/>
                  </p:cNvSpPr>
                  <p:nvPr/>
                </p:nvSpPr>
                <p:spPr bwMode="auto">
                  <a:xfrm>
                    <a:off x="2789" y="1253"/>
                    <a:ext cx="0" cy="181"/>
                  </a:xfrm>
                  <a:prstGeom prst="line">
                    <a:avLst/>
                  </a:prstGeom>
                  <a:noFill/>
                  <a:ln w="9525">
                    <a:solidFill>
                      <a:schemeClr val="tx1"/>
                    </a:solidFill>
                    <a:round/>
                    <a:headEnd/>
                    <a:tailEnd/>
                  </a:ln>
                </p:spPr>
                <p:txBody>
                  <a:bodyPr/>
                  <a:lstStyle/>
                  <a:p>
                    <a:endParaRPr lang="en-US"/>
                  </a:p>
                </p:txBody>
              </p:sp>
              <p:sp>
                <p:nvSpPr>
                  <p:cNvPr id="50366" name="Line 71"/>
                  <p:cNvSpPr>
                    <a:spLocks noChangeShapeType="1"/>
                  </p:cNvSpPr>
                  <p:nvPr/>
                </p:nvSpPr>
                <p:spPr bwMode="auto">
                  <a:xfrm>
                    <a:off x="2789" y="1253"/>
                    <a:ext cx="182" cy="181"/>
                  </a:xfrm>
                  <a:prstGeom prst="line">
                    <a:avLst/>
                  </a:prstGeom>
                  <a:noFill/>
                  <a:ln w="9525">
                    <a:solidFill>
                      <a:schemeClr val="tx1"/>
                    </a:solidFill>
                    <a:round/>
                    <a:headEnd/>
                    <a:tailEnd/>
                  </a:ln>
                </p:spPr>
                <p:txBody>
                  <a:bodyPr/>
                  <a:lstStyle/>
                  <a:p>
                    <a:endParaRPr lang="en-US"/>
                  </a:p>
                </p:txBody>
              </p:sp>
              <p:sp>
                <p:nvSpPr>
                  <p:cNvPr id="50367" name="Line 72"/>
                  <p:cNvSpPr>
                    <a:spLocks noChangeShapeType="1"/>
                  </p:cNvSpPr>
                  <p:nvPr/>
                </p:nvSpPr>
                <p:spPr bwMode="auto">
                  <a:xfrm flipH="1">
                    <a:off x="2608" y="1253"/>
                    <a:ext cx="181" cy="181"/>
                  </a:xfrm>
                  <a:prstGeom prst="line">
                    <a:avLst/>
                  </a:prstGeom>
                  <a:noFill/>
                  <a:ln w="9525">
                    <a:solidFill>
                      <a:schemeClr val="tx1"/>
                    </a:solidFill>
                    <a:round/>
                    <a:headEnd/>
                    <a:tailEnd/>
                  </a:ln>
                </p:spPr>
                <p:txBody>
                  <a:bodyPr/>
                  <a:lstStyle/>
                  <a:p>
                    <a:endParaRPr lang="en-US"/>
                  </a:p>
                </p:txBody>
              </p:sp>
              <p:sp>
                <p:nvSpPr>
                  <p:cNvPr id="50368" name="Line 73"/>
                  <p:cNvSpPr>
                    <a:spLocks noChangeShapeType="1"/>
                  </p:cNvSpPr>
                  <p:nvPr/>
                </p:nvSpPr>
                <p:spPr bwMode="auto">
                  <a:xfrm flipH="1">
                    <a:off x="2426" y="1253"/>
                    <a:ext cx="363" cy="181"/>
                  </a:xfrm>
                  <a:prstGeom prst="line">
                    <a:avLst/>
                  </a:prstGeom>
                  <a:noFill/>
                  <a:ln w="9525">
                    <a:solidFill>
                      <a:schemeClr val="tx1"/>
                    </a:solidFill>
                    <a:round/>
                    <a:headEnd/>
                    <a:tailEnd/>
                  </a:ln>
                </p:spPr>
                <p:txBody>
                  <a:bodyPr/>
                  <a:lstStyle/>
                  <a:p>
                    <a:endParaRPr lang="en-US"/>
                  </a:p>
                </p:txBody>
              </p:sp>
              <p:sp>
                <p:nvSpPr>
                  <p:cNvPr id="50369" name="Line 74"/>
                  <p:cNvSpPr>
                    <a:spLocks noChangeShapeType="1"/>
                  </p:cNvSpPr>
                  <p:nvPr/>
                </p:nvSpPr>
                <p:spPr bwMode="auto">
                  <a:xfrm>
                    <a:off x="2789" y="1253"/>
                    <a:ext cx="363" cy="181"/>
                  </a:xfrm>
                  <a:prstGeom prst="line">
                    <a:avLst/>
                  </a:prstGeom>
                  <a:noFill/>
                  <a:ln w="9525">
                    <a:solidFill>
                      <a:schemeClr val="tx1"/>
                    </a:solidFill>
                    <a:round/>
                    <a:headEnd/>
                    <a:tailEnd/>
                  </a:ln>
                </p:spPr>
                <p:txBody>
                  <a:bodyPr/>
                  <a:lstStyle/>
                  <a:p>
                    <a:endParaRPr lang="en-US"/>
                  </a:p>
                </p:txBody>
              </p:sp>
            </p:grpSp>
            <p:grpSp>
              <p:nvGrpSpPr>
                <p:cNvPr id="15" name="Group 75"/>
                <p:cNvGrpSpPr>
                  <a:grpSpLocks/>
                </p:cNvGrpSpPr>
                <p:nvPr/>
              </p:nvGrpSpPr>
              <p:grpSpPr bwMode="auto">
                <a:xfrm>
                  <a:off x="2472" y="1888"/>
                  <a:ext cx="726" cy="182"/>
                  <a:chOff x="2517" y="1162"/>
                  <a:chExt cx="726" cy="182"/>
                </a:xfrm>
              </p:grpSpPr>
              <p:sp>
                <p:nvSpPr>
                  <p:cNvPr id="50360" name="Line 76"/>
                  <p:cNvSpPr>
                    <a:spLocks noChangeShapeType="1"/>
                  </p:cNvSpPr>
                  <p:nvPr/>
                </p:nvSpPr>
                <p:spPr bwMode="auto">
                  <a:xfrm>
                    <a:off x="2699" y="1162"/>
                    <a:ext cx="181" cy="182"/>
                  </a:xfrm>
                  <a:prstGeom prst="line">
                    <a:avLst/>
                  </a:prstGeom>
                  <a:noFill/>
                  <a:ln w="9525">
                    <a:solidFill>
                      <a:schemeClr val="tx1"/>
                    </a:solidFill>
                    <a:round/>
                    <a:headEnd/>
                    <a:tailEnd/>
                  </a:ln>
                </p:spPr>
                <p:txBody>
                  <a:bodyPr/>
                  <a:lstStyle/>
                  <a:p>
                    <a:endParaRPr lang="en-US"/>
                  </a:p>
                </p:txBody>
              </p:sp>
              <p:sp>
                <p:nvSpPr>
                  <p:cNvPr id="50361" name="Line 77"/>
                  <p:cNvSpPr>
                    <a:spLocks noChangeShapeType="1"/>
                  </p:cNvSpPr>
                  <p:nvPr/>
                </p:nvSpPr>
                <p:spPr bwMode="auto">
                  <a:xfrm>
                    <a:off x="2699" y="1162"/>
                    <a:ext cx="362" cy="182"/>
                  </a:xfrm>
                  <a:prstGeom prst="line">
                    <a:avLst/>
                  </a:prstGeom>
                  <a:noFill/>
                  <a:ln w="9525">
                    <a:solidFill>
                      <a:schemeClr val="tx1"/>
                    </a:solidFill>
                    <a:round/>
                    <a:headEnd/>
                    <a:tailEnd/>
                  </a:ln>
                </p:spPr>
                <p:txBody>
                  <a:bodyPr/>
                  <a:lstStyle/>
                  <a:p>
                    <a:endParaRPr lang="en-US"/>
                  </a:p>
                </p:txBody>
              </p:sp>
              <p:sp>
                <p:nvSpPr>
                  <p:cNvPr id="50362" name="Line 78"/>
                  <p:cNvSpPr>
                    <a:spLocks noChangeShapeType="1"/>
                  </p:cNvSpPr>
                  <p:nvPr/>
                </p:nvSpPr>
                <p:spPr bwMode="auto">
                  <a:xfrm>
                    <a:off x="2699" y="1162"/>
                    <a:ext cx="544" cy="182"/>
                  </a:xfrm>
                  <a:prstGeom prst="line">
                    <a:avLst/>
                  </a:prstGeom>
                  <a:noFill/>
                  <a:ln w="9525">
                    <a:solidFill>
                      <a:schemeClr val="tx1"/>
                    </a:solidFill>
                    <a:round/>
                    <a:headEnd/>
                    <a:tailEnd/>
                  </a:ln>
                </p:spPr>
                <p:txBody>
                  <a:bodyPr/>
                  <a:lstStyle/>
                  <a:p>
                    <a:endParaRPr lang="en-US"/>
                  </a:p>
                </p:txBody>
              </p:sp>
              <p:sp>
                <p:nvSpPr>
                  <p:cNvPr id="50363" name="Line 79"/>
                  <p:cNvSpPr>
                    <a:spLocks noChangeShapeType="1"/>
                  </p:cNvSpPr>
                  <p:nvPr/>
                </p:nvSpPr>
                <p:spPr bwMode="auto">
                  <a:xfrm>
                    <a:off x="2699" y="1162"/>
                    <a:ext cx="0" cy="182"/>
                  </a:xfrm>
                  <a:prstGeom prst="line">
                    <a:avLst/>
                  </a:prstGeom>
                  <a:noFill/>
                  <a:ln w="9525">
                    <a:solidFill>
                      <a:schemeClr val="tx1"/>
                    </a:solidFill>
                    <a:round/>
                    <a:headEnd/>
                    <a:tailEnd/>
                  </a:ln>
                </p:spPr>
                <p:txBody>
                  <a:bodyPr/>
                  <a:lstStyle/>
                  <a:p>
                    <a:endParaRPr lang="en-US"/>
                  </a:p>
                </p:txBody>
              </p:sp>
              <p:sp>
                <p:nvSpPr>
                  <p:cNvPr id="50364" name="Line 80"/>
                  <p:cNvSpPr>
                    <a:spLocks noChangeShapeType="1"/>
                  </p:cNvSpPr>
                  <p:nvPr/>
                </p:nvSpPr>
                <p:spPr bwMode="auto">
                  <a:xfrm flipH="1">
                    <a:off x="2517" y="1162"/>
                    <a:ext cx="182" cy="182"/>
                  </a:xfrm>
                  <a:prstGeom prst="line">
                    <a:avLst/>
                  </a:prstGeom>
                  <a:noFill/>
                  <a:ln w="9525">
                    <a:solidFill>
                      <a:schemeClr val="tx1"/>
                    </a:solidFill>
                    <a:round/>
                    <a:headEnd/>
                    <a:tailEnd/>
                  </a:ln>
                </p:spPr>
                <p:txBody>
                  <a:bodyPr/>
                  <a:lstStyle/>
                  <a:p>
                    <a:endParaRPr lang="en-US"/>
                  </a:p>
                </p:txBody>
              </p:sp>
            </p:grpSp>
            <p:grpSp>
              <p:nvGrpSpPr>
                <p:cNvPr id="16" name="Group 81"/>
                <p:cNvGrpSpPr>
                  <a:grpSpLocks/>
                </p:cNvGrpSpPr>
                <p:nvPr/>
              </p:nvGrpSpPr>
              <p:grpSpPr bwMode="auto">
                <a:xfrm flipH="1">
                  <a:off x="2472" y="1888"/>
                  <a:ext cx="726" cy="182"/>
                  <a:chOff x="2517" y="1162"/>
                  <a:chExt cx="726" cy="182"/>
                </a:xfrm>
              </p:grpSpPr>
              <p:sp>
                <p:nvSpPr>
                  <p:cNvPr id="50355" name="Line 82"/>
                  <p:cNvSpPr>
                    <a:spLocks noChangeShapeType="1"/>
                  </p:cNvSpPr>
                  <p:nvPr/>
                </p:nvSpPr>
                <p:spPr bwMode="auto">
                  <a:xfrm>
                    <a:off x="2699" y="1162"/>
                    <a:ext cx="181" cy="182"/>
                  </a:xfrm>
                  <a:prstGeom prst="line">
                    <a:avLst/>
                  </a:prstGeom>
                  <a:noFill/>
                  <a:ln w="9525">
                    <a:solidFill>
                      <a:schemeClr val="tx1"/>
                    </a:solidFill>
                    <a:round/>
                    <a:headEnd/>
                    <a:tailEnd/>
                  </a:ln>
                </p:spPr>
                <p:txBody>
                  <a:bodyPr/>
                  <a:lstStyle/>
                  <a:p>
                    <a:endParaRPr lang="en-US"/>
                  </a:p>
                </p:txBody>
              </p:sp>
              <p:sp>
                <p:nvSpPr>
                  <p:cNvPr id="50356" name="Line 83"/>
                  <p:cNvSpPr>
                    <a:spLocks noChangeShapeType="1"/>
                  </p:cNvSpPr>
                  <p:nvPr/>
                </p:nvSpPr>
                <p:spPr bwMode="auto">
                  <a:xfrm>
                    <a:off x="2699" y="1162"/>
                    <a:ext cx="362" cy="182"/>
                  </a:xfrm>
                  <a:prstGeom prst="line">
                    <a:avLst/>
                  </a:prstGeom>
                  <a:noFill/>
                  <a:ln w="9525">
                    <a:solidFill>
                      <a:schemeClr val="tx1"/>
                    </a:solidFill>
                    <a:round/>
                    <a:headEnd/>
                    <a:tailEnd/>
                  </a:ln>
                </p:spPr>
                <p:txBody>
                  <a:bodyPr/>
                  <a:lstStyle/>
                  <a:p>
                    <a:endParaRPr lang="en-US"/>
                  </a:p>
                </p:txBody>
              </p:sp>
              <p:sp>
                <p:nvSpPr>
                  <p:cNvPr id="50357" name="Line 84"/>
                  <p:cNvSpPr>
                    <a:spLocks noChangeShapeType="1"/>
                  </p:cNvSpPr>
                  <p:nvPr/>
                </p:nvSpPr>
                <p:spPr bwMode="auto">
                  <a:xfrm>
                    <a:off x="2699" y="1162"/>
                    <a:ext cx="544" cy="182"/>
                  </a:xfrm>
                  <a:prstGeom prst="line">
                    <a:avLst/>
                  </a:prstGeom>
                  <a:noFill/>
                  <a:ln w="9525">
                    <a:solidFill>
                      <a:schemeClr val="tx1"/>
                    </a:solidFill>
                    <a:round/>
                    <a:headEnd/>
                    <a:tailEnd/>
                  </a:ln>
                </p:spPr>
                <p:txBody>
                  <a:bodyPr/>
                  <a:lstStyle/>
                  <a:p>
                    <a:endParaRPr lang="en-US"/>
                  </a:p>
                </p:txBody>
              </p:sp>
              <p:sp>
                <p:nvSpPr>
                  <p:cNvPr id="50358" name="Line 85"/>
                  <p:cNvSpPr>
                    <a:spLocks noChangeShapeType="1"/>
                  </p:cNvSpPr>
                  <p:nvPr/>
                </p:nvSpPr>
                <p:spPr bwMode="auto">
                  <a:xfrm>
                    <a:off x="2699" y="1162"/>
                    <a:ext cx="0" cy="182"/>
                  </a:xfrm>
                  <a:prstGeom prst="line">
                    <a:avLst/>
                  </a:prstGeom>
                  <a:noFill/>
                  <a:ln w="9525">
                    <a:solidFill>
                      <a:schemeClr val="tx1"/>
                    </a:solidFill>
                    <a:round/>
                    <a:headEnd/>
                    <a:tailEnd/>
                  </a:ln>
                </p:spPr>
                <p:txBody>
                  <a:bodyPr/>
                  <a:lstStyle/>
                  <a:p>
                    <a:endParaRPr lang="en-US"/>
                  </a:p>
                </p:txBody>
              </p:sp>
              <p:sp>
                <p:nvSpPr>
                  <p:cNvPr id="50359" name="Line 86"/>
                  <p:cNvSpPr>
                    <a:spLocks noChangeShapeType="1"/>
                  </p:cNvSpPr>
                  <p:nvPr/>
                </p:nvSpPr>
                <p:spPr bwMode="auto">
                  <a:xfrm flipH="1">
                    <a:off x="2517" y="1162"/>
                    <a:ext cx="182" cy="182"/>
                  </a:xfrm>
                  <a:prstGeom prst="line">
                    <a:avLst/>
                  </a:prstGeom>
                  <a:noFill/>
                  <a:ln w="9525">
                    <a:solidFill>
                      <a:schemeClr val="tx1"/>
                    </a:solidFill>
                    <a:round/>
                    <a:headEnd/>
                    <a:tailEnd/>
                  </a:ln>
                </p:spPr>
                <p:txBody>
                  <a:bodyPr/>
                  <a:lstStyle/>
                  <a:p>
                    <a:endParaRPr lang="en-US"/>
                  </a:p>
                </p:txBody>
              </p:sp>
            </p:grpSp>
          </p:grpSp>
          <p:grpSp>
            <p:nvGrpSpPr>
              <p:cNvPr id="17" name="Group 87"/>
              <p:cNvGrpSpPr>
                <a:grpSpLocks/>
              </p:cNvGrpSpPr>
              <p:nvPr/>
            </p:nvGrpSpPr>
            <p:grpSpPr bwMode="auto">
              <a:xfrm>
                <a:off x="1021" y="2341"/>
                <a:ext cx="499" cy="136"/>
                <a:chOff x="2381" y="1933"/>
                <a:chExt cx="499" cy="136"/>
              </a:xfrm>
            </p:grpSpPr>
            <p:sp>
              <p:nvSpPr>
                <p:cNvPr id="50349" name="Oval 88"/>
                <p:cNvSpPr>
                  <a:spLocks noChangeArrowheads="1"/>
                </p:cNvSpPr>
                <p:nvPr/>
              </p:nvSpPr>
              <p:spPr bwMode="auto">
                <a:xfrm>
                  <a:off x="2381"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350" name="Oval 89"/>
                <p:cNvSpPr>
                  <a:spLocks noChangeArrowheads="1"/>
                </p:cNvSpPr>
                <p:nvPr/>
              </p:nvSpPr>
              <p:spPr bwMode="auto">
                <a:xfrm>
                  <a:off x="2562"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351" name="Oval 90"/>
                <p:cNvSpPr>
                  <a:spLocks noChangeArrowheads="1"/>
                </p:cNvSpPr>
                <p:nvPr/>
              </p:nvSpPr>
              <p:spPr bwMode="auto">
                <a:xfrm>
                  <a:off x="2744"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grpSp>
          <p:grpSp>
            <p:nvGrpSpPr>
              <p:cNvPr id="18" name="Group 91"/>
              <p:cNvGrpSpPr>
                <a:grpSpLocks/>
              </p:cNvGrpSpPr>
              <p:nvPr/>
            </p:nvGrpSpPr>
            <p:grpSpPr bwMode="auto">
              <a:xfrm>
                <a:off x="1089" y="2477"/>
                <a:ext cx="363" cy="182"/>
                <a:chOff x="2653" y="2432"/>
                <a:chExt cx="363" cy="182"/>
              </a:xfrm>
            </p:grpSpPr>
            <p:sp>
              <p:nvSpPr>
                <p:cNvPr id="50346" name="Line 92"/>
                <p:cNvSpPr>
                  <a:spLocks noChangeShapeType="1"/>
                </p:cNvSpPr>
                <p:nvPr/>
              </p:nvSpPr>
              <p:spPr bwMode="auto">
                <a:xfrm flipV="1">
                  <a:off x="2653" y="2432"/>
                  <a:ext cx="0" cy="182"/>
                </a:xfrm>
                <a:prstGeom prst="line">
                  <a:avLst/>
                </a:prstGeom>
                <a:noFill/>
                <a:ln w="9525">
                  <a:solidFill>
                    <a:schemeClr val="tx1"/>
                  </a:solidFill>
                  <a:round/>
                  <a:headEnd/>
                  <a:tailEnd type="triangle" w="med" len="med"/>
                </a:ln>
              </p:spPr>
              <p:txBody>
                <a:bodyPr/>
                <a:lstStyle/>
                <a:p>
                  <a:endParaRPr lang="en-US"/>
                </a:p>
              </p:txBody>
            </p:sp>
            <p:sp>
              <p:nvSpPr>
                <p:cNvPr id="50347" name="Line 93"/>
                <p:cNvSpPr>
                  <a:spLocks noChangeShapeType="1"/>
                </p:cNvSpPr>
                <p:nvPr/>
              </p:nvSpPr>
              <p:spPr bwMode="auto">
                <a:xfrm flipV="1">
                  <a:off x="2835" y="2432"/>
                  <a:ext cx="0" cy="182"/>
                </a:xfrm>
                <a:prstGeom prst="line">
                  <a:avLst/>
                </a:prstGeom>
                <a:noFill/>
                <a:ln w="9525">
                  <a:solidFill>
                    <a:schemeClr val="tx1"/>
                  </a:solidFill>
                  <a:round/>
                  <a:headEnd/>
                  <a:tailEnd type="triangle" w="med" len="med"/>
                </a:ln>
              </p:spPr>
              <p:txBody>
                <a:bodyPr/>
                <a:lstStyle/>
                <a:p>
                  <a:endParaRPr lang="en-US"/>
                </a:p>
              </p:txBody>
            </p:sp>
            <p:sp>
              <p:nvSpPr>
                <p:cNvPr id="50348" name="Line 94"/>
                <p:cNvSpPr>
                  <a:spLocks noChangeShapeType="1"/>
                </p:cNvSpPr>
                <p:nvPr/>
              </p:nvSpPr>
              <p:spPr bwMode="auto">
                <a:xfrm flipV="1">
                  <a:off x="3016" y="2432"/>
                  <a:ext cx="0" cy="182"/>
                </a:xfrm>
                <a:prstGeom prst="line">
                  <a:avLst/>
                </a:prstGeom>
                <a:noFill/>
                <a:ln w="9525">
                  <a:solidFill>
                    <a:schemeClr val="tx1"/>
                  </a:solidFill>
                  <a:round/>
                  <a:headEnd/>
                  <a:tailEnd type="triangle" w="med" len="med"/>
                </a:ln>
              </p:spPr>
              <p:txBody>
                <a:bodyPr/>
                <a:lstStyle/>
                <a:p>
                  <a:endParaRPr lang="en-US"/>
                </a:p>
              </p:txBody>
            </p:sp>
          </p:grpSp>
          <p:grpSp>
            <p:nvGrpSpPr>
              <p:cNvPr id="19" name="Group 95"/>
              <p:cNvGrpSpPr>
                <a:grpSpLocks/>
              </p:cNvGrpSpPr>
              <p:nvPr/>
            </p:nvGrpSpPr>
            <p:grpSpPr bwMode="auto">
              <a:xfrm>
                <a:off x="1089" y="1207"/>
                <a:ext cx="363" cy="182"/>
                <a:chOff x="2653" y="2432"/>
                <a:chExt cx="363" cy="182"/>
              </a:xfrm>
            </p:grpSpPr>
            <p:sp>
              <p:nvSpPr>
                <p:cNvPr id="50343" name="Line 96"/>
                <p:cNvSpPr>
                  <a:spLocks noChangeShapeType="1"/>
                </p:cNvSpPr>
                <p:nvPr/>
              </p:nvSpPr>
              <p:spPr bwMode="auto">
                <a:xfrm flipV="1">
                  <a:off x="2653" y="2432"/>
                  <a:ext cx="0" cy="182"/>
                </a:xfrm>
                <a:prstGeom prst="line">
                  <a:avLst/>
                </a:prstGeom>
                <a:noFill/>
                <a:ln w="9525">
                  <a:solidFill>
                    <a:schemeClr val="tx1"/>
                  </a:solidFill>
                  <a:round/>
                  <a:headEnd/>
                  <a:tailEnd type="triangle" w="med" len="med"/>
                </a:ln>
              </p:spPr>
              <p:txBody>
                <a:bodyPr/>
                <a:lstStyle/>
                <a:p>
                  <a:endParaRPr lang="en-US"/>
                </a:p>
              </p:txBody>
            </p:sp>
            <p:sp>
              <p:nvSpPr>
                <p:cNvPr id="50344" name="Line 97"/>
                <p:cNvSpPr>
                  <a:spLocks noChangeShapeType="1"/>
                </p:cNvSpPr>
                <p:nvPr/>
              </p:nvSpPr>
              <p:spPr bwMode="auto">
                <a:xfrm flipV="1">
                  <a:off x="2835" y="2432"/>
                  <a:ext cx="0" cy="182"/>
                </a:xfrm>
                <a:prstGeom prst="line">
                  <a:avLst/>
                </a:prstGeom>
                <a:noFill/>
                <a:ln w="9525">
                  <a:solidFill>
                    <a:schemeClr val="tx1"/>
                  </a:solidFill>
                  <a:round/>
                  <a:headEnd/>
                  <a:tailEnd type="triangle" w="med" len="med"/>
                </a:ln>
              </p:spPr>
              <p:txBody>
                <a:bodyPr/>
                <a:lstStyle/>
                <a:p>
                  <a:endParaRPr lang="en-US"/>
                </a:p>
              </p:txBody>
            </p:sp>
            <p:sp>
              <p:nvSpPr>
                <p:cNvPr id="50345" name="Line 98"/>
                <p:cNvSpPr>
                  <a:spLocks noChangeShapeType="1"/>
                </p:cNvSpPr>
                <p:nvPr/>
              </p:nvSpPr>
              <p:spPr bwMode="auto">
                <a:xfrm flipV="1">
                  <a:off x="3016" y="2432"/>
                  <a:ext cx="0" cy="182"/>
                </a:xfrm>
                <a:prstGeom prst="line">
                  <a:avLst/>
                </a:prstGeom>
                <a:noFill/>
                <a:ln w="9525">
                  <a:solidFill>
                    <a:schemeClr val="tx1"/>
                  </a:solidFill>
                  <a:round/>
                  <a:headEnd/>
                  <a:tailEnd type="triangle" w="med" len="med"/>
                </a:ln>
              </p:spPr>
              <p:txBody>
                <a:bodyPr/>
                <a:lstStyle/>
                <a:p>
                  <a:endParaRPr lang="en-US"/>
                </a:p>
              </p:txBody>
            </p:sp>
          </p:grpSp>
        </p:grpSp>
        <p:grpSp>
          <p:nvGrpSpPr>
            <p:cNvPr id="20" name="Group 99"/>
            <p:cNvGrpSpPr>
              <a:grpSpLocks/>
            </p:cNvGrpSpPr>
            <p:nvPr/>
          </p:nvGrpSpPr>
          <p:grpSpPr bwMode="auto">
            <a:xfrm>
              <a:off x="3424" y="2478"/>
              <a:ext cx="687" cy="1126"/>
              <a:chOff x="2382" y="1207"/>
              <a:chExt cx="861" cy="1452"/>
            </a:xfrm>
          </p:grpSpPr>
          <p:sp>
            <p:nvSpPr>
              <p:cNvPr id="50282" name="Oval 100"/>
              <p:cNvSpPr>
                <a:spLocks noChangeArrowheads="1"/>
              </p:cNvSpPr>
              <p:nvPr/>
            </p:nvSpPr>
            <p:spPr bwMode="auto">
              <a:xfrm>
                <a:off x="2382" y="1706"/>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83" name="Oval 101"/>
              <p:cNvSpPr>
                <a:spLocks noChangeArrowheads="1"/>
              </p:cNvSpPr>
              <p:nvPr/>
            </p:nvSpPr>
            <p:spPr bwMode="auto">
              <a:xfrm>
                <a:off x="2563" y="1706"/>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84" name="Oval 102"/>
              <p:cNvSpPr>
                <a:spLocks noChangeArrowheads="1"/>
              </p:cNvSpPr>
              <p:nvPr/>
            </p:nvSpPr>
            <p:spPr bwMode="auto">
              <a:xfrm>
                <a:off x="2744" y="1706"/>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85" name="Oval 103"/>
              <p:cNvSpPr>
                <a:spLocks noChangeArrowheads="1"/>
              </p:cNvSpPr>
              <p:nvPr/>
            </p:nvSpPr>
            <p:spPr bwMode="auto">
              <a:xfrm>
                <a:off x="2925" y="1706"/>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86" name="Oval 104"/>
              <p:cNvSpPr>
                <a:spLocks noChangeArrowheads="1"/>
              </p:cNvSpPr>
              <p:nvPr/>
            </p:nvSpPr>
            <p:spPr bwMode="auto">
              <a:xfrm>
                <a:off x="3107" y="1706"/>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87" name="Oval 105"/>
              <p:cNvSpPr>
                <a:spLocks noChangeArrowheads="1"/>
              </p:cNvSpPr>
              <p:nvPr/>
            </p:nvSpPr>
            <p:spPr bwMode="auto">
              <a:xfrm>
                <a:off x="2382" y="2024"/>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88" name="Oval 106"/>
              <p:cNvSpPr>
                <a:spLocks noChangeArrowheads="1"/>
              </p:cNvSpPr>
              <p:nvPr/>
            </p:nvSpPr>
            <p:spPr bwMode="auto">
              <a:xfrm>
                <a:off x="2563" y="2024"/>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89" name="Oval 107"/>
              <p:cNvSpPr>
                <a:spLocks noChangeArrowheads="1"/>
              </p:cNvSpPr>
              <p:nvPr/>
            </p:nvSpPr>
            <p:spPr bwMode="auto">
              <a:xfrm>
                <a:off x="2745" y="2024"/>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90" name="Oval 108"/>
              <p:cNvSpPr>
                <a:spLocks noChangeArrowheads="1"/>
              </p:cNvSpPr>
              <p:nvPr/>
            </p:nvSpPr>
            <p:spPr bwMode="auto">
              <a:xfrm>
                <a:off x="2926" y="2024"/>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91" name="Oval 109"/>
              <p:cNvSpPr>
                <a:spLocks noChangeArrowheads="1"/>
              </p:cNvSpPr>
              <p:nvPr/>
            </p:nvSpPr>
            <p:spPr bwMode="auto">
              <a:xfrm>
                <a:off x="3107" y="2024"/>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92" name="Oval 110"/>
              <p:cNvSpPr>
                <a:spLocks noChangeArrowheads="1"/>
              </p:cNvSpPr>
              <p:nvPr/>
            </p:nvSpPr>
            <p:spPr bwMode="auto">
              <a:xfrm>
                <a:off x="2563" y="1389"/>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93" name="Oval 111"/>
              <p:cNvSpPr>
                <a:spLocks noChangeArrowheads="1"/>
              </p:cNvSpPr>
              <p:nvPr/>
            </p:nvSpPr>
            <p:spPr bwMode="auto">
              <a:xfrm>
                <a:off x="2744" y="1389"/>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94" name="Oval 112"/>
              <p:cNvSpPr>
                <a:spLocks noChangeArrowheads="1"/>
              </p:cNvSpPr>
              <p:nvPr/>
            </p:nvSpPr>
            <p:spPr bwMode="auto">
              <a:xfrm>
                <a:off x="2926" y="1389"/>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95" name="Line 113"/>
              <p:cNvSpPr>
                <a:spLocks noChangeShapeType="1"/>
              </p:cNvSpPr>
              <p:nvPr/>
            </p:nvSpPr>
            <p:spPr bwMode="auto">
              <a:xfrm>
                <a:off x="2812" y="1525"/>
                <a:ext cx="0" cy="181"/>
              </a:xfrm>
              <a:prstGeom prst="line">
                <a:avLst/>
              </a:prstGeom>
              <a:noFill/>
              <a:ln w="9525">
                <a:solidFill>
                  <a:schemeClr val="tx1"/>
                </a:solidFill>
                <a:round/>
                <a:headEnd/>
                <a:tailEnd/>
              </a:ln>
            </p:spPr>
            <p:txBody>
              <a:bodyPr/>
              <a:lstStyle/>
              <a:p>
                <a:endParaRPr lang="en-US"/>
              </a:p>
            </p:txBody>
          </p:sp>
          <p:sp>
            <p:nvSpPr>
              <p:cNvPr id="50296" name="Line 114"/>
              <p:cNvSpPr>
                <a:spLocks noChangeShapeType="1"/>
              </p:cNvSpPr>
              <p:nvPr/>
            </p:nvSpPr>
            <p:spPr bwMode="auto">
              <a:xfrm>
                <a:off x="2812" y="1525"/>
                <a:ext cx="182" cy="181"/>
              </a:xfrm>
              <a:prstGeom prst="line">
                <a:avLst/>
              </a:prstGeom>
              <a:noFill/>
              <a:ln w="9525">
                <a:solidFill>
                  <a:schemeClr val="tx1"/>
                </a:solidFill>
                <a:round/>
                <a:headEnd/>
                <a:tailEnd/>
              </a:ln>
            </p:spPr>
            <p:txBody>
              <a:bodyPr/>
              <a:lstStyle/>
              <a:p>
                <a:endParaRPr lang="en-US"/>
              </a:p>
            </p:txBody>
          </p:sp>
          <p:sp>
            <p:nvSpPr>
              <p:cNvPr id="50297" name="Line 115"/>
              <p:cNvSpPr>
                <a:spLocks noChangeShapeType="1"/>
              </p:cNvSpPr>
              <p:nvPr/>
            </p:nvSpPr>
            <p:spPr bwMode="auto">
              <a:xfrm>
                <a:off x="2812" y="1525"/>
                <a:ext cx="363" cy="181"/>
              </a:xfrm>
              <a:prstGeom prst="line">
                <a:avLst/>
              </a:prstGeom>
              <a:noFill/>
              <a:ln w="9525">
                <a:solidFill>
                  <a:schemeClr val="tx1"/>
                </a:solidFill>
                <a:round/>
                <a:headEnd/>
                <a:tailEnd/>
              </a:ln>
            </p:spPr>
            <p:txBody>
              <a:bodyPr/>
              <a:lstStyle/>
              <a:p>
                <a:endParaRPr lang="en-US"/>
              </a:p>
            </p:txBody>
          </p:sp>
          <p:sp>
            <p:nvSpPr>
              <p:cNvPr id="50298" name="Line 116"/>
              <p:cNvSpPr>
                <a:spLocks noChangeShapeType="1"/>
              </p:cNvSpPr>
              <p:nvPr/>
            </p:nvSpPr>
            <p:spPr bwMode="auto">
              <a:xfrm>
                <a:off x="2631" y="1524"/>
                <a:ext cx="181" cy="182"/>
              </a:xfrm>
              <a:prstGeom prst="line">
                <a:avLst/>
              </a:prstGeom>
              <a:noFill/>
              <a:ln w="9525">
                <a:solidFill>
                  <a:schemeClr val="tx1"/>
                </a:solidFill>
                <a:round/>
                <a:headEnd/>
                <a:tailEnd/>
              </a:ln>
            </p:spPr>
            <p:txBody>
              <a:bodyPr/>
              <a:lstStyle/>
              <a:p>
                <a:endParaRPr lang="en-US"/>
              </a:p>
            </p:txBody>
          </p:sp>
          <p:sp>
            <p:nvSpPr>
              <p:cNvPr id="50299" name="Line 117"/>
              <p:cNvSpPr>
                <a:spLocks noChangeShapeType="1"/>
              </p:cNvSpPr>
              <p:nvPr/>
            </p:nvSpPr>
            <p:spPr bwMode="auto">
              <a:xfrm>
                <a:off x="2631" y="1524"/>
                <a:ext cx="544" cy="182"/>
              </a:xfrm>
              <a:prstGeom prst="line">
                <a:avLst/>
              </a:prstGeom>
              <a:noFill/>
              <a:ln w="9525">
                <a:solidFill>
                  <a:schemeClr val="tx1"/>
                </a:solidFill>
                <a:round/>
                <a:headEnd/>
                <a:tailEnd/>
              </a:ln>
            </p:spPr>
            <p:txBody>
              <a:bodyPr/>
              <a:lstStyle/>
              <a:p>
                <a:endParaRPr lang="en-US"/>
              </a:p>
            </p:txBody>
          </p:sp>
          <p:sp>
            <p:nvSpPr>
              <p:cNvPr id="50300" name="Line 118"/>
              <p:cNvSpPr>
                <a:spLocks noChangeShapeType="1"/>
              </p:cNvSpPr>
              <p:nvPr/>
            </p:nvSpPr>
            <p:spPr bwMode="auto">
              <a:xfrm>
                <a:off x="2631" y="1524"/>
                <a:ext cx="0" cy="182"/>
              </a:xfrm>
              <a:prstGeom prst="line">
                <a:avLst/>
              </a:prstGeom>
              <a:noFill/>
              <a:ln w="9525">
                <a:solidFill>
                  <a:schemeClr val="tx1"/>
                </a:solidFill>
                <a:round/>
                <a:headEnd/>
                <a:tailEnd/>
              </a:ln>
            </p:spPr>
            <p:txBody>
              <a:bodyPr/>
              <a:lstStyle/>
              <a:p>
                <a:endParaRPr lang="en-US"/>
              </a:p>
            </p:txBody>
          </p:sp>
          <p:sp>
            <p:nvSpPr>
              <p:cNvPr id="50301" name="Line 119"/>
              <p:cNvSpPr>
                <a:spLocks noChangeShapeType="1"/>
              </p:cNvSpPr>
              <p:nvPr/>
            </p:nvSpPr>
            <p:spPr bwMode="auto">
              <a:xfrm flipH="1">
                <a:off x="2449" y="1524"/>
                <a:ext cx="182" cy="182"/>
              </a:xfrm>
              <a:prstGeom prst="line">
                <a:avLst/>
              </a:prstGeom>
              <a:noFill/>
              <a:ln w="9525">
                <a:solidFill>
                  <a:schemeClr val="tx1"/>
                </a:solidFill>
                <a:round/>
                <a:headEnd/>
                <a:tailEnd/>
              </a:ln>
            </p:spPr>
            <p:txBody>
              <a:bodyPr/>
              <a:lstStyle/>
              <a:p>
                <a:endParaRPr lang="en-US"/>
              </a:p>
            </p:txBody>
          </p:sp>
          <p:sp>
            <p:nvSpPr>
              <p:cNvPr id="50302" name="Line 120"/>
              <p:cNvSpPr>
                <a:spLocks noChangeShapeType="1"/>
              </p:cNvSpPr>
              <p:nvPr/>
            </p:nvSpPr>
            <p:spPr bwMode="auto">
              <a:xfrm flipH="1">
                <a:off x="2812" y="1524"/>
                <a:ext cx="181" cy="182"/>
              </a:xfrm>
              <a:prstGeom prst="line">
                <a:avLst/>
              </a:prstGeom>
              <a:noFill/>
              <a:ln w="9525">
                <a:solidFill>
                  <a:schemeClr val="tx1"/>
                </a:solidFill>
                <a:round/>
                <a:headEnd/>
                <a:tailEnd/>
              </a:ln>
            </p:spPr>
            <p:txBody>
              <a:bodyPr/>
              <a:lstStyle/>
              <a:p>
                <a:endParaRPr lang="en-US"/>
              </a:p>
            </p:txBody>
          </p:sp>
          <p:sp>
            <p:nvSpPr>
              <p:cNvPr id="50303" name="Line 121"/>
              <p:cNvSpPr>
                <a:spLocks noChangeShapeType="1"/>
              </p:cNvSpPr>
              <p:nvPr/>
            </p:nvSpPr>
            <p:spPr bwMode="auto">
              <a:xfrm flipH="1">
                <a:off x="2631" y="1524"/>
                <a:ext cx="362" cy="182"/>
              </a:xfrm>
              <a:prstGeom prst="line">
                <a:avLst/>
              </a:prstGeom>
              <a:noFill/>
              <a:ln w="9525">
                <a:solidFill>
                  <a:schemeClr val="tx1"/>
                </a:solidFill>
                <a:round/>
                <a:headEnd/>
                <a:tailEnd/>
              </a:ln>
            </p:spPr>
            <p:txBody>
              <a:bodyPr/>
              <a:lstStyle/>
              <a:p>
                <a:endParaRPr lang="en-US"/>
              </a:p>
            </p:txBody>
          </p:sp>
          <p:sp>
            <p:nvSpPr>
              <p:cNvPr id="50304" name="Line 122"/>
              <p:cNvSpPr>
                <a:spLocks noChangeShapeType="1"/>
              </p:cNvSpPr>
              <p:nvPr/>
            </p:nvSpPr>
            <p:spPr bwMode="auto">
              <a:xfrm>
                <a:off x="2812" y="1842"/>
                <a:ext cx="0" cy="181"/>
              </a:xfrm>
              <a:prstGeom prst="line">
                <a:avLst/>
              </a:prstGeom>
              <a:noFill/>
              <a:ln w="9525">
                <a:solidFill>
                  <a:schemeClr val="tx1"/>
                </a:solidFill>
                <a:round/>
                <a:headEnd/>
                <a:tailEnd/>
              </a:ln>
            </p:spPr>
            <p:txBody>
              <a:bodyPr/>
              <a:lstStyle/>
              <a:p>
                <a:endParaRPr lang="en-US"/>
              </a:p>
            </p:txBody>
          </p:sp>
          <p:sp>
            <p:nvSpPr>
              <p:cNvPr id="50305" name="Line 123"/>
              <p:cNvSpPr>
                <a:spLocks noChangeShapeType="1"/>
              </p:cNvSpPr>
              <p:nvPr/>
            </p:nvSpPr>
            <p:spPr bwMode="auto">
              <a:xfrm>
                <a:off x="2993" y="1843"/>
                <a:ext cx="0" cy="181"/>
              </a:xfrm>
              <a:prstGeom prst="line">
                <a:avLst/>
              </a:prstGeom>
              <a:noFill/>
              <a:ln w="9525">
                <a:solidFill>
                  <a:schemeClr val="tx1"/>
                </a:solidFill>
                <a:round/>
                <a:headEnd/>
                <a:tailEnd/>
              </a:ln>
            </p:spPr>
            <p:txBody>
              <a:bodyPr/>
              <a:lstStyle/>
              <a:p>
                <a:endParaRPr lang="en-US"/>
              </a:p>
            </p:txBody>
          </p:sp>
          <p:sp>
            <p:nvSpPr>
              <p:cNvPr id="50306" name="Line 124"/>
              <p:cNvSpPr>
                <a:spLocks noChangeShapeType="1"/>
              </p:cNvSpPr>
              <p:nvPr/>
            </p:nvSpPr>
            <p:spPr bwMode="auto">
              <a:xfrm>
                <a:off x="3175" y="1842"/>
                <a:ext cx="0" cy="181"/>
              </a:xfrm>
              <a:prstGeom prst="line">
                <a:avLst/>
              </a:prstGeom>
              <a:noFill/>
              <a:ln w="9525">
                <a:solidFill>
                  <a:schemeClr val="tx1"/>
                </a:solidFill>
                <a:round/>
                <a:headEnd/>
                <a:tailEnd/>
              </a:ln>
            </p:spPr>
            <p:txBody>
              <a:bodyPr/>
              <a:lstStyle/>
              <a:p>
                <a:endParaRPr lang="en-US"/>
              </a:p>
            </p:txBody>
          </p:sp>
          <p:sp>
            <p:nvSpPr>
              <p:cNvPr id="50307" name="Line 125"/>
              <p:cNvSpPr>
                <a:spLocks noChangeShapeType="1"/>
              </p:cNvSpPr>
              <p:nvPr/>
            </p:nvSpPr>
            <p:spPr bwMode="auto">
              <a:xfrm>
                <a:off x="2449" y="1842"/>
                <a:ext cx="181" cy="182"/>
              </a:xfrm>
              <a:prstGeom prst="line">
                <a:avLst/>
              </a:prstGeom>
              <a:noFill/>
              <a:ln w="9525">
                <a:solidFill>
                  <a:schemeClr val="tx1"/>
                </a:solidFill>
                <a:round/>
                <a:headEnd/>
                <a:tailEnd/>
              </a:ln>
            </p:spPr>
            <p:txBody>
              <a:bodyPr/>
              <a:lstStyle/>
              <a:p>
                <a:endParaRPr lang="en-US"/>
              </a:p>
            </p:txBody>
          </p:sp>
          <p:sp>
            <p:nvSpPr>
              <p:cNvPr id="50308" name="Line 126"/>
              <p:cNvSpPr>
                <a:spLocks noChangeShapeType="1"/>
              </p:cNvSpPr>
              <p:nvPr/>
            </p:nvSpPr>
            <p:spPr bwMode="auto">
              <a:xfrm>
                <a:off x="2631" y="1842"/>
                <a:ext cx="181" cy="182"/>
              </a:xfrm>
              <a:prstGeom prst="line">
                <a:avLst/>
              </a:prstGeom>
              <a:noFill/>
              <a:ln w="9525">
                <a:solidFill>
                  <a:schemeClr val="tx1"/>
                </a:solidFill>
                <a:round/>
                <a:headEnd/>
                <a:tailEnd/>
              </a:ln>
            </p:spPr>
            <p:txBody>
              <a:bodyPr/>
              <a:lstStyle/>
              <a:p>
                <a:endParaRPr lang="en-US"/>
              </a:p>
            </p:txBody>
          </p:sp>
          <p:sp>
            <p:nvSpPr>
              <p:cNvPr id="50309" name="Line 127"/>
              <p:cNvSpPr>
                <a:spLocks noChangeShapeType="1"/>
              </p:cNvSpPr>
              <p:nvPr/>
            </p:nvSpPr>
            <p:spPr bwMode="auto">
              <a:xfrm flipH="1">
                <a:off x="2449" y="1842"/>
                <a:ext cx="181" cy="182"/>
              </a:xfrm>
              <a:prstGeom prst="line">
                <a:avLst/>
              </a:prstGeom>
              <a:noFill/>
              <a:ln w="9525">
                <a:solidFill>
                  <a:schemeClr val="tx1"/>
                </a:solidFill>
                <a:round/>
                <a:headEnd/>
                <a:tailEnd/>
              </a:ln>
            </p:spPr>
            <p:txBody>
              <a:bodyPr/>
              <a:lstStyle/>
              <a:p>
                <a:endParaRPr lang="en-US"/>
              </a:p>
            </p:txBody>
          </p:sp>
          <p:sp>
            <p:nvSpPr>
              <p:cNvPr id="50310" name="Line 128"/>
              <p:cNvSpPr>
                <a:spLocks noChangeShapeType="1"/>
              </p:cNvSpPr>
              <p:nvPr/>
            </p:nvSpPr>
            <p:spPr bwMode="auto">
              <a:xfrm flipH="1">
                <a:off x="2631" y="1842"/>
                <a:ext cx="181" cy="182"/>
              </a:xfrm>
              <a:prstGeom prst="line">
                <a:avLst/>
              </a:prstGeom>
              <a:noFill/>
              <a:ln w="9525">
                <a:solidFill>
                  <a:schemeClr val="tx1"/>
                </a:solidFill>
                <a:round/>
                <a:headEnd/>
                <a:tailEnd/>
              </a:ln>
            </p:spPr>
            <p:txBody>
              <a:bodyPr/>
              <a:lstStyle/>
              <a:p>
                <a:endParaRPr lang="en-US"/>
              </a:p>
            </p:txBody>
          </p:sp>
          <p:sp>
            <p:nvSpPr>
              <p:cNvPr id="50311" name="Line 129"/>
              <p:cNvSpPr>
                <a:spLocks noChangeShapeType="1"/>
              </p:cNvSpPr>
              <p:nvPr/>
            </p:nvSpPr>
            <p:spPr bwMode="auto">
              <a:xfrm flipH="1">
                <a:off x="2812" y="1842"/>
                <a:ext cx="181" cy="182"/>
              </a:xfrm>
              <a:prstGeom prst="line">
                <a:avLst/>
              </a:prstGeom>
              <a:noFill/>
              <a:ln w="9525">
                <a:solidFill>
                  <a:schemeClr val="tx1"/>
                </a:solidFill>
                <a:round/>
                <a:headEnd/>
                <a:tailEnd/>
              </a:ln>
            </p:spPr>
            <p:txBody>
              <a:bodyPr/>
              <a:lstStyle/>
              <a:p>
                <a:endParaRPr lang="en-US"/>
              </a:p>
            </p:txBody>
          </p:sp>
          <p:sp>
            <p:nvSpPr>
              <p:cNvPr id="50312" name="Line 130"/>
              <p:cNvSpPr>
                <a:spLocks noChangeShapeType="1"/>
              </p:cNvSpPr>
              <p:nvPr/>
            </p:nvSpPr>
            <p:spPr bwMode="auto">
              <a:xfrm flipH="1">
                <a:off x="2812" y="1842"/>
                <a:ext cx="363" cy="182"/>
              </a:xfrm>
              <a:prstGeom prst="line">
                <a:avLst/>
              </a:prstGeom>
              <a:noFill/>
              <a:ln w="9525">
                <a:solidFill>
                  <a:schemeClr val="tx1"/>
                </a:solidFill>
                <a:round/>
                <a:headEnd/>
                <a:tailEnd/>
              </a:ln>
            </p:spPr>
            <p:txBody>
              <a:bodyPr/>
              <a:lstStyle/>
              <a:p>
                <a:endParaRPr lang="en-US"/>
              </a:p>
            </p:txBody>
          </p:sp>
          <p:sp>
            <p:nvSpPr>
              <p:cNvPr id="50313" name="Line 131"/>
              <p:cNvSpPr>
                <a:spLocks noChangeShapeType="1"/>
              </p:cNvSpPr>
              <p:nvPr/>
            </p:nvSpPr>
            <p:spPr bwMode="auto">
              <a:xfrm>
                <a:off x="2631" y="1843"/>
                <a:ext cx="544" cy="181"/>
              </a:xfrm>
              <a:prstGeom prst="line">
                <a:avLst/>
              </a:prstGeom>
              <a:noFill/>
              <a:ln w="9525">
                <a:solidFill>
                  <a:schemeClr val="tx1"/>
                </a:solidFill>
                <a:round/>
                <a:headEnd/>
                <a:tailEnd/>
              </a:ln>
            </p:spPr>
            <p:txBody>
              <a:bodyPr/>
              <a:lstStyle/>
              <a:p>
                <a:endParaRPr lang="en-US"/>
              </a:p>
            </p:txBody>
          </p:sp>
          <p:sp>
            <p:nvSpPr>
              <p:cNvPr id="50314" name="Line 132"/>
              <p:cNvSpPr>
                <a:spLocks noChangeShapeType="1"/>
              </p:cNvSpPr>
              <p:nvPr/>
            </p:nvSpPr>
            <p:spPr bwMode="auto">
              <a:xfrm flipH="1">
                <a:off x="2631" y="1843"/>
                <a:ext cx="544" cy="181"/>
              </a:xfrm>
              <a:prstGeom prst="line">
                <a:avLst/>
              </a:prstGeom>
              <a:noFill/>
              <a:ln w="9525">
                <a:solidFill>
                  <a:schemeClr val="tx1"/>
                </a:solidFill>
                <a:round/>
                <a:headEnd/>
                <a:tailEnd/>
              </a:ln>
            </p:spPr>
            <p:txBody>
              <a:bodyPr/>
              <a:lstStyle/>
              <a:p>
                <a:endParaRPr lang="en-US"/>
              </a:p>
            </p:txBody>
          </p:sp>
          <p:sp>
            <p:nvSpPr>
              <p:cNvPr id="50315" name="Line 133"/>
              <p:cNvSpPr>
                <a:spLocks noChangeShapeType="1"/>
              </p:cNvSpPr>
              <p:nvPr/>
            </p:nvSpPr>
            <p:spPr bwMode="auto">
              <a:xfrm>
                <a:off x="2449" y="1843"/>
                <a:ext cx="726" cy="181"/>
              </a:xfrm>
              <a:prstGeom prst="line">
                <a:avLst/>
              </a:prstGeom>
              <a:noFill/>
              <a:ln w="9525">
                <a:solidFill>
                  <a:schemeClr val="tx1"/>
                </a:solidFill>
                <a:round/>
                <a:headEnd/>
                <a:tailEnd/>
              </a:ln>
            </p:spPr>
            <p:txBody>
              <a:bodyPr/>
              <a:lstStyle/>
              <a:p>
                <a:endParaRPr lang="en-US"/>
              </a:p>
            </p:txBody>
          </p:sp>
          <p:sp>
            <p:nvSpPr>
              <p:cNvPr id="50316" name="Line 134"/>
              <p:cNvSpPr>
                <a:spLocks noChangeShapeType="1"/>
              </p:cNvSpPr>
              <p:nvPr/>
            </p:nvSpPr>
            <p:spPr bwMode="auto">
              <a:xfrm flipV="1">
                <a:off x="2812" y="2160"/>
                <a:ext cx="182" cy="181"/>
              </a:xfrm>
              <a:prstGeom prst="line">
                <a:avLst/>
              </a:prstGeom>
              <a:noFill/>
              <a:ln w="9525">
                <a:solidFill>
                  <a:schemeClr val="tx1"/>
                </a:solidFill>
                <a:round/>
                <a:headEnd/>
                <a:tailEnd/>
              </a:ln>
            </p:spPr>
            <p:txBody>
              <a:bodyPr/>
              <a:lstStyle/>
              <a:p>
                <a:endParaRPr lang="en-US"/>
              </a:p>
            </p:txBody>
          </p:sp>
          <p:sp>
            <p:nvSpPr>
              <p:cNvPr id="50317" name="Line 135"/>
              <p:cNvSpPr>
                <a:spLocks noChangeShapeType="1"/>
              </p:cNvSpPr>
              <p:nvPr/>
            </p:nvSpPr>
            <p:spPr bwMode="auto">
              <a:xfrm flipH="1" flipV="1">
                <a:off x="2631" y="2160"/>
                <a:ext cx="181" cy="181"/>
              </a:xfrm>
              <a:prstGeom prst="line">
                <a:avLst/>
              </a:prstGeom>
              <a:noFill/>
              <a:ln w="9525">
                <a:solidFill>
                  <a:schemeClr val="tx1"/>
                </a:solidFill>
                <a:round/>
                <a:headEnd/>
                <a:tailEnd/>
              </a:ln>
            </p:spPr>
            <p:txBody>
              <a:bodyPr/>
              <a:lstStyle/>
              <a:p>
                <a:endParaRPr lang="en-US"/>
              </a:p>
            </p:txBody>
          </p:sp>
          <p:sp>
            <p:nvSpPr>
              <p:cNvPr id="50318" name="Line 136"/>
              <p:cNvSpPr>
                <a:spLocks noChangeShapeType="1"/>
              </p:cNvSpPr>
              <p:nvPr/>
            </p:nvSpPr>
            <p:spPr bwMode="auto">
              <a:xfrm flipH="1" flipV="1">
                <a:off x="2449" y="2160"/>
                <a:ext cx="363" cy="181"/>
              </a:xfrm>
              <a:prstGeom prst="line">
                <a:avLst/>
              </a:prstGeom>
              <a:noFill/>
              <a:ln w="9525">
                <a:solidFill>
                  <a:schemeClr val="tx1"/>
                </a:solidFill>
                <a:round/>
                <a:headEnd/>
                <a:tailEnd/>
              </a:ln>
            </p:spPr>
            <p:txBody>
              <a:bodyPr/>
              <a:lstStyle/>
              <a:p>
                <a:endParaRPr lang="en-US"/>
              </a:p>
            </p:txBody>
          </p:sp>
          <p:sp>
            <p:nvSpPr>
              <p:cNvPr id="50319" name="Line 137"/>
              <p:cNvSpPr>
                <a:spLocks noChangeShapeType="1"/>
              </p:cNvSpPr>
              <p:nvPr/>
            </p:nvSpPr>
            <p:spPr bwMode="auto">
              <a:xfrm flipV="1">
                <a:off x="2631" y="2160"/>
                <a:ext cx="181" cy="182"/>
              </a:xfrm>
              <a:prstGeom prst="line">
                <a:avLst/>
              </a:prstGeom>
              <a:noFill/>
              <a:ln w="9525">
                <a:solidFill>
                  <a:schemeClr val="tx1"/>
                </a:solidFill>
                <a:round/>
                <a:headEnd/>
                <a:tailEnd/>
              </a:ln>
            </p:spPr>
            <p:txBody>
              <a:bodyPr/>
              <a:lstStyle/>
              <a:p>
                <a:endParaRPr lang="en-US"/>
              </a:p>
            </p:txBody>
          </p:sp>
          <p:sp>
            <p:nvSpPr>
              <p:cNvPr id="50320" name="Line 138"/>
              <p:cNvSpPr>
                <a:spLocks noChangeShapeType="1"/>
              </p:cNvSpPr>
              <p:nvPr/>
            </p:nvSpPr>
            <p:spPr bwMode="auto">
              <a:xfrm flipV="1">
                <a:off x="2631" y="2160"/>
                <a:ext cx="362" cy="182"/>
              </a:xfrm>
              <a:prstGeom prst="line">
                <a:avLst/>
              </a:prstGeom>
              <a:noFill/>
              <a:ln w="9525">
                <a:solidFill>
                  <a:schemeClr val="tx1"/>
                </a:solidFill>
                <a:round/>
                <a:headEnd/>
                <a:tailEnd/>
              </a:ln>
            </p:spPr>
            <p:txBody>
              <a:bodyPr/>
              <a:lstStyle/>
              <a:p>
                <a:endParaRPr lang="en-US"/>
              </a:p>
            </p:txBody>
          </p:sp>
          <p:sp>
            <p:nvSpPr>
              <p:cNvPr id="50321" name="Line 139"/>
              <p:cNvSpPr>
                <a:spLocks noChangeShapeType="1"/>
              </p:cNvSpPr>
              <p:nvPr/>
            </p:nvSpPr>
            <p:spPr bwMode="auto">
              <a:xfrm flipV="1">
                <a:off x="2631" y="2160"/>
                <a:ext cx="544" cy="182"/>
              </a:xfrm>
              <a:prstGeom prst="line">
                <a:avLst/>
              </a:prstGeom>
              <a:noFill/>
              <a:ln w="9525">
                <a:solidFill>
                  <a:schemeClr val="tx1"/>
                </a:solidFill>
                <a:round/>
                <a:headEnd/>
                <a:tailEnd/>
              </a:ln>
            </p:spPr>
            <p:txBody>
              <a:bodyPr/>
              <a:lstStyle/>
              <a:p>
                <a:endParaRPr lang="en-US"/>
              </a:p>
            </p:txBody>
          </p:sp>
          <p:sp>
            <p:nvSpPr>
              <p:cNvPr id="50322" name="Line 140"/>
              <p:cNvSpPr>
                <a:spLocks noChangeShapeType="1"/>
              </p:cNvSpPr>
              <p:nvPr/>
            </p:nvSpPr>
            <p:spPr bwMode="auto">
              <a:xfrm flipH="1" flipV="1">
                <a:off x="2449" y="2160"/>
                <a:ext cx="182" cy="182"/>
              </a:xfrm>
              <a:prstGeom prst="line">
                <a:avLst/>
              </a:prstGeom>
              <a:noFill/>
              <a:ln w="9525">
                <a:solidFill>
                  <a:schemeClr val="tx1"/>
                </a:solidFill>
                <a:round/>
                <a:headEnd/>
                <a:tailEnd/>
              </a:ln>
            </p:spPr>
            <p:txBody>
              <a:bodyPr/>
              <a:lstStyle/>
              <a:p>
                <a:endParaRPr lang="en-US"/>
              </a:p>
            </p:txBody>
          </p:sp>
          <p:sp>
            <p:nvSpPr>
              <p:cNvPr id="50323" name="Line 141"/>
              <p:cNvSpPr>
                <a:spLocks noChangeShapeType="1"/>
              </p:cNvSpPr>
              <p:nvPr/>
            </p:nvSpPr>
            <p:spPr bwMode="auto">
              <a:xfrm flipH="1" flipV="1">
                <a:off x="2631" y="2160"/>
                <a:ext cx="362" cy="182"/>
              </a:xfrm>
              <a:prstGeom prst="line">
                <a:avLst/>
              </a:prstGeom>
              <a:noFill/>
              <a:ln w="9525">
                <a:solidFill>
                  <a:schemeClr val="tx1"/>
                </a:solidFill>
                <a:round/>
                <a:headEnd/>
                <a:tailEnd/>
              </a:ln>
            </p:spPr>
            <p:txBody>
              <a:bodyPr/>
              <a:lstStyle/>
              <a:p>
                <a:endParaRPr lang="en-US"/>
              </a:p>
            </p:txBody>
          </p:sp>
          <p:sp>
            <p:nvSpPr>
              <p:cNvPr id="50324" name="Line 142"/>
              <p:cNvSpPr>
                <a:spLocks noChangeShapeType="1"/>
              </p:cNvSpPr>
              <p:nvPr/>
            </p:nvSpPr>
            <p:spPr bwMode="auto">
              <a:xfrm flipH="1" flipV="1">
                <a:off x="2993" y="2160"/>
                <a:ext cx="0" cy="182"/>
              </a:xfrm>
              <a:prstGeom prst="line">
                <a:avLst/>
              </a:prstGeom>
              <a:noFill/>
              <a:ln w="9525">
                <a:solidFill>
                  <a:schemeClr val="tx1"/>
                </a:solidFill>
                <a:round/>
                <a:headEnd/>
                <a:tailEnd/>
              </a:ln>
            </p:spPr>
            <p:txBody>
              <a:bodyPr/>
              <a:lstStyle/>
              <a:p>
                <a:endParaRPr lang="en-US"/>
              </a:p>
            </p:txBody>
          </p:sp>
          <p:sp>
            <p:nvSpPr>
              <p:cNvPr id="50325" name="Oval 143"/>
              <p:cNvSpPr>
                <a:spLocks noChangeArrowheads="1"/>
              </p:cNvSpPr>
              <p:nvPr/>
            </p:nvSpPr>
            <p:spPr bwMode="auto">
              <a:xfrm>
                <a:off x="2563" y="2341"/>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326" name="Oval 144"/>
              <p:cNvSpPr>
                <a:spLocks noChangeArrowheads="1"/>
              </p:cNvSpPr>
              <p:nvPr/>
            </p:nvSpPr>
            <p:spPr bwMode="auto">
              <a:xfrm>
                <a:off x="2744" y="2341"/>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327" name="Oval 145"/>
              <p:cNvSpPr>
                <a:spLocks noChangeArrowheads="1"/>
              </p:cNvSpPr>
              <p:nvPr/>
            </p:nvSpPr>
            <p:spPr bwMode="auto">
              <a:xfrm>
                <a:off x="2926" y="2341"/>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328" name="Line 146"/>
              <p:cNvSpPr>
                <a:spLocks noChangeShapeType="1"/>
              </p:cNvSpPr>
              <p:nvPr/>
            </p:nvSpPr>
            <p:spPr bwMode="auto">
              <a:xfrm flipV="1">
                <a:off x="2631" y="2477"/>
                <a:ext cx="0" cy="182"/>
              </a:xfrm>
              <a:prstGeom prst="line">
                <a:avLst/>
              </a:prstGeom>
              <a:noFill/>
              <a:ln w="9525">
                <a:solidFill>
                  <a:schemeClr val="tx1"/>
                </a:solidFill>
                <a:round/>
                <a:headEnd/>
                <a:tailEnd type="triangle" w="med" len="med"/>
              </a:ln>
            </p:spPr>
            <p:txBody>
              <a:bodyPr/>
              <a:lstStyle/>
              <a:p>
                <a:endParaRPr lang="en-US"/>
              </a:p>
            </p:txBody>
          </p:sp>
          <p:sp>
            <p:nvSpPr>
              <p:cNvPr id="50329" name="Line 147"/>
              <p:cNvSpPr>
                <a:spLocks noChangeShapeType="1"/>
              </p:cNvSpPr>
              <p:nvPr/>
            </p:nvSpPr>
            <p:spPr bwMode="auto">
              <a:xfrm flipV="1">
                <a:off x="2813" y="2477"/>
                <a:ext cx="0" cy="182"/>
              </a:xfrm>
              <a:prstGeom prst="line">
                <a:avLst/>
              </a:prstGeom>
              <a:noFill/>
              <a:ln w="9525">
                <a:solidFill>
                  <a:schemeClr val="tx1"/>
                </a:solidFill>
                <a:round/>
                <a:headEnd/>
                <a:tailEnd type="triangle" w="med" len="med"/>
              </a:ln>
            </p:spPr>
            <p:txBody>
              <a:bodyPr/>
              <a:lstStyle/>
              <a:p>
                <a:endParaRPr lang="en-US"/>
              </a:p>
            </p:txBody>
          </p:sp>
          <p:sp>
            <p:nvSpPr>
              <p:cNvPr id="50330" name="Line 148"/>
              <p:cNvSpPr>
                <a:spLocks noChangeShapeType="1"/>
              </p:cNvSpPr>
              <p:nvPr/>
            </p:nvSpPr>
            <p:spPr bwMode="auto">
              <a:xfrm flipV="1">
                <a:off x="2994" y="2477"/>
                <a:ext cx="0" cy="182"/>
              </a:xfrm>
              <a:prstGeom prst="line">
                <a:avLst/>
              </a:prstGeom>
              <a:noFill/>
              <a:ln w="9525">
                <a:solidFill>
                  <a:schemeClr val="tx1"/>
                </a:solidFill>
                <a:round/>
                <a:headEnd/>
                <a:tailEnd type="triangle" w="med" len="med"/>
              </a:ln>
            </p:spPr>
            <p:txBody>
              <a:bodyPr/>
              <a:lstStyle/>
              <a:p>
                <a:endParaRPr lang="en-US"/>
              </a:p>
            </p:txBody>
          </p:sp>
          <p:sp>
            <p:nvSpPr>
              <p:cNvPr id="50331" name="Line 149"/>
              <p:cNvSpPr>
                <a:spLocks noChangeShapeType="1"/>
              </p:cNvSpPr>
              <p:nvPr/>
            </p:nvSpPr>
            <p:spPr bwMode="auto">
              <a:xfrm flipV="1">
                <a:off x="2631" y="1207"/>
                <a:ext cx="0" cy="182"/>
              </a:xfrm>
              <a:prstGeom prst="line">
                <a:avLst/>
              </a:prstGeom>
              <a:noFill/>
              <a:ln w="9525">
                <a:solidFill>
                  <a:schemeClr val="tx1"/>
                </a:solidFill>
                <a:round/>
                <a:headEnd/>
                <a:tailEnd type="triangle" w="med" len="med"/>
              </a:ln>
            </p:spPr>
            <p:txBody>
              <a:bodyPr/>
              <a:lstStyle/>
              <a:p>
                <a:endParaRPr lang="en-US"/>
              </a:p>
            </p:txBody>
          </p:sp>
          <p:sp>
            <p:nvSpPr>
              <p:cNvPr id="50332" name="Line 150"/>
              <p:cNvSpPr>
                <a:spLocks noChangeShapeType="1"/>
              </p:cNvSpPr>
              <p:nvPr/>
            </p:nvSpPr>
            <p:spPr bwMode="auto">
              <a:xfrm flipV="1">
                <a:off x="2813" y="1207"/>
                <a:ext cx="0" cy="182"/>
              </a:xfrm>
              <a:prstGeom prst="line">
                <a:avLst/>
              </a:prstGeom>
              <a:noFill/>
              <a:ln w="9525">
                <a:solidFill>
                  <a:schemeClr val="tx1"/>
                </a:solidFill>
                <a:round/>
                <a:headEnd/>
                <a:tailEnd type="triangle" w="med" len="med"/>
              </a:ln>
            </p:spPr>
            <p:txBody>
              <a:bodyPr/>
              <a:lstStyle/>
              <a:p>
                <a:endParaRPr lang="en-US"/>
              </a:p>
            </p:txBody>
          </p:sp>
          <p:sp>
            <p:nvSpPr>
              <p:cNvPr id="50333" name="Line 151"/>
              <p:cNvSpPr>
                <a:spLocks noChangeShapeType="1"/>
              </p:cNvSpPr>
              <p:nvPr/>
            </p:nvSpPr>
            <p:spPr bwMode="auto">
              <a:xfrm flipV="1">
                <a:off x="2994" y="1207"/>
                <a:ext cx="0" cy="182"/>
              </a:xfrm>
              <a:prstGeom prst="line">
                <a:avLst/>
              </a:prstGeom>
              <a:noFill/>
              <a:ln w="9525">
                <a:solidFill>
                  <a:schemeClr val="tx1"/>
                </a:solidFill>
                <a:round/>
                <a:headEnd/>
                <a:tailEnd type="triangle" w="med" len="med"/>
              </a:ln>
            </p:spPr>
            <p:txBody>
              <a:bodyPr/>
              <a:lstStyle/>
              <a:p>
                <a:endParaRPr lang="en-US"/>
              </a:p>
            </p:txBody>
          </p:sp>
        </p:grpSp>
        <p:grpSp>
          <p:nvGrpSpPr>
            <p:cNvPr id="21" name="Group 152"/>
            <p:cNvGrpSpPr>
              <a:grpSpLocks/>
            </p:cNvGrpSpPr>
            <p:nvPr/>
          </p:nvGrpSpPr>
          <p:grpSpPr bwMode="auto">
            <a:xfrm>
              <a:off x="3424" y="1117"/>
              <a:ext cx="687" cy="1126"/>
              <a:chOff x="840" y="1207"/>
              <a:chExt cx="861" cy="1452"/>
            </a:xfrm>
          </p:grpSpPr>
          <p:grpSp>
            <p:nvGrpSpPr>
              <p:cNvPr id="22" name="Group 153"/>
              <p:cNvGrpSpPr>
                <a:grpSpLocks/>
              </p:cNvGrpSpPr>
              <p:nvPr/>
            </p:nvGrpSpPr>
            <p:grpSpPr bwMode="auto">
              <a:xfrm>
                <a:off x="840" y="1706"/>
                <a:ext cx="861" cy="136"/>
                <a:chOff x="2200" y="1389"/>
                <a:chExt cx="861" cy="136"/>
              </a:xfrm>
            </p:grpSpPr>
            <p:sp>
              <p:nvSpPr>
                <p:cNvPr id="50277" name="Oval 154"/>
                <p:cNvSpPr>
                  <a:spLocks noChangeArrowheads="1"/>
                </p:cNvSpPr>
                <p:nvPr/>
              </p:nvSpPr>
              <p:spPr bwMode="auto">
                <a:xfrm>
                  <a:off x="2200" y="1389"/>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78" name="Oval 155"/>
                <p:cNvSpPr>
                  <a:spLocks noChangeArrowheads="1"/>
                </p:cNvSpPr>
                <p:nvPr/>
              </p:nvSpPr>
              <p:spPr bwMode="auto">
                <a:xfrm>
                  <a:off x="2381" y="1389"/>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79" name="Oval 156"/>
                <p:cNvSpPr>
                  <a:spLocks noChangeArrowheads="1"/>
                </p:cNvSpPr>
                <p:nvPr/>
              </p:nvSpPr>
              <p:spPr bwMode="auto">
                <a:xfrm>
                  <a:off x="2562" y="1389"/>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80" name="Oval 157"/>
                <p:cNvSpPr>
                  <a:spLocks noChangeArrowheads="1"/>
                </p:cNvSpPr>
                <p:nvPr/>
              </p:nvSpPr>
              <p:spPr bwMode="auto">
                <a:xfrm>
                  <a:off x="2743" y="1389"/>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81" name="Oval 158"/>
                <p:cNvSpPr>
                  <a:spLocks noChangeArrowheads="1"/>
                </p:cNvSpPr>
                <p:nvPr/>
              </p:nvSpPr>
              <p:spPr bwMode="auto">
                <a:xfrm>
                  <a:off x="2925" y="1389"/>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grpSp>
          <p:grpSp>
            <p:nvGrpSpPr>
              <p:cNvPr id="23" name="Group 159"/>
              <p:cNvGrpSpPr>
                <a:grpSpLocks/>
              </p:cNvGrpSpPr>
              <p:nvPr/>
            </p:nvGrpSpPr>
            <p:grpSpPr bwMode="auto">
              <a:xfrm>
                <a:off x="840" y="2024"/>
                <a:ext cx="861" cy="136"/>
                <a:chOff x="2200" y="1661"/>
                <a:chExt cx="861" cy="136"/>
              </a:xfrm>
            </p:grpSpPr>
            <p:sp>
              <p:nvSpPr>
                <p:cNvPr id="50272" name="Oval 160"/>
                <p:cNvSpPr>
                  <a:spLocks noChangeArrowheads="1"/>
                </p:cNvSpPr>
                <p:nvPr/>
              </p:nvSpPr>
              <p:spPr bwMode="auto">
                <a:xfrm>
                  <a:off x="2200" y="1661"/>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73" name="Oval 161"/>
                <p:cNvSpPr>
                  <a:spLocks noChangeArrowheads="1"/>
                </p:cNvSpPr>
                <p:nvPr/>
              </p:nvSpPr>
              <p:spPr bwMode="auto">
                <a:xfrm>
                  <a:off x="2381" y="1661"/>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74" name="Oval 162"/>
                <p:cNvSpPr>
                  <a:spLocks noChangeArrowheads="1"/>
                </p:cNvSpPr>
                <p:nvPr/>
              </p:nvSpPr>
              <p:spPr bwMode="auto">
                <a:xfrm>
                  <a:off x="2563" y="1661"/>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75" name="Oval 163"/>
                <p:cNvSpPr>
                  <a:spLocks noChangeArrowheads="1"/>
                </p:cNvSpPr>
                <p:nvPr/>
              </p:nvSpPr>
              <p:spPr bwMode="auto">
                <a:xfrm>
                  <a:off x="2744" y="1661"/>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76" name="Oval 164"/>
                <p:cNvSpPr>
                  <a:spLocks noChangeArrowheads="1"/>
                </p:cNvSpPr>
                <p:nvPr/>
              </p:nvSpPr>
              <p:spPr bwMode="auto">
                <a:xfrm>
                  <a:off x="2925" y="1661"/>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grpSp>
          <p:grpSp>
            <p:nvGrpSpPr>
              <p:cNvPr id="24" name="Group 165"/>
              <p:cNvGrpSpPr>
                <a:grpSpLocks/>
              </p:cNvGrpSpPr>
              <p:nvPr/>
            </p:nvGrpSpPr>
            <p:grpSpPr bwMode="auto">
              <a:xfrm>
                <a:off x="1021" y="1389"/>
                <a:ext cx="499" cy="136"/>
                <a:chOff x="2381" y="1933"/>
                <a:chExt cx="499" cy="136"/>
              </a:xfrm>
            </p:grpSpPr>
            <p:sp>
              <p:nvSpPr>
                <p:cNvPr id="50269" name="Oval 166"/>
                <p:cNvSpPr>
                  <a:spLocks noChangeArrowheads="1"/>
                </p:cNvSpPr>
                <p:nvPr/>
              </p:nvSpPr>
              <p:spPr bwMode="auto">
                <a:xfrm>
                  <a:off x="2381"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70" name="Oval 167"/>
                <p:cNvSpPr>
                  <a:spLocks noChangeArrowheads="1"/>
                </p:cNvSpPr>
                <p:nvPr/>
              </p:nvSpPr>
              <p:spPr bwMode="auto">
                <a:xfrm>
                  <a:off x="2562"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71" name="Oval 168"/>
                <p:cNvSpPr>
                  <a:spLocks noChangeArrowheads="1"/>
                </p:cNvSpPr>
                <p:nvPr/>
              </p:nvSpPr>
              <p:spPr bwMode="auto">
                <a:xfrm>
                  <a:off x="2744"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grpSp>
          <p:grpSp>
            <p:nvGrpSpPr>
              <p:cNvPr id="25" name="Group 169"/>
              <p:cNvGrpSpPr>
                <a:grpSpLocks/>
              </p:cNvGrpSpPr>
              <p:nvPr/>
            </p:nvGrpSpPr>
            <p:grpSpPr bwMode="auto">
              <a:xfrm>
                <a:off x="907" y="1524"/>
                <a:ext cx="726" cy="182"/>
                <a:chOff x="2472" y="1888"/>
                <a:chExt cx="726" cy="182"/>
              </a:xfrm>
            </p:grpSpPr>
            <p:grpSp>
              <p:nvGrpSpPr>
                <p:cNvPr id="26" name="Group 170"/>
                <p:cNvGrpSpPr>
                  <a:grpSpLocks/>
                </p:cNvGrpSpPr>
                <p:nvPr/>
              </p:nvGrpSpPr>
              <p:grpSpPr bwMode="auto">
                <a:xfrm>
                  <a:off x="2472" y="1889"/>
                  <a:ext cx="726" cy="181"/>
                  <a:chOff x="2426" y="1253"/>
                  <a:chExt cx="726" cy="181"/>
                </a:xfrm>
              </p:grpSpPr>
              <p:sp>
                <p:nvSpPr>
                  <p:cNvPr id="50264" name="Line 171"/>
                  <p:cNvSpPr>
                    <a:spLocks noChangeShapeType="1"/>
                  </p:cNvSpPr>
                  <p:nvPr/>
                </p:nvSpPr>
                <p:spPr bwMode="auto">
                  <a:xfrm>
                    <a:off x="2789" y="1253"/>
                    <a:ext cx="0" cy="181"/>
                  </a:xfrm>
                  <a:prstGeom prst="line">
                    <a:avLst/>
                  </a:prstGeom>
                  <a:noFill/>
                  <a:ln w="9525">
                    <a:solidFill>
                      <a:schemeClr val="tx1"/>
                    </a:solidFill>
                    <a:round/>
                    <a:headEnd/>
                    <a:tailEnd/>
                  </a:ln>
                </p:spPr>
                <p:txBody>
                  <a:bodyPr/>
                  <a:lstStyle/>
                  <a:p>
                    <a:endParaRPr lang="en-US"/>
                  </a:p>
                </p:txBody>
              </p:sp>
              <p:sp>
                <p:nvSpPr>
                  <p:cNvPr id="50265" name="Line 172"/>
                  <p:cNvSpPr>
                    <a:spLocks noChangeShapeType="1"/>
                  </p:cNvSpPr>
                  <p:nvPr/>
                </p:nvSpPr>
                <p:spPr bwMode="auto">
                  <a:xfrm>
                    <a:off x="2789" y="1253"/>
                    <a:ext cx="182" cy="181"/>
                  </a:xfrm>
                  <a:prstGeom prst="line">
                    <a:avLst/>
                  </a:prstGeom>
                  <a:noFill/>
                  <a:ln w="9525">
                    <a:solidFill>
                      <a:schemeClr val="tx1"/>
                    </a:solidFill>
                    <a:round/>
                    <a:headEnd/>
                    <a:tailEnd/>
                  </a:ln>
                </p:spPr>
                <p:txBody>
                  <a:bodyPr/>
                  <a:lstStyle/>
                  <a:p>
                    <a:endParaRPr lang="en-US"/>
                  </a:p>
                </p:txBody>
              </p:sp>
              <p:sp>
                <p:nvSpPr>
                  <p:cNvPr id="50266" name="Line 173"/>
                  <p:cNvSpPr>
                    <a:spLocks noChangeShapeType="1"/>
                  </p:cNvSpPr>
                  <p:nvPr/>
                </p:nvSpPr>
                <p:spPr bwMode="auto">
                  <a:xfrm flipH="1">
                    <a:off x="2608" y="1253"/>
                    <a:ext cx="181" cy="181"/>
                  </a:xfrm>
                  <a:prstGeom prst="line">
                    <a:avLst/>
                  </a:prstGeom>
                  <a:noFill/>
                  <a:ln w="9525">
                    <a:solidFill>
                      <a:schemeClr val="tx1"/>
                    </a:solidFill>
                    <a:round/>
                    <a:headEnd/>
                    <a:tailEnd/>
                  </a:ln>
                </p:spPr>
                <p:txBody>
                  <a:bodyPr/>
                  <a:lstStyle/>
                  <a:p>
                    <a:endParaRPr lang="en-US"/>
                  </a:p>
                </p:txBody>
              </p:sp>
              <p:sp>
                <p:nvSpPr>
                  <p:cNvPr id="50267" name="Line 174"/>
                  <p:cNvSpPr>
                    <a:spLocks noChangeShapeType="1"/>
                  </p:cNvSpPr>
                  <p:nvPr/>
                </p:nvSpPr>
                <p:spPr bwMode="auto">
                  <a:xfrm flipH="1">
                    <a:off x="2426" y="1253"/>
                    <a:ext cx="363" cy="181"/>
                  </a:xfrm>
                  <a:prstGeom prst="line">
                    <a:avLst/>
                  </a:prstGeom>
                  <a:noFill/>
                  <a:ln w="9525">
                    <a:solidFill>
                      <a:schemeClr val="tx1"/>
                    </a:solidFill>
                    <a:round/>
                    <a:headEnd/>
                    <a:tailEnd/>
                  </a:ln>
                </p:spPr>
                <p:txBody>
                  <a:bodyPr/>
                  <a:lstStyle/>
                  <a:p>
                    <a:endParaRPr lang="en-US"/>
                  </a:p>
                </p:txBody>
              </p:sp>
              <p:sp>
                <p:nvSpPr>
                  <p:cNvPr id="50268" name="Line 175"/>
                  <p:cNvSpPr>
                    <a:spLocks noChangeShapeType="1"/>
                  </p:cNvSpPr>
                  <p:nvPr/>
                </p:nvSpPr>
                <p:spPr bwMode="auto">
                  <a:xfrm>
                    <a:off x="2789" y="1253"/>
                    <a:ext cx="363" cy="181"/>
                  </a:xfrm>
                  <a:prstGeom prst="line">
                    <a:avLst/>
                  </a:prstGeom>
                  <a:noFill/>
                  <a:ln w="9525">
                    <a:solidFill>
                      <a:schemeClr val="tx1"/>
                    </a:solidFill>
                    <a:round/>
                    <a:headEnd/>
                    <a:tailEnd/>
                  </a:ln>
                </p:spPr>
                <p:txBody>
                  <a:bodyPr/>
                  <a:lstStyle/>
                  <a:p>
                    <a:endParaRPr lang="en-US"/>
                  </a:p>
                </p:txBody>
              </p:sp>
            </p:grpSp>
            <p:grpSp>
              <p:nvGrpSpPr>
                <p:cNvPr id="27" name="Group 176"/>
                <p:cNvGrpSpPr>
                  <a:grpSpLocks/>
                </p:cNvGrpSpPr>
                <p:nvPr/>
              </p:nvGrpSpPr>
              <p:grpSpPr bwMode="auto">
                <a:xfrm>
                  <a:off x="2472" y="1888"/>
                  <a:ext cx="726" cy="182"/>
                  <a:chOff x="2517" y="1162"/>
                  <a:chExt cx="726" cy="182"/>
                </a:xfrm>
              </p:grpSpPr>
              <p:sp>
                <p:nvSpPr>
                  <p:cNvPr id="50259" name="Line 177"/>
                  <p:cNvSpPr>
                    <a:spLocks noChangeShapeType="1"/>
                  </p:cNvSpPr>
                  <p:nvPr/>
                </p:nvSpPr>
                <p:spPr bwMode="auto">
                  <a:xfrm>
                    <a:off x="2699" y="1162"/>
                    <a:ext cx="181" cy="182"/>
                  </a:xfrm>
                  <a:prstGeom prst="line">
                    <a:avLst/>
                  </a:prstGeom>
                  <a:noFill/>
                  <a:ln w="9525">
                    <a:solidFill>
                      <a:schemeClr val="tx1"/>
                    </a:solidFill>
                    <a:round/>
                    <a:headEnd/>
                    <a:tailEnd/>
                  </a:ln>
                </p:spPr>
                <p:txBody>
                  <a:bodyPr/>
                  <a:lstStyle/>
                  <a:p>
                    <a:endParaRPr lang="en-US"/>
                  </a:p>
                </p:txBody>
              </p:sp>
              <p:sp>
                <p:nvSpPr>
                  <p:cNvPr id="50260" name="Line 178"/>
                  <p:cNvSpPr>
                    <a:spLocks noChangeShapeType="1"/>
                  </p:cNvSpPr>
                  <p:nvPr/>
                </p:nvSpPr>
                <p:spPr bwMode="auto">
                  <a:xfrm>
                    <a:off x="2699" y="1162"/>
                    <a:ext cx="362" cy="182"/>
                  </a:xfrm>
                  <a:prstGeom prst="line">
                    <a:avLst/>
                  </a:prstGeom>
                  <a:noFill/>
                  <a:ln w="9525">
                    <a:solidFill>
                      <a:schemeClr val="tx1"/>
                    </a:solidFill>
                    <a:round/>
                    <a:headEnd/>
                    <a:tailEnd/>
                  </a:ln>
                </p:spPr>
                <p:txBody>
                  <a:bodyPr/>
                  <a:lstStyle/>
                  <a:p>
                    <a:endParaRPr lang="en-US"/>
                  </a:p>
                </p:txBody>
              </p:sp>
              <p:sp>
                <p:nvSpPr>
                  <p:cNvPr id="50261" name="Line 179"/>
                  <p:cNvSpPr>
                    <a:spLocks noChangeShapeType="1"/>
                  </p:cNvSpPr>
                  <p:nvPr/>
                </p:nvSpPr>
                <p:spPr bwMode="auto">
                  <a:xfrm>
                    <a:off x="2699" y="1162"/>
                    <a:ext cx="544" cy="182"/>
                  </a:xfrm>
                  <a:prstGeom prst="line">
                    <a:avLst/>
                  </a:prstGeom>
                  <a:noFill/>
                  <a:ln w="9525">
                    <a:solidFill>
                      <a:schemeClr val="tx1"/>
                    </a:solidFill>
                    <a:round/>
                    <a:headEnd/>
                    <a:tailEnd/>
                  </a:ln>
                </p:spPr>
                <p:txBody>
                  <a:bodyPr/>
                  <a:lstStyle/>
                  <a:p>
                    <a:endParaRPr lang="en-US"/>
                  </a:p>
                </p:txBody>
              </p:sp>
              <p:sp>
                <p:nvSpPr>
                  <p:cNvPr id="50262" name="Line 180"/>
                  <p:cNvSpPr>
                    <a:spLocks noChangeShapeType="1"/>
                  </p:cNvSpPr>
                  <p:nvPr/>
                </p:nvSpPr>
                <p:spPr bwMode="auto">
                  <a:xfrm>
                    <a:off x="2699" y="1162"/>
                    <a:ext cx="0" cy="182"/>
                  </a:xfrm>
                  <a:prstGeom prst="line">
                    <a:avLst/>
                  </a:prstGeom>
                  <a:noFill/>
                  <a:ln w="9525">
                    <a:solidFill>
                      <a:schemeClr val="tx1"/>
                    </a:solidFill>
                    <a:round/>
                    <a:headEnd/>
                    <a:tailEnd/>
                  </a:ln>
                </p:spPr>
                <p:txBody>
                  <a:bodyPr/>
                  <a:lstStyle/>
                  <a:p>
                    <a:endParaRPr lang="en-US"/>
                  </a:p>
                </p:txBody>
              </p:sp>
              <p:sp>
                <p:nvSpPr>
                  <p:cNvPr id="50263" name="Line 181"/>
                  <p:cNvSpPr>
                    <a:spLocks noChangeShapeType="1"/>
                  </p:cNvSpPr>
                  <p:nvPr/>
                </p:nvSpPr>
                <p:spPr bwMode="auto">
                  <a:xfrm flipH="1">
                    <a:off x="2517" y="1162"/>
                    <a:ext cx="182" cy="182"/>
                  </a:xfrm>
                  <a:prstGeom prst="line">
                    <a:avLst/>
                  </a:prstGeom>
                  <a:noFill/>
                  <a:ln w="9525">
                    <a:solidFill>
                      <a:schemeClr val="tx1"/>
                    </a:solidFill>
                    <a:round/>
                    <a:headEnd/>
                    <a:tailEnd/>
                  </a:ln>
                </p:spPr>
                <p:txBody>
                  <a:bodyPr/>
                  <a:lstStyle/>
                  <a:p>
                    <a:endParaRPr lang="en-US"/>
                  </a:p>
                </p:txBody>
              </p:sp>
            </p:grpSp>
            <p:grpSp>
              <p:nvGrpSpPr>
                <p:cNvPr id="28" name="Group 182"/>
                <p:cNvGrpSpPr>
                  <a:grpSpLocks/>
                </p:cNvGrpSpPr>
                <p:nvPr/>
              </p:nvGrpSpPr>
              <p:grpSpPr bwMode="auto">
                <a:xfrm flipH="1">
                  <a:off x="2472" y="1888"/>
                  <a:ext cx="726" cy="182"/>
                  <a:chOff x="2517" y="1162"/>
                  <a:chExt cx="726" cy="182"/>
                </a:xfrm>
              </p:grpSpPr>
              <p:sp>
                <p:nvSpPr>
                  <p:cNvPr id="50254" name="Line 183"/>
                  <p:cNvSpPr>
                    <a:spLocks noChangeShapeType="1"/>
                  </p:cNvSpPr>
                  <p:nvPr/>
                </p:nvSpPr>
                <p:spPr bwMode="auto">
                  <a:xfrm>
                    <a:off x="2699" y="1162"/>
                    <a:ext cx="181" cy="182"/>
                  </a:xfrm>
                  <a:prstGeom prst="line">
                    <a:avLst/>
                  </a:prstGeom>
                  <a:noFill/>
                  <a:ln w="9525">
                    <a:solidFill>
                      <a:schemeClr val="tx1"/>
                    </a:solidFill>
                    <a:round/>
                    <a:headEnd/>
                    <a:tailEnd/>
                  </a:ln>
                </p:spPr>
                <p:txBody>
                  <a:bodyPr/>
                  <a:lstStyle/>
                  <a:p>
                    <a:endParaRPr lang="en-US"/>
                  </a:p>
                </p:txBody>
              </p:sp>
              <p:sp>
                <p:nvSpPr>
                  <p:cNvPr id="50255" name="Line 184"/>
                  <p:cNvSpPr>
                    <a:spLocks noChangeShapeType="1"/>
                  </p:cNvSpPr>
                  <p:nvPr/>
                </p:nvSpPr>
                <p:spPr bwMode="auto">
                  <a:xfrm>
                    <a:off x="2699" y="1162"/>
                    <a:ext cx="362" cy="182"/>
                  </a:xfrm>
                  <a:prstGeom prst="line">
                    <a:avLst/>
                  </a:prstGeom>
                  <a:noFill/>
                  <a:ln w="9525">
                    <a:solidFill>
                      <a:schemeClr val="tx1"/>
                    </a:solidFill>
                    <a:round/>
                    <a:headEnd/>
                    <a:tailEnd/>
                  </a:ln>
                </p:spPr>
                <p:txBody>
                  <a:bodyPr/>
                  <a:lstStyle/>
                  <a:p>
                    <a:endParaRPr lang="en-US"/>
                  </a:p>
                </p:txBody>
              </p:sp>
              <p:sp>
                <p:nvSpPr>
                  <p:cNvPr id="50256" name="Line 185"/>
                  <p:cNvSpPr>
                    <a:spLocks noChangeShapeType="1"/>
                  </p:cNvSpPr>
                  <p:nvPr/>
                </p:nvSpPr>
                <p:spPr bwMode="auto">
                  <a:xfrm>
                    <a:off x="2699" y="1162"/>
                    <a:ext cx="544" cy="182"/>
                  </a:xfrm>
                  <a:prstGeom prst="line">
                    <a:avLst/>
                  </a:prstGeom>
                  <a:noFill/>
                  <a:ln w="9525">
                    <a:solidFill>
                      <a:schemeClr val="tx1"/>
                    </a:solidFill>
                    <a:round/>
                    <a:headEnd/>
                    <a:tailEnd/>
                  </a:ln>
                </p:spPr>
                <p:txBody>
                  <a:bodyPr/>
                  <a:lstStyle/>
                  <a:p>
                    <a:endParaRPr lang="en-US"/>
                  </a:p>
                </p:txBody>
              </p:sp>
              <p:sp>
                <p:nvSpPr>
                  <p:cNvPr id="50257" name="Line 186"/>
                  <p:cNvSpPr>
                    <a:spLocks noChangeShapeType="1"/>
                  </p:cNvSpPr>
                  <p:nvPr/>
                </p:nvSpPr>
                <p:spPr bwMode="auto">
                  <a:xfrm>
                    <a:off x="2699" y="1162"/>
                    <a:ext cx="0" cy="182"/>
                  </a:xfrm>
                  <a:prstGeom prst="line">
                    <a:avLst/>
                  </a:prstGeom>
                  <a:noFill/>
                  <a:ln w="9525">
                    <a:solidFill>
                      <a:schemeClr val="tx1"/>
                    </a:solidFill>
                    <a:round/>
                    <a:headEnd/>
                    <a:tailEnd/>
                  </a:ln>
                </p:spPr>
                <p:txBody>
                  <a:bodyPr/>
                  <a:lstStyle/>
                  <a:p>
                    <a:endParaRPr lang="en-US"/>
                  </a:p>
                </p:txBody>
              </p:sp>
              <p:sp>
                <p:nvSpPr>
                  <p:cNvPr id="50258" name="Line 187"/>
                  <p:cNvSpPr>
                    <a:spLocks noChangeShapeType="1"/>
                  </p:cNvSpPr>
                  <p:nvPr/>
                </p:nvSpPr>
                <p:spPr bwMode="auto">
                  <a:xfrm flipH="1">
                    <a:off x="2517" y="1162"/>
                    <a:ext cx="182" cy="182"/>
                  </a:xfrm>
                  <a:prstGeom prst="line">
                    <a:avLst/>
                  </a:prstGeom>
                  <a:noFill/>
                  <a:ln w="9525">
                    <a:solidFill>
                      <a:schemeClr val="tx1"/>
                    </a:solidFill>
                    <a:round/>
                    <a:headEnd/>
                    <a:tailEnd/>
                  </a:ln>
                </p:spPr>
                <p:txBody>
                  <a:bodyPr/>
                  <a:lstStyle/>
                  <a:p>
                    <a:endParaRPr lang="en-US"/>
                  </a:p>
                </p:txBody>
              </p:sp>
            </p:grpSp>
          </p:grpSp>
          <p:grpSp>
            <p:nvGrpSpPr>
              <p:cNvPr id="29" name="Group 188"/>
              <p:cNvGrpSpPr>
                <a:grpSpLocks/>
              </p:cNvGrpSpPr>
              <p:nvPr/>
            </p:nvGrpSpPr>
            <p:grpSpPr bwMode="auto">
              <a:xfrm>
                <a:off x="907" y="1842"/>
                <a:ext cx="726" cy="182"/>
                <a:chOff x="2472" y="2273"/>
                <a:chExt cx="726" cy="182"/>
              </a:xfrm>
            </p:grpSpPr>
            <p:grpSp>
              <p:nvGrpSpPr>
                <p:cNvPr id="30" name="Group 189"/>
                <p:cNvGrpSpPr>
                  <a:grpSpLocks/>
                </p:cNvGrpSpPr>
                <p:nvPr/>
              </p:nvGrpSpPr>
              <p:grpSpPr bwMode="auto">
                <a:xfrm>
                  <a:off x="2472" y="2273"/>
                  <a:ext cx="726" cy="182"/>
                  <a:chOff x="2472" y="2477"/>
                  <a:chExt cx="726" cy="182"/>
                </a:xfrm>
              </p:grpSpPr>
              <p:sp>
                <p:nvSpPr>
                  <p:cNvPr id="50246" name="Line 190"/>
                  <p:cNvSpPr>
                    <a:spLocks noChangeShapeType="1"/>
                  </p:cNvSpPr>
                  <p:nvPr/>
                </p:nvSpPr>
                <p:spPr bwMode="auto">
                  <a:xfrm>
                    <a:off x="2835" y="2477"/>
                    <a:ext cx="0" cy="181"/>
                  </a:xfrm>
                  <a:prstGeom prst="line">
                    <a:avLst/>
                  </a:prstGeom>
                  <a:noFill/>
                  <a:ln w="9525">
                    <a:solidFill>
                      <a:schemeClr val="tx1"/>
                    </a:solidFill>
                    <a:round/>
                    <a:headEnd/>
                    <a:tailEnd/>
                  </a:ln>
                </p:spPr>
                <p:txBody>
                  <a:bodyPr/>
                  <a:lstStyle/>
                  <a:p>
                    <a:endParaRPr lang="en-US"/>
                  </a:p>
                </p:txBody>
              </p:sp>
              <p:sp>
                <p:nvSpPr>
                  <p:cNvPr id="50247" name="Line 191"/>
                  <p:cNvSpPr>
                    <a:spLocks noChangeShapeType="1"/>
                  </p:cNvSpPr>
                  <p:nvPr/>
                </p:nvSpPr>
                <p:spPr bwMode="auto">
                  <a:xfrm>
                    <a:off x="3016" y="2478"/>
                    <a:ext cx="0" cy="181"/>
                  </a:xfrm>
                  <a:prstGeom prst="line">
                    <a:avLst/>
                  </a:prstGeom>
                  <a:noFill/>
                  <a:ln w="9525">
                    <a:solidFill>
                      <a:schemeClr val="tx1"/>
                    </a:solidFill>
                    <a:round/>
                    <a:headEnd/>
                    <a:tailEnd/>
                  </a:ln>
                </p:spPr>
                <p:txBody>
                  <a:bodyPr/>
                  <a:lstStyle/>
                  <a:p>
                    <a:endParaRPr lang="en-US"/>
                  </a:p>
                </p:txBody>
              </p:sp>
              <p:sp>
                <p:nvSpPr>
                  <p:cNvPr id="50248" name="Line 192"/>
                  <p:cNvSpPr>
                    <a:spLocks noChangeShapeType="1"/>
                  </p:cNvSpPr>
                  <p:nvPr/>
                </p:nvSpPr>
                <p:spPr bwMode="auto">
                  <a:xfrm>
                    <a:off x="3198" y="2477"/>
                    <a:ext cx="0" cy="181"/>
                  </a:xfrm>
                  <a:prstGeom prst="line">
                    <a:avLst/>
                  </a:prstGeom>
                  <a:noFill/>
                  <a:ln w="9525">
                    <a:solidFill>
                      <a:schemeClr val="tx1"/>
                    </a:solidFill>
                    <a:round/>
                    <a:headEnd/>
                    <a:tailEnd/>
                  </a:ln>
                </p:spPr>
                <p:txBody>
                  <a:bodyPr/>
                  <a:lstStyle/>
                  <a:p>
                    <a:endParaRPr lang="en-US"/>
                  </a:p>
                </p:txBody>
              </p:sp>
              <p:sp>
                <p:nvSpPr>
                  <p:cNvPr id="50249" name="Line 193"/>
                  <p:cNvSpPr>
                    <a:spLocks noChangeShapeType="1"/>
                  </p:cNvSpPr>
                  <p:nvPr/>
                </p:nvSpPr>
                <p:spPr bwMode="auto">
                  <a:xfrm>
                    <a:off x="2653" y="2478"/>
                    <a:ext cx="0" cy="181"/>
                  </a:xfrm>
                  <a:prstGeom prst="line">
                    <a:avLst/>
                  </a:prstGeom>
                  <a:noFill/>
                  <a:ln w="9525">
                    <a:solidFill>
                      <a:schemeClr val="tx1"/>
                    </a:solidFill>
                    <a:round/>
                    <a:headEnd/>
                    <a:tailEnd/>
                  </a:ln>
                </p:spPr>
                <p:txBody>
                  <a:bodyPr/>
                  <a:lstStyle/>
                  <a:p>
                    <a:endParaRPr lang="en-US"/>
                  </a:p>
                </p:txBody>
              </p:sp>
              <p:sp>
                <p:nvSpPr>
                  <p:cNvPr id="50250" name="Line 194"/>
                  <p:cNvSpPr>
                    <a:spLocks noChangeShapeType="1"/>
                  </p:cNvSpPr>
                  <p:nvPr/>
                </p:nvSpPr>
                <p:spPr bwMode="auto">
                  <a:xfrm>
                    <a:off x="2472" y="2478"/>
                    <a:ext cx="0" cy="181"/>
                  </a:xfrm>
                  <a:prstGeom prst="line">
                    <a:avLst/>
                  </a:prstGeom>
                  <a:noFill/>
                  <a:ln w="9525">
                    <a:solidFill>
                      <a:schemeClr val="tx1"/>
                    </a:solidFill>
                    <a:round/>
                    <a:headEnd/>
                    <a:tailEnd/>
                  </a:ln>
                </p:spPr>
                <p:txBody>
                  <a:bodyPr/>
                  <a:lstStyle/>
                  <a:p>
                    <a:endParaRPr lang="en-US"/>
                  </a:p>
                </p:txBody>
              </p:sp>
            </p:grpSp>
            <p:sp>
              <p:nvSpPr>
                <p:cNvPr id="50226" name="Line 195"/>
                <p:cNvSpPr>
                  <a:spLocks noChangeShapeType="1"/>
                </p:cNvSpPr>
                <p:nvPr/>
              </p:nvSpPr>
              <p:spPr bwMode="auto">
                <a:xfrm>
                  <a:off x="2472" y="2273"/>
                  <a:ext cx="181" cy="182"/>
                </a:xfrm>
                <a:prstGeom prst="line">
                  <a:avLst/>
                </a:prstGeom>
                <a:noFill/>
                <a:ln w="9525">
                  <a:solidFill>
                    <a:schemeClr val="tx1"/>
                  </a:solidFill>
                  <a:round/>
                  <a:headEnd/>
                  <a:tailEnd/>
                </a:ln>
              </p:spPr>
              <p:txBody>
                <a:bodyPr/>
                <a:lstStyle/>
                <a:p>
                  <a:endParaRPr lang="en-US"/>
                </a:p>
              </p:txBody>
            </p:sp>
            <p:sp>
              <p:nvSpPr>
                <p:cNvPr id="50227" name="Line 196"/>
                <p:cNvSpPr>
                  <a:spLocks noChangeShapeType="1"/>
                </p:cNvSpPr>
                <p:nvPr/>
              </p:nvSpPr>
              <p:spPr bwMode="auto">
                <a:xfrm>
                  <a:off x="2654" y="2273"/>
                  <a:ext cx="181" cy="182"/>
                </a:xfrm>
                <a:prstGeom prst="line">
                  <a:avLst/>
                </a:prstGeom>
                <a:noFill/>
                <a:ln w="9525">
                  <a:solidFill>
                    <a:schemeClr val="tx1"/>
                  </a:solidFill>
                  <a:round/>
                  <a:headEnd/>
                  <a:tailEnd/>
                </a:ln>
              </p:spPr>
              <p:txBody>
                <a:bodyPr/>
                <a:lstStyle/>
                <a:p>
                  <a:endParaRPr lang="en-US"/>
                </a:p>
              </p:txBody>
            </p:sp>
            <p:sp>
              <p:nvSpPr>
                <p:cNvPr id="50228" name="Line 197"/>
                <p:cNvSpPr>
                  <a:spLocks noChangeShapeType="1"/>
                </p:cNvSpPr>
                <p:nvPr/>
              </p:nvSpPr>
              <p:spPr bwMode="auto">
                <a:xfrm>
                  <a:off x="2835" y="2273"/>
                  <a:ext cx="181" cy="182"/>
                </a:xfrm>
                <a:prstGeom prst="line">
                  <a:avLst/>
                </a:prstGeom>
                <a:noFill/>
                <a:ln w="9525">
                  <a:solidFill>
                    <a:schemeClr val="tx1"/>
                  </a:solidFill>
                  <a:round/>
                  <a:headEnd/>
                  <a:tailEnd/>
                </a:ln>
              </p:spPr>
              <p:txBody>
                <a:bodyPr/>
                <a:lstStyle/>
                <a:p>
                  <a:endParaRPr lang="en-US"/>
                </a:p>
              </p:txBody>
            </p:sp>
            <p:sp>
              <p:nvSpPr>
                <p:cNvPr id="50229" name="Line 198"/>
                <p:cNvSpPr>
                  <a:spLocks noChangeShapeType="1"/>
                </p:cNvSpPr>
                <p:nvPr/>
              </p:nvSpPr>
              <p:spPr bwMode="auto">
                <a:xfrm>
                  <a:off x="3017" y="2273"/>
                  <a:ext cx="181" cy="182"/>
                </a:xfrm>
                <a:prstGeom prst="line">
                  <a:avLst/>
                </a:prstGeom>
                <a:noFill/>
                <a:ln w="9525">
                  <a:solidFill>
                    <a:schemeClr val="tx1"/>
                  </a:solidFill>
                  <a:round/>
                  <a:headEnd/>
                  <a:tailEnd/>
                </a:ln>
              </p:spPr>
              <p:txBody>
                <a:bodyPr/>
                <a:lstStyle/>
                <a:p>
                  <a:endParaRPr lang="en-US"/>
                </a:p>
              </p:txBody>
            </p:sp>
            <p:sp>
              <p:nvSpPr>
                <p:cNvPr id="50230" name="Line 199"/>
                <p:cNvSpPr>
                  <a:spLocks noChangeShapeType="1"/>
                </p:cNvSpPr>
                <p:nvPr/>
              </p:nvSpPr>
              <p:spPr bwMode="auto">
                <a:xfrm flipH="1">
                  <a:off x="2472" y="2273"/>
                  <a:ext cx="181" cy="182"/>
                </a:xfrm>
                <a:prstGeom prst="line">
                  <a:avLst/>
                </a:prstGeom>
                <a:noFill/>
                <a:ln w="9525">
                  <a:solidFill>
                    <a:schemeClr val="tx1"/>
                  </a:solidFill>
                  <a:round/>
                  <a:headEnd/>
                  <a:tailEnd/>
                </a:ln>
              </p:spPr>
              <p:txBody>
                <a:bodyPr/>
                <a:lstStyle/>
                <a:p>
                  <a:endParaRPr lang="en-US"/>
                </a:p>
              </p:txBody>
            </p:sp>
            <p:sp>
              <p:nvSpPr>
                <p:cNvPr id="50231" name="Line 200"/>
                <p:cNvSpPr>
                  <a:spLocks noChangeShapeType="1"/>
                </p:cNvSpPr>
                <p:nvPr/>
              </p:nvSpPr>
              <p:spPr bwMode="auto">
                <a:xfrm flipH="1">
                  <a:off x="2654" y="2273"/>
                  <a:ext cx="181" cy="182"/>
                </a:xfrm>
                <a:prstGeom prst="line">
                  <a:avLst/>
                </a:prstGeom>
                <a:noFill/>
                <a:ln w="9525">
                  <a:solidFill>
                    <a:schemeClr val="tx1"/>
                  </a:solidFill>
                  <a:round/>
                  <a:headEnd/>
                  <a:tailEnd/>
                </a:ln>
              </p:spPr>
              <p:txBody>
                <a:bodyPr/>
                <a:lstStyle/>
                <a:p>
                  <a:endParaRPr lang="en-US"/>
                </a:p>
              </p:txBody>
            </p:sp>
            <p:sp>
              <p:nvSpPr>
                <p:cNvPr id="50232" name="Line 201"/>
                <p:cNvSpPr>
                  <a:spLocks noChangeShapeType="1"/>
                </p:cNvSpPr>
                <p:nvPr/>
              </p:nvSpPr>
              <p:spPr bwMode="auto">
                <a:xfrm flipH="1">
                  <a:off x="2835" y="2273"/>
                  <a:ext cx="181" cy="182"/>
                </a:xfrm>
                <a:prstGeom prst="line">
                  <a:avLst/>
                </a:prstGeom>
                <a:noFill/>
                <a:ln w="9525">
                  <a:solidFill>
                    <a:schemeClr val="tx1"/>
                  </a:solidFill>
                  <a:round/>
                  <a:headEnd/>
                  <a:tailEnd/>
                </a:ln>
              </p:spPr>
              <p:txBody>
                <a:bodyPr/>
                <a:lstStyle/>
                <a:p>
                  <a:endParaRPr lang="en-US"/>
                </a:p>
              </p:txBody>
            </p:sp>
            <p:sp>
              <p:nvSpPr>
                <p:cNvPr id="50233" name="Line 202"/>
                <p:cNvSpPr>
                  <a:spLocks noChangeShapeType="1"/>
                </p:cNvSpPr>
                <p:nvPr/>
              </p:nvSpPr>
              <p:spPr bwMode="auto">
                <a:xfrm flipH="1">
                  <a:off x="3017" y="2273"/>
                  <a:ext cx="181" cy="182"/>
                </a:xfrm>
                <a:prstGeom prst="line">
                  <a:avLst/>
                </a:prstGeom>
                <a:noFill/>
                <a:ln w="9525">
                  <a:solidFill>
                    <a:schemeClr val="tx1"/>
                  </a:solidFill>
                  <a:round/>
                  <a:headEnd/>
                  <a:tailEnd/>
                </a:ln>
              </p:spPr>
              <p:txBody>
                <a:bodyPr/>
                <a:lstStyle/>
                <a:p>
                  <a:endParaRPr lang="en-US"/>
                </a:p>
              </p:txBody>
            </p:sp>
            <p:sp>
              <p:nvSpPr>
                <p:cNvPr id="50234" name="Line 203"/>
                <p:cNvSpPr>
                  <a:spLocks noChangeShapeType="1"/>
                </p:cNvSpPr>
                <p:nvPr/>
              </p:nvSpPr>
              <p:spPr bwMode="auto">
                <a:xfrm>
                  <a:off x="2472" y="2273"/>
                  <a:ext cx="363" cy="182"/>
                </a:xfrm>
                <a:prstGeom prst="line">
                  <a:avLst/>
                </a:prstGeom>
                <a:noFill/>
                <a:ln w="9525">
                  <a:solidFill>
                    <a:schemeClr val="tx1"/>
                  </a:solidFill>
                  <a:round/>
                  <a:headEnd/>
                  <a:tailEnd/>
                </a:ln>
              </p:spPr>
              <p:txBody>
                <a:bodyPr/>
                <a:lstStyle/>
                <a:p>
                  <a:endParaRPr lang="en-US"/>
                </a:p>
              </p:txBody>
            </p:sp>
            <p:sp>
              <p:nvSpPr>
                <p:cNvPr id="50235" name="Line 204"/>
                <p:cNvSpPr>
                  <a:spLocks noChangeShapeType="1"/>
                </p:cNvSpPr>
                <p:nvPr/>
              </p:nvSpPr>
              <p:spPr bwMode="auto">
                <a:xfrm>
                  <a:off x="2653" y="2273"/>
                  <a:ext cx="363" cy="182"/>
                </a:xfrm>
                <a:prstGeom prst="line">
                  <a:avLst/>
                </a:prstGeom>
                <a:noFill/>
                <a:ln w="9525">
                  <a:solidFill>
                    <a:schemeClr val="tx1"/>
                  </a:solidFill>
                  <a:round/>
                  <a:headEnd/>
                  <a:tailEnd/>
                </a:ln>
              </p:spPr>
              <p:txBody>
                <a:bodyPr/>
                <a:lstStyle/>
                <a:p>
                  <a:endParaRPr lang="en-US"/>
                </a:p>
              </p:txBody>
            </p:sp>
            <p:sp>
              <p:nvSpPr>
                <p:cNvPr id="50236" name="Line 205"/>
                <p:cNvSpPr>
                  <a:spLocks noChangeShapeType="1"/>
                </p:cNvSpPr>
                <p:nvPr/>
              </p:nvSpPr>
              <p:spPr bwMode="auto">
                <a:xfrm>
                  <a:off x="2835" y="2273"/>
                  <a:ext cx="363" cy="182"/>
                </a:xfrm>
                <a:prstGeom prst="line">
                  <a:avLst/>
                </a:prstGeom>
                <a:noFill/>
                <a:ln w="9525">
                  <a:solidFill>
                    <a:schemeClr val="tx1"/>
                  </a:solidFill>
                  <a:round/>
                  <a:headEnd/>
                  <a:tailEnd/>
                </a:ln>
              </p:spPr>
              <p:txBody>
                <a:bodyPr/>
                <a:lstStyle/>
                <a:p>
                  <a:endParaRPr lang="en-US"/>
                </a:p>
              </p:txBody>
            </p:sp>
            <p:sp>
              <p:nvSpPr>
                <p:cNvPr id="50237" name="Line 206"/>
                <p:cNvSpPr>
                  <a:spLocks noChangeShapeType="1"/>
                </p:cNvSpPr>
                <p:nvPr/>
              </p:nvSpPr>
              <p:spPr bwMode="auto">
                <a:xfrm flipH="1">
                  <a:off x="2472" y="2273"/>
                  <a:ext cx="363" cy="182"/>
                </a:xfrm>
                <a:prstGeom prst="line">
                  <a:avLst/>
                </a:prstGeom>
                <a:noFill/>
                <a:ln w="9525">
                  <a:solidFill>
                    <a:schemeClr val="tx1"/>
                  </a:solidFill>
                  <a:round/>
                  <a:headEnd/>
                  <a:tailEnd/>
                </a:ln>
              </p:spPr>
              <p:txBody>
                <a:bodyPr/>
                <a:lstStyle/>
                <a:p>
                  <a:endParaRPr lang="en-US"/>
                </a:p>
              </p:txBody>
            </p:sp>
            <p:sp>
              <p:nvSpPr>
                <p:cNvPr id="50238" name="Line 207"/>
                <p:cNvSpPr>
                  <a:spLocks noChangeShapeType="1"/>
                </p:cNvSpPr>
                <p:nvPr/>
              </p:nvSpPr>
              <p:spPr bwMode="auto">
                <a:xfrm flipH="1">
                  <a:off x="2653" y="2273"/>
                  <a:ext cx="363" cy="182"/>
                </a:xfrm>
                <a:prstGeom prst="line">
                  <a:avLst/>
                </a:prstGeom>
                <a:noFill/>
                <a:ln w="9525">
                  <a:solidFill>
                    <a:schemeClr val="tx1"/>
                  </a:solidFill>
                  <a:round/>
                  <a:headEnd/>
                  <a:tailEnd/>
                </a:ln>
              </p:spPr>
              <p:txBody>
                <a:bodyPr/>
                <a:lstStyle/>
                <a:p>
                  <a:endParaRPr lang="en-US"/>
                </a:p>
              </p:txBody>
            </p:sp>
            <p:sp>
              <p:nvSpPr>
                <p:cNvPr id="50239" name="Line 208"/>
                <p:cNvSpPr>
                  <a:spLocks noChangeShapeType="1"/>
                </p:cNvSpPr>
                <p:nvPr/>
              </p:nvSpPr>
              <p:spPr bwMode="auto">
                <a:xfrm flipH="1">
                  <a:off x="2835" y="2273"/>
                  <a:ext cx="363" cy="182"/>
                </a:xfrm>
                <a:prstGeom prst="line">
                  <a:avLst/>
                </a:prstGeom>
                <a:noFill/>
                <a:ln w="9525">
                  <a:solidFill>
                    <a:schemeClr val="tx1"/>
                  </a:solidFill>
                  <a:round/>
                  <a:headEnd/>
                  <a:tailEnd/>
                </a:ln>
              </p:spPr>
              <p:txBody>
                <a:bodyPr/>
                <a:lstStyle/>
                <a:p>
                  <a:endParaRPr lang="en-US"/>
                </a:p>
              </p:txBody>
            </p:sp>
            <p:sp>
              <p:nvSpPr>
                <p:cNvPr id="50240" name="Line 209"/>
                <p:cNvSpPr>
                  <a:spLocks noChangeShapeType="1"/>
                </p:cNvSpPr>
                <p:nvPr/>
              </p:nvSpPr>
              <p:spPr bwMode="auto">
                <a:xfrm>
                  <a:off x="2472" y="2274"/>
                  <a:ext cx="544" cy="181"/>
                </a:xfrm>
                <a:prstGeom prst="line">
                  <a:avLst/>
                </a:prstGeom>
                <a:noFill/>
                <a:ln w="9525">
                  <a:solidFill>
                    <a:schemeClr val="tx1"/>
                  </a:solidFill>
                  <a:round/>
                  <a:headEnd/>
                  <a:tailEnd/>
                </a:ln>
              </p:spPr>
              <p:txBody>
                <a:bodyPr/>
                <a:lstStyle/>
                <a:p>
                  <a:endParaRPr lang="en-US"/>
                </a:p>
              </p:txBody>
            </p:sp>
            <p:sp>
              <p:nvSpPr>
                <p:cNvPr id="50241" name="Line 210"/>
                <p:cNvSpPr>
                  <a:spLocks noChangeShapeType="1"/>
                </p:cNvSpPr>
                <p:nvPr/>
              </p:nvSpPr>
              <p:spPr bwMode="auto">
                <a:xfrm>
                  <a:off x="2654" y="2274"/>
                  <a:ext cx="544" cy="181"/>
                </a:xfrm>
                <a:prstGeom prst="line">
                  <a:avLst/>
                </a:prstGeom>
                <a:noFill/>
                <a:ln w="9525">
                  <a:solidFill>
                    <a:schemeClr val="tx1"/>
                  </a:solidFill>
                  <a:round/>
                  <a:headEnd/>
                  <a:tailEnd/>
                </a:ln>
              </p:spPr>
              <p:txBody>
                <a:bodyPr/>
                <a:lstStyle/>
                <a:p>
                  <a:endParaRPr lang="en-US"/>
                </a:p>
              </p:txBody>
            </p:sp>
            <p:sp>
              <p:nvSpPr>
                <p:cNvPr id="50242" name="Line 211"/>
                <p:cNvSpPr>
                  <a:spLocks noChangeShapeType="1"/>
                </p:cNvSpPr>
                <p:nvPr/>
              </p:nvSpPr>
              <p:spPr bwMode="auto">
                <a:xfrm flipH="1">
                  <a:off x="2472" y="2274"/>
                  <a:ext cx="544" cy="181"/>
                </a:xfrm>
                <a:prstGeom prst="line">
                  <a:avLst/>
                </a:prstGeom>
                <a:noFill/>
                <a:ln w="9525">
                  <a:solidFill>
                    <a:schemeClr val="tx1"/>
                  </a:solidFill>
                  <a:round/>
                  <a:headEnd/>
                  <a:tailEnd/>
                </a:ln>
              </p:spPr>
              <p:txBody>
                <a:bodyPr/>
                <a:lstStyle/>
                <a:p>
                  <a:endParaRPr lang="en-US"/>
                </a:p>
              </p:txBody>
            </p:sp>
            <p:sp>
              <p:nvSpPr>
                <p:cNvPr id="50243" name="Line 212"/>
                <p:cNvSpPr>
                  <a:spLocks noChangeShapeType="1"/>
                </p:cNvSpPr>
                <p:nvPr/>
              </p:nvSpPr>
              <p:spPr bwMode="auto">
                <a:xfrm flipH="1">
                  <a:off x="2654" y="2274"/>
                  <a:ext cx="544" cy="181"/>
                </a:xfrm>
                <a:prstGeom prst="line">
                  <a:avLst/>
                </a:prstGeom>
                <a:noFill/>
                <a:ln w="9525">
                  <a:solidFill>
                    <a:schemeClr val="tx1"/>
                  </a:solidFill>
                  <a:round/>
                  <a:headEnd/>
                  <a:tailEnd/>
                </a:ln>
              </p:spPr>
              <p:txBody>
                <a:bodyPr/>
                <a:lstStyle/>
                <a:p>
                  <a:endParaRPr lang="en-US"/>
                </a:p>
              </p:txBody>
            </p:sp>
            <p:sp>
              <p:nvSpPr>
                <p:cNvPr id="50244" name="Line 213"/>
                <p:cNvSpPr>
                  <a:spLocks noChangeShapeType="1"/>
                </p:cNvSpPr>
                <p:nvPr/>
              </p:nvSpPr>
              <p:spPr bwMode="auto">
                <a:xfrm>
                  <a:off x="2472" y="2274"/>
                  <a:ext cx="726" cy="181"/>
                </a:xfrm>
                <a:prstGeom prst="line">
                  <a:avLst/>
                </a:prstGeom>
                <a:noFill/>
                <a:ln w="9525">
                  <a:solidFill>
                    <a:schemeClr val="tx1"/>
                  </a:solidFill>
                  <a:round/>
                  <a:headEnd/>
                  <a:tailEnd/>
                </a:ln>
              </p:spPr>
              <p:txBody>
                <a:bodyPr/>
                <a:lstStyle/>
                <a:p>
                  <a:endParaRPr lang="en-US"/>
                </a:p>
              </p:txBody>
            </p:sp>
            <p:sp>
              <p:nvSpPr>
                <p:cNvPr id="50245" name="Line 214"/>
                <p:cNvSpPr>
                  <a:spLocks noChangeShapeType="1"/>
                </p:cNvSpPr>
                <p:nvPr/>
              </p:nvSpPr>
              <p:spPr bwMode="auto">
                <a:xfrm flipH="1">
                  <a:off x="2472" y="2274"/>
                  <a:ext cx="726" cy="181"/>
                </a:xfrm>
                <a:prstGeom prst="line">
                  <a:avLst/>
                </a:prstGeom>
                <a:noFill/>
                <a:ln w="9525">
                  <a:solidFill>
                    <a:schemeClr val="tx1"/>
                  </a:solidFill>
                  <a:round/>
                  <a:headEnd/>
                  <a:tailEnd/>
                </a:ln>
              </p:spPr>
              <p:txBody>
                <a:bodyPr/>
                <a:lstStyle/>
                <a:p>
                  <a:endParaRPr lang="en-US"/>
                </a:p>
              </p:txBody>
            </p:sp>
          </p:grpSp>
          <p:grpSp>
            <p:nvGrpSpPr>
              <p:cNvPr id="31" name="Group 215"/>
              <p:cNvGrpSpPr>
                <a:grpSpLocks/>
              </p:cNvGrpSpPr>
              <p:nvPr/>
            </p:nvGrpSpPr>
            <p:grpSpPr bwMode="auto">
              <a:xfrm flipV="1">
                <a:off x="907" y="2160"/>
                <a:ext cx="726" cy="182"/>
                <a:chOff x="2472" y="1888"/>
                <a:chExt cx="726" cy="182"/>
              </a:xfrm>
            </p:grpSpPr>
            <p:grpSp>
              <p:nvGrpSpPr>
                <p:cNvPr id="50427" name="Group 216"/>
                <p:cNvGrpSpPr>
                  <a:grpSpLocks/>
                </p:cNvGrpSpPr>
                <p:nvPr/>
              </p:nvGrpSpPr>
              <p:grpSpPr bwMode="auto">
                <a:xfrm>
                  <a:off x="2472" y="1889"/>
                  <a:ext cx="726" cy="181"/>
                  <a:chOff x="2426" y="1253"/>
                  <a:chExt cx="726" cy="181"/>
                </a:xfrm>
              </p:grpSpPr>
              <p:sp>
                <p:nvSpPr>
                  <p:cNvPr id="50220" name="Line 217"/>
                  <p:cNvSpPr>
                    <a:spLocks noChangeShapeType="1"/>
                  </p:cNvSpPr>
                  <p:nvPr/>
                </p:nvSpPr>
                <p:spPr bwMode="auto">
                  <a:xfrm>
                    <a:off x="2789" y="1253"/>
                    <a:ext cx="0" cy="181"/>
                  </a:xfrm>
                  <a:prstGeom prst="line">
                    <a:avLst/>
                  </a:prstGeom>
                  <a:noFill/>
                  <a:ln w="9525">
                    <a:solidFill>
                      <a:schemeClr val="tx1"/>
                    </a:solidFill>
                    <a:round/>
                    <a:headEnd/>
                    <a:tailEnd/>
                  </a:ln>
                </p:spPr>
                <p:txBody>
                  <a:bodyPr/>
                  <a:lstStyle/>
                  <a:p>
                    <a:endParaRPr lang="en-US"/>
                  </a:p>
                </p:txBody>
              </p:sp>
              <p:sp>
                <p:nvSpPr>
                  <p:cNvPr id="50221" name="Line 218"/>
                  <p:cNvSpPr>
                    <a:spLocks noChangeShapeType="1"/>
                  </p:cNvSpPr>
                  <p:nvPr/>
                </p:nvSpPr>
                <p:spPr bwMode="auto">
                  <a:xfrm>
                    <a:off x="2789" y="1253"/>
                    <a:ext cx="182" cy="181"/>
                  </a:xfrm>
                  <a:prstGeom prst="line">
                    <a:avLst/>
                  </a:prstGeom>
                  <a:noFill/>
                  <a:ln w="9525">
                    <a:solidFill>
                      <a:schemeClr val="tx1"/>
                    </a:solidFill>
                    <a:round/>
                    <a:headEnd/>
                    <a:tailEnd/>
                  </a:ln>
                </p:spPr>
                <p:txBody>
                  <a:bodyPr/>
                  <a:lstStyle/>
                  <a:p>
                    <a:endParaRPr lang="en-US"/>
                  </a:p>
                </p:txBody>
              </p:sp>
              <p:sp>
                <p:nvSpPr>
                  <p:cNvPr id="50222" name="Line 219"/>
                  <p:cNvSpPr>
                    <a:spLocks noChangeShapeType="1"/>
                  </p:cNvSpPr>
                  <p:nvPr/>
                </p:nvSpPr>
                <p:spPr bwMode="auto">
                  <a:xfrm flipH="1">
                    <a:off x="2608" y="1253"/>
                    <a:ext cx="181" cy="181"/>
                  </a:xfrm>
                  <a:prstGeom prst="line">
                    <a:avLst/>
                  </a:prstGeom>
                  <a:noFill/>
                  <a:ln w="9525">
                    <a:solidFill>
                      <a:schemeClr val="tx1"/>
                    </a:solidFill>
                    <a:round/>
                    <a:headEnd/>
                    <a:tailEnd/>
                  </a:ln>
                </p:spPr>
                <p:txBody>
                  <a:bodyPr/>
                  <a:lstStyle/>
                  <a:p>
                    <a:endParaRPr lang="en-US"/>
                  </a:p>
                </p:txBody>
              </p:sp>
              <p:sp>
                <p:nvSpPr>
                  <p:cNvPr id="50223" name="Line 220"/>
                  <p:cNvSpPr>
                    <a:spLocks noChangeShapeType="1"/>
                  </p:cNvSpPr>
                  <p:nvPr/>
                </p:nvSpPr>
                <p:spPr bwMode="auto">
                  <a:xfrm flipH="1">
                    <a:off x="2426" y="1253"/>
                    <a:ext cx="363" cy="181"/>
                  </a:xfrm>
                  <a:prstGeom prst="line">
                    <a:avLst/>
                  </a:prstGeom>
                  <a:noFill/>
                  <a:ln w="9525">
                    <a:solidFill>
                      <a:schemeClr val="tx1"/>
                    </a:solidFill>
                    <a:round/>
                    <a:headEnd/>
                    <a:tailEnd/>
                  </a:ln>
                </p:spPr>
                <p:txBody>
                  <a:bodyPr/>
                  <a:lstStyle/>
                  <a:p>
                    <a:endParaRPr lang="en-US"/>
                  </a:p>
                </p:txBody>
              </p:sp>
              <p:sp>
                <p:nvSpPr>
                  <p:cNvPr id="50224" name="Line 221"/>
                  <p:cNvSpPr>
                    <a:spLocks noChangeShapeType="1"/>
                  </p:cNvSpPr>
                  <p:nvPr/>
                </p:nvSpPr>
                <p:spPr bwMode="auto">
                  <a:xfrm>
                    <a:off x="2789" y="1253"/>
                    <a:ext cx="363" cy="181"/>
                  </a:xfrm>
                  <a:prstGeom prst="line">
                    <a:avLst/>
                  </a:prstGeom>
                  <a:noFill/>
                  <a:ln w="9525">
                    <a:solidFill>
                      <a:schemeClr val="tx1"/>
                    </a:solidFill>
                    <a:round/>
                    <a:headEnd/>
                    <a:tailEnd/>
                  </a:ln>
                </p:spPr>
                <p:txBody>
                  <a:bodyPr/>
                  <a:lstStyle/>
                  <a:p>
                    <a:endParaRPr lang="en-US"/>
                  </a:p>
                </p:txBody>
              </p:sp>
            </p:grpSp>
            <p:grpSp>
              <p:nvGrpSpPr>
                <p:cNvPr id="50428" name="Group 222"/>
                <p:cNvGrpSpPr>
                  <a:grpSpLocks/>
                </p:cNvGrpSpPr>
                <p:nvPr/>
              </p:nvGrpSpPr>
              <p:grpSpPr bwMode="auto">
                <a:xfrm>
                  <a:off x="2472" y="1888"/>
                  <a:ext cx="726" cy="182"/>
                  <a:chOff x="2517" y="1162"/>
                  <a:chExt cx="726" cy="182"/>
                </a:xfrm>
              </p:grpSpPr>
              <p:sp>
                <p:nvSpPr>
                  <p:cNvPr id="50215" name="Line 223"/>
                  <p:cNvSpPr>
                    <a:spLocks noChangeShapeType="1"/>
                  </p:cNvSpPr>
                  <p:nvPr/>
                </p:nvSpPr>
                <p:spPr bwMode="auto">
                  <a:xfrm>
                    <a:off x="2699" y="1162"/>
                    <a:ext cx="181" cy="182"/>
                  </a:xfrm>
                  <a:prstGeom prst="line">
                    <a:avLst/>
                  </a:prstGeom>
                  <a:noFill/>
                  <a:ln w="9525">
                    <a:solidFill>
                      <a:schemeClr val="tx1"/>
                    </a:solidFill>
                    <a:round/>
                    <a:headEnd/>
                    <a:tailEnd/>
                  </a:ln>
                </p:spPr>
                <p:txBody>
                  <a:bodyPr/>
                  <a:lstStyle/>
                  <a:p>
                    <a:endParaRPr lang="en-US"/>
                  </a:p>
                </p:txBody>
              </p:sp>
              <p:sp>
                <p:nvSpPr>
                  <p:cNvPr id="50216" name="Line 224"/>
                  <p:cNvSpPr>
                    <a:spLocks noChangeShapeType="1"/>
                  </p:cNvSpPr>
                  <p:nvPr/>
                </p:nvSpPr>
                <p:spPr bwMode="auto">
                  <a:xfrm>
                    <a:off x="2699" y="1162"/>
                    <a:ext cx="362" cy="182"/>
                  </a:xfrm>
                  <a:prstGeom prst="line">
                    <a:avLst/>
                  </a:prstGeom>
                  <a:noFill/>
                  <a:ln w="9525">
                    <a:solidFill>
                      <a:schemeClr val="tx1"/>
                    </a:solidFill>
                    <a:round/>
                    <a:headEnd/>
                    <a:tailEnd/>
                  </a:ln>
                </p:spPr>
                <p:txBody>
                  <a:bodyPr/>
                  <a:lstStyle/>
                  <a:p>
                    <a:endParaRPr lang="en-US"/>
                  </a:p>
                </p:txBody>
              </p:sp>
              <p:sp>
                <p:nvSpPr>
                  <p:cNvPr id="50217" name="Line 225"/>
                  <p:cNvSpPr>
                    <a:spLocks noChangeShapeType="1"/>
                  </p:cNvSpPr>
                  <p:nvPr/>
                </p:nvSpPr>
                <p:spPr bwMode="auto">
                  <a:xfrm>
                    <a:off x="2699" y="1162"/>
                    <a:ext cx="544" cy="182"/>
                  </a:xfrm>
                  <a:prstGeom prst="line">
                    <a:avLst/>
                  </a:prstGeom>
                  <a:noFill/>
                  <a:ln w="9525">
                    <a:solidFill>
                      <a:schemeClr val="tx1"/>
                    </a:solidFill>
                    <a:round/>
                    <a:headEnd/>
                    <a:tailEnd/>
                  </a:ln>
                </p:spPr>
                <p:txBody>
                  <a:bodyPr/>
                  <a:lstStyle/>
                  <a:p>
                    <a:endParaRPr lang="en-US"/>
                  </a:p>
                </p:txBody>
              </p:sp>
              <p:sp>
                <p:nvSpPr>
                  <p:cNvPr id="50218" name="Line 226"/>
                  <p:cNvSpPr>
                    <a:spLocks noChangeShapeType="1"/>
                  </p:cNvSpPr>
                  <p:nvPr/>
                </p:nvSpPr>
                <p:spPr bwMode="auto">
                  <a:xfrm>
                    <a:off x="2699" y="1162"/>
                    <a:ext cx="0" cy="182"/>
                  </a:xfrm>
                  <a:prstGeom prst="line">
                    <a:avLst/>
                  </a:prstGeom>
                  <a:noFill/>
                  <a:ln w="9525">
                    <a:solidFill>
                      <a:schemeClr val="tx1"/>
                    </a:solidFill>
                    <a:round/>
                    <a:headEnd/>
                    <a:tailEnd/>
                  </a:ln>
                </p:spPr>
                <p:txBody>
                  <a:bodyPr/>
                  <a:lstStyle/>
                  <a:p>
                    <a:endParaRPr lang="en-US"/>
                  </a:p>
                </p:txBody>
              </p:sp>
              <p:sp>
                <p:nvSpPr>
                  <p:cNvPr id="50219" name="Line 227"/>
                  <p:cNvSpPr>
                    <a:spLocks noChangeShapeType="1"/>
                  </p:cNvSpPr>
                  <p:nvPr/>
                </p:nvSpPr>
                <p:spPr bwMode="auto">
                  <a:xfrm flipH="1">
                    <a:off x="2517" y="1162"/>
                    <a:ext cx="182" cy="182"/>
                  </a:xfrm>
                  <a:prstGeom prst="line">
                    <a:avLst/>
                  </a:prstGeom>
                  <a:noFill/>
                  <a:ln w="9525">
                    <a:solidFill>
                      <a:schemeClr val="tx1"/>
                    </a:solidFill>
                    <a:round/>
                    <a:headEnd/>
                    <a:tailEnd/>
                  </a:ln>
                </p:spPr>
                <p:txBody>
                  <a:bodyPr/>
                  <a:lstStyle/>
                  <a:p>
                    <a:endParaRPr lang="en-US"/>
                  </a:p>
                </p:txBody>
              </p:sp>
            </p:grpSp>
            <p:grpSp>
              <p:nvGrpSpPr>
                <p:cNvPr id="50429" name="Group 228"/>
                <p:cNvGrpSpPr>
                  <a:grpSpLocks/>
                </p:cNvGrpSpPr>
                <p:nvPr/>
              </p:nvGrpSpPr>
              <p:grpSpPr bwMode="auto">
                <a:xfrm flipH="1">
                  <a:off x="2472" y="1888"/>
                  <a:ext cx="726" cy="182"/>
                  <a:chOff x="2517" y="1162"/>
                  <a:chExt cx="726" cy="182"/>
                </a:xfrm>
              </p:grpSpPr>
              <p:sp>
                <p:nvSpPr>
                  <p:cNvPr id="50210" name="Line 229"/>
                  <p:cNvSpPr>
                    <a:spLocks noChangeShapeType="1"/>
                  </p:cNvSpPr>
                  <p:nvPr/>
                </p:nvSpPr>
                <p:spPr bwMode="auto">
                  <a:xfrm>
                    <a:off x="2699" y="1162"/>
                    <a:ext cx="181" cy="182"/>
                  </a:xfrm>
                  <a:prstGeom prst="line">
                    <a:avLst/>
                  </a:prstGeom>
                  <a:noFill/>
                  <a:ln w="9525">
                    <a:solidFill>
                      <a:schemeClr val="tx1"/>
                    </a:solidFill>
                    <a:round/>
                    <a:headEnd/>
                    <a:tailEnd/>
                  </a:ln>
                </p:spPr>
                <p:txBody>
                  <a:bodyPr/>
                  <a:lstStyle/>
                  <a:p>
                    <a:endParaRPr lang="en-US"/>
                  </a:p>
                </p:txBody>
              </p:sp>
              <p:sp>
                <p:nvSpPr>
                  <p:cNvPr id="50211" name="Line 230"/>
                  <p:cNvSpPr>
                    <a:spLocks noChangeShapeType="1"/>
                  </p:cNvSpPr>
                  <p:nvPr/>
                </p:nvSpPr>
                <p:spPr bwMode="auto">
                  <a:xfrm>
                    <a:off x="2699" y="1162"/>
                    <a:ext cx="362" cy="182"/>
                  </a:xfrm>
                  <a:prstGeom prst="line">
                    <a:avLst/>
                  </a:prstGeom>
                  <a:noFill/>
                  <a:ln w="9525">
                    <a:solidFill>
                      <a:schemeClr val="tx1"/>
                    </a:solidFill>
                    <a:round/>
                    <a:headEnd/>
                    <a:tailEnd/>
                  </a:ln>
                </p:spPr>
                <p:txBody>
                  <a:bodyPr/>
                  <a:lstStyle/>
                  <a:p>
                    <a:endParaRPr lang="en-US"/>
                  </a:p>
                </p:txBody>
              </p:sp>
              <p:sp>
                <p:nvSpPr>
                  <p:cNvPr id="50212" name="Line 231"/>
                  <p:cNvSpPr>
                    <a:spLocks noChangeShapeType="1"/>
                  </p:cNvSpPr>
                  <p:nvPr/>
                </p:nvSpPr>
                <p:spPr bwMode="auto">
                  <a:xfrm>
                    <a:off x="2699" y="1162"/>
                    <a:ext cx="544" cy="182"/>
                  </a:xfrm>
                  <a:prstGeom prst="line">
                    <a:avLst/>
                  </a:prstGeom>
                  <a:noFill/>
                  <a:ln w="9525">
                    <a:solidFill>
                      <a:schemeClr val="tx1"/>
                    </a:solidFill>
                    <a:round/>
                    <a:headEnd/>
                    <a:tailEnd/>
                  </a:ln>
                </p:spPr>
                <p:txBody>
                  <a:bodyPr/>
                  <a:lstStyle/>
                  <a:p>
                    <a:endParaRPr lang="en-US"/>
                  </a:p>
                </p:txBody>
              </p:sp>
              <p:sp>
                <p:nvSpPr>
                  <p:cNvPr id="50213" name="Line 232"/>
                  <p:cNvSpPr>
                    <a:spLocks noChangeShapeType="1"/>
                  </p:cNvSpPr>
                  <p:nvPr/>
                </p:nvSpPr>
                <p:spPr bwMode="auto">
                  <a:xfrm>
                    <a:off x="2699" y="1162"/>
                    <a:ext cx="0" cy="182"/>
                  </a:xfrm>
                  <a:prstGeom prst="line">
                    <a:avLst/>
                  </a:prstGeom>
                  <a:noFill/>
                  <a:ln w="9525">
                    <a:solidFill>
                      <a:schemeClr val="tx1"/>
                    </a:solidFill>
                    <a:round/>
                    <a:headEnd/>
                    <a:tailEnd/>
                  </a:ln>
                </p:spPr>
                <p:txBody>
                  <a:bodyPr/>
                  <a:lstStyle/>
                  <a:p>
                    <a:endParaRPr lang="en-US"/>
                  </a:p>
                </p:txBody>
              </p:sp>
              <p:sp>
                <p:nvSpPr>
                  <p:cNvPr id="50214" name="Line 233"/>
                  <p:cNvSpPr>
                    <a:spLocks noChangeShapeType="1"/>
                  </p:cNvSpPr>
                  <p:nvPr/>
                </p:nvSpPr>
                <p:spPr bwMode="auto">
                  <a:xfrm flipH="1">
                    <a:off x="2517" y="1162"/>
                    <a:ext cx="182" cy="182"/>
                  </a:xfrm>
                  <a:prstGeom prst="line">
                    <a:avLst/>
                  </a:prstGeom>
                  <a:noFill/>
                  <a:ln w="9525">
                    <a:solidFill>
                      <a:schemeClr val="tx1"/>
                    </a:solidFill>
                    <a:round/>
                    <a:headEnd/>
                    <a:tailEnd/>
                  </a:ln>
                </p:spPr>
                <p:txBody>
                  <a:bodyPr/>
                  <a:lstStyle/>
                  <a:p>
                    <a:endParaRPr lang="en-US"/>
                  </a:p>
                </p:txBody>
              </p:sp>
            </p:grpSp>
          </p:grpSp>
          <p:grpSp>
            <p:nvGrpSpPr>
              <p:cNvPr id="50430" name="Group 234"/>
              <p:cNvGrpSpPr>
                <a:grpSpLocks/>
              </p:cNvGrpSpPr>
              <p:nvPr/>
            </p:nvGrpSpPr>
            <p:grpSpPr bwMode="auto">
              <a:xfrm>
                <a:off x="1021" y="2341"/>
                <a:ext cx="499" cy="136"/>
                <a:chOff x="2381" y="1933"/>
                <a:chExt cx="499" cy="136"/>
              </a:xfrm>
            </p:grpSpPr>
            <p:sp>
              <p:nvSpPr>
                <p:cNvPr id="50204" name="Oval 235"/>
                <p:cNvSpPr>
                  <a:spLocks noChangeArrowheads="1"/>
                </p:cNvSpPr>
                <p:nvPr/>
              </p:nvSpPr>
              <p:spPr bwMode="auto">
                <a:xfrm>
                  <a:off x="2381"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05" name="Oval 236"/>
                <p:cNvSpPr>
                  <a:spLocks noChangeArrowheads="1"/>
                </p:cNvSpPr>
                <p:nvPr/>
              </p:nvSpPr>
              <p:spPr bwMode="auto">
                <a:xfrm>
                  <a:off x="2562"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0206" name="Oval 237"/>
                <p:cNvSpPr>
                  <a:spLocks noChangeArrowheads="1"/>
                </p:cNvSpPr>
                <p:nvPr/>
              </p:nvSpPr>
              <p:spPr bwMode="auto">
                <a:xfrm>
                  <a:off x="2744"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grpSp>
          <p:grpSp>
            <p:nvGrpSpPr>
              <p:cNvPr id="50431" name="Group 238"/>
              <p:cNvGrpSpPr>
                <a:grpSpLocks/>
              </p:cNvGrpSpPr>
              <p:nvPr/>
            </p:nvGrpSpPr>
            <p:grpSpPr bwMode="auto">
              <a:xfrm>
                <a:off x="1089" y="2477"/>
                <a:ext cx="363" cy="182"/>
                <a:chOff x="2653" y="2432"/>
                <a:chExt cx="363" cy="182"/>
              </a:xfrm>
            </p:grpSpPr>
            <p:sp>
              <p:nvSpPr>
                <p:cNvPr id="50201" name="Line 239"/>
                <p:cNvSpPr>
                  <a:spLocks noChangeShapeType="1"/>
                </p:cNvSpPr>
                <p:nvPr/>
              </p:nvSpPr>
              <p:spPr bwMode="auto">
                <a:xfrm flipV="1">
                  <a:off x="2653" y="2432"/>
                  <a:ext cx="0" cy="182"/>
                </a:xfrm>
                <a:prstGeom prst="line">
                  <a:avLst/>
                </a:prstGeom>
                <a:noFill/>
                <a:ln w="9525">
                  <a:solidFill>
                    <a:schemeClr val="tx1"/>
                  </a:solidFill>
                  <a:round/>
                  <a:headEnd/>
                  <a:tailEnd type="triangle" w="med" len="med"/>
                </a:ln>
              </p:spPr>
              <p:txBody>
                <a:bodyPr/>
                <a:lstStyle/>
                <a:p>
                  <a:endParaRPr lang="en-US"/>
                </a:p>
              </p:txBody>
            </p:sp>
            <p:sp>
              <p:nvSpPr>
                <p:cNvPr id="50202" name="Line 240"/>
                <p:cNvSpPr>
                  <a:spLocks noChangeShapeType="1"/>
                </p:cNvSpPr>
                <p:nvPr/>
              </p:nvSpPr>
              <p:spPr bwMode="auto">
                <a:xfrm flipV="1">
                  <a:off x="2835" y="2432"/>
                  <a:ext cx="0" cy="182"/>
                </a:xfrm>
                <a:prstGeom prst="line">
                  <a:avLst/>
                </a:prstGeom>
                <a:noFill/>
                <a:ln w="9525">
                  <a:solidFill>
                    <a:schemeClr val="tx1"/>
                  </a:solidFill>
                  <a:round/>
                  <a:headEnd/>
                  <a:tailEnd type="triangle" w="med" len="med"/>
                </a:ln>
              </p:spPr>
              <p:txBody>
                <a:bodyPr/>
                <a:lstStyle/>
                <a:p>
                  <a:endParaRPr lang="en-US"/>
                </a:p>
              </p:txBody>
            </p:sp>
            <p:sp>
              <p:nvSpPr>
                <p:cNvPr id="50203" name="Line 241"/>
                <p:cNvSpPr>
                  <a:spLocks noChangeShapeType="1"/>
                </p:cNvSpPr>
                <p:nvPr/>
              </p:nvSpPr>
              <p:spPr bwMode="auto">
                <a:xfrm flipV="1">
                  <a:off x="3016" y="2432"/>
                  <a:ext cx="0" cy="182"/>
                </a:xfrm>
                <a:prstGeom prst="line">
                  <a:avLst/>
                </a:prstGeom>
                <a:noFill/>
                <a:ln w="9525">
                  <a:solidFill>
                    <a:schemeClr val="tx1"/>
                  </a:solidFill>
                  <a:round/>
                  <a:headEnd/>
                  <a:tailEnd type="triangle" w="med" len="med"/>
                </a:ln>
              </p:spPr>
              <p:txBody>
                <a:bodyPr/>
                <a:lstStyle/>
                <a:p>
                  <a:endParaRPr lang="en-US"/>
                </a:p>
              </p:txBody>
            </p:sp>
          </p:grpSp>
          <p:grpSp>
            <p:nvGrpSpPr>
              <p:cNvPr id="50176" name="Group 242"/>
              <p:cNvGrpSpPr>
                <a:grpSpLocks/>
              </p:cNvGrpSpPr>
              <p:nvPr/>
            </p:nvGrpSpPr>
            <p:grpSpPr bwMode="auto">
              <a:xfrm>
                <a:off x="1089" y="1207"/>
                <a:ext cx="363" cy="182"/>
                <a:chOff x="2653" y="2432"/>
                <a:chExt cx="363" cy="182"/>
              </a:xfrm>
            </p:grpSpPr>
            <p:sp>
              <p:nvSpPr>
                <p:cNvPr id="50198" name="Line 243"/>
                <p:cNvSpPr>
                  <a:spLocks noChangeShapeType="1"/>
                </p:cNvSpPr>
                <p:nvPr/>
              </p:nvSpPr>
              <p:spPr bwMode="auto">
                <a:xfrm flipV="1">
                  <a:off x="2653" y="2432"/>
                  <a:ext cx="0" cy="182"/>
                </a:xfrm>
                <a:prstGeom prst="line">
                  <a:avLst/>
                </a:prstGeom>
                <a:noFill/>
                <a:ln w="9525">
                  <a:solidFill>
                    <a:schemeClr val="tx1"/>
                  </a:solidFill>
                  <a:round/>
                  <a:headEnd/>
                  <a:tailEnd type="triangle" w="med" len="med"/>
                </a:ln>
              </p:spPr>
              <p:txBody>
                <a:bodyPr/>
                <a:lstStyle/>
                <a:p>
                  <a:endParaRPr lang="en-US"/>
                </a:p>
              </p:txBody>
            </p:sp>
            <p:sp>
              <p:nvSpPr>
                <p:cNvPr id="50199" name="Line 244"/>
                <p:cNvSpPr>
                  <a:spLocks noChangeShapeType="1"/>
                </p:cNvSpPr>
                <p:nvPr/>
              </p:nvSpPr>
              <p:spPr bwMode="auto">
                <a:xfrm flipV="1">
                  <a:off x="2835" y="2432"/>
                  <a:ext cx="0" cy="182"/>
                </a:xfrm>
                <a:prstGeom prst="line">
                  <a:avLst/>
                </a:prstGeom>
                <a:noFill/>
                <a:ln w="9525">
                  <a:solidFill>
                    <a:schemeClr val="tx1"/>
                  </a:solidFill>
                  <a:round/>
                  <a:headEnd/>
                  <a:tailEnd type="triangle" w="med" len="med"/>
                </a:ln>
              </p:spPr>
              <p:txBody>
                <a:bodyPr/>
                <a:lstStyle/>
                <a:p>
                  <a:endParaRPr lang="en-US"/>
                </a:p>
              </p:txBody>
            </p:sp>
            <p:sp>
              <p:nvSpPr>
                <p:cNvPr id="50200" name="Line 245"/>
                <p:cNvSpPr>
                  <a:spLocks noChangeShapeType="1"/>
                </p:cNvSpPr>
                <p:nvPr/>
              </p:nvSpPr>
              <p:spPr bwMode="auto">
                <a:xfrm flipV="1">
                  <a:off x="3016" y="2432"/>
                  <a:ext cx="0" cy="182"/>
                </a:xfrm>
                <a:prstGeom prst="line">
                  <a:avLst/>
                </a:prstGeom>
                <a:noFill/>
                <a:ln w="9525">
                  <a:solidFill>
                    <a:schemeClr val="tx1"/>
                  </a:solidFill>
                  <a:round/>
                  <a:headEnd/>
                  <a:tailEnd type="triangle" w="med" len="med"/>
                </a:ln>
              </p:spPr>
              <p:txBody>
                <a:bodyPr/>
                <a:lstStyle/>
                <a:p>
                  <a:endParaRPr lang="en-US"/>
                </a:p>
              </p:txBody>
            </p:sp>
          </p:grpSp>
        </p:grpSp>
        <p:sp>
          <p:nvSpPr>
            <p:cNvPr id="50184" name="Text Box 246"/>
            <p:cNvSpPr txBox="1">
              <a:spLocks noChangeArrowheads="1"/>
            </p:cNvSpPr>
            <p:nvPr/>
          </p:nvSpPr>
          <p:spPr bwMode="auto">
            <a:xfrm>
              <a:off x="1747" y="1253"/>
              <a:ext cx="1015" cy="231"/>
            </a:xfrm>
            <a:prstGeom prst="rect">
              <a:avLst/>
            </a:prstGeom>
            <a:noFill/>
            <a:ln w="9525" algn="ctr">
              <a:noFill/>
              <a:miter lim="800000"/>
              <a:headEnd/>
              <a:tailEnd/>
            </a:ln>
          </p:spPr>
          <p:txBody>
            <a:bodyPr wrap="none">
              <a:spAutoFit/>
            </a:bodyPr>
            <a:lstStyle/>
            <a:p>
              <a:r>
                <a:rPr lang="pt-PT">
                  <a:latin typeface="Bookman Old Style" pitchFamily="18" charset="0"/>
                </a:rPr>
                <a:t>Output layer</a:t>
              </a:r>
            </a:p>
          </p:txBody>
        </p:sp>
        <p:sp>
          <p:nvSpPr>
            <p:cNvPr id="50185" name="Text Box 247"/>
            <p:cNvSpPr txBox="1">
              <a:spLocks noChangeArrowheads="1"/>
            </p:cNvSpPr>
            <p:nvPr/>
          </p:nvSpPr>
          <p:spPr bwMode="auto">
            <a:xfrm>
              <a:off x="1747" y="2387"/>
              <a:ext cx="891" cy="231"/>
            </a:xfrm>
            <a:prstGeom prst="rect">
              <a:avLst/>
            </a:prstGeom>
            <a:noFill/>
            <a:ln w="9525" algn="ctr">
              <a:noFill/>
              <a:miter lim="800000"/>
              <a:headEnd/>
              <a:tailEnd/>
            </a:ln>
          </p:spPr>
          <p:txBody>
            <a:bodyPr wrap="none">
              <a:spAutoFit/>
            </a:bodyPr>
            <a:lstStyle/>
            <a:p>
              <a:r>
                <a:rPr lang="pt-PT">
                  <a:latin typeface="Bookman Old Style" pitchFamily="18" charset="0"/>
                </a:rPr>
                <a:t>Input layer</a:t>
              </a:r>
            </a:p>
          </p:txBody>
        </p:sp>
        <p:sp>
          <p:nvSpPr>
            <p:cNvPr id="50186" name="Text Box 248"/>
            <p:cNvSpPr txBox="1">
              <a:spLocks noChangeArrowheads="1"/>
            </p:cNvSpPr>
            <p:nvPr/>
          </p:nvSpPr>
          <p:spPr bwMode="auto">
            <a:xfrm>
              <a:off x="1883" y="1797"/>
              <a:ext cx="1086" cy="231"/>
            </a:xfrm>
            <a:prstGeom prst="rect">
              <a:avLst/>
            </a:prstGeom>
            <a:noFill/>
            <a:ln w="9525" algn="ctr">
              <a:noFill/>
              <a:miter lim="800000"/>
              <a:headEnd/>
              <a:tailEnd/>
            </a:ln>
          </p:spPr>
          <p:txBody>
            <a:bodyPr wrap="none">
              <a:spAutoFit/>
            </a:bodyPr>
            <a:lstStyle/>
            <a:p>
              <a:r>
                <a:rPr lang="pt-PT">
                  <a:latin typeface="Bookman Old Style" pitchFamily="18" charset="0"/>
                </a:rPr>
                <a:t>Hidden layers</a:t>
              </a:r>
            </a:p>
          </p:txBody>
        </p:sp>
        <p:sp>
          <p:nvSpPr>
            <p:cNvPr id="50187" name="Text Box 249"/>
            <p:cNvSpPr txBox="1">
              <a:spLocks noChangeArrowheads="1"/>
            </p:cNvSpPr>
            <p:nvPr/>
          </p:nvSpPr>
          <p:spPr bwMode="auto">
            <a:xfrm>
              <a:off x="4263" y="1570"/>
              <a:ext cx="1185" cy="231"/>
            </a:xfrm>
            <a:prstGeom prst="rect">
              <a:avLst/>
            </a:prstGeom>
            <a:noFill/>
            <a:ln w="9525" algn="ctr">
              <a:noFill/>
              <a:miter lim="800000"/>
              <a:headEnd/>
              <a:tailEnd/>
            </a:ln>
          </p:spPr>
          <p:txBody>
            <a:bodyPr wrap="none">
              <a:spAutoFit/>
            </a:bodyPr>
            <a:lstStyle/>
            <a:p>
              <a:r>
                <a:rPr lang="pt-PT">
                  <a:latin typeface="Bookman Old Style" pitchFamily="18" charset="0"/>
                </a:rPr>
                <a:t>fully connected</a:t>
              </a:r>
            </a:p>
          </p:txBody>
        </p:sp>
        <p:sp>
          <p:nvSpPr>
            <p:cNvPr id="50188" name="Text Box 250"/>
            <p:cNvSpPr txBox="1">
              <a:spLocks noChangeArrowheads="1"/>
            </p:cNvSpPr>
            <p:nvPr/>
          </p:nvSpPr>
          <p:spPr bwMode="auto">
            <a:xfrm>
              <a:off x="4263" y="2886"/>
              <a:ext cx="1459" cy="231"/>
            </a:xfrm>
            <a:prstGeom prst="rect">
              <a:avLst/>
            </a:prstGeom>
            <a:noFill/>
            <a:ln w="9525" algn="ctr">
              <a:noFill/>
              <a:miter lim="800000"/>
              <a:headEnd/>
              <a:tailEnd/>
            </a:ln>
          </p:spPr>
          <p:txBody>
            <a:bodyPr wrap="none">
              <a:spAutoFit/>
            </a:bodyPr>
            <a:lstStyle/>
            <a:p>
              <a:r>
                <a:rPr lang="pt-PT">
                  <a:latin typeface="Bookman Old Style" pitchFamily="18" charset="0"/>
                </a:rPr>
                <a:t>sparsely connected</a:t>
              </a:r>
            </a:p>
          </p:txBody>
        </p:sp>
      </p:grpSp>
      <p:sp>
        <p:nvSpPr>
          <p:cNvPr id="251" name="Date Placeholder 250"/>
          <p:cNvSpPr>
            <a:spLocks noGrp="1"/>
          </p:cNvSpPr>
          <p:nvPr>
            <p:ph type="dt" sz="half" idx="10"/>
          </p:nvPr>
        </p:nvSpPr>
        <p:spPr/>
        <p:txBody>
          <a:bodyPr/>
          <a:lstStyle/>
          <a:p>
            <a:fld id="{F86FD6B6-2475-4ED1-A493-971938AEA3EF}" type="datetime1">
              <a:rPr lang="en-US" smtClean="0"/>
              <a:pPr/>
              <a:t>5/27/2022</a:t>
            </a:fld>
            <a:endParaRPr lang="en-US"/>
          </a:p>
        </p:txBody>
      </p:sp>
      <p:sp>
        <p:nvSpPr>
          <p:cNvPr id="252" name="Footer Placeholder 251"/>
          <p:cNvSpPr>
            <a:spLocks noGrp="1"/>
          </p:cNvSpPr>
          <p:nvPr>
            <p:ph type="ftr" sz="quarter" idx="11"/>
          </p:nvPr>
        </p:nvSpPr>
        <p:spPr/>
        <p:txBody>
          <a:bodyPr/>
          <a:lstStyle/>
          <a:p>
            <a:r>
              <a:rPr lang="en-US"/>
              <a:t>Dr. Anil Ahlawat, KIET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6"/>
          <p:cNvSpPr>
            <a:spLocks noGrp="1"/>
          </p:cNvSpPr>
          <p:nvPr>
            <p:ph type="sldNum" sz="quarter" idx="12"/>
          </p:nvPr>
        </p:nvSpPr>
        <p:spPr>
          <a:noFill/>
        </p:spPr>
        <p:txBody>
          <a:bodyPr/>
          <a:lstStyle/>
          <a:p>
            <a:fld id="{B47209DA-FC85-4A9E-B857-88BA62B9B50A}" type="slidenum">
              <a:rPr lang="en-GB" smtClean="0">
                <a:cs typeface="Arial" pitchFamily="34" charset="0"/>
              </a:rPr>
              <a:pPr/>
              <a:t>39</a:t>
            </a:fld>
            <a:endParaRPr lang="en-GB">
              <a:cs typeface="Arial" pitchFamily="34" charset="0"/>
            </a:endParaRPr>
          </a:p>
        </p:txBody>
      </p:sp>
      <p:sp>
        <p:nvSpPr>
          <p:cNvPr id="52227" name="Rectangle 2"/>
          <p:cNvSpPr>
            <a:spLocks noGrp="1" noChangeArrowheads="1"/>
          </p:cNvSpPr>
          <p:nvPr>
            <p:ph type="title"/>
          </p:nvPr>
        </p:nvSpPr>
        <p:spPr>
          <a:xfrm>
            <a:off x="304800" y="301625"/>
            <a:ext cx="8153400" cy="1462088"/>
          </a:xfrm>
        </p:spPr>
        <p:txBody>
          <a:bodyPr/>
          <a:lstStyle/>
          <a:p>
            <a:r>
              <a:rPr lang="en-US"/>
              <a:t>Artificial Neural Network</a:t>
            </a:r>
            <a:br>
              <a:rPr lang="en-US"/>
            </a:br>
            <a:r>
              <a:rPr lang="en-US"/>
              <a:t>Recurrent Architecture</a:t>
            </a:r>
            <a:endParaRPr lang="en-GB"/>
          </a:p>
        </p:txBody>
      </p:sp>
      <p:sp>
        <p:nvSpPr>
          <p:cNvPr id="107523" name="Rectangle 3"/>
          <p:cNvSpPr>
            <a:spLocks noGrp="1" noChangeArrowheads="1"/>
          </p:cNvSpPr>
          <p:nvPr>
            <p:ph type="body" sz="half" idx="2"/>
          </p:nvPr>
        </p:nvSpPr>
        <p:spPr>
          <a:xfrm>
            <a:off x="762000" y="2819400"/>
            <a:ext cx="4191000" cy="3276600"/>
          </a:xfrm>
        </p:spPr>
        <p:txBody>
          <a:bodyPr/>
          <a:lstStyle/>
          <a:p>
            <a:pPr>
              <a:lnSpc>
                <a:spcPct val="90000"/>
              </a:lnSpc>
              <a:defRPr/>
            </a:pPr>
            <a:r>
              <a:rPr lang="pt-PT" sz="2800" dirty="0"/>
              <a:t>Feedback connections</a:t>
            </a:r>
          </a:p>
          <a:p>
            <a:pPr>
              <a:lnSpc>
                <a:spcPct val="90000"/>
              </a:lnSpc>
              <a:defRPr/>
            </a:pPr>
            <a:endParaRPr lang="pt-PT" sz="2800" dirty="0"/>
          </a:p>
          <a:p>
            <a:pPr>
              <a:lnSpc>
                <a:spcPct val="90000"/>
              </a:lnSpc>
              <a:defRPr/>
            </a:pPr>
            <a:endParaRPr lang="en-GB" sz="2800" dirty="0"/>
          </a:p>
        </p:txBody>
      </p:sp>
      <p:grpSp>
        <p:nvGrpSpPr>
          <p:cNvPr id="2" name="Group 98"/>
          <p:cNvGrpSpPr>
            <a:grpSpLocks/>
          </p:cNvGrpSpPr>
          <p:nvPr/>
        </p:nvGrpSpPr>
        <p:grpSpPr bwMode="auto">
          <a:xfrm>
            <a:off x="6302375" y="1779588"/>
            <a:ext cx="2079625" cy="2411412"/>
            <a:chOff x="3742" y="1207"/>
            <a:chExt cx="1058" cy="1452"/>
          </a:xfrm>
        </p:grpSpPr>
        <p:grpSp>
          <p:nvGrpSpPr>
            <p:cNvPr id="3" name="Group 99"/>
            <p:cNvGrpSpPr>
              <a:grpSpLocks/>
            </p:cNvGrpSpPr>
            <p:nvPr/>
          </p:nvGrpSpPr>
          <p:grpSpPr bwMode="auto">
            <a:xfrm>
              <a:off x="3833" y="1207"/>
              <a:ext cx="861" cy="1452"/>
              <a:chOff x="2426" y="1162"/>
              <a:chExt cx="861" cy="1452"/>
            </a:xfrm>
          </p:grpSpPr>
          <p:grpSp>
            <p:nvGrpSpPr>
              <p:cNvPr id="4" name="Group 100"/>
              <p:cNvGrpSpPr>
                <a:grpSpLocks/>
              </p:cNvGrpSpPr>
              <p:nvPr/>
            </p:nvGrpSpPr>
            <p:grpSpPr bwMode="auto">
              <a:xfrm>
                <a:off x="2426" y="1661"/>
                <a:ext cx="861" cy="136"/>
                <a:chOff x="2200" y="1389"/>
                <a:chExt cx="861" cy="136"/>
              </a:xfrm>
            </p:grpSpPr>
            <p:sp>
              <p:nvSpPr>
                <p:cNvPr id="52335" name="Oval 101"/>
                <p:cNvSpPr>
                  <a:spLocks noChangeArrowheads="1"/>
                </p:cNvSpPr>
                <p:nvPr/>
              </p:nvSpPr>
              <p:spPr bwMode="auto">
                <a:xfrm>
                  <a:off x="2200" y="1389"/>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2336" name="Oval 102"/>
                <p:cNvSpPr>
                  <a:spLocks noChangeArrowheads="1"/>
                </p:cNvSpPr>
                <p:nvPr/>
              </p:nvSpPr>
              <p:spPr bwMode="auto">
                <a:xfrm>
                  <a:off x="2381" y="1389"/>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2337" name="Oval 103"/>
                <p:cNvSpPr>
                  <a:spLocks noChangeArrowheads="1"/>
                </p:cNvSpPr>
                <p:nvPr/>
              </p:nvSpPr>
              <p:spPr bwMode="auto">
                <a:xfrm>
                  <a:off x="2562" y="1389"/>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2338" name="Oval 104"/>
                <p:cNvSpPr>
                  <a:spLocks noChangeArrowheads="1"/>
                </p:cNvSpPr>
                <p:nvPr/>
              </p:nvSpPr>
              <p:spPr bwMode="auto">
                <a:xfrm>
                  <a:off x="2743" y="1389"/>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2339" name="Oval 105"/>
                <p:cNvSpPr>
                  <a:spLocks noChangeArrowheads="1"/>
                </p:cNvSpPr>
                <p:nvPr/>
              </p:nvSpPr>
              <p:spPr bwMode="auto">
                <a:xfrm>
                  <a:off x="2925" y="1389"/>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grpSp>
          <p:grpSp>
            <p:nvGrpSpPr>
              <p:cNvPr id="5" name="Group 106"/>
              <p:cNvGrpSpPr>
                <a:grpSpLocks/>
              </p:cNvGrpSpPr>
              <p:nvPr/>
            </p:nvGrpSpPr>
            <p:grpSpPr bwMode="auto">
              <a:xfrm>
                <a:off x="2426" y="1979"/>
                <a:ext cx="861" cy="136"/>
                <a:chOff x="2200" y="1661"/>
                <a:chExt cx="861" cy="136"/>
              </a:xfrm>
            </p:grpSpPr>
            <p:sp>
              <p:nvSpPr>
                <p:cNvPr id="52330" name="Oval 107"/>
                <p:cNvSpPr>
                  <a:spLocks noChangeArrowheads="1"/>
                </p:cNvSpPr>
                <p:nvPr/>
              </p:nvSpPr>
              <p:spPr bwMode="auto">
                <a:xfrm>
                  <a:off x="2200" y="1661"/>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2331" name="Oval 108"/>
                <p:cNvSpPr>
                  <a:spLocks noChangeArrowheads="1"/>
                </p:cNvSpPr>
                <p:nvPr/>
              </p:nvSpPr>
              <p:spPr bwMode="auto">
                <a:xfrm>
                  <a:off x="2381" y="1661"/>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2332" name="Oval 109"/>
                <p:cNvSpPr>
                  <a:spLocks noChangeArrowheads="1"/>
                </p:cNvSpPr>
                <p:nvPr/>
              </p:nvSpPr>
              <p:spPr bwMode="auto">
                <a:xfrm>
                  <a:off x="2563" y="1661"/>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2333" name="Oval 110"/>
                <p:cNvSpPr>
                  <a:spLocks noChangeArrowheads="1"/>
                </p:cNvSpPr>
                <p:nvPr/>
              </p:nvSpPr>
              <p:spPr bwMode="auto">
                <a:xfrm>
                  <a:off x="2744" y="1661"/>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2334" name="Oval 111"/>
                <p:cNvSpPr>
                  <a:spLocks noChangeArrowheads="1"/>
                </p:cNvSpPr>
                <p:nvPr/>
              </p:nvSpPr>
              <p:spPr bwMode="auto">
                <a:xfrm>
                  <a:off x="2925" y="1661"/>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grpSp>
          <p:grpSp>
            <p:nvGrpSpPr>
              <p:cNvPr id="6" name="Group 112"/>
              <p:cNvGrpSpPr>
                <a:grpSpLocks/>
              </p:cNvGrpSpPr>
              <p:nvPr/>
            </p:nvGrpSpPr>
            <p:grpSpPr bwMode="auto">
              <a:xfrm>
                <a:off x="2607" y="1344"/>
                <a:ext cx="499" cy="136"/>
                <a:chOff x="2381" y="1933"/>
                <a:chExt cx="499" cy="136"/>
              </a:xfrm>
            </p:grpSpPr>
            <p:sp>
              <p:nvSpPr>
                <p:cNvPr id="52327" name="Oval 113"/>
                <p:cNvSpPr>
                  <a:spLocks noChangeArrowheads="1"/>
                </p:cNvSpPr>
                <p:nvPr/>
              </p:nvSpPr>
              <p:spPr bwMode="auto">
                <a:xfrm>
                  <a:off x="2381"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2328" name="Oval 114"/>
                <p:cNvSpPr>
                  <a:spLocks noChangeArrowheads="1"/>
                </p:cNvSpPr>
                <p:nvPr/>
              </p:nvSpPr>
              <p:spPr bwMode="auto">
                <a:xfrm>
                  <a:off x="2562"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2329" name="Oval 115"/>
                <p:cNvSpPr>
                  <a:spLocks noChangeArrowheads="1"/>
                </p:cNvSpPr>
                <p:nvPr/>
              </p:nvSpPr>
              <p:spPr bwMode="auto">
                <a:xfrm>
                  <a:off x="2744"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grpSp>
          <p:grpSp>
            <p:nvGrpSpPr>
              <p:cNvPr id="7" name="Group 116"/>
              <p:cNvGrpSpPr>
                <a:grpSpLocks/>
              </p:cNvGrpSpPr>
              <p:nvPr/>
            </p:nvGrpSpPr>
            <p:grpSpPr bwMode="auto">
              <a:xfrm>
                <a:off x="2493" y="1479"/>
                <a:ext cx="726" cy="182"/>
                <a:chOff x="2472" y="1888"/>
                <a:chExt cx="726" cy="182"/>
              </a:xfrm>
            </p:grpSpPr>
            <p:grpSp>
              <p:nvGrpSpPr>
                <p:cNvPr id="8" name="Group 117"/>
                <p:cNvGrpSpPr>
                  <a:grpSpLocks/>
                </p:cNvGrpSpPr>
                <p:nvPr/>
              </p:nvGrpSpPr>
              <p:grpSpPr bwMode="auto">
                <a:xfrm>
                  <a:off x="2472" y="1889"/>
                  <a:ext cx="726" cy="181"/>
                  <a:chOff x="2426" y="1253"/>
                  <a:chExt cx="726" cy="181"/>
                </a:xfrm>
              </p:grpSpPr>
              <p:sp>
                <p:nvSpPr>
                  <p:cNvPr id="52322" name="Line 118"/>
                  <p:cNvSpPr>
                    <a:spLocks noChangeShapeType="1"/>
                  </p:cNvSpPr>
                  <p:nvPr/>
                </p:nvSpPr>
                <p:spPr bwMode="auto">
                  <a:xfrm>
                    <a:off x="2789" y="1253"/>
                    <a:ext cx="0" cy="181"/>
                  </a:xfrm>
                  <a:prstGeom prst="line">
                    <a:avLst/>
                  </a:prstGeom>
                  <a:noFill/>
                  <a:ln w="9525">
                    <a:solidFill>
                      <a:schemeClr val="tx1"/>
                    </a:solidFill>
                    <a:round/>
                    <a:headEnd/>
                    <a:tailEnd/>
                  </a:ln>
                </p:spPr>
                <p:txBody>
                  <a:bodyPr/>
                  <a:lstStyle/>
                  <a:p>
                    <a:endParaRPr lang="en-US"/>
                  </a:p>
                </p:txBody>
              </p:sp>
              <p:sp>
                <p:nvSpPr>
                  <p:cNvPr id="52323" name="Line 119"/>
                  <p:cNvSpPr>
                    <a:spLocks noChangeShapeType="1"/>
                  </p:cNvSpPr>
                  <p:nvPr/>
                </p:nvSpPr>
                <p:spPr bwMode="auto">
                  <a:xfrm>
                    <a:off x="2789" y="1253"/>
                    <a:ext cx="182" cy="181"/>
                  </a:xfrm>
                  <a:prstGeom prst="line">
                    <a:avLst/>
                  </a:prstGeom>
                  <a:noFill/>
                  <a:ln w="9525">
                    <a:solidFill>
                      <a:schemeClr val="tx1"/>
                    </a:solidFill>
                    <a:round/>
                    <a:headEnd/>
                    <a:tailEnd/>
                  </a:ln>
                </p:spPr>
                <p:txBody>
                  <a:bodyPr/>
                  <a:lstStyle/>
                  <a:p>
                    <a:endParaRPr lang="en-US"/>
                  </a:p>
                </p:txBody>
              </p:sp>
              <p:sp>
                <p:nvSpPr>
                  <p:cNvPr id="52324" name="Line 120"/>
                  <p:cNvSpPr>
                    <a:spLocks noChangeShapeType="1"/>
                  </p:cNvSpPr>
                  <p:nvPr/>
                </p:nvSpPr>
                <p:spPr bwMode="auto">
                  <a:xfrm flipH="1">
                    <a:off x="2608" y="1253"/>
                    <a:ext cx="181" cy="181"/>
                  </a:xfrm>
                  <a:prstGeom prst="line">
                    <a:avLst/>
                  </a:prstGeom>
                  <a:noFill/>
                  <a:ln w="9525">
                    <a:solidFill>
                      <a:schemeClr val="tx1"/>
                    </a:solidFill>
                    <a:round/>
                    <a:headEnd/>
                    <a:tailEnd/>
                  </a:ln>
                </p:spPr>
                <p:txBody>
                  <a:bodyPr/>
                  <a:lstStyle/>
                  <a:p>
                    <a:endParaRPr lang="en-US"/>
                  </a:p>
                </p:txBody>
              </p:sp>
              <p:sp>
                <p:nvSpPr>
                  <p:cNvPr id="52325" name="Line 121"/>
                  <p:cNvSpPr>
                    <a:spLocks noChangeShapeType="1"/>
                  </p:cNvSpPr>
                  <p:nvPr/>
                </p:nvSpPr>
                <p:spPr bwMode="auto">
                  <a:xfrm flipH="1">
                    <a:off x="2426" y="1253"/>
                    <a:ext cx="363" cy="181"/>
                  </a:xfrm>
                  <a:prstGeom prst="line">
                    <a:avLst/>
                  </a:prstGeom>
                  <a:noFill/>
                  <a:ln w="9525">
                    <a:solidFill>
                      <a:schemeClr val="tx1"/>
                    </a:solidFill>
                    <a:round/>
                    <a:headEnd/>
                    <a:tailEnd/>
                  </a:ln>
                </p:spPr>
                <p:txBody>
                  <a:bodyPr/>
                  <a:lstStyle/>
                  <a:p>
                    <a:endParaRPr lang="en-US"/>
                  </a:p>
                </p:txBody>
              </p:sp>
              <p:sp>
                <p:nvSpPr>
                  <p:cNvPr id="52326" name="Line 122"/>
                  <p:cNvSpPr>
                    <a:spLocks noChangeShapeType="1"/>
                  </p:cNvSpPr>
                  <p:nvPr/>
                </p:nvSpPr>
                <p:spPr bwMode="auto">
                  <a:xfrm>
                    <a:off x="2789" y="1253"/>
                    <a:ext cx="363" cy="181"/>
                  </a:xfrm>
                  <a:prstGeom prst="line">
                    <a:avLst/>
                  </a:prstGeom>
                  <a:noFill/>
                  <a:ln w="9525">
                    <a:solidFill>
                      <a:schemeClr val="tx1"/>
                    </a:solidFill>
                    <a:round/>
                    <a:headEnd/>
                    <a:tailEnd/>
                  </a:ln>
                </p:spPr>
                <p:txBody>
                  <a:bodyPr/>
                  <a:lstStyle/>
                  <a:p>
                    <a:endParaRPr lang="en-US"/>
                  </a:p>
                </p:txBody>
              </p:sp>
            </p:grpSp>
            <p:grpSp>
              <p:nvGrpSpPr>
                <p:cNvPr id="9" name="Group 123"/>
                <p:cNvGrpSpPr>
                  <a:grpSpLocks/>
                </p:cNvGrpSpPr>
                <p:nvPr/>
              </p:nvGrpSpPr>
              <p:grpSpPr bwMode="auto">
                <a:xfrm>
                  <a:off x="2472" y="1888"/>
                  <a:ext cx="726" cy="182"/>
                  <a:chOff x="2517" y="1162"/>
                  <a:chExt cx="726" cy="182"/>
                </a:xfrm>
              </p:grpSpPr>
              <p:sp>
                <p:nvSpPr>
                  <p:cNvPr id="52317" name="Line 124"/>
                  <p:cNvSpPr>
                    <a:spLocks noChangeShapeType="1"/>
                  </p:cNvSpPr>
                  <p:nvPr/>
                </p:nvSpPr>
                <p:spPr bwMode="auto">
                  <a:xfrm>
                    <a:off x="2699" y="1162"/>
                    <a:ext cx="181" cy="182"/>
                  </a:xfrm>
                  <a:prstGeom prst="line">
                    <a:avLst/>
                  </a:prstGeom>
                  <a:noFill/>
                  <a:ln w="9525">
                    <a:solidFill>
                      <a:schemeClr val="tx1"/>
                    </a:solidFill>
                    <a:round/>
                    <a:headEnd/>
                    <a:tailEnd/>
                  </a:ln>
                </p:spPr>
                <p:txBody>
                  <a:bodyPr/>
                  <a:lstStyle/>
                  <a:p>
                    <a:endParaRPr lang="en-US"/>
                  </a:p>
                </p:txBody>
              </p:sp>
              <p:sp>
                <p:nvSpPr>
                  <p:cNvPr id="52318" name="Line 125"/>
                  <p:cNvSpPr>
                    <a:spLocks noChangeShapeType="1"/>
                  </p:cNvSpPr>
                  <p:nvPr/>
                </p:nvSpPr>
                <p:spPr bwMode="auto">
                  <a:xfrm>
                    <a:off x="2699" y="1162"/>
                    <a:ext cx="362" cy="182"/>
                  </a:xfrm>
                  <a:prstGeom prst="line">
                    <a:avLst/>
                  </a:prstGeom>
                  <a:noFill/>
                  <a:ln w="9525">
                    <a:solidFill>
                      <a:schemeClr val="tx1"/>
                    </a:solidFill>
                    <a:round/>
                    <a:headEnd/>
                    <a:tailEnd/>
                  </a:ln>
                </p:spPr>
                <p:txBody>
                  <a:bodyPr/>
                  <a:lstStyle/>
                  <a:p>
                    <a:endParaRPr lang="en-US"/>
                  </a:p>
                </p:txBody>
              </p:sp>
              <p:sp>
                <p:nvSpPr>
                  <p:cNvPr id="52319" name="Line 126"/>
                  <p:cNvSpPr>
                    <a:spLocks noChangeShapeType="1"/>
                  </p:cNvSpPr>
                  <p:nvPr/>
                </p:nvSpPr>
                <p:spPr bwMode="auto">
                  <a:xfrm>
                    <a:off x="2699" y="1162"/>
                    <a:ext cx="544" cy="182"/>
                  </a:xfrm>
                  <a:prstGeom prst="line">
                    <a:avLst/>
                  </a:prstGeom>
                  <a:noFill/>
                  <a:ln w="9525">
                    <a:solidFill>
                      <a:schemeClr val="tx1"/>
                    </a:solidFill>
                    <a:round/>
                    <a:headEnd/>
                    <a:tailEnd/>
                  </a:ln>
                </p:spPr>
                <p:txBody>
                  <a:bodyPr/>
                  <a:lstStyle/>
                  <a:p>
                    <a:endParaRPr lang="en-US"/>
                  </a:p>
                </p:txBody>
              </p:sp>
              <p:sp>
                <p:nvSpPr>
                  <p:cNvPr id="52320" name="Line 127"/>
                  <p:cNvSpPr>
                    <a:spLocks noChangeShapeType="1"/>
                  </p:cNvSpPr>
                  <p:nvPr/>
                </p:nvSpPr>
                <p:spPr bwMode="auto">
                  <a:xfrm>
                    <a:off x="2699" y="1162"/>
                    <a:ext cx="0" cy="182"/>
                  </a:xfrm>
                  <a:prstGeom prst="line">
                    <a:avLst/>
                  </a:prstGeom>
                  <a:noFill/>
                  <a:ln w="9525">
                    <a:solidFill>
                      <a:schemeClr val="tx1"/>
                    </a:solidFill>
                    <a:round/>
                    <a:headEnd/>
                    <a:tailEnd/>
                  </a:ln>
                </p:spPr>
                <p:txBody>
                  <a:bodyPr/>
                  <a:lstStyle/>
                  <a:p>
                    <a:endParaRPr lang="en-US"/>
                  </a:p>
                </p:txBody>
              </p:sp>
              <p:sp>
                <p:nvSpPr>
                  <p:cNvPr id="52321" name="Line 128"/>
                  <p:cNvSpPr>
                    <a:spLocks noChangeShapeType="1"/>
                  </p:cNvSpPr>
                  <p:nvPr/>
                </p:nvSpPr>
                <p:spPr bwMode="auto">
                  <a:xfrm flipH="1">
                    <a:off x="2517" y="1162"/>
                    <a:ext cx="182" cy="182"/>
                  </a:xfrm>
                  <a:prstGeom prst="line">
                    <a:avLst/>
                  </a:prstGeom>
                  <a:noFill/>
                  <a:ln w="9525">
                    <a:solidFill>
                      <a:schemeClr val="tx1"/>
                    </a:solidFill>
                    <a:round/>
                    <a:headEnd/>
                    <a:tailEnd/>
                  </a:ln>
                </p:spPr>
                <p:txBody>
                  <a:bodyPr/>
                  <a:lstStyle/>
                  <a:p>
                    <a:endParaRPr lang="en-US"/>
                  </a:p>
                </p:txBody>
              </p:sp>
            </p:grpSp>
            <p:grpSp>
              <p:nvGrpSpPr>
                <p:cNvPr id="10" name="Group 129"/>
                <p:cNvGrpSpPr>
                  <a:grpSpLocks/>
                </p:cNvGrpSpPr>
                <p:nvPr/>
              </p:nvGrpSpPr>
              <p:grpSpPr bwMode="auto">
                <a:xfrm flipH="1">
                  <a:off x="2472" y="1888"/>
                  <a:ext cx="726" cy="182"/>
                  <a:chOff x="2517" y="1162"/>
                  <a:chExt cx="726" cy="182"/>
                </a:xfrm>
              </p:grpSpPr>
              <p:sp>
                <p:nvSpPr>
                  <p:cNvPr id="52312" name="Line 130"/>
                  <p:cNvSpPr>
                    <a:spLocks noChangeShapeType="1"/>
                  </p:cNvSpPr>
                  <p:nvPr/>
                </p:nvSpPr>
                <p:spPr bwMode="auto">
                  <a:xfrm>
                    <a:off x="2699" y="1162"/>
                    <a:ext cx="181" cy="182"/>
                  </a:xfrm>
                  <a:prstGeom prst="line">
                    <a:avLst/>
                  </a:prstGeom>
                  <a:noFill/>
                  <a:ln w="9525">
                    <a:solidFill>
                      <a:schemeClr val="tx1"/>
                    </a:solidFill>
                    <a:round/>
                    <a:headEnd/>
                    <a:tailEnd/>
                  </a:ln>
                </p:spPr>
                <p:txBody>
                  <a:bodyPr/>
                  <a:lstStyle/>
                  <a:p>
                    <a:endParaRPr lang="en-US"/>
                  </a:p>
                </p:txBody>
              </p:sp>
              <p:sp>
                <p:nvSpPr>
                  <p:cNvPr id="52313" name="Line 131"/>
                  <p:cNvSpPr>
                    <a:spLocks noChangeShapeType="1"/>
                  </p:cNvSpPr>
                  <p:nvPr/>
                </p:nvSpPr>
                <p:spPr bwMode="auto">
                  <a:xfrm>
                    <a:off x="2699" y="1162"/>
                    <a:ext cx="362" cy="182"/>
                  </a:xfrm>
                  <a:prstGeom prst="line">
                    <a:avLst/>
                  </a:prstGeom>
                  <a:noFill/>
                  <a:ln w="9525">
                    <a:solidFill>
                      <a:schemeClr val="tx1"/>
                    </a:solidFill>
                    <a:round/>
                    <a:headEnd/>
                    <a:tailEnd/>
                  </a:ln>
                </p:spPr>
                <p:txBody>
                  <a:bodyPr/>
                  <a:lstStyle/>
                  <a:p>
                    <a:endParaRPr lang="en-US"/>
                  </a:p>
                </p:txBody>
              </p:sp>
              <p:sp>
                <p:nvSpPr>
                  <p:cNvPr id="52314" name="Line 132"/>
                  <p:cNvSpPr>
                    <a:spLocks noChangeShapeType="1"/>
                  </p:cNvSpPr>
                  <p:nvPr/>
                </p:nvSpPr>
                <p:spPr bwMode="auto">
                  <a:xfrm>
                    <a:off x="2699" y="1162"/>
                    <a:ext cx="544" cy="182"/>
                  </a:xfrm>
                  <a:prstGeom prst="line">
                    <a:avLst/>
                  </a:prstGeom>
                  <a:noFill/>
                  <a:ln w="9525">
                    <a:solidFill>
                      <a:schemeClr val="tx1"/>
                    </a:solidFill>
                    <a:round/>
                    <a:headEnd/>
                    <a:tailEnd/>
                  </a:ln>
                </p:spPr>
                <p:txBody>
                  <a:bodyPr/>
                  <a:lstStyle/>
                  <a:p>
                    <a:endParaRPr lang="en-US"/>
                  </a:p>
                </p:txBody>
              </p:sp>
              <p:sp>
                <p:nvSpPr>
                  <p:cNvPr id="52315" name="Line 133"/>
                  <p:cNvSpPr>
                    <a:spLocks noChangeShapeType="1"/>
                  </p:cNvSpPr>
                  <p:nvPr/>
                </p:nvSpPr>
                <p:spPr bwMode="auto">
                  <a:xfrm>
                    <a:off x="2699" y="1162"/>
                    <a:ext cx="0" cy="182"/>
                  </a:xfrm>
                  <a:prstGeom prst="line">
                    <a:avLst/>
                  </a:prstGeom>
                  <a:noFill/>
                  <a:ln w="9525">
                    <a:solidFill>
                      <a:schemeClr val="tx1"/>
                    </a:solidFill>
                    <a:round/>
                    <a:headEnd/>
                    <a:tailEnd/>
                  </a:ln>
                </p:spPr>
                <p:txBody>
                  <a:bodyPr/>
                  <a:lstStyle/>
                  <a:p>
                    <a:endParaRPr lang="en-US"/>
                  </a:p>
                </p:txBody>
              </p:sp>
              <p:sp>
                <p:nvSpPr>
                  <p:cNvPr id="52316" name="Line 134"/>
                  <p:cNvSpPr>
                    <a:spLocks noChangeShapeType="1"/>
                  </p:cNvSpPr>
                  <p:nvPr/>
                </p:nvSpPr>
                <p:spPr bwMode="auto">
                  <a:xfrm flipH="1">
                    <a:off x="2517" y="1162"/>
                    <a:ext cx="182" cy="182"/>
                  </a:xfrm>
                  <a:prstGeom prst="line">
                    <a:avLst/>
                  </a:prstGeom>
                  <a:noFill/>
                  <a:ln w="9525">
                    <a:solidFill>
                      <a:schemeClr val="tx1"/>
                    </a:solidFill>
                    <a:round/>
                    <a:headEnd/>
                    <a:tailEnd/>
                  </a:ln>
                </p:spPr>
                <p:txBody>
                  <a:bodyPr/>
                  <a:lstStyle/>
                  <a:p>
                    <a:endParaRPr lang="en-US"/>
                  </a:p>
                </p:txBody>
              </p:sp>
            </p:grpSp>
          </p:grpSp>
          <p:grpSp>
            <p:nvGrpSpPr>
              <p:cNvPr id="11" name="Group 135"/>
              <p:cNvGrpSpPr>
                <a:grpSpLocks/>
              </p:cNvGrpSpPr>
              <p:nvPr/>
            </p:nvGrpSpPr>
            <p:grpSpPr bwMode="auto">
              <a:xfrm>
                <a:off x="2493" y="1797"/>
                <a:ext cx="726" cy="182"/>
                <a:chOff x="2472" y="2273"/>
                <a:chExt cx="726" cy="182"/>
              </a:xfrm>
            </p:grpSpPr>
            <p:grpSp>
              <p:nvGrpSpPr>
                <p:cNvPr id="12" name="Group 136"/>
                <p:cNvGrpSpPr>
                  <a:grpSpLocks/>
                </p:cNvGrpSpPr>
                <p:nvPr/>
              </p:nvGrpSpPr>
              <p:grpSpPr bwMode="auto">
                <a:xfrm>
                  <a:off x="2472" y="2273"/>
                  <a:ext cx="726" cy="182"/>
                  <a:chOff x="2472" y="2477"/>
                  <a:chExt cx="726" cy="182"/>
                </a:xfrm>
              </p:grpSpPr>
              <p:sp>
                <p:nvSpPr>
                  <p:cNvPr id="52304" name="Line 137"/>
                  <p:cNvSpPr>
                    <a:spLocks noChangeShapeType="1"/>
                  </p:cNvSpPr>
                  <p:nvPr/>
                </p:nvSpPr>
                <p:spPr bwMode="auto">
                  <a:xfrm>
                    <a:off x="2835" y="2477"/>
                    <a:ext cx="0" cy="181"/>
                  </a:xfrm>
                  <a:prstGeom prst="line">
                    <a:avLst/>
                  </a:prstGeom>
                  <a:noFill/>
                  <a:ln w="9525">
                    <a:solidFill>
                      <a:schemeClr val="tx1"/>
                    </a:solidFill>
                    <a:round/>
                    <a:headEnd/>
                    <a:tailEnd/>
                  </a:ln>
                </p:spPr>
                <p:txBody>
                  <a:bodyPr/>
                  <a:lstStyle/>
                  <a:p>
                    <a:endParaRPr lang="en-US"/>
                  </a:p>
                </p:txBody>
              </p:sp>
              <p:sp>
                <p:nvSpPr>
                  <p:cNvPr id="52305" name="Line 138"/>
                  <p:cNvSpPr>
                    <a:spLocks noChangeShapeType="1"/>
                  </p:cNvSpPr>
                  <p:nvPr/>
                </p:nvSpPr>
                <p:spPr bwMode="auto">
                  <a:xfrm>
                    <a:off x="3016" y="2478"/>
                    <a:ext cx="0" cy="181"/>
                  </a:xfrm>
                  <a:prstGeom prst="line">
                    <a:avLst/>
                  </a:prstGeom>
                  <a:noFill/>
                  <a:ln w="9525">
                    <a:solidFill>
                      <a:schemeClr val="tx1"/>
                    </a:solidFill>
                    <a:round/>
                    <a:headEnd/>
                    <a:tailEnd/>
                  </a:ln>
                </p:spPr>
                <p:txBody>
                  <a:bodyPr/>
                  <a:lstStyle/>
                  <a:p>
                    <a:endParaRPr lang="en-US"/>
                  </a:p>
                </p:txBody>
              </p:sp>
              <p:sp>
                <p:nvSpPr>
                  <p:cNvPr id="52306" name="Line 139"/>
                  <p:cNvSpPr>
                    <a:spLocks noChangeShapeType="1"/>
                  </p:cNvSpPr>
                  <p:nvPr/>
                </p:nvSpPr>
                <p:spPr bwMode="auto">
                  <a:xfrm>
                    <a:off x="3198" y="2477"/>
                    <a:ext cx="0" cy="181"/>
                  </a:xfrm>
                  <a:prstGeom prst="line">
                    <a:avLst/>
                  </a:prstGeom>
                  <a:noFill/>
                  <a:ln w="9525">
                    <a:solidFill>
                      <a:schemeClr val="tx1"/>
                    </a:solidFill>
                    <a:round/>
                    <a:headEnd/>
                    <a:tailEnd/>
                  </a:ln>
                </p:spPr>
                <p:txBody>
                  <a:bodyPr/>
                  <a:lstStyle/>
                  <a:p>
                    <a:endParaRPr lang="en-US"/>
                  </a:p>
                </p:txBody>
              </p:sp>
              <p:sp>
                <p:nvSpPr>
                  <p:cNvPr id="52307" name="Line 140"/>
                  <p:cNvSpPr>
                    <a:spLocks noChangeShapeType="1"/>
                  </p:cNvSpPr>
                  <p:nvPr/>
                </p:nvSpPr>
                <p:spPr bwMode="auto">
                  <a:xfrm>
                    <a:off x="2653" y="2478"/>
                    <a:ext cx="0" cy="181"/>
                  </a:xfrm>
                  <a:prstGeom prst="line">
                    <a:avLst/>
                  </a:prstGeom>
                  <a:noFill/>
                  <a:ln w="9525">
                    <a:solidFill>
                      <a:schemeClr val="tx1"/>
                    </a:solidFill>
                    <a:round/>
                    <a:headEnd/>
                    <a:tailEnd/>
                  </a:ln>
                </p:spPr>
                <p:txBody>
                  <a:bodyPr/>
                  <a:lstStyle/>
                  <a:p>
                    <a:endParaRPr lang="en-US"/>
                  </a:p>
                </p:txBody>
              </p:sp>
              <p:sp>
                <p:nvSpPr>
                  <p:cNvPr id="52308" name="Line 141"/>
                  <p:cNvSpPr>
                    <a:spLocks noChangeShapeType="1"/>
                  </p:cNvSpPr>
                  <p:nvPr/>
                </p:nvSpPr>
                <p:spPr bwMode="auto">
                  <a:xfrm>
                    <a:off x="2472" y="2478"/>
                    <a:ext cx="0" cy="181"/>
                  </a:xfrm>
                  <a:prstGeom prst="line">
                    <a:avLst/>
                  </a:prstGeom>
                  <a:noFill/>
                  <a:ln w="9525">
                    <a:solidFill>
                      <a:schemeClr val="tx1"/>
                    </a:solidFill>
                    <a:round/>
                    <a:headEnd/>
                    <a:tailEnd/>
                  </a:ln>
                </p:spPr>
                <p:txBody>
                  <a:bodyPr/>
                  <a:lstStyle/>
                  <a:p>
                    <a:endParaRPr lang="en-US"/>
                  </a:p>
                </p:txBody>
              </p:sp>
            </p:grpSp>
            <p:sp>
              <p:nvSpPr>
                <p:cNvPr id="52284" name="Line 142"/>
                <p:cNvSpPr>
                  <a:spLocks noChangeShapeType="1"/>
                </p:cNvSpPr>
                <p:nvPr/>
              </p:nvSpPr>
              <p:spPr bwMode="auto">
                <a:xfrm>
                  <a:off x="2472" y="2273"/>
                  <a:ext cx="181" cy="182"/>
                </a:xfrm>
                <a:prstGeom prst="line">
                  <a:avLst/>
                </a:prstGeom>
                <a:noFill/>
                <a:ln w="9525">
                  <a:solidFill>
                    <a:schemeClr val="tx1"/>
                  </a:solidFill>
                  <a:round/>
                  <a:headEnd/>
                  <a:tailEnd/>
                </a:ln>
              </p:spPr>
              <p:txBody>
                <a:bodyPr/>
                <a:lstStyle/>
                <a:p>
                  <a:endParaRPr lang="en-US"/>
                </a:p>
              </p:txBody>
            </p:sp>
            <p:sp>
              <p:nvSpPr>
                <p:cNvPr id="52285" name="Line 143"/>
                <p:cNvSpPr>
                  <a:spLocks noChangeShapeType="1"/>
                </p:cNvSpPr>
                <p:nvPr/>
              </p:nvSpPr>
              <p:spPr bwMode="auto">
                <a:xfrm>
                  <a:off x="2654" y="2273"/>
                  <a:ext cx="181" cy="182"/>
                </a:xfrm>
                <a:prstGeom prst="line">
                  <a:avLst/>
                </a:prstGeom>
                <a:noFill/>
                <a:ln w="9525">
                  <a:solidFill>
                    <a:schemeClr val="tx1"/>
                  </a:solidFill>
                  <a:round/>
                  <a:headEnd/>
                  <a:tailEnd/>
                </a:ln>
              </p:spPr>
              <p:txBody>
                <a:bodyPr/>
                <a:lstStyle/>
                <a:p>
                  <a:endParaRPr lang="en-US"/>
                </a:p>
              </p:txBody>
            </p:sp>
            <p:sp>
              <p:nvSpPr>
                <p:cNvPr id="52286" name="Line 144"/>
                <p:cNvSpPr>
                  <a:spLocks noChangeShapeType="1"/>
                </p:cNvSpPr>
                <p:nvPr/>
              </p:nvSpPr>
              <p:spPr bwMode="auto">
                <a:xfrm>
                  <a:off x="2835" y="2273"/>
                  <a:ext cx="181" cy="182"/>
                </a:xfrm>
                <a:prstGeom prst="line">
                  <a:avLst/>
                </a:prstGeom>
                <a:noFill/>
                <a:ln w="9525">
                  <a:solidFill>
                    <a:schemeClr val="tx1"/>
                  </a:solidFill>
                  <a:round/>
                  <a:headEnd/>
                  <a:tailEnd/>
                </a:ln>
              </p:spPr>
              <p:txBody>
                <a:bodyPr/>
                <a:lstStyle/>
                <a:p>
                  <a:endParaRPr lang="en-US"/>
                </a:p>
              </p:txBody>
            </p:sp>
            <p:sp>
              <p:nvSpPr>
                <p:cNvPr id="52287" name="Line 145"/>
                <p:cNvSpPr>
                  <a:spLocks noChangeShapeType="1"/>
                </p:cNvSpPr>
                <p:nvPr/>
              </p:nvSpPr>
              <p:spPr bwMode="auto">
                <a:xfrm>
                  <a:off x="3017" y="2273"/>
                  <a:ext cx="181" cy="182"/>
                </a:xfrm>
                <a:prstGeom prst="line">
                  <a:avLst/>
                </a:prstGeom>
                <a:noFill/>
                <a:ln w="9525">
                  <a:solidFill>
                    <a:schemeClr val="tx1"/>
                  </a:solidFill>
                  <a:round/>
                  <a:headEnd/>
                  <a:tailEnd/>
                </a:ln>
              </p:spPr>
              <p:txBody>
                <a:bodyPr/>
                <a:lstStyle/>
                <a:p>
                  <a:endParaRPr lang="en-US"/>
                </a:p>
              </p:txBody>
            </p:sp>
            <p:sp>
              <p:nvSpPr>
                <p:cNvPr id="52288" name="Line 146"/>
                <p:cNvSpPr>
                  <a:spLocks noChangeShapeType="1"/>
                </p:cNvSpPr>
                <p:nvPr/>
              </p:nvSpPr>
              <p:spPr bwMode="auto">
                <a:xfrm flipH="1">
                  <a:off x="2472" y="2273"/>
                  <a:ext cx="181" cy="182"/>
                </a:xfrm>
                <a:prstGeom prst="line">
                  <a:avLst/>
                </a:prstGeom>
                <a:noFill/>
                <a:ln w="9525">
                  <a:solidFill>
                    <a:schemeClr val="tx1"/>
                  </a:solidFill>
                  <a:round/>
                  <a:headEnd/>
                  <a:tailEnd/>
                </a:ln>
              </p:spPr>
              <p:txBody>
                <a:bodyPr/>
                <a:lstStyle/>
                <a:p>
                  <a:endParaRPr lang="en-US"/>
                </a:p>
              </p:txBody>
            </p:sp>
            <p:sp>
              <p:nvSpPr>
                <p:cNvPr id="52289" name="Line 147"/>
                <p:cNvSpPr>
                  <a:spLocks noChangeShapeType="1"/>
                </p:cNvSpPr>
                <p:nvPr/>
              </p:nvSpPr>
              <p:spPr bwMode="auto">
                <a:xfrm flipH="1">
                  <a:off x="2654" y="2273"/>
                  <a:ext cx="181" cy="182"/>
                </a:xfrm>
                <a:prstGeom prst="line">
                  <a:avLst/>
                </a:prstGeom>
                <a:noFill/>
                <a:ln w="9525">
                  <a:solidFill>
                    <a:schemeClr val="tx1"/>
                  </a:solidFill>
                  <a:round/>
                  <a:headEnd/>
                  <a:tailEnd/>
                </a:ln>
              </p:spPr>
              <p:txBody>
                <a:bodyPr/>
                <a:lstStyle/>
                <a:p>
                  <a:endParaRPr lang="en-US"/>
                </a:p>
              </p:txBody>
            </p:sp>
            <p:sp>
              <p:nvSpPr>
                <p:cNvPr id="52290" name="Line 148"/>
                <p:cNvSpPr>
                  <a:spLocks noChangeShapeType="1"/>
                </p:cNvSpPr>
                <p:nvPr/>
              </p:nvSpPr>
              <p:spPr bwMode="auto">
                <a:xfrm flipH="1">
                  <a:off x="2835" y="2273"/>
                  <a:ext cx="181" cy="182"/>
                </a:xfrm>
                <a:prstGeom prst="line">
                  <a:avLst/>
                </a:prstGeom>
                <a:noFill/>
                <a:ln w="9525">
                  <a:solidFill>
                    <a:schemeClr val="tx1"/>
                  </a:solidFill>
                  <a:round/>
                  <a:headEnd/>
                  <a:tailEnd/>
                </a:ln>
              </p:spPr>
              <p:txBody>
                <a:bodyPr/>
                <a:lstStyle/>
                <a:p>
                  <a:endParaRPr lang="en-US"/>
                </a:p>
              </p:txBody>
            </p:sp>
            <p:sp>
              <p:nvSpPr>
                <p:cNvPr id="52291" name="Line 149"/>
                <p:cNvSpPr>
                  <a:spLocks noChangeShapeType="1"/>
                </p:cNvSpPr>
                <p:nvPr/>
              </p:nvSpPr>
              <p:spPr bwMode="auto">
                <a:xfrm flipH="1">
                  <a:off x="3017" y="2273"/>
                  <a:ext cx="181" cy="182"/>
                </a:xfrm>
                <a:prstGeom prst="line">
                  <a:avLst/>
                </a:prstGeom>
                <a:noFill/>
                <a:ln w="9525">
                  <a:solidFill>
                    <a:schemeClr val="tx1"/>
                  </a:solidFill>
                  <a:round/>
                  <a:headEnd/>
                  <a:tailEnd/>
                </a:ln>
              </p:spPr>
              <p:txBody>
                <a:bodyPr/>
                <a:lstStyle/>
                <a:p>
                  <a:endParaRPr lang="en-US"/>
                </a:p>
              </p:txBody>
            </p:sp>
            <p:sp>
              <p:nvSpPr>
                <p:cNvPr id="52292" name="Line 150"/>
                <p:cNvSpPr>
                  <a:spLocks noChangeShapeType="1"/>
                </p:cNvSpPr>
                <p:nvPr/>
              </p:nvSpPr>
              <p:spPr bwMode="auto">
                <a:xfrm>
                  <a:off x="2472" y="2273"/>
                  <a:ext cx="363" cy="182"/>
                </a:xfrm>
                <a:prstGeom prst="line">
                  <a:avLst/>
                </a:prstGeom>
                <a:noFill/>
                <a:ln w="9525">
                  <a:solidFill>
                    <a:schemeClr val="tx1"/>
                  </a:solidFill>
                  <a:round/>
                  <a:headEnd/>
                  <a:tailEnd/>
                </a:ln>
              </p:spPr>
              <p:txBody>
                <a:bodyPr/>
                <a:lstStyle/>
                <a:p>
                  <a:endParaRPr lang="en-US"/>
                </a:p>
              </p:txBody>
            </p:sp>
            <p:sp>
              <p:nvSpPr>
                <p:cNvPr id="52293" name="Line 151"/>
                <p:cNvSpPr>
                  <a:spLocks noChangeShapeType="1"/>
                </p:cNvSpPr>
                <p:nvPr/>
              </p:nvSpPr>
              <p:spPr bwMode="auto">
                <a:xfrm>
                  <a:off x="2653" y="2273"/>
                  <a:ext cx="363" cy="182"/>
                </a:xfrm>
                <a:prstGeom prst="line">
                  <a:avLst/>
                </a:prstGeom>
                <a:noFill/>
                <a:ln w="9525">
                  <a:solidFill>
                    <a:schemeClr val="tx1"/>
                  </a:solidFill>
                  <a:round/>
                  <a:headEnd/>
                  <a:tailEnd/>
                </a:ln>
              </p:spPr>
              <p:txBody>
                <a:bodyPr/>
                <a:lstStyle/>
                <a:p>
                  <a:endParaRPr lang="en-US"/>
                </a:p>
              </p:txBody>
            </p:sp>
            <p:sp>
              <p:nvSpPr>
                <p:cNvPr id="52294" name="Line 152"/>
                <p:cNvSpPr>
                  <a:spLocks noChangeShapeType="1"/>
                </p:cNvSpPr>
                <p:nvPr/>
              </p:nvSpPr>
              <p:spPr bwMode="auto">
                <a:xfrm>
                  <a:off x="2835" y="2273"/>
                  <a:ext cx="363" cy="182"/>
                </a:xfrm>
                <a:prstGeom prst="line">
                  <a:avLst/>
                </a:prstGeom>
                <a:noFill/>
                <a:ln w="9525">
                  <a:solidFill>
                    <a:schemeClr val="tx1"/>
                  </a:solidFill>
                  <a:round/>
                  <a:headEnd/>
                  <a:tailEnd/>
                </a:ln>
              </p:spPr>
              <p:txBody>
                <a:bodyPr/>
                <a:lstStyle/>
                <a:p>
                  <a:endParaRPr lang="en-US"/>
                </a:p>
              </p:txBody>
            </p:sp>
            <p:sp>
              <p:nvSpPr>
                <p:cNvPr id="52295" name="Line 153"/>
                <p:cNvSpPr>
                  <a:spLocks noChangeShapeType="1"/>
                </p:cNvSpPr>
                <p:nvPr/>
              </p:nvSpPr>
              <p:spPr bwMode="auto">
                <a:xfrm flipH="1">
                  <a:off x="2472" y="2273"/>
                  <a:ext cx="363" cy="182"/>
                </a:xfrm>
                <a:prstGeom prst="line">
                  <a:avLst/>
                </a:prstGeom>
                <a:noFill/>
                <a:ln w="9525">
                  <a:solidFill>
                    <a:schemeClr val="tx1"/>
                  </a:solidFill>
                  <a:round/>
                  <a:headEnd/>
                  <a:tailEnd/>
                </a:ln>
              </p:spPr>
              <p:txBody>
                <a:bodyPr/>
                <a:lstStyle/>
                <a:p>
                  <a:endParaRPr lang="en-US"/>
                </a:p>
              </p:txBody>
            </p:sp>
            <p:sp>
              <p:nvSpPr>
                <p:cNvPr id="52296" name="Line 154"/>
                <p:cNvSpPr>
                  <a:spLocks noChangeShapeType="1"/>
                </p:cNvSpPr>
                <p:nvPr/>
              </p:nvSpPr>
              <p:spPr bwMode="auto">
                <a:xfrm flipH="1">
                  <a:off x="2653" y="2273"/>
                  <a:ext cx="363" cy="182"/>
                </a:xfrm>
                <a:prstGeom prst="line">
                  <a:avLst/>
                </a:prstGeom>
                <a:noFill/>
                <a:ln w="9525">
                  <a:solidFill>
                    <a:schemeClr val="tx1"/>
                  </a:solidFill>
                  <a:round/>
                  <a:headEnd/>
                  <a:tailEnd/>
                </a:ln>
              </p:spPr>
              <p:txBody>
                <a:bodyPr/>
                <a:lstStyle/>
                <a:p>
                  <a:endParaRPr lang="en-US"/>
                </a:p>
              </p:txBody>
            </p:sp>
            <p:sp>
              <p:nvSpPr>
                <p:cNvPr id="52297" name="Line 155"/>
                <p:cNvSpPr>
                  <a:spLocks noChangeShapeType="1"/>
                </p:cNvSpPr>
                <p:nvPr/>
              </p:nvSpPr>
              <p:spPr bwMode="auto">
                <a:xfrm flipH="1">
                  <a:off x="2835" y="2273"/>
                  <a:ext cx="363" cy="182"/>
                </a:xfrm>
                <a:prstGeom prst="line">
                  <a:avLst/>
                </a:prstGeom>
                <a:noFill/>
                <a:ln w="9525">
                  <a:solidFill>
                    <a:schemeClr val="tx1"/>
                  </a:solidFill>
                  <a:round/>
                  <a:headEnd/>
                  <a:tailEnd/>
                </a:ln>
              </p:spPr>
              <p:txBody>
                <a:bodyPr/>
                <a:lstStyle/>
                <a:p>
                  <a:endParaRPr lang="en-US"/>
                </a:p>
              </p:txBody>
            </p:sp>
            <p:sp>
              <p:nvSpPr>
                <p:cNvPr id="52298" name="Line 156"/>
                <p:cNvSpPr>
                  <a:spLocks noChangeShapeType="1"/>
                </p:cNvSpPr>
                <p:nvPr/>
              </p:nvSpPr>
              <p:spPr bwMode="auto">
                <a:xfrm>
                  <a:off x="2472" y="2274"/>
                  <a:ext cx="544" cy="181"/>
                </a:xfrm>
                <a:prstGeom prst="line">
                  <a:avLst/>
                </a:prstGeom>
                <a:noFill/>
                <a:ln w="9525">
                  <a:solidFill>
                    <a:schemeClr val="tx1"/>
                  </a:solidFill>
                  <a:round/>
                  <a:headEnd/>
                  <a:tailEnd/>
                </a:ln>
              </p:spPr>
              <p:txBody>
                <a:bodyPr/>
                <a:lstStyle/>
                <a:p>
                  <a:endParaRPr lang="en-US"/>
                </a:p>
              </p:txBody>
            </p:sp>
            <p:sp>
              <p:nvSpPr>
                <p:cNvPr id="52299" name="Line 157"/>
                <p:cNvSpPr>
                  <a:spLocks noChangeShapeType="1"/>
                </p:cNvSpPr>
                <p:nvPr/>
              </p:nvSpPr>
              <p:spPr bwMode="auto">
                <a:xfrm>
                  <a:off x="2654" y="2274"/>
                  <a:ext cx="544" cy="181"/>
                </a:xfrm>
                <a:prstGeom prst="line">
                  <a:avLst/>
                </a:prstGeom>
                <a:noFill/>
                <a:ln w="9525">
                  <a:solidFill>
                    <a:schemeClr val="tx1"/>
                  </a:solidFill>
                  <a:round/>
                  <a:headEnd/>
                  <a:tailEnd/>
                </a:ln>
              </p:spPr>
              <p:txBody>
                <a:bodyPr/>
                <a:lstStyle/>
                <a:p>
                  <a:endParaRPr lang="en-US"/>
                </a:p>
              </p:txBody>
            </p:sp>
            <p:sp>
              <p:nvSpPr>
                <p:cNvPr id="52300" name="Line 158"/>
                <p:cNvSpPr>
                  <a:spLocks noChangeShapeType="1"/>
                </p:cNvSpPr>
                <p:nvPr/>
              </p:nvSpPr>
              <p:spPr bwMode="auto">
                <a:xfrm flipH="1">
                  <a:off x="2472" y="2274"/>
                  <a:ext cx="544" cy="181"/>
                </a:xfrm>
                <a:prstGeom prst="line">
                  <a:avLst/>
                </a:prstGeom>
                <a:noFill/>
                <a:ln w="9525">
                  <a:solidFill>
                    <a:schemeClr val="tx1"/>
                  </a:solidFill>
                  <a:round/>
                  <a:headEnd/>
                  <a:tailEnd/>
                </a:ln>
              </p:spPr>
              <p:txBody>
                <a:bodyPr/>
                <a:lstStyle/>
                <a:p>
                  <a:endParaRPr lang="en-US"/>
                </a:p>
              </p:txBody>
            </p:sp>
            <p:sp>
              <p:nvSpPr>
                <p:cNvPr id="52301" name="Line 159"/>
                <p:cNvSpPr>
                  <a:spLocks noChangeShapeType="1"/>
                </p:cNvSpPr>
                <p:nvPr/>
              </p:nvSpPr>
              <p:spPr bwMode="auto">
                <a:xfrm flipH="1">
                  <a:off x="2654" y="2274"/>
                  <a:ext cx="544" cy="181"/>
                </a:xfrm>
                <a:prstGeom prst="line">
                  <a:avLst/>
                </a:prstGeom>
                <a:noFill/>
                <a:ln w="9525">
                  <a:solidFill>
                    <a:schemeClr val="tx1"/>
                  </a:solidFill>
                  <a:round/>
                  <a:headEnd/>
                  <a:tailEnd/>
                </a:ln>
              </p:spPr>
              <p:txBody>
                <a:bodyPr/>
                <a:lstStyle/>
                <a:p>
                  <a:endParaRPr lang="en-US"/>
                </a:p>
              </p:txBody>
            </p:sp>
            <p:sp>
              <p:nvSpPr>
                <p:cNvPr id="52302" name="Line 160"/>
                <p:cNvSpPr>
                  <a:spLocks noChangeShapeType="1"/>
                </p:cNvSpPr>
                <p:nvPr/>
              </p:nvSpPr>
              <p:spPr bwMode="auto">
                <a:xfrm>
                  <a:off x="2472" y="2274"/>
                  <a:ext cx="726" cy="181"/>
                </a:xfrm>
                <a:prstGeom prst="line">
                  <a:avLst/>
                </a:prstGeom>
                <a:noFill/>
                <a:ln w="9525">
                  <a:solidFill>
                    <a:schemeClr val="tx1"/>
                  </a:solidFill>
                  <a:round/>
                  <a:headEnd/>
                  <a:tailEnd/>
                </a:ln>
              </p:spPr>
              <p:txBody>
                <a:bodyPr/>
                <a:lstStyle/>
                <a:p>
                  <a:endParaRPr lang="en-US"/>
                </a:p>
              </p:txBody>
            </p:sp>
            <p:sp>
              <p:nvSpPr>
                <p:cNvPr id="52303" name="Line 161"/>
                <p:cNvSpPr>
                  <a:spLocks noChangeShapeType="1"/>
                </p:cNvSpPr>
                <p:nvPr/>
              </p:nvSpPr>
              <p:spPr bwMode="auto">
                <a:xfrm flipH="1">
                  <a:off x="2472" y="2274"/>
                  <a:ext cx="726" cy="181"/>
                </a:xfrm>
                <a:prstGeom prst="line">
                  <a:avLst/>
                </a:prstGeom>
                <a:noFill/>
                <a:ln w="9525">
                  <a:solidFill>
                    <a:schemeClr val="tx1"/>
                  </a:solidFill>
                  <a:round/>
                  <a:headEnd/>
                  <a:tailEnd/>
                </a:ln>
              </p:spPr>
              <p:txBody>
                <a:bodyPr/>
                <a:lstStyle/>
                <a:p>
                  <a:endParaRPr lang="en-US"/>
                </a:p>
              </p:txBody>
            </p:sp>
          </p:grpSp>
          <p:grpSp>
            <p:nvGrpSpPr>
              <p:cNvPr id="13" name="Group 162"/>
              <p:cNvGrpSpPr>
                <a:grpSpLocks/>
              </p:cNvGrpSpPr>
              <p:nvPr/>
            </p:nvGrpSpPr>
            <p:grpSpPr bwMode="auto">
              <a:xfrm flipV="1">
                <a:off x="2493" y="2115"/>
                <a:ext cx="726" cy="182"/>
                <a:chOff x="2472" y="1888"/>
                <a:chExt cx="726" cy="182"/>
              </a:xfrm>
            </p:grpSpPr>
            <p:grpSp>
              <p:nvGrpSpPr>
                <p:cNvPr id="14" name="Group 163"/>
                <p:cNvGrpSpPr>
                  <a:grpSpLocks/>
                </p:cNvGrpSpPr>
                <p:nvPr/>
              </p:nvGrpSpPr>
              <p:grpSpPr bwMode="auto">
                <a:xfrm>
                  <a:off x="2472" y="1889"/>
                  <a:ext cx="726" cy="181"/>
                  <a:chOff x="2426" y="1253"/>
                  <a:chExt cx="726" cy="181"/>
                </a:xfrm>
              </p:grpSpPr>
              <p:sp>
                <p:nvSpPr>
                  <p:cNvPr id="52278" name="Line 164"/>
                  <p:cNvSpPr>
                    <a:spLocks noChangeShapeType="1"/>
                  </p:cNvSpPr>
                  <p:nvPr/>
                </p:nvSpPr>
                <p:spPr bwMode="auto">
                  <a:xfrm>
                    <a:off x="2789" y="1253"/>
                    <a:ext cx="0" cy="181"/>
                  </a:xfrm>
                  <a:prstGeom prst="line">
                    <a:avLst/>
                  </a:prstGeom>
                  <a:noFill/>
                  <a:ln w="9525">
                    <a:solidFill>
                      <a:schemeClr val="tx1"/>
                    </a:solidFill>
                    <a:round/>
                    <a:headEnd/>
                    <a:tailEnd/>
                  </a:ln>
                </p:spPr>
                <p:txBody>
                  <a:bodyPr/>
                  <a:lstStyle/>
                  <a:p>
                    <a:endParaRPr lang="en-US"/>
                  </a:p>
                </p:txBody>
              </p:sp>
              <p:sp>
                <p:nvSpPr>
                  <p:cNvPr id="52279" name="Line 165"/>
                  <p:cNvSpPr>
                    <a:spLocks noChangeShapeType="1"/>
                  </p:cNvSpPr>
                  <p:nvPr/>
                </p:nvSpPr>
                <p:spPr bwMode="auto">
                  <a:xfrm>
                    <a:off x="2789" y="1253"/>
                    <a:ext cx="182" cy="181"/>
                  </a:xfrm>
                  <a:prstGeom prst="line">
                    <a:avLst/>
                  </a:prstGeom>
                  <a:noFill/>
                  <a:ln w="9525">
                    <a:solidFill>
                      <a:schemeClr val="tx1"/>
                    </a:solidFill>
                    <a:round/>
                    <a:headEnd/>
                    <a:tailEnd/>
                  </a:ln>
                </p:spPr>
                <p:txBody>
                  <a:bodyPr/>
                  <a:lstStyle/>
                  <a:p>
                    <a:endParaRPr lang="en-US"/>
                  </a:p>
                </p:txBody>
              </p:sp>
              <p:sp>
                <p:nvSpPr>
                  <p:cNvPr id="52280" name="Line 166"/>
                  <p:cNvSpPr>
                    <a:spLocks noChangeShapeType="1"/>
                  </p:cNvSpPr>
                  <p:nvPr/>
                </p:nvSpPr>
                <p:spPr bwMode="auto">
                  <a:xfrm flipH="1">
                    <a:off x="2608" y="1253"/>
                    <a:ext cx="181" cy="181"/>
                  </a:xfrm>
                  <a:prstGeom prst="line">
                    <a:avLst/>
                  </a:prstGeom>
                  <a:noFill/>
                  <a:ln w="9525">
                    <a:solidFill>
                      <a:schemeClr val="tx1"/>
                    </a:solidFill>
                    <a:round/>
                    <a:headEnd/>
                    <a:tailEnd/>
                  </a:ln>
                </p:spPr>
                <p:txBody>
                  <a:bodyPr/>
                  <a:lstStyle/>
                  <a:p>
                    <a:endParaRPr lang="en-US"/>
                  </a:p>
                </p:txBody>
              </p:sp>
              <p:sp>
                <p:nvSpPr>
                  <p:cNvPr id="52281" name="Line 167"/>
                  <p:cNvSpPr>
                    <a:spLocks noChangeShapeType="1"/>
                  </p:cNvSpPr>
                  <p:nvPr/>
                </p:nvSpPr>
                <p:spPr bwMode="auto">
                  <a:xfrm flipH="1">
                    <a:off x="2426" y="1253"/>
                    <a:ext cx="363" cy="181"/>
                  </a:xfrm>
                  <a:prstGeom prst="line">
                    <a:avLst/>
                  </a:prstGeom>
                  <a:noFill/>
                  <a:ln w="9525">
                    <a:solidFill>
                      <a:schemeClr val="tx1"/>
                    </a:solidFill>
                    <a:round/>
                    <a:headEnd/>
                    <a:tailEnd/>
                  </a:ln>
                </p:spPr>
                <p:txBody>
                  <a:bodyPr/>
                  <a:lstStyle/>
                  <a:p>
                    <a:endParaRPr lang="en-US"/>
                  </a:p>
                </p:txBody>
              </p:sp>
              <p:sp>
                <p:nvSpPr>
                  <p:cNvPr id="52282" name="Line 168"/>
                  <p:cNvSpPr>
                    <a:spLocks noChangeShapeType="1"/>
                  </p:cNvSpPr>
                  <p:nvPr/>
                </p:nvSpPr>
                <p:spPr bwMode="auto">
                  <a:xfrm>
                    <a:off x="2789" y="1253"/>
                    <a:ext cx="363" cy="181"/>
                  </a:xfrm>
                  <a:prstGeom prst="line">
                    <a:avLst/>
                  </a:prstGeom>
                  <a:noFill/>
                  <a:ln w="9525">
                    <a:solidFill>
                      <a:schemeClr val="tx1"/>
                    </a:solidFill>
                    <a:round/>
                    <a:headEnd/>
                    <a:tailEnd/>
                  </a:ln>
                </p:spPr>
                <p:txBody>
                  <a:bodyPr/>
                  <a:lstStyle/>
                  <a:p>
                    <a:endParaRPr lang="en-US"/>
                  </a:p>
                </p:txBody>
              </p:sp>
            </p:grpSp>
            <p:grpSp>
              <p:nvGrpSpPr>
                <p:cNvPr id="15" name="Group 169"/>
                <p:cNvGrpSpPr>
                  <a:grpSpLocks/>
                </p:cNvGrpSpPr>
                <p:nvPr/>
              </p:nvGrpSpPr>
              <p:grpSpPr bwMode="auto">
                <a:xfrm>
                  <a:off x="2472" y="1888"/>
                  <a:ext cx="726" cy="182"/>
                  <a:chOff x="2517" y="1162"/>
                  <a:chExt cx="726" cy="182"/>
                </a:xfrm>
              </p:grpSpPr>
              <p:sp>
                <p:nvSpPr>
                  <p:cNvPr id="52273" name="Line 170"/>
                  <p:cNvSpPr>
                    <a:spLocks noChangeShapeType="1"/>
                  </p:cNvSpPr>
                  <p:nvPr/>
                </p:nvSpPr>
                <p:spPr bwMode="auto">
                  <a:xfrm>
                    <a:off x="2699" y="1162"/>
                    <a:ext cx="181" cy="182"/>
                  </a:xfrm>
                  <a:prstGeom prst="line">
                    <a:avLst/>
                  </a:prstGeom>
                  <a:noFill/>
                  <a:ln w="9525">
                    <a:solidFill>
                      <a:schemeClr val="tx1"/>
                    </a:solidFill>
                    <a:round/>
                    <a:headEnd/>
                    <a:tailEnd/>
                  </a:ln>
                </p:spPr>
                <p:txBody>
                  <a:bodyPr/>
                  <a:lstStyle/>
                  <a:p>
                    <a:endParaRPr lang="en-US"/>
                  </a:p>
                </p:txBody>
              </p:sp>
              <p:sp>
                <p:nvSpPr>
                  <p:cNvPr id="52274" name="Line 171"/>
                  <p:cNvSpPr>
                    <a:spLocks noChangeShapeType="1"/>
                  </p:cNvSpPr>
                  <p:nvPr/>
                </p:nvSpPr>
                <p:spPr bwMode="auto">
                  <a:xfrm>
                    <a:off x="2699" y="1162"/>
                    <a:ext cx="362" cy="182"/>
                  </a:xfrm>
                  <a:prstGeom prst="line">
                    <a:avLst/>
                  </a:prstGeom>
                  <a:noFill/>
                  <a:ln w="9525">
                    <a:solidFill>
                      <a:schemeClr val="tx1"/>
                    </a:solidFill>
                    <a:round/>
                    <a:headEnd/>
                    <a:tailEnd/>
                  </a:ln>
                </p:spPr>
                <p:txBody>
                  <a:bodyPr/>
                  <a:lstStyle/>
                  <a:p>
                    <a:endParaRPr lang="en-US"/>
                  </a:p>
                </p:txBody>
              </p:sp>
              <p:sp>
                <p:nvSpPr>
                  <p:cNvPr id="52275" name="Line 172"/>
                  <p:cNvSpPr>
                    <a:spLocks noChangeShapeType="1"/>
                  </p:cNvSpPr>
                  <p:nvPr/>
                </p:nvSpPr>
                <p:spPr bwMode="auto">
                  <a:xfrm>
                    <a:off x="2699" y="1162"/>
                    <a:ext cx="544" cy="182"/>
                  </a:xfrm>
                  <a:prstGeom prst="line">
                    <a:avLst/>
                  </a:prstGeom>
                  <a:noFill/>
                  <a:ln w="9525">
                    <a:solidFill>
                      <a:schemeClr val="tx1"/>
                    </a:solidFill>
                    <a:round/>
                    <a:headEnd/>
                    <a:tailEnd/>
                  </a:ln>
                </p:spPr>
                <p:txBody>
                  <a:bodyPr/>
                  <a:lstStyle/>
                  <a:p>
                    <a:endParaRPr lang="en-US"/>
                  </a:p>
                </p:txBody>
              </p:sp>
              <p:sp>
                <p:nvSpPr>
                  <p:cNvPr id="52276" name="Line 173"/>
                  <p:cNvSpPr>
                    <a:spLocks noChangeShapeType="1"/>
                  </p:cNvSpPr>
                  <p:nvPr/>
                </p:nvSpPr>
                <p:spPr bwMode="auto">
                  <a:xfrm>
                    <a:off x="2699" y="1162"/>
                    <a:ext cx="0" cy="182"/>
                  </a:xfrm>
                  <a:prstGeom prst="line">
                    <a:avLst/>
                  </a:prstGeom>
                  <a:noFill/>
                  <a:ln w="9525">
                    <a:solidFill>
                      <a:schemeClr val="tx1"/>
                    </a:solidFill>
                    <a:round/>
                    <a:headEnd/>
                    <a:tailEnd/>
                  </a:ln>
                </p:spPr>
                <p:txBody>
                  <a:bodyPr/>
                  <a:lstStyle/>
                  <a:p>
                    <a:endParaRPr lang="en-US"/>
                  </a:p>
                </p:txBody>
              </p:sp>
              <p:sp>
                <p:nvSpPr>
                  <p:cNvPr id="52277" name="Line 174"/>
                  <p:cNvSpPr>
                    <a:spLocks noChangeShapeType="1"/>
                  </p:cNvSpPr>
                  <p:nvPr/>
                </p:nvSpPr>
                <p:spPr bwMode="auto">
                  <a:xfrm flipH="1">
                    <a:off x="2517" y="1162"/>
                    <a:ext cx="182" cy="182"/>
                  </a:xfrm>
                  <a:prstGeom prst="line">
                    <a:avLst/>
                  </a:prstGeom>
                  <a:noFill/>
                  <a:ln w="9525">
                    <a:solidFill>
                      <a:schemeClr val="tx1"/>
                    </a:solidFill>
                    <a:round/>
                    <a:headEnd/>
                    <a:tailEnd/>
                  </a:ln>
                </p:spPr>
                <p:txBody>
                  <a:bodyPr/>
                  <a:lstStyle/>
                  <a:p>
                    <a:endParaRPr lang="en-US"/>
                  </a:p>
                </p:txBody>
              </p:sp>
            </p:grpSp>
            <p:grpSp>
              <p:nvGrpSpPr>
                <p:cNvPr id="16" name="Group 175"/>
                <p:cNvGrpSpPr>
                  <a:grpSpLocks/>
                </p:cNvGrpSpPr>
                <p:nvPr/>
              </p:nvGrpSpPr>
              <p:grpSpPr bwMode="auto">
                <a:xfrm flipH="1">
                  <a:off x="2472" y="1888"/>
                  <a:ext cx="726" cy="182"/>
                  <a:chOff x="2517" y="1162"/>
                  <a:chExt cx="726" cy="182"/>
                </a:xfrm>
              </p:grpSpPr>
              <p:sp>
                <p:nvSpPr>
                  <p:cNvPr id="52268" name="Line 176"/>
                  <p:cNvSpPr>
                    <a:spLocks noChangeShapeType="1"/>
                  </p:cNvSpPr>
                  <p:nvPr/>
                </p:nvSpPr>
                <p:spPr bwMode="auto">
                  <a:xfrm>
                    <a:off x="2699" y="1162"/>
                    <a:ext cx="181" cy="182"/>
                  </a:xfrm>
                  <a:prstGeom prst="line">
                    <a:avLst/>
                  </a:prstGeom>
                  <a:noFill/>
                  <a:ln w="9525">
                    <a:solidFill>
                      <a:schemeClr val="tx1"/>
                    </a:solidFill>
                    <a:round/>
                    <a:headEnd/>
                    <a:tailEnd/>
                  </a:ln>
                </p:spPr>
                <p:txBody>
                  <a:bodyPr/>
                  <a:lstStyle/>
                  <a:p>
                    <a:endParaRPr lang="en-US"/>
                  </a:p>
                </p:txBody>
              </p:sp>
              <p:sp>
                <p:nvSpPr>
                  <p:cNvPr id="52269" name="Line 177"/>
                  <p:cNvSpPr>
                    <a:spLocks noChangeShapeType="1"/>
                  </p:cNvSpPr>
                  <p:nvPr/>
                </p:nvSpPr>
                <p:spPr bwMode="auto">
                  <a:xfrm>
                    <a:off x="2699" y="1162"/>
                    <a:ext cx="362" cy="182"/>
                  </a:xfrm>
                  <a:prstGeom prst="line">
                    <a:avLst/>
                  </a:prstGeom>
                  <a:noFill/>
                  <a:ln w="9525">
                    <a:solidFill>
                      <a:schemeClr val="tx1"/>
                    </a:solidFill>
                    <a:round/>
                    <a:headEnd/>
                    <a:tailEnd/>
                  </a:ln>
                </p:spPr>
                <p:txBody>
                  <a:bodyPr/>
                  <a:lstStyle/>
                  <a:p>
                    <a:endParaRPr lang="en-US"/>
                  </a:p>
                </p:txBody>
              </p:sp>
              <p:sp>
                <p:nvSpPr>
                  <p:cNvPr id="52270" name="Line 178"/>
                  <p:cNvSpPr>
                    <a:spLocks noChangeShapeType="1"/>
                  </p:cNvSpPr>
                  <p:nvPr/>
                </p:nvSpPr>
                <p:spPr bwMode="auto">
                  <a:xfrm>
                    <a:off x="2699" y="1162"/>
                    <a:ext cx="544" cy="182"/>
                  </a:xfrm>
                  <a:prstGeom prst="line">
                    <a:avLst/>
                  </a:prstGeom>
                  <a:noFill/>
                  <a:ln w="9525">
                    <a:solidFill>
                      <a:schemeClr val="tx1"/>
                    </a:solidFill>
                    <a:round/>
                    <a:headEnd/>
                    <a:tailEnd/>
                  </a:ln>
                </p:spPr>
                <p:txBody>
                  <a:bodyPr/>
                  <a:lstStyle/>
                  <a:p>
                    <a:endParaRPr lang="en-US"/>
                  </a:p>
                </p:txBody>
              </p:sp>
              <p:sp>
                <p:nvSpPr>
                  <p:cNvPr id="52271" name="Line 179"/>
                  <p:cNvSpPr>
                    <a:spLocks noChangeShapeType="1"/>
                  </p:cNvSpPr>
                  <p:nvPr/>
                </p:nvSpPr>
                <p:spPr bwMode="auto">
                  <a:xfrm>
                    <a:off x="2699" y="1162"/>
                    <a:ext cx="0" cy="182"/>
                  </a:xfrm>
                  <a:prstGeom prst="line">
                    <a:avLst/>
                  </a:prstGeom>
                  <a:noFill/>
                  <a:ln w="9525">
                    <a:solidFill>
                      <a:schemeClr val="tx1"/>
                    </a:solidFill>
                    <a:round/>
                    <a:headEnd/>
                    <a:tailEnd/>
                  </a:ln>
                </p:spPr>
                <p:txBody>
                  <a:bodyPr/>
                  <a:lstStyle/>
                  <a:p>
                    <a:endParaRPr lang="en-US"/>
                  </a:p>
                </p:txBody>
              </p:sp>
              <p:sp>
                <p:nvSpPr>
                  <p:cNvPr id="52272" name="Line 180"/>
                  <p:cNvSpPr>
                    <a:spLocks noChangeShapeType="1"/>
                  </p:cNvSpPr>
                  <p:nvPr/>
                </p:nvSpPr>
                <p:spPr bwMode="auto">
                  <a:xfrm flipH="1">
                    <a:off x="2517" y="1162"/>
                    <a:ext cx="182" cy="182"/>
                  </a:xfrm>
                  <a:prstGeom prst="line">
                    <a:avLst/>
                  </a:prstGeom>
                  <a:noFill/>
                  <a:ln w="9525">
                    <a:solidFill>
                      <a:schemeClr val="tx1"/>
                    </a:solidFill>
                    <a:round/>
                    <a:headEnd/>
                    <a:tailEnd/>
                  </a:ln>
                </p:spPr>
                <p:txBody>
                  <a:bodyPr/>
                  <a:lstStyle/>
                  <a:p>
                    <a:endParaRPr lang="en-US"/>
                  </a:p>
                </p:txBody>
              </p:sp>
            </p:grpSp>
          </p:grpSp>
          <p:grpSp>
            <p:nvGrpSpPr>
              <p:cNvPr id="17" name="Group 181"/>
              <p:cNvGrpSpPr>
                <a:grpSpLocks/>
              </p:cNvGrpSpPr>
              <p:nvPr/>
            </p:nvGrpSpPr>
            <p:grpSpPr bwMode="auto">
              <a:xfrm>
                <a:off x="2607" y="2296"/>
                <a:ext cx="499" cy="136"/>
                <a:chOff x="2381" y="1933"/>
                <a:chExt cx="499" cy="136"/>
              </a:xfrm>
            </p:grpSpPr>
            <p:sp>
              <p:nvSpPr>
                <p:cNvPr id="52262" name="Oval 182"/>
                <p:cNvSpPr>
                  <a:spLocks noChangeArrowheads="1"/>
                </p:cNvSpPr>
                <p:nvPr/>
              </p:nvSpPr>
              <p:spPr bwMode="auto">
                <a:xfrm>
                  <a:off x="2381"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2263" name="Oval 183"/>
                <p:cNvSpPr>
                  <a:spLocks noChangeArrowheads="1"/>
                </p:cNvSpPr>
                <p:nvPr/>
              </p:nvSpPr>
              <p:spPr bwMode="auto">
                <a:xfrm>
                  <a:off x="2562"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sp>
              <p:nvSpPr>
                <p:cNvPr id="52264" name="Oval 184"/>
                <p:cNvSpPr>
                  <a:spLocks noChangeArrowheads="1"/>
                </p:cNvSpPr>
                <p:nvPr/>
              </p:nvSpPr>
              <p:spPr bwMode="auto">
                <a:xfrm>
                  <a:off x="2744" y="1933"/>
                  <a:ext cx="136" cy="136"/>
                </a:xfrm>
                <a:prstGeom prst="ellipse">
                  <a:avLst/>
                </a:prstGeom>
                <a:solidFill>
                  <a:schemeClr val="bg1"/>
                </a:solidFill>
                <a:ln w="15875" algn="ctr">
                  <a:solidFill>
                    <a:schemeClr val="tx1"/>
                  </a:solidFill>
                  <a:round/>
                  <a:headEnd/>
                  <a:tailEnd/>
                </a:ln>
              </p:spPr>
              <p:txBody>
                <a:bodyPr wrap="none" anchor="ctr"/>
                <a:lstStyle/>
                <a:p>
                  <a:endParaRPr lang="en-US"/>
                </a:p>
              </p:txBody>
            </p:sp>
          </p:grpSp>
          <p:grpSp>
            <p:nvGrpSpPr>
              <p:cNvPr id="18" name="Group 185"/>
              <p:cNvGrpSpPr>
                <a:grpSpLocks/>
              </p:cNvGrpSpPr>
              <p:nvPr/>
            </p:nvGrpSpPr>
            <p:grpSpPr bwMode="auto">
              <a:xfrm>
                <a:off x="2675" y="2432"/>
                <a:ext cx="363" cy="182"/>
                <a:chOff x="2653" y="2432"/>
                <a:chExt cx="363" cy="182"/>
              </a:xfrm>
            </p:grpSpPr>
            <p:sp>
              <p:nvSpPr>
                <p:cNvPr id="52259" name="Line 186"/>
                <p:cNvSpPr>
                  <a:spLocks noChangeShapeType="1"/>
                </p:cNvSpPr>
                <p:nvPr/>
              </p:nvSpPr>
              <p:spPr bwMode="auto">
                <a:xfrm flipV="1">
                  <a:off x="2653" y="2432"/>
                  <a:ext cx="0" cy="182"/>
                </a:xfrm>
                <a:prstGeom prst="line">
                  <a:avLst/>
                </a:prstGeom>
                <a:noFill/>
                <a:ln w="9525">
                  <a:solidFill>
                    <a:schemeClr val="tx1"/>
                  </a:solidFill>
                  <a:round/>
                  <a:headEnd/>
                  <a:tailEnd type="triangle" w="med" len="med"/>
                </a:ln>
              </p:spPr>
              <p:txBody>
                <a:bodyPr/>
                <a:lstStyle/>
                <a:p>
                  <a:endParaRPr lang="en-US"/>
                </a:p>
              </p:txBody>
            </p:sp>
            <p:sp>
              <p:nvSpPr>
                <p:cNvPr id="52260" name="Line 187"/>
                <p:cNvSpPr>
                  <a:spLocks noChangeShapeType="1"/>
                </p:cNvSpPr>
                <p:nvPr/>
              </p:nvSpPr>
              <p:spPr bwMode="auto">
                <a:xfrm flipV="1">
                  <a:off x="2835" y="2432"/>
                  <a:ext cx="0" cy="182"/>
                </a:xfrm>
                <a:prstGeom prst="line">
                  <a:avLst/>
                </a:prstGeom>
                <a:noFill/>
                <a:ln w="9525">
                  <a:solidFill>
                    <a:schemeClr val="tx1"/>
                  </a:solidFill>
                  <a:round/>
                  <a:headEnd/>
                  <a:tailEnd type="triangle" w="med" len="med"/>
                </a:ln>
              </p:spPr>
              <p:txBody>
                <a:bodyPr/>
                <a:lstStyle/>
                <a:p>
                  <a:endParaRPr lang="en-US"/>
                </a:p>
              </p:txBody>
            </p:sp>
            <p:sp>
              <p:nvSpPr>
                <p:cNvPr id="52261" name="Line 188"/>
                <p:cNvSpPr>
                  <a:spLocks noChangeShapeType="1"/>
                </p:cNvSpPr>
                <p:nvPr/>
              </p:nvSpPr>
              <p:spPr bwMode="auto">
                <a:xfrm flipV="1">
                  <a:off x="3016" y="2432"/>
                  <a:ext cx="0" cy="182"/>
                </a:xfrm>
                <a:prstGeom prst="line">
                  <a:avLst/>
                </a:prstGeom>
                <a:noFill/>
                <a:ln w="9525">
                  <a:solidFill>
                    <a:schemeClr val="tx1"/>
                  </a:solidFill>
                  <a:round/>
                  <a:headEnd/>
                  <a:tailEnd type="triangle" w="med" len="med"/>
                </a:ln>
              </p:spPr>
              <p:txBody>
                <a:bodyPr/>
                <a:lstStyle/>
                <a:p>
                  <a:endParaRPr lang="en-US"/>
                </a:p>
              </p:txBody>
            </p:sp>
          </p:grpSp>
          <p:grpSp>
            <p:nvGrpSpPr>
              <p:cNvPr id="19" name="Group 189"/>
              <p:cNvGrpSpPr>
                <a:grpSpLocks/>
              </p:cNvGrpSpPr>
              <p:nvPr/>
            </p:nvGrpSpPr>
            <p:grpSpPr bwMode="auto">
              <a:xfrm>
                <a:off x="2675" y="1162"/>
                <a:ext cx="363" cy="182"/>
                <a:chOff x="2653" y="2432"/>
                <a:chExt cx="363" cy="182"/>
              </a:xfrm>
            </p:grpSpPr>
            <p:sp>
              <p:nvSpPr>
                <p:cNvPr id="52256" name="Line 190"/>
                <p:cNvSpPr>
                  <a:spLocks noChangeShapeType="1"/>
                </p:cNvSpPr>
                <p:nvPr/>
              </p:nvSpPr>
              <p:spPr bwMode="auto">
                <a:xfrm flipV="1">
                  <a:off x="2653" y="2432"/>
                  <a:ext cx="0" cy="182"/>
                </a:xfrm>
                <a:prstGeom prst="line">
                  <a:avLst/>
                </a:prstGeom>
                <a:noFill/>
                <a:ln w="9525">
                  <a:solidFill>
                    <a:schemeClr val="tx1"/>
                  </a:solidFill>
                  <a:round/>
                  <a:headEnd/>
                  <a:tailEnd type="triangle" w="med" len="med"/>
                </a:ln>
              </p:spPr>
              <p:txBody>
                <a:bodyPr/>
                <a:lstStyle/>
                <a:p>
                  <a:endParaRPr lang="en-US"/>
                </a:p>
              </p:txBody>
            </p:sp>
            <p:sp>
              <p:nvSpPr>
                <p:cNvPr id="52257" name="Line 191"/>
                <p:cNvSpPr>
                  <a:spLocks noChangeShapeType="1"/>
                </p:cNvSpPr>
                <p:nvPr/>
              </p:nvSpPr>
              <p:spPr bwMode="auto">
                <a:xfrm flipV="1">
                  <a:off x="2835" y="2432"/>
                  <a:ext cx="0" cy="182"/>
                </a:xfrm>
                <a:prstGeom prst="line">
                  <a:avLst/>
                </a:prstGeom>
                <a:noFill/>
                <a:ln w="9525">
                  <a:solidFill>
                    <a:schemeClr val="tx1"/>
                  </a:solidFill>
                  <a:round/>
                  <a:headEnd/>
                  <a:tailEnd type="triangle" w="med" len="med"/>
                </a:ln>
              </p:spPr>
              <p:txBody>
                <a:bodyPr/>
                <a:lstStyle/>
                <a:p>
                  <a:endParaRPr lang="en-US"/>
                </a:p>
              </p:txBody>
            </p:sp>
            <p:sp>
              <p:nvSpPr>
                <p:cNvPr id="52258" name="Line 192"/>
                <p:cNvSpPr>
                  <a:spLocks noChangeShapeType="1"/>
                </p:cNvSpPr>
                <p:nvPr/>
              </p:nvSpPr>
              <p:spPr bwMode="auto">
                <a:xfrm flipV="1">
                  <a:off x="3016" y="2432"/>
                  <a:ext cx="0" cy="182"/>
                </a:xfrm>
                <a:prstGeom prst="line">
                  <a:avLst/>
                </a:prstGeom>
                <a:noFill/>
                <a:ln w="9525">
                  <a:solidFill>
                    <a:schemeClr val="tx1"/>
                  </a:solidFill>
                  <a:round/>
                  <a:headEnd/>
                  <a:tailEnd type="triangle" w="med" len="med"/>
                </a:ln>
              </p:spPr>
              <p:txBody>
                <a:bodyPr/>
                <a:lstStyle/>
                <a:p>
                  <a:endParaRPr lang="en-US"/>
                </a:p>
              </p:txBody>
            </p:sp>
          </p:grpSp>
        </p:grpSp>
        <p:sp>
          <p:nvSpPr>
            <p:cNvPr id="52242" name="Freeform 193"/>
            <p:cNvSpPr>
              <a:spLocks/>
            </p:cNvSpPr>
            <p:nvPr/>
          </p:nvSpPr>
          <p:spPr bwMode="auto">
            <a:xfrm>
              <a:off x="3742" y="1389"/>
              <a:ext cx="272" cy="998"/>
            </a:xfrm>
            <a:custGeom>
              <a:avLst/>
              <a:gdLst>
                <a:gd name="T0" fmla="*/ 272 w 272"/>
                <a:gd name="T1" fmla="*/ 13 h 1119"/>
                <a:gd name="T2" fmla="*/ 182 w 272"/>
                <a:gd name="T3" fmla="*/ 13 h 1119"/>
                <a:gd name="T4" fmla="*/ 46 w 272"/>
                <a:gd name="T5" fmla="*/ 95 h 1119"/>
                <a:gd name="T6" fmla="*/ 0 w 272"/>
                <a:gd name="T7" fmla="*/ 259 h 1119"/>
                <a:gd name="T8" fmla="*/ 46 w 272"/>
                <a:gd name="T9" fmla="*/ 379 h 1119"/>
                <a:gd name="T10" fmla="*/ 272 w 272"/>
                <a:gd name="T11" fmla="*/ 502 h 1119"/>
                <a:gd name="T12" fmla="*/ 0 60000 65536"/>
                <a:gd name="T13" fmla="*/ 0 60000 65536"/>
                <a:gd name="T14" fmla="*/ 0 60000 65536"/>
                <a:gd name="T15" fmla="*/ 0 60000 65536"/>
                <a:gd name="T16" fmla="*/ 0 60000 65536"/>
                <a:gd name="T17" fmla="*/ 0 60000 65536"/>
                <a:gd name="T18" fmla="*/ 0 w 272"/>
                <a:gd name="T19" fmla="*/ 0 h 1119"/>
                <a:gd name="T20" fmla="*/ 272 w 272"/>
                <a:gd name="T21" fmla="*/ 1119 h 1119"/>
              </a:gdLst>
              <a:ahLst/>
              <a:cxnLst>
                <a:cxn ang="T12">
                  <a:pos x="T0" y="T1"/>
                </a:cxn>
                <a:cxn ang="T13">
                  <a:pos x="T2" y="T3"/>
                </a:cxn>
                <a:cxn ang="T14">
                  <a:pos x="T4" y="T5"/>
                </a:cxn>
                <a:cxn ang="T15">
                  <a:pos x="T6" y="T7"/>
                </a:cxn>
                <a:cxn ang="T16">
                  <a:pos x="T8" y="T9"/>
                </a:cxn>
                <a:cxn ang="T17">
                  <a:pos x="T10" y="T11"/>
                </a:cxn>
              </a:cxnLst>
              <a:rect l="T18" t="T19" r="T20" b="T21"/>
              <a:pathLst>
                <a:path w="272" h="1119">
                  <a:moveTo>
                    <a:pt x="272" y="30"/>
                  </a:moveTo>
                  <a:cubicBezTo>
                    <a:pt x="246" y="15"/>
                    <a:pt x="220" y="0"/>
                    <a:pt x="182" y="30"/>
                  </a:cubicBezTo>
                  <a:cubicBezTo>
                    <a:pt x="144" y="60"/>
                    <a:pt x="76" y="120"/>
                    <a:pt x="46" y="211"/>
                  </a:cubicBezTo>
                  <a:cubicBezTo>
                    <a:pt x="16" y="302"/>
                    <a:pt x="0" y="468"/>
                    <a:pt x="0" y="574"/>
                  </a:cubicBezTo>
                  <a:cubicBezTo>
                    <a:pt x="0" y="680"/>
                    <a:pt x="1" y="755"/>
                    <a:pt x="46" y="846"/>
                  </a:cubicBezTo>
                  <a:cubicBezTo>
                    <a:pt x="91" y="937"/>
                    <a:pt x="234" y="1073"/>
                    <a:pt x="272" y="1119"/>
                  </a:cubicBezTo>
                </a:path>
              </a:pathLst>
            </a:custGeom>
            <a:noFill/>
            <a:ln w="9525">
              <a:solidFill>
                <a:schemeClr val="tx1"/>
              </a:solidFill>
              <a:round/>
              <a:headEnd/>
              <a:tailEnd type="triangle" w="med" len="med"/>
            </a:ln>
          </p:spPr>
          <p:txBody>
            <a:bodyPr/>
            <a:lstStyle/>
            <a:p>
              <a:endParaRPr lang="en-US"/>
            </a:p>
          </p:txBody>
        </p:sp>
        <p:sp>
          <p:nvSpPr>
            <p:cNvPr id="52243" name="Freeform 194"/>
            <p:cNvSpPr>
              <a:spLocks/>
            </p:cNvSpPr>
            <p:nvPr/>
          </p:nvSpPr>
          <p:spPr bwMode="auto">
            <a:xfrm>
              <a:off x="3923" y="1435"/>
              <a:ext cx="91" cy="317"/>
            </a:xfrm>
            <a:custGeom>
              <a:avLst/>
              <a:gdLst>
                <a:gd name="T0" fmla="*/ 0 w 272"/>
                <a:gd name="T1" fmla="*/ 0 h 1119"/>
                <a:gd name="T2" fmla="*/ 0 w 272"/>
                <a:gd name="T3" fmla="*/ 0 h 1119"/>
                <a:gd name="T4" fmla="*/ 0 w 272"/>
                <a:gd name="T5" fmla="*/ 0 h 1119"/>
                <a:gd name="T6" fmla="*/ 0 w 272"/>
                <a:gd name="T7" fmla="*/ 0 h 1119"/>
                <a:gd name="T8" fmla="*/ 0 w 272"/>
                <a:gd name="T9" fmla="*/ 0 h 1119"/>
                <a:gd name="T10" fmla="*/ 0 w 272"/>
                <a:gd name="T11" fmla="*/ 0 h 1119"/>
                <a:gd name="T12" fmla="*/ 0 60000 65536"/>
                <a:gd name="T13" fmla="*/ 0 60000 65536"/>
                <a:gd name="T14" fmla="*/ 0 60000 65536"/>
                <a:gd name="T15" fmla="*/ 0 60000 65536"/>
                <a:gd name="T16" fmla="*/ 0 60000 65536"/>
                <a:gd name="T17" fmla="*/ 0 60000 65536"/>
                <a:gd name="T18" fmla="*/ 0 w 272"/>
                <a:gd name="T19" fmla="*/ 0 h 1119"/>
                <a:gd name="T20" fmla="*/ 272 w 272"/>
                <a:gd name="T21" fmla="*/ 1119 h 1119"/>
              </a:gdLst>
              <a:ahLst/>
              <a:cxnLst>
                <a:cxn ang="T12">
                  <a:pos x="T0" y="T1"/>
                </a:cxn>
                <a:cxn ang="T13">
                  <a:pos x="T2" y="T3"/>
                </a:cxn>
                <a:cxn ang="T14">
                  <a:pos x="T4" y="T5"/>
                </a:cxn>
                <a:cxn ang="T15">
                  <a:pos x="T6" y="T7"/>
                </a:cxn>
                <a:cxn ang="T16">
                  <a:pos x="T8" y="T9"/>
                </a:cxn>
                <a:cxn ang="T17">
                  <a:pos x="T10" y="T11"/>
                </a:cxn>
              </a:cxnLst>
              <a:rect l="T18" t="T19" r="T20" b="T21"/>
              <a:pathLst>
                <a:path w="272" h="1119">
                  <a:moveTo>
                    <a:pt x="272" y="30"/>
                  </a:moveTo>
                  <a:cubicBezTo>
                    <a:pt x="246" y="15"/>
                    <a:pt x="220" y="0"/>
                    <a:pt x="182" y="30"/>
                  </a:cubicBezTo>
                  <a:cubicBezTo>
                    <a:pt x="144" y="60"/>
                    <a:pt x="76" y="120"/>
                    <a:pt x="46" y="211"/>
                  </a:cubicBezTo>
                  <a:cubicBezTo>
                    <a:pt x="16" y="302"/>
                    <a:pt x="0" y="468"/>
                    <a:pt x="0" y="574"/>
                  </a:cubicBezTo>
                  <a:cubicBezTo>
                    <a:pt x="0" y="680"/>
                    <a:pt x="1" y="755"/>
                    <a:pt x="46" y="846"/>
                  </a:cubicBezTo>
                  <a:cubicBezTo>
                    <a:pt x="91" y="937"/>
                    <a:pt x="234" y="1073"/>
                    <a:pt x="272" y="1119"/>
                  </a:cubicBezTo>
                </a:path>
              </a:pathLst>
            </a:custGeom>
            <a:noFill/>
            <a:ln w="9525">
              <a:solidFill>
                <a:schemeClr val="tx1"/>
              </a:solidFill>
              <a:round/>
              <a:headEnd/>
              <a:tailEnd type="triangle" w="med" len="med"/>
            </a:ln>
          </p:spPr>
          <p:txBody>
            <a:bodyPr/>
            <a:lstStyle/>
            <a:p>
              <a:endParaRPr lang="en-US"/>
            </a:p>
          </p:txBody>
        </p:sp>
        <p:sp>
          <p:nvSpPr>
            <p:cNvPr id="52244" name="Freeform 195"/>
            <p:cNvSpPr>
              <a:spLocks/>
            </p:cNvSpPr>
            <p:nvPr/>
          </p:nvSpPr>
          <p:spPr bwMode="auto">
            <a:xfrm>
              <a:off x="3787" y="1797"/>
              <a:ext cx="46" cy="273"/>
            </a:xfrm>
            <a:custGeom>
              <a:avLst/>
              <a:gdLst>
                <a:gd name="T0" fmla="*/ 46 w 46"/>
                <a:gd name="T1" fmla="*/ 0 h 273"/>
                <a:gd name="T2" fmla="*/ 0 w 46"/>
                <a:gd name="T3" fmla="*/ 137 h 273"/>
                <a:gd name="T4" fmla="*/ 46 w 46"/>
                <a:gd name="T5" fmla="*/ 273 h 273"/>
                <a:gd name="T6" fmla="*/ 0 60000 65536"/>
                <a:gd name="T7" fmla="*/ 0 60000 65536"/>
                <a:gd name="T8" fmla="*/ 0 60000 65536"/>
                <a:gd name="T9" fmla="*/ 0 w 46"/>
                <a:gd name="T10" fmla="*/ 0 h 273"/>
                <a:gd name="T11" fmla="*/ 46 w 46"/>
                <a:gd name="T12" fmla="*/ 273 h 273"/>
              </a:gdLst>
              <a:ahLst/>
              <a:cxnLst>
                <a:cxn ang="T6">
                  <a:pos x="T0" y="T1"/>
                </a:cxn>
                <a:cxn ang="T7">
                  <a:pos x="T2" y="T3"/>
                </a:cxn>
                <a:cxn ang="T8">
                  <a:pos x="T4" y="T5"/>
                </a:cxn>
              </a:cxnLst>
              <a:rect l="T9" t="T10" r="T11" b="T12"/>
              <a:pathLst>
                <a:path w="46" h="273">
                  <a:moveTo>
                    <a:pt x="46" y="0"/>
                  </a:moveTo>
                  <a:cubicBezTo>
                    <a:pt x="23" y="46"/>
                    <a:pt x="0" y="92"/>
                    <a:pt x="0" y="137"/>
                  </a:cubicBezTo>
                  <a:cubicBezTo>
                    <a:pt x="0" y="182"/>
                    <a:pt x="23" y="227"/>
                    <a:pt x="46" y="273"/>
                  </a:cubicBezTo>
                </a:path>
              </a:pathLst>
            </a:custGeom>
            <a:noFill/>
            <a:ln w="9525">
              <a:solidFill>
                <a:schemeClr val="tx1"/>
              </a:solidFill>
              <a:round/>
              <a:headEnd/>
              <a:tailEnd type="triangle" w="med" len="med"/>
            </a:ln>
          </p:spPr>
          <p:txBody>
            <a:bodyPr/>
            <a:lstStyle/>
            <a:p>
              <a:endParaRPr lang="en-US"/>
            </a:p>
          </p:txBody>
        </p:sp>
        <p:sp>
          <p:nvSpPr>
            <p:cNvPr id="52245" name="Freeform 196"/>
            <p:cNvSpPr>
              <a:spLocks/>
            </p:cNvSpPr>
            <p:nvPr/>
          </p:nvSpPr>
          <p:spPr bwMode="auto">
            <a:xfrm>
              <a:off x="3908" y="2296"/>
              <a:ext cx="151" cy="190"/>
            </a:xfrm>
            <a:custGeom>
              <a:avLst/>
              <a:gdLst>
                <a:gd name="T0" fmla="*/ 151 w 151"/>
                <a:gd name="T1" fmla="*/ 45 h 190"/>
                <a:gd name="T2" fmla="*/ 106 w 151"/>
                <a:gd name="T3" fmla="*/ 0 h 190"/>
                <a:gd name="T4" fmla="*/ 15 w 151"/>
                <a:gd name="T5" fmla="*/ 45 h 190"/>
                <a:gd name="T6" fmla="*/ 15 w 151"/>
                <a:gd name="T7" fmla="*/ 136 h 190"/>
                <a:gd name="T8" fmla="*/ 61 w 151"/>
                <a:gd name="T9" fmla="*/ 182 h 190"/>
                <a:gd name="T10" fmla="*/ 106 w 151"/>
                <a:gd name="T11" fmla="*/ 182 h 190"/>
                <a:gd name="T12" fmla="*/ 151 w 151"/>
                <a:gd name="T13" fmla="*/ 182 h 190"/>
                <a:gd name="T14" fmla="*/ 0 60000 65536"/>
                <a:gd name="T15" fmla="*/ 0 60000 65536"/>
                <a:gd name="T16" fmla="*/ 0 60000 65536"/>
                <a:gd name="T17" fmla="*/ 0 60000 65536"/>
                <a:gd name="T18" fmla="*/ 0 60000 65536"/>
                <a:gd name="T19" fmla="*/ 0 60000 65536"/>
                <a:gd name="T20" fmla="*/ 0 60000 65536"/>
                <a:gd name="T21" fmla="*/ 0 w 151"/>
                <a:gd name="T22" fmla="*/ 0 h 190"/>
                <a:gd name="T23" fmla="*/ 151 w 151"/>
                <a:gd name="T24" fmla="*/ 190 h 1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90">
                  <a:moveTo>
                    <a:pt x="151" y="45"/>
                  </a:moveTo>
                  <a:cubicBezTo>
                    <a:pt x="140" y="22"/>
                    <a:pt x="129" y="0"/>
                    <a:pt x="106" y="0"/>
                  </a:cubicBezTo>
                  <a:cubicBezTo>
                    <a:pt x="83" y="0"/>
                    <a:pt x="30" y="22"/>
                    <a:pt x="15" y="45"/>
                  </a:cubicBezTo>
                  <a:cubicBezTo>
                    <a:pt x="0" y="68"/>
                    <a:pt x="7" y="113"/>
                    <a:pt x="15" y="136"/>
                  </a:cubicBezTo>
                  <a:cubicBezTo>
                    <a:pt x="23" y="159"/>
                    <a:pt x="46" y="174"/>
                    <a:pt x="61" y="182"/>
                  </a:cubicBezTo>
                  <a:cubicBezTo>
                    <a:pt x="76" y="190"/>
                    <a:pt x="91" y="182"/>
                    <a:pt x="106" y="182"/>
                  </a:cubicBezTo>
                  <a:cubicBezTo>
                    <a:pt x="121" y="182"/>
                    <a:pt x="144" y="182"/>
                    <a:pt x="151" y="182"/>
                  </a:cubicBezTo>
                </a:path>
              </a:pathLst>
            </a:custGeom>
            <a:noFill/>
            <a:ln w="9525">
              <a:solidFill>
                <a:schemeClr val="tx1"/>
              </a:solidFill>
              <a:round/>
              <a:headEnd/>
              <a:tailEnd type="triangle" w="med" len="med"/>
            </a:ln>
          </p:spPr>
          <p:txBody>
            <a:bodyPr/>
            <a:lstStyle/>
            <a:p>
              <a:endParaRPr lang="en-US"/>
            </a:p>
          </p:txBody>
        </p:sp>
        <p:sp>
          <p:nvSpPr>
            <p:cNvPr id="52246" name="Freeform 197"/>
            <p:cNvSpPr>
              <a:spLocks/>
            </p:cNvSpPr>
            <p:nvPr/>
          </p:nvSpPr>
          <p:spPr bwMode="auto">
            <a:xfrm flipH="1">
              <a:off x="4649" y="1652"/>
              <a:ext cx="151" cy="190"/>
            </a:xfrm>
            <a:custGeom>
              <a:avLst/>
              <a:gdLst>
                <a:gd name="T0" fmla="*/ 151 w 151"/>
                <a:gd name="T1" fmla="*/ 45 h 190"/>
                <a:gd name="T2" fmla="*/ 106 w 151"/>
                <a:gd name="T3" fmla="*/ 0 h 190"/>
                <a:gd name="T4" fmla="*/ 15 w 151"/>
                <a:gd name="T5" fmla="*/ 45 h 190"/>
                <a:gd name="T6" fmla="*/ 15 w 151"/>
                <a:gd name="T7" fmla="*/ 136 h 190"/>
                <a:gd name="T8" fmla="*/ 61 w 151"/>
                <a:gd name="T9" fmla="*/ 182 h 190"/>
                <a:gd name="T10" fmla="*/ 106 w 151"/>
                <a:gd name="T11" fmla="*/ 182 h 190"/>
                <a:gd name="T12" fmla="*/ 151 w 151"/>
                <a:gd name="T13" fmla="*/ 182 h 190"/>
                <a:gd name="T14" fmla="*/ 0 60000 65536"/>
                <a:gd name="T15" fmla="*/ 0 60000 65536"/>
                <a:gd name="T16" fmla="*/ 0 60000 65536"/>
                <a:gd name="T17" fmla="*/ 0 60000 65536"/>
                <a:gd name="T18" fmla="*/ 0 60000 65536"/>
                <a:gd name="T19" fmla="*/ 0 60000 65536"/>
                <a:gd name="T20" fmla="*/ 0 60000 65536"/>
                <a:gd name="T21" fmla="*/ 0 w 151"/>
                <a:gd name="T22" fmla="*/ 0 h 190"/>
                <a:gd name="T23" fmla="*/ 151 w 151"/>
                <a:gd name="T24" fmla="*/ 190 h 1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1" h="190">
                  <a:moveTo>
                    <a:pt x="151" y="45"/>
                  </a:moveTo>
                  <a:cubicBezTo>
                    <a:pt x="140" y="22"/>
                    <a:pt x="129" y="0"/>
                    <a:pt x="106" y="0"/>
                  </a:cubicBezTo>
                  <a:cubicBezTo>
                    <a:pt x="83" y="0"/>
                    <a:pt x="30" y="22"/>
                    <a:pt x="15" y="45"/>
                  </a:cubicBezTo>
                  <a:cubicBezTo>
                    <a:pt x="0" y="68"/>
                    <a:pt x="7" y="113"/>
                    <a:pt x="15" y="136"/>
                  </a:cubicBezTo>
                  <a:cubicBezTo>
                    <a:pt x="23" y="159"/>
                    <a:pt x="46" y="174"/>
                    <a:pt x="61" y="182"/>
                  </a:cubicBezTo>
                  <a:cubicBezTo>
                    <a:pt x="76" y="190"/>
                    <a:pt x="91" y="182"/>
                    <a:pt x="106" y="182"/>
                  </a:cubicBezTo>
                  <a:cubicBezTo>
                    <a:pt x="121" y="182"/>
                    <a:pt x="144" y="182"/>
                    <a:pt x="151" y="182"/>
                  </a:cubicBezTo>
                </a:path>
              </a:pathLst>
            </a:custGeom>
            <a:noFill/>
            <a:ln w="9525">
              <a:solidFill>
                <a:schemeClr val="tx1"/>
              </a:solidFill>
              <a:round/>
              <a:headEnd/>
              <a:tailEnd type="triangle" w="med" len="med"/>
            </a:ln>
          </p:spPr>
          <p:txBody>
            <a:bodyPr/>
            <a:lstStyle/>
            <a:p>
              <a:endParaRPr lang="en-US"/>
            </a:p>
          </p:txBody>
        </p:sp>
      </p:grpSp>
      <p:grpSp>
        <p:nvGrpSpPr>
          <p:cNvPr id="20" name="Group 209"/>
          <p:cNvGrpSpPr>
            <a:grpSpLocks/>
          </p:cNvGrpSpPr>
          <p:nvPr/>
        </p:nvGrpSpPr>
        <p:grpSpPr bwMode="auto">
          <a:xfrm>
            <a:off x="5486400" y="4800600"/>
            <a:ext cx="3429000" cy="1295400"/>
            <a:chOff x="1536" y="1920"/>
            <a:chExt cx="2160" cy="816"/>
          </a:xfrm>
        </p:grpSpPr>
        <p:sp>
          <p:nvSpPr>
            <p:cNvPr id="52231" name="Oval 210"/>
            <p:cNvSpPr>
              <a:spLocks noChangeArrowheads="1"/>
            </p:cNvSpPr>
            <p:nvPr/>
          </p:nvSpPr>
          <p:spPr bwMode="auto">
            <a:xfrm>
              <a:off x="1536" y="2208"/>
              <a:ext cx="240" cy="192"/>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52232" name="Oval 211"/>
            <p:cNvSpPr>
              <a:spLocks noChangeArrowheads="1"/>
            </p:cNvSpPr>
            <p:nvPr/>
          </p:nvSpPr>
          <p:spPr bwMode="auto">
            <a:xfrm>
              <a:off x="3456" y="2208"/>
              <a:ext cx="240" cy="192"/>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52233" name="Oval 212"/>
            <p:cNvSpPr>
              <a:spLocks noChangeArrowheads="1"/>
            </p:cNvSpPr>
            <p:nvPr/>
          </p:nvSpPr>
          <p:spPr bwMode="auto">
            <a:xfrm>
              <a:off x="2064" y="2208"/>
              <a:ext cx="240" cy="192"/>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52234" name="Freeform 213"/>
            <p:cNvSpPr>
              <a:spLocks/>
            </p:cNvSpPr>
            <p:nvPr/>
          </p:nvSpPr>
          <p:spPr bwMode="auto">
            <a:xfrm>
              <a:off x="1632" y="2400"/>
              <a:ext cx="528" cy="336"/>
            </a:xfrm>
            <a:custGeom>
              <a:avLst/>
              <a:gdLst>
                <a:gd name="T0" fmla="*/ 0 w 528"/>
                <a:gd name="T1" fmla="*/ 0 h 336"/>
                <a:gd name="T2" fmla="*/ 288 w 528"/>
                <a:gd name="T3" fmla="*/ 336 h 336"/>
                <a:gd name="T4" fmla="*/ 528 w 528"/>
                <a:gd name="T5" fmla="*/ 0 h 336"/>
                <a:gd name="T6" fmla="*/ 0 60000 65536"/>
                <a:gd name="T7" fmla="*/ 0 60000 65536"/>
                <a:gd name="T8" fmla="*/ 0 60000 65536"/>
                <a:gd name="T9" fmla="*/ 0 w 528"/>
                <a:gd name="T10" fmla="*/ 0 h 336"/>
                <a:gd name="T11" fmla="*/ 528 w 528"/>
                <a:gd name="T12" fmla="*/ 336 h 336"/>
              </a:gdLst>
              <a:ahLst/>
              <a:cxnLst>
                <a:cxn ang="T6">
                  <a:pos x="T0" y="T1"/>
                </a:cxn>
                <a:cxn ang="T7">
                  <a:pos x="T2" y="T3"/>
                </a:cxn>
                <a:cxn ang="T8">
                  <a:pos x="T4" y="T5"/>
                </a:cxn>
              </a:cxnLst>
              <a:rect l="T9" t="T10" r="T11" b="T12"/>
              <a:pathLst>
                <a:path w="528" h="336">
                  <a:moveTo>
                    <a:pt x="0" y="0"/>
                  </a:moveTo>
                  <a:cubicBezTo>
                    <a:pt x="100" y="168"/>
                    <a:pt x="200" y="336"/>
                    <a:pt x="288" y="336"/>
                  </a:cubicBezTo>
                  <a:cubicBezTo>
                    <a:pt x="376" y="336"/>
                    <a:pt x="488" y="56"/>
                    <a:pt x="528" y="0"/>
                  </a:cubicBezTo>
                </a:path>
              </a:pathLst>
            </a:custGeom>
            <a:noFill/>
            <a:ln w="9525">
              <a:solidFill>
                <a:schemeClr val="tx1"/>
              </a:solidFill>
              <a:miter lim="800000"/>
              <a:headEnd/>
              <a:tailEnd type="triangle" w="med" len="med"/>
            </a:ln>
          </p:spPr>
          <p:txBody>
            <a:bodyPr wrap="none"/>
            <a:lstStyle/>
            <a:p>
              <a:endParaRPr lang="en-US"/>
            </a:p>
          </p:txBody>
        </p:sp>
        <p:sp>
          <p:nvSpPr>
            <p:cNvPr id="52235" name="Freeform 214"/>
            <p:cNvSpPr>
              <a:spLocks/>
            </p:cNvSpPr>
            <p:nvPr/>
          </p:nvSpPr>
          <p:spPr bwMode="auto">
            <a:xfrm>
              <a:off x="1632" y="2400"/>
              <a:ext cx="1872" cy="336"/>
            </a:xfrm>
            <a:custGeom>
              <a:avLst/>
              <a:gdLst>
                <a:gd name="T0" fmla="*/ 0 w 1872"/>
                <a:gd name="T1" fmla="*/ 0 h 336"/>
                <a:gd name="T2" fmla="*/ 1008 w 1872"/>
                <a:gd name="T3" fmla="*/ 336 h 336"/>
                <a:gd name="T4" fmla="*/ 1872 w 1872"/>
                <a:gd name="T5" fmla="*/ 0 h 336"/>
                <a:gd name="T6" fmla="*/ 0 60000 65536"/>
                <a:gd name="T7" fmla="*/ 0 60000 65536"/>
                <a:gd name="T8" fmla="*/ 0 60000 65536"/>
                <a:gd name="T9" fmla="*/ 0 w 1872"/>
                <a:gd name="T10" fmla="*/ 0 h 336"/>
                <a:gd name="T11" fmla="*/ 1872 w 1872"/>
                <a:gd name="T12" fmla="*/ 336 h 336"/>
              </a:gdLst>
              <a:ahLst/>
              <a:cxnLst>
                <a:cxn ang="T6">
                  <a:pos x="T0" y="T1"/>
                </a:cxn>
                <a:cxn ang="T7">
                  <a:pos x="T2" y="T3"/>
                </a:cxn>
                <a:cxn ang="T8">
                  <a:pos x="T4" y="T5"/>
                </a:cxn>
              </a:cxnLst>
              <a:rect l="T9" t="T10" r="T11" b="T12"/>
              <a:pathLst>
                <a:path w="1872" h="336">
                  <a:moveTo>
                    <a:pt x="0" y="0"/>
                  </a:moveTo>
                  <a:cubicBezTo>
                    <a:pt x="348" y="168"/>
                    <a:pt x="696" y="336"/>
                    <a:pt x="1008" y="336"/>
                  </a:cubicBezTo>
                  <a:cubicBezTo>
                    <a:pt x="1320" y="336"/>
                    <a:pt x="1728" y="56"/>
                    <a:pt x="1872" y="0"/>
                  </a:cubicBezTo>
                </a:path>
              </a:pathLst>
            </a:custGeom>
            <a:noFill/>
            <a:ln w="9525">
              <a:solidFill>
                <a:schemeClr val="tx1"/>
              </a:solidFill>
              <a:miter lim="800000"/>
              <a:headEnd/>
              <a:tailEnd type="triangle" w="med" len="med"/>
            </a:ln>
          </p:spPr>
          <p:txBody>
            <a:bodyPr wrap="none"/>
            <a:lstStyle/>
            <a:p>
              <a:endParaRPr lang="en-US"/>
            </a:p>
          </p:txBody>
        </p:sp>
        <p:sp>
          <p:nvSpPr>
            <p:cNvPr id="52236" name="Freeform 215"/>
            <p:cNvSpPr>
              <a:spLocks/>
            </p:cNvSpPr>
            <p:nvPr/>
          </p:nvSpPr>
          <p:spPr bwMode="auto">
            <a:xfrm>
              <a:off x="1632" y="2352"/>
              <a:ext cx="1056" cy="296"/>
            </a:xfrm>
            <a:custGeom>
              <a:avLst/>
              <a:gdLst>
                <a:gd name="T0" fmla="*/ 0 w 1056"/>
                <a:gd name="T1" fmla="*/ 48 h 296"/>
                <a:gd name="T2" fmla="*/ 816 w 1056"/>
                <a:gd name="T3" fmla="*/ 288 h 296"/>
                <a:gd name="T4" fmla="*/ 1056 w 1056"/>
                <a:gd name="T5" fmla="*/ 0 h 296"/>
                <a:gd name="T6" fmla="*/ 0 60000 65536"/>
                <a:gd name="T7" fmla="*/ 0 60000 65536"/>
                <a:gd name="T8" fmla="*/ 0 60000 65536"/>
                <a:gd name="T9" fmla="*/ 0 w 1056"/>
                <a:gd name="T10" fmla="*/ 0 h 296"/>
                <a:gd name="T11" fmla="*/ 1056 w 1056"/>
                <a:gd name="T12" fmla="*/ 296 h 296"/>
              </a:gdLst>
              <a:ahLst/>
              <a:cxnLst>
                <a:cxn ang="T6">
                  <a:pos x="T0" y="T1"/>
                </a:cxn>
                <a:cxn ang="T7">
                  <a:pos x="T2" y="T3"/>
                </a:cxn>
                <a:cxn ang="T8">
                  <a:pos x="T4" y="T5"/>
                </a:cxn>
              </a:cxnLst>
              <a:rect l="T9" t="T10" r="T11" b="T12"/>
              <a:pathLst>
                <a:path w="1056" h="296">
                  <a:moveTo>
                    <a:pt x="0" y="48"/>
                  </a:moveTo>
                  <a:cubicBezTo>
                    <a:pt x="320" y="172"/>
                    <a:pt x="640" y="296"/>
                    <a:pt x="816" y="288"/>
                  </a:cubicBezTo>
                  <a:cubicBezTo>
                    <a:pt x="992" y="280"/>
                    <a:pt x="1016" y="48"/>
                    <a:pt x="1056" y="0"/>
                  </a:cubicBezTo>
                </a:path>
              </a:pathLst>
            </a:custGeom>
            <a:noFill/>
            <a:ln w="9525">
              <a:solidFill>
                <a:schemeClr val="tx1"/>
              </a:solidFill>
              <a:miter lim="800000"/>
              <a:headEnd/>
              <a:tailEnd type="triangle" w="med" len="med"/>
            </a:ln>
          </p:spPr>
          <p:txBody>
            <a:bodyPr wrap="none"/>
            <a:lstStyle/>
            <a:p>
              <a:endParaRPr lang="en-US"/>
            </a:p>
          </p:txBody>
        </p:sp>
        <p:sp>
          <p:nvSpPr>
            <p:cNvPr id="52237" name="Freeform 216"/>
            <p:cNvSpPr>
              <a:spLocks/>
            </p:cNvSpPr>
            <p:nvPr/>
          </p:nvSpPr>
          <p:spPr bwMode="auto">
            <a:xfrm>
              <a:off x="1680" y="1968"/>
              <a:ext cx="480" cy="240"/>
            </a:xfrm>
            <a:custGeom>
              <a:avLst/>
              <a:gdLst>
                <a:gd name="T0" fmla="*/ 480 w 480"/>
                <a:gd name="T1" fmla="*/ 240 h 240"/>
                <a:gd name="T2" fmla="*/ 240 w 480"/>
                <a:gd name="T3" fmla="*/ 0 h 240"/>
                <a:gd name="T4" fmla="*/ 0 w 480"/>
                <a:gd name="T5" fmla="*/ 240 h 240"/>
                <a:gd name="T6" fmla="*/ 0 60000 65536"/>
                <a:gd name="T7" fmla="*/ 0 60000 65536"/>
                <a:gd name="T8" fmla="*/ 0 60000 65536"/>
                <a:gd name="T9" fmla="*/ 0 w 480"/>
                <a:gd name="T10" fmla="*/ 0 h 240"/>
                <a:gd name="T11" fmla="*/ 480 w 480"/>
                <a:gd name="T12" fmla="*/ 240 h 240"/>
              </a:gdLst>
              <a:ahLst/>
              <a:cxnLst>
                <a:cxn ang="T6">
                  <a:pos x="T0" y="T1"/>
                </a:cxn>
                <a:cxn ang="T7">
                  <a:pos x="T2" y="T3"/>
                </a:cxn>
                <a:cxn ang="T8">
                  <a:pos x="T4" y="T5"/>
                </a:cxn>
              </a:cxnLst>
              <a:rect l="T9" t="T10" r="T11" b="T12"/>
              <a:pathLst>
                <a:path w="480" h="240">
                  <a:moveTo>
                    <a:pt x="480" y="240"/>
                  </a:moveTo>
                  <a:cubicBezTo>
                    <a:pt x="400" y="120"/>
                    <a:pt x="320" y="0"/>
                    <a:pt x="240" y="0"/>
                  </a:cubicBezTo>
                  <a:cubicBezTo>
                    <a:pt x="160" y="0"/>
                    <a:pt x="80" y="120"/>
                    <a:pt x="0" y="240"/>
                  </a:cubicBezTo>
                </a:path>
              </a:pathLst>
            </a:custGeom>
            <a:noFill/>
            <a:ln w="9525">
              <a:solidFill>
                <a:schemeClr val="tx1"/>
              </a:solidFill>
              <a:miter lim="800000"/>
              <a:headEnd/>
              <a:tailEnd type="triangle" w="med" len="med"/>
            </a:ln>
          </p:spPr>
          <p:txBody>
            <a:bodyPr wrap="none"/>
            <a:lstStyle/>
            <a:p>
              <a:endParaRPr lang="en-US"/>
            </a:p>
          </p:txBody>
        </p:sp>
        <p:sp>
          <p:nvSpPr>
            <p:cNvPr id="52238" name="Freeform 217"/>
            <p:cNvSpPr>
              <a:spLocks/>
            </p:cNvSpPr>
            <p:nvPr/>
          </p:nvSpPr>
          <p:spPr bwMode="auto">
            <a:xfrm>
              <a:off x="2208" y="1920"/>
              <a:ext cx="1344" cy="288"/>
            </a:xfrm>
            <a:custGeom>
              <a:avLst/>
              <a:gdLst>
                <a:gd name="T0" fmla="*/ 0 w 1344"/>
                <a:gd name="T1" fmla="*/ 288 h 288"/>
                <a:gd name="T2" fmla="*/ 528 w 1344"/>
                <a:gd name="T3" fmla="*/ 0 h 288"/>
                <a:gd name="T4" fmla="*/ 1344 w 1344"/>
                <a:gd name="T5" fmla="*/ 288 h 288"/>
                <a:gd name="T6" fmla="*/ 0 60000 65536"/>
                <a:gd name="T7" fmla="*/ 0 60000 65536"/>
                <a:gd name="T8" fmla="*/ 0 60000 65536"/>
                <a:gd name="T9" fmla="*/ 0 w 1344"/>
                <a:gd name="T10" fmla="*/ 0 h 288"/>
                <a:gd name="T11" fmla="*/ 1344 w 1344"/>
                <a:gd name="T12" fmla="*/ 288 h 288"/>
              </a:gdLst>
              <a:ahLst/>
              <a:cxnLst>
                <a:cxn ang="T6">
                  <a:pos x="T0" y="T1"/>
                </a:cxn>
                <a:cxn ang="T7">
                  <a:pos x="T2" y="T3"/>
                </a:cxn>
                <a:cxn ang="T8">
                  <a:pos x="T4" y="T5"/>
                </a:cxn>
              </a:cxnLst>
              <a:rect l="T9" t="T10" r="T11" b="T12"/>
              <a:pathLst>
                <a:path w="1344" h="288">
                  <a:moveTo>
                    <a:pt x="0" y="288"/>
                  </a:moveTo>
                  <a:cubicBezTo>
                    <a:pt x="152" y="144"/>
                    <a:pt x="304" y="0"/>
                    <a:pt x="528" y="0"/>
                  </a:cubicBezTo>
                  <a:cubicBezTo>
                    <a:pt x="752" y="0"/>
                    <a:pt x="1048" y="144"/>
                    <a:pt x="1344" y="288"/>
                  </a:cubicBezTo>
                </a:path>
              </a:pathLst>
            </a:custGeom>
            <a:noFill/>
            <a:ln w="9525">
              <a:solidFill>
                <a:schemeClr val="tx1"/>
              </a:solidFill>
              <a:miter lim="800000"/>
              <a:headEnd/>
              <a:tailEnd type="triangle" w="med" len="med"/>
            </a:ln>
          </p:spPr>
          <p:txBody>
            <a:bodyPr wrap="none"/>
            <a:lstStyle/>
            <a:p>
              <a:endParaRPr lang="en-US"/>
            </a:p>
          </p:txBody>
        </p:sp>
        <p:sp>
          <p:nvSpPr>
            <p:cNvPr id="52239" name="Oval 218"/>
            <p:cNvSpPr>
              <a:spLocks noChangeArrowheads="1"/>
            </p:cNvSpPr>
            <p:nvPr/>
          </p:nvSpPr>
          <p:spPr bwMode="auto">
            <a:xfrm>
              <a:off x="2688" y="2256"/>
              <a:ext cx="48" cy="48"/>
            </a:xfrm>
            <a:prstGeom prst="ellipse">
              <a:avLst/>
            </a:prstGeom>
            <a:solidFill>
              <a:schemeClr val="tx1"/>
            </a:solidFill>
            <a:ln w="9525">
              <a:solidFill>
                <a:schemeClr val="tx1"/>
              </a:solidFill>
              <a:miter lim="800000"/>
              <a:headEnd/>
              <a:tailEnd/>
            </a:ln>
          </p:spPr>
          <p:txBody>
            <a:bodyPr wrap="none" anchor="ctr"/>
            <a:lstStyle/>
            <a:p>
              <a:endParaRPr lang="en-US"/>
            </a:p>
          </p:txBody>
        </p:sp>
        <p:sp>
          <p:nvSpPr>
            <p:cNvPr id="52240" name="Oval 219"/>
            <p:cNvSpPr>
              <a:spLocks noChangeArrowheads="1"/>
            </p:cNvSpPr>
            <p:nvPr/>
          </p:nvSpPr>
          <p:spPr bwMode="auto">
            <a:xfrm>
              <a:off x="2928" y="2256"/>
              <a:ext cx="48" cy="48"/>
            </a:xfrm>
            <a:prstGeom prst="ellipse">
              <a:avLst/>
            </a:prstGeom>
            <a:solidFill>
              <a:schemeClr val="tx1"/>
            </a:solidFill>
            <a:ln w="9525">
              <a:solidFill>
                <a:schemeClr val="tx1"/>
              </a:solidFill>
              <a:miter lim="800000"/>
              <a:headEnd/>
              <a:tailEnd/>
            </a:ln>
          </p:spPr>
          <p:txBody>
            <a:bodyPr wrap="none" anchor="ctr"/>
            <a:lstStyle/>
            <a:p>
              <a:endParaRPr lang="en-US"/>
            </a:p>
          </p:txBody>
        </p:sp>
      </p:grpSp>
      <p:sp>
        <p:nvSpPr>
          <p:cNvPr id="116" name="Date Placeholder 115"/>
          <p:cNvSpPr>
            <a:spLocks noGrp="1"/>
          </p:cNvSpPr>
          <p:nvPr>
            <p:ph type="dt" sz="half" idx="10"/>
          </p:nvPr>
        </p:nvSpPr>
        <p:spPr/>
        <p:txBody>
          <a:bodyPr/>
          <a:lstStyle/>
          <a:p>
            <a:pPr>
              <a:defRPr/>
            </a:pPr>
            <a:fld id="{2FB98EAB-D6CC-4421-A425-46C00BC322B9}" type="datetime1">
              <a:rPr lang="en-US" smtClean="0"/>
              <a:pPr>
                <a:defRPr/>
              </a:pPr>
              <a:t>5/27/2022</a:t>
            </a:fld>
            <a:endParaRPr lang="en-GB"/>
          </a:p>
        </p:txBody>
      </p:sp>
      <p:sp>
        <p:nvSpPr>
          <p:cNvPr id="117" name="Footer Placeholder 116"/>
          <p:cNvSpPr>
            <a:spLocks noGrp="1"/>
          </p:cNvSpPr>
          <p:nvPr>
            <p:ph type="ftr" sz="quarter" idx="11"/>
          </p:nvPr>
        </p:nvSpPr>
        <p:spPr/>
        <p:txBody>
          <a:bodyPr/>
          <a:lstStyle/>
          <a:p>
            <a:pPr>
              <a:defRPr/>
            </a:pPr>
            <a:r>
              <a:rPr lang="en-GB"/>
              <a:t>Dr. Anil Ahlawat, KIET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t>Biological inspirations</a:t>
            </a:r>
          </a:p>
        </p:txBody>
      </p:sp>
      <p:sp>
        <p:nvSpPr>
          <p:cNvPr id="219139" name="Rectangle 3"/>
          <p:cNvSpPr>
            <a:spLocks noGrp="1" noChangeArrowheads="1"/>
          </p:cNvSpPr>
          <p:nvPr>
            <p:ph type="body" idx="1"/>
          </p:nvPr>
        </p:nvSpPr>
        <p:spPr/>
        <p:txBody>
          <a:bodyPr/>
          <a:lstStyle/>
          <a:p>
            <a:pPr>
              <a:lnSpc>
                <a:spcPct val="80000"/>
              </a:lnSpc>
            </a:pPr>
            <a:r>
              <a:rPr lang="en-US" sz="2800" dirty="0"/>
              <a:t>Some numbers…</a:t>
            </a:r>
          </a:p>
          <a:p>
            <a:pPr lvl="1">
              <a:lnSpc>
                <a:spcPct val="80000"/>
              </a:lnSpc>
            </a:pPr>
            <a:r>
              <a:rPr lang="en-US" sz="2400" dirty="0"/>
              <a:t>The human brain contains about 10 billion nerve cells (neurons)</a:t>
            </a:r>
          </a:p>
          <a:p>
            <a:pPr lvl="1">
              <a:lnSpc>
                <a:spcPct val="80000"/>
              </a:lnSpc>
            </a:pPr>
            <a:r>
              <a:rPr lang="en-US" sz="2400" dirty="0"/>
              <a:t>Each neuron is connected to the others through 10000 synapses</a:t>
            </a:r>
          </a:p>
          <a:p>
            <a:pPr lvl="1">
              <a:lnSpc>
                <a:spcPct val="80000"/>
              </a:lnSpc>
            </a:pPr>
            <a:endParaRPr lang="en-US" sz="2400" dirty="0"/>
          </a:p>
          <a:p>
            <a:pPr>
              <a:lnSpc>
                <a:spcPct val="80000"/>
              </a:lnSpc>
            </a:pPr>
            <a:r>
              <a:rPr lang="en-US" sz="2800" dirty="0"/>
              <a:t>Properties of the brain </a:t>
            </a:r>
          </a:p>
          <a:p>
            <a:pPr lvl="1">
              <a:lnSpc>
                <a:spcPct val="80000"/>
              </a:lnSpc>
            </a:pPr>
            <a:r>
              <a:rPr lang="en-US" sz="2400" dirty="0"/>
              <a:t>It can learn, reorganize itself from experience</a:t>
            </a:r>
          </a:p>
          <a:p>
            <a:pPr lvl="1">
              <a:lnSpc>
                <a:spcPct val="80000"/>
              </a:lnSpc>
            </a:pPr>
            <a:r>
              <a:rPr lang="en-US" sz="2400" dirty="0"/>
              <a:t>It adapts to the environment </a:t>
            </a:r>
          </a:p>
          <a:p>
            <a:pPr lvl="1">
              <a:lnSpc>
                <a:spcPct val="80000"/>
              </a:lnSpc>
            </a:pPr>
            <a:r>
              <a:rPr lang="en-US" sz="2400" dirty="0"/>
              <a:t>It is robust and fault tolerant</a:t>
            </a:r>
          </a:p>
          <a:p>
            <a:pPr>
              <a:lnSpc>
                <a:spcPct val="80000"/>
              </a:lnSpc>
            </a:pPr>
            <a:endParaRPr lang="en-US" sz="2800" dirty="0"/>
          </a:p>
          <a:p>
            <a:pPr lvl="1">
              <a:lnSpc>
                <a:spcPct val="80000"/>
              </a:lnSpc>
            </a:pPr>
            <a:endParaRPr lang="en-US" sz="2400" dirty="0"/>
          </a:p>
        </p:txBody>
      </p:sp>
      <p:sp>
        <p:nvSpPr>
          <p:cNvPr id="4" name="Date Placeholder 3"/>
          <p:cNvSpPr>
            <a:spLocks noGrp="1"/>
          </p:cNvSpPr>
          <p:nvPr>
            <p:ph type="dt" sz="half" idx="10"/>
          </p:nvPr>
        </p:nvSpPr>
        <p:spPr/>
        <p:txBody>
          <a:bodyPr/>
          <a:lstStyle/>
          <a:p>
            <a:fld id="{DB8D7DAF-FEF2-4560-B388-E18C697B141E}"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4</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 calcmode="lin" valueType="num">
                                      <p:cBhvr additive="base">
                                        <p:cTn id="7" dur="500" fill="hold"/>
                                        <p:tgtEl>
                                          <p:spTgt spid="2191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91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9139">
                                            <p:txEl>
                                              <p:pRg st="1" end="1"/>
                                            </p:txEl>
                                          </p:spTgt>
                                        </p:tgtEl>
                                        <p:attrNameLst>
                                          <p:attrName>style.visibility</p:attrName>
                                        </p:attrNameLst>
                                      </p:cBhvr>
                                      <p:to>
                                        <p:strVal val="visible"/>
                                      </p:to>
                                    </p:set>
                                    <p:anim calcmode="lin" valueType="num">
                                      <p:cBhvr additive="base">
                                        <p:cTn id="11" dur="500" fill="hold"/>
                                        <p:tgtEl>
                                          <p:spTgt spid="2191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913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9139">
                                            <p:txEl>
                                              <p:pRg st="2" end="2"/>
                                            </p:txEl>
                                          </p:spTgt>
                                        </p:tgtEl>
                                        <p:attrNameLst>
                                          <p:attrName>style.visibility</p:attrName>
                                        </p:attrNameLst>
                                      </p:cBhvr>
                                      <p:to>
                                        <p:strVal val="visible"/>
                                      </p:to>
                                    </p:set>
                                    <p:anim calcmode="lin" valueType="num">
                                      <p:cBhvr additive="base">
                                        <p:cTn id="15" dur="500" fill="hold"/>
                                        <p:tgtEl>
                                          <p:spTgt spid="2191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191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19139">
                                            <p:txEl>
                                              <p:pRg st="4" end="4"/>
                                            </p:txEl>
                                          </p:spTgt>
                                        </p:tgtEl>
                                        <p:attrNameLst>
                                          <p:attrName>style.visibility</p:attrName>
                                        </p:attrNameLst>
                                      </p:cBhvr>
                                      <p:to>
                                        <p:strVal val="visible"/>
                                      </p:to>
                                    </p:set>
                                    <p:anim calcmode="lin" valueType="num">
                                      <p:cBhvr additive="base">
                                        <p:cTn id="21" dur="500" fill="hold"/>
                                        <p:tgtEl>
                                          <p:spTgt spid="21913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913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19139">
                                            <p:txEl>
                                              <p:pRg st="5" end="5"/>
                                            </p:txEl>
                                          </p:spTgt>
                                        </p:tgtEl>
                                        <p:attrNameLst>
                                          <p:attrName>style.visibility</p:attrName>
                                        </p:attrNameLst>
                                      </p:cBhvr>
                                      <p:to>
                                        <p:strVal val="visible"/>
                                      </p:to>
                                    </p:set>
                                    <p:anim calcmode="lin" valueType="num">
                                      <p:cBhvr additive="base">
                                        <p:cTn id="25" dur="500" fill="hold"/>
                                        <p:tgtEl>
                                          <p:spTgt spid="21913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9139">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19139">
                                            <p:txEl>
                                              <p:pRg st="6" end="6"/>
                                            </p:txEl>
                                          </p:spTgt>
                                        </p:tgtEl>
                                        <p:attrNameLst>
                                          <p:attrName>style.visibility</p:attrName>
                                        </p:attrNameLst>
                                      </p:cBhvr>
                                      <p:to>
                                        <p:strVal val="visible"/>
                                      </p:to>
                                    </p:set>
                                    <p:anim calcmode="lin" valueType="num">
                                      <p:cBhvr additive="base">
                                        <p:cTn id="29" dur="500" fill="hold"/>
                                        <p:tgtEl>
                                          <p:spTgt spid="21913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19139">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19139">
                                            <p:txEl>
                                              <p:pRg st="7" end="7"/>
                                            </p:txEl>
                                          </p:spTgt>
                                        </p:tgtEl>
                                        <p:attrNameLst>
                                          <p:attrName>style.visibility</p:attrName>
                                        </p:attrNameLst>
                                      </p:cBhvr>
                                      <p:to>
                                        <p:strVal val="visible"/>
                                      </p:to>
                                    </p:set>
                                    <p:anim calcmode="lin" valueType="num">
                                      <p:cBhvr additive="base">
                                        <p:cTn id="33" dur="500" fill="hold"/>
                                        <p:tgtEl>
                                          <p:spTgt spid="219139">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191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Franklin Gothic Book" pitchFamily="32" charset="0"/>
                <a:ea typeface="HG Mincho Light J" charset="0"/>
                <a:cs typeface="HG Mincho Light J" charset="0"/>
              </a:rPr>
              <a:t>Transfer Functions</a:t>
            </a:r>
          </a:p>
        </p:txBody>
      </p:sp>
      <p:sp>
        <p:nvSpPr>
          <p:cNvPr id="46082" name="Text Box 2"/>
          <p:cNvSpPr txBox="1">
            <a:spLocks noChangeArrowheads="1"/>
          </p:cNvSpPr>
          <p:nvPr/>
        </p:nvSpPr>
        <p:spPr bwMode="auto">
          <a:xfrm>
            <a:off x="457200" y="1600200"/>
            <a:ext cx="8229600" cy="4788107"/>
          </a:xfrm>
          <a:prstGeom prst="rect">
            <a:avLst/>
          </a:prstGeom>
          <a:noFill/>
          <a:ln w="9525">
            <a:noFill/>
            <a:round/>
            <a:headEnd/>
            <a:tailEnd/>
          </a:ln>
          <a:effectLst/>
        </p:spPr>
        <p:txBody>
          <a:bodyPr wrap="square"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b="1" dirty="0">
                <a:solidFill>
                  <a:srgbClr val="0070C0"/>
                </a:solidFill>
                <a:latin typeface="Times New Roman" pitchFamily="18" charset="0"/>
                <a:cs typeface="Times New Roman" pitchFamily="18" charset="0"/>
              </a:rPr>
              <a:t>Linear: </a:t>
            </a:r>
            <a:r>
              <a:rPr lang="en-GB" sz="2800" dirty="0">
                <a:solidFill>
                  <a:srgbClr val="000000"/>
                </a:solidFill>
                <a:latin typeface="Times New Roman" pitchFamily="18" charset="0"/>
                <a:cs typeface="Times New Roman" pitchFamily="18" charset="0"/>
              </a:rPr>
              <a:t>The output is proportional to the total weighted input.</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a:solidFill>
                <a:srgbClr val="000000"/>
              </a:solidFill>
              <a:latin typeface="Times New Roman" pitchFamily="18" charset="0"/>
              <a:cs typeface="Times New Roman" pitchFamily="18" charset="0"/>
            </a:endParaRP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b="1" dirty="0">
                <a:solidFill>
                  <a:srgbClr val="0070C0"/>
                </a:solidFill>
                <a:latin typeface="Times New Roman" pitchFamily="18" charset="0"/>
                <a:cs typeface="Times New Roman" pitchFamily="18" charset="0"/>
              </a:rPr>
              <a:t>Threshold: </a:t>
            </a:r>
            <a:r>
              <a:rPr lang="en-GB" sz="2800" dirty="0">
                <a:solidFill>
                  <a:srgbClr val="000000"/>
                </a:solidFill>
                <a:latin typeface="Times New Roman" pitchFamily="18" charset="0"/>
                <a:cs typeface="Times New Roman" pitchFamily="18" charset="0"/>
              </a:rPr>
              <a:t>The output is set at one of two values, depending on whether the total weighted input is greater than or less than some threshold value.</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a:solidFill>
                <a:srgbClr val="000000"/>
              </a:solidFill>
              <a:latin typeface="Times New Roman" pitchFamily="18" charset="0"/>
              <a:cs typeface="Times New Roman" pitchFamily="18" charset="0"/>
            </a:endParaRP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b="1" dirty="0">
                <a:solidFill>
                  <a:srgbClr val="0070C0"/>
                </a:solidFill>
                <a:latin typeface="Times New Roman" pitchFamily="18" charset="0"/>
                <a:cs typeface="Times New Roman" pitchFamily="18" charset="0"/>
              </a:rPr>
              <a:t>Non‐linear: </a:t>
            </a:r>
            <a:r>
              <a:rPr lang="en-GB" sz="2800" dirty="0">
                <a:solidFill>
                  <a:srgbClr val="000000"/>
                </a:solidFill>
                <a:latin typeface="Times New Roman" pitchFamily="18" charset="0"/>
                <a:cs typeface="Times New Roman" pitchFamily="18" charset="0"/>
              </a:rPr>
              <a:t>The output varies continuously but not linearly as the input changes.</a:t>
            </a:r>
          </a:p>
          <a:p>
            <a:pPr marL="271463" indent="-271463">
              <a:lnSpc>
                <a:spcPct val="100000"/>
              </a:lnSpc>
              <a:spcBef>
                <a:spcPts val="575"/>
              </a:spcBef>
              <a:buClr>
                <a:srgbClr val="D34817"/>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a:solidFill>
                <a:srgbClr val="000000"/>
              </a:solidFill>
              <a:latin typeface="Times New Roman" pitchFamily="18" charset="0"/>
              <a:cs typeface="Times New Roman" pitchFamily="18" charset="0"/>
            </a:endParaRPr>
          </a:p>
        </p:txBody>
      </p:sp>
      <p:sp>
        <p:nvSpPr>
          <p:cNvPr id="46083" name="Rectangle 3"/>
          <p:cNvSpPr>
            <a:spLocks noChangeArrowheads="1"/>
          </p:cNvSpPr>
          <p:nvPr/>
        </p:nvSpPr>
        <p:spPr bwMode="auto">
          <a:xfrm>
            <a:off x="0" y="0"/>
            <a:ext cx="9144000" cy="457200"/>
          </a:xfrm>
          <a:prstGeom prst="rect">
            <a:avLst/>
          </a:prstGeom>
          <a:noFill/>
          <a:ln w="9525">
            <a:noFill/>
            <a:round/>
            <a:headEnd/>
            <a:tailEnd/>
          </a:ln>
          <a:effectLst/>
        </p:spPr>
        <p:txBody>
          <a:bodyPr wrap="none" anchor="ctr"/>
          <a:lstStyle/>
          <a:p>
            <a:endParaRPr lang="en-IN"/>
          </a:p>
        </p:txBody>
      </p:sp>
      <p:sp>
        <p:nvSpPr>
          <p:cNvPr id="46084" name="Rectangle 4"/>
          <p:cNvSpPr>
            <a:spLocks noChangeArrowheads="1"/>
          </p:cNvSpPr>
          <p:nvPr/>
        </p:nvSpPr>
        <p:spPr bwMode="auto">
          <a:xfrm>
            <a:off x="0" y="885825"/>
            <a:ext cx="9144000" cy="457200"/>
          </a:xfrm>
          <a:prstGeom prst="rect">
            <a:avLst/>
          </a:prstGeom>
          <a:noFill/>
          <a:ln w="9525">
            <a:noFill/>
            <a:round/>
            <a:headEnd/>
            <a:tailEnd/>
          </a:ln>
          <a:effectLst/>
        </p:spPr>
        <p:txBody>
          <a:bodyPr wrap="none" anchor="ctr"/>
          <a:lstStyle/>
          <a:p>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a:solidFill>
                  <a:srgbClr val="696464"/>
                </a:solidFill>
                <a:latin typeface="Franklin Gothic Book" pitchFamily="32" charset="0"/>
                <a:ea typeface="HG Mincho Light J" charset="0"/>
                <a:cs typeface="HG Mincho Light J" charset="0"/>
              </a:rPr>
              <a:t>Error Estimation</a:t>
            </a:r>
          </a:p>
        </p:txBody>
      </p:sp>
      <p:sp>
        <p:nvSpPr>
          <p:cNvPr id="47106" name="Text Box 2"/>
          <p:cNvSpPr txBox="1">
            <a:spLocks noChangeArrowheads="1"/>
          </p:cNvSpPr>
          <p:nvPr/>
        </p:nvSpPr>
        <p:spPr bwMode="auto">
          <a:xfrm>
            <a:off x="457200" y="1752600"/>
            <a:ext cx="8229600" cy="2248950"/>
          </a:xfrm>
          <a:prstGeom prst="rect">
            <a:avLst/>
          </a:prstGeom>
          <a:noFill/>
          <a:ln w="9525">
            <a:noFill/>
            <a:round/>
            <a:headEnd/>
            <a:tailEnd/>
          </a:ln>
          <a:effectLst/>
        </p:spPr>
        <p:txBody>
          <a:bodyPr wrap="square"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00"/>
                </a:solidFill>
                <a:latin typeface="Times New Roman" pitchFamily="18" charset="0"/>
                <a:cs typeface="Times New Roman" pitchFamily="18" charset="0"/>
              </a:rPr>
              <a:t>The </a:t>
            </a:r>
            <a:r>
              <a:rPr lang="en-GB" sz="2800" b="1" dirty="0">
                <a:solidFill>
                  <a:srgbClr val="0070C0"/>
                </a:solidFill>
                <a:latin typeface="Times New Roman" pitchFamily="18" charset="0"/>
                <a:cs typeface="Times New Roman" pitchFamily="18" charset="0"/>
              </a:rPr>
              <a:t>root mean square error (RMSE) </a:t>
            </a:r>
            <a:r>
              <a:rPr lang="en-GB" sz="2800" dirty="0">
                <a:solidFill>
                  <a:srgbClr val="000000"/>
                </a:solidFill>
                <a:latin typeface="Times New Roman" pitchFamily="18" charset="0"/>
                <a:cs typeface="Times New Roman" pitchFamily="18" charset="0"/>
              </a:rPr>
              <a:t>is a frequently-used measure of the differences between values predicted by a model or an estimator and the values actually observed from the thing being </a:t>
            </a:r>
            <a:r>
              <a:rPr lang="en-GB" sz="2800" dirty="0" err="1">
                <a:solidFill>
                  <a:srgbClr val="000000"/>
                </a:solidFill>
                <a:latin typeface="Times New Roman" pitchFamily="18" charset="0"/>
                <a:cs typeface="Times New Roman" pitchFamily="18" charset="0"/>
              </a:rPr>
              <a:t>modeled</a:t>
            </a:r>
            <a:r>
              <a:rPr lang="en-GB" sz="2800" dirty="0">
                <a:solidFill>
                  <a:srgbClr val="000000"/>
                </a:solidFill>
                <a:latin typeface="Times New Roman" pitchFamily="18" charset="0"/>
                <a:cs typeface="Times New Roman" pitchFamily="18" charset="0"/>
              </a:rPr>
              <a:t> or estimated</a:t>
            </a:r>
          </a:p>
        </p:txBody>
      </p:sp>
      <p:sp>
        <p:nvSpPr>
          <p:cNvPr id="47107" name="Rectangle 3"/>
          <p:cNvSpPr>
            <a:spLocks noChangeArrowheads="1"/>
          </p:cNvSpPr>
          <p:nvPr/>
        </p:nvSpPr>
        <p:spPr bwMode="auto">
          <a:xfrm>
            <a:off x="0" y="0"/>
            <a:ext cx="9144000" cy="1588"/>
          </a:xfrm>
          <a:prstGeom prst="rect">
            <a:avLst/>
          </a:prstGeom>
          <a:noFill/>
          <a:ln w="9525">
            <a:noFill/>
            <a:round/>
            <a:headEnd/>
            <a:tailEnd/>
          </a:ln>
          <a:effectLst/>
        </p:spPr>
        <p:txBody>
          <a:bodyPr wrap="none" anchor="ctr"/>
          <a:lstStyle/>
          <a:p>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8" charset="0"/>
                <a:cs typeface="Times New Roman" pitchFamily="18" charset="0"/>
              </a:rPr>
              <a:t>Weights Adjusting</a:t>
            </a:r>
          </a:p>
        </p:txBody>
      </p:sp>
      <p:sp>
        <p:nvSpPr>
          <p:cNvPr id="48130" name="Text Box 2"/>
          <p:cNvSpPr txBox="1">
            <a:spLocks noChangeArrowheads="1"/>
          </p:cNvSpPr>
          <p:nvPr/>
        </p:nvSpPr>
        <p:spPr bwMode="auto">
          <a:xfrm>
            <a:off x="914400" y="2209800"/>
            <a:ext cx="7772400" cy="2479782"/>
          </a:xfrm>
          <a:prstGeom prst="rect">
            <a:avLst/>
          </a:prstGeom>
          <a:noFill/>
          <a:ln w="9525">
            <a:noFill/>
            <a:round/>
            <a:headEnd/>
            <a:tailEnd/>
          </a:ln>
          <a:effectLst/>
        </p:spPr>
        <p:txBody>
          <a:bodyPr wrap="square"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00"/>
                </a:solidFill>
                <a:latin typeface="Times New Roman" pitchFamily="18" charset="0"/>
                <a:cs typeface="Times New Roman" pitchFamily="18" charset="0"/>
              </a:rPr>
              <a:t>After each iteration, weights should be adjusted to minimize the error.</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a:solidFill>
                <a:srgbClr val="000000"/>
              </a:solidFill>
              <a:latin typeface="Times New Roman" pitchFamily="18" charset="0"/>
              <a:cs typeface="Times New Roman" pitchFamily="18" charset="0"/>
            </a:endParaRPr>
          </a:p>
          <a:p>
            <a:pPr marL="271463" indent="-271463">
              <a:lnSpc>
                <a:spcPct val="100000"/>
              </a:lnSpc>
              <a:spcBef>
                <a:spcPts val="575"/>
              </a:spcBef>
              <a:buClr>
                <a:srgbClr val="D34817"/>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00"/>
                </a:solidFill>
                <a:latin typeface="Times New Roman" pitchFamily="18" charset="0"/>
                <a:cs typeface="Times New Roman" pitchFamily="18" charset="0"/>
              </a:rPr>
              <a:t>		– All possible weights</a:t>
            </a:r>
          </a:p>
          <a:p>
            <a:pPr marL="271463" indent="-271463">
              <a:lnSpc>
                <a:spcPct val="100000"/>
              </a:lnSpc>
              <a:spcBef>
                <a:spcPts val="575"/>
              </a:spcBef>
              <a:buClr>
                <a:srgbClr val="D34817"/>
              </a:buClr>
              <a:buSzPct val="85000"/>
              <a:buFont typeface="Wingdings 2" pitchFamily="16"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00"/>
                </a:solidFill>
                <a:latin typeface="Times New Roman" pitchFamily="18" charset="0"/>
                <a:cs typeface="Times New Roman" pitchFamily="18" charset="0"/>
              </a:rPr>
              <a:t>		– Back propagation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04E1D24-BC09-08CB-A528-C559F7D40261}"/>
              </a:ext>
            </a:extLst>
          </p:cNvPr>
          <p:cNvSpPr>
            <a:spLocks noGrp="1" noChangeArrowheads="1"/>
          </p:cNvSpPr>
          <p:nvPr>
            <p:ph type="title"/>
          </p:nvPr>
        </p:nvSpPr>
        <p:spPr/>
        <p:txBody>
          <a:bodyPr/>
          <a:lstStyle/>
          <a:p>
            <a:r>
              <a:rPr lang="en-US" altLang="ko-KR">
                <a:latin typeface="Times New Roman" panose="02020603050405020304" pitchFamily="18" charset="0"/>
              </a:rPr>
              <a:t>Gradient Descent (1/4)</a:t>
            </a:r>
          </a:p>
        </p:txBody>
      </p:sp>
      <p:sp>
        <p:nvSpPr>
          <p:cNvPr id="11267" name="Rectangle 3">
            <a:extLst>
              <a:ext uri="{FF2B5EF4-FFF2-40B4-BE49-F238E27FC236}">
                <a16:creationId xmlns:a16="http://schemas.microsoft.com/office/drawing/2014/main" id="{659BD8AF-75E5-DC66-9321-54E2DEA003E6}"/>
              </a:ext>
            </a:extLst>
          </p:cNvPr>
          <p:cNvSpPr>
            <a:spLocks noGrp="1" noChangeArrowheads="1"/>
          </p:cNvSpPr>
          <p:nvPr>
            <p:ph idx="1"/>
          </p:nvPr>
        </p:nvSpPr>
        <p:spPr/>
        <p:txBody>
          <a:bodyPr/>
          <a:lstStyle/>
          <a:p>
            <a:pPr>
              <a:lnSpc>
                <a:spcPct val="110000"/>
              </a:lnSpc>
            </a:pPr>
            <a:r>
              <a:rPr lang="en-US" altLang="ko-KR" sz="2800">
                <a:latin typeface="Times New Roman" panose="02020603050405020304" pitchFamily="18" charset="0"/>
              </a:rPr>
              <a:t>To understand, consider simpler </a:t>
            </a:r>
            <a:r>
              <a:rPr lang="en-US" altLang="ko-KR" sz="2800" i="1">
                <a:latin typeface="Times New Roman" panose="02020603050405020304" pitchFamily="18" charset="0"/>
              </a:rPr>
              <a:t>linear unit</a:t>
            </a:r>
            <a:r>
              <a:rPr lang="en-US" altLang="ko-KR" sz="2800">
                <a:latin typeface="Times New Roman" panose="02020603050405020304" pitchFamily="18" charset="0"/>
              </a:rPr>
              <a:t>, where</a:t>
            </a:r>
          </a:p>
          <a:p>
            <a:pPr algn="ctr">
              <a:lnSpc>
                <a:spcPct val="110000"/>
              </a:lnSpc>
              <a:buFont typeface="Wingdings" panose="05000000000000000000" pitchFamily="2" charset="2"/>
              <a:buNone/>
            </a:pPr>
            <a:r>
              <a:rPr lang="en-US" altLang="ko-KR" sz="2800" i="1">
                <a:latin typeface="Times New Roman" panose="02020603050405020304" pitchFamily="18" charset="0"/>
              </a:rPr>
              <a:t>o</a:t>
            </a:r>
            <a:r>
              <a:rPr lang="en-US" altLang="ko-KR" sz="2800">
                <a:latin typeface="Times New Roman" panose="02020603050405020304" pitchFamily="18" charset="0"/>
              </a:rPr>
              <a:t> = </a:t>
            </a:r>
            <a:r>
              <a:rPr lang="en-US" altLang="ko-KR" sz="2800" i="1">
                <a:latin typeface="Times New Roman" panose="02020603050405020304" pitchFamily="18" charset="0"/>
              </a:rPr>
              <a:t>w</a:t>
            </a:r>
            <a:r>
              <a:rPr lang="en-US" altLang="ko-KR" sz="2800" baseline="-25000">
                <a:latin typeface="Times New Roman" panose="02020603050405020304" pitchFamily="18" charset="0"/>
              </a:rPr>
              <a:t>0</a:t>
            </a:r>
            <a:r>
              <a:rPr lang="en-US" altLang="ko-KR" sz="2800" i="1">
                <a:latin typeface="Times New Roman" panose="02020603050405020304" pitchFamily="18" charset="0"/>
              </a:rPr>
              <a:t> </a:t>
            </a:r>
            <a:r>
              <a:rPr lang="en-US" altLang="ko-KR" sz="2800">
                <a:latin typeface="Times New Roman" panose="02020603050405020304" pitchFamily="18" charset="0"/>
              </a:rPr>
              <a:t>+ </a:t>
            </a:r>
            <a:r>
              <a:rPr lang="en-US" altLang="ko-KR" sz="2800" i="1">
                <a:latin typeface="Times New Roman" panose="02020603050405020304" pitchFamily="18" charset="0"/>
              </a:rPr>
              <a:t>w</a:t>
            </a:r>
            <a:r>
              <a:rPr lang="en-US" altLang="ko-KR" sz="2800" baseline="-25000">
                <a:latin typeface="Times New Roman" panose="02020603050405020304" pitchFamily="18" charset="0"/>
              </a:rPr>
              <a:t>1</a:t>
            </a:r>
            <a:r>
              <a:rPr lang="en-US" altLang="ko-KR" sz="2800" i="1">
                <a:latin typeface="Times New Roman" panose="02020603050405020304" pitchFamily="18" charset="0"/>
              </a:rPr>
              <a:t>x</a:t>
            </a:r>
            <a:r>
              <a:rPr lang="en-US" altLang="ko-KR" sz="2800" baseline="-25000">
                <a:latin typeface="Times New Roman" panose="02020603050405020304" pitchFamily="18" charset="0"/>
              </a:rPr>
              <a:t>1</a:t>
            </a:r>
            <a:r>
              <a:rPr lang="en-US" altLang="ko-KR" sz="2800">
                <a:latin typeface="Times New Roman" panose="02020603050405020304" pitchFamily="18" charset="0"/>
              </a:rPr>
              <a:t> +  </a:t>
            </a:r>
            <a:r>
              <a:rPr lang="en-US" altLang="ko-KR" sz="2800">
                <a:latin typeface="Times New Roman" panose="02020603050405020304" pitchFamily="18" charset="0"/>
                <a:cs typeface="Arial" panose="020B0604020202020204" pitchFamily="34" charset="0"/>
              </a:rPr>
              <a:t>···</a:t>
            </a:r>
            <a:r>
              <a:rPr lang="en-US" altLang="ko-KR" sz="2800">
                <a:latin typeface="Times New Roman" panose="02020603050405020304" pitchFamily="18" charset="0"/>
              </a:rPr>
              <a:t>  + </a:t>
            </a:r>
            <a:r>
              <a:rPr lang="en-US" altLang="ko-KR" sz="2800" i="1">
                <a:latin typeface="Times New Roman" panose="02020603050405020304" pitchFamily="18" charset="0"/>
              </a:rPr>
              <a:t>w</a:t>
            </a:r>
            <a:r>
              <a:rPr lang="en-US" altLang="ko-KR" sz="2800" i="1" baseline="-25000">
                <a:latin typeface="Times New Roman" panose="02020603050405020304" pitchFamily="18" charset="0"/>
              </a:rPr>
              <a:t>n</a:t>
            </a:r>
            <a:r>
              <a:rPr lang="en-US" altLang="ko-KR" sz="2800" i="1">
                <a:latin typeface="Times New Roman" panose="02020603050405020304" pitchFamily="18" charset="0"/>
              </a:rPr>
              <a:t>x</a:t>
            </a:r>
            <a:r>
              <a:rPr lang="en-US" altLang="ko-KR" sz="2800" i="1" baseline="-25000">
                <a:latin typeface="Times New Roman" panose="02020603050405020304" pitchFamily="18" charset="0"/>
              </a:rPr>
              <a:t>n</a:t>
            </a:r>
          </a:p>
          <a:p>
            <a:pPr>
              <a:lnSpc>
                <a:spcPct val="110000"/>
              </a:lnSpc>
            </a:pPr>
            <a:r>
              <a:rPr lang="en-US" altLang="ko-KR" sz="2800">
                <a:latin typeface="Times New Roman" panose="02020603050405020304" pitchFamily="18" charset="0"/>
              </a:rPr>
              <a:t>Let's learn </a:t>
            </a:r>
            <a:r>
              <a:rPr lang="en-US" altLang="ko-KR" sz="2800" i="1">
                <a:latin typeface="Times New Roman" panose="02020603050405020304" pitchFamily="18" charset="0"/>
              </a:rPr>
              <a:t>w</a:t>
            </a:r>
            <a:r>
              <a:rPr lang="en-US" altLang="ko-KR" sz="2800" i="1" baseline="-25000">
                <a:latin typeface="Times New Roman" panose="02020603050405020304" pitchFamily="18" charset="0"/>
              </a:rPr>
              <a:t>i</a:t>
            </a:r>
            <a:r>
              <a:rPr lang="en-US" altLang="ko-KR" sz="2800">
                <a:latin typeface="Times New Roman" panose="02020603050405020304" pitchFamily="18" charset="0"/>
              </a:rPr>
              <a:t>’s that minimize the squared error</a:t>
            </a:r>
          </a:p>
          <a:p>
            <a:pPr>
              <a:lnSpc>
                <a:spcPct val="110000"/>
              </a:lnSpc>
            </a:pPr>
            <a:endParaRPr lang="en-US" altLang="ko-KR" sz="2800">
              <a:latin typeface="Times New Roman" panose="02020603050405020304" pitchFamily="18" charset="0"/>
            </a:endParaRPr>
          </a:p>
          <a:p>
            <a:pPr>
              <a:lnSpc>
                <a:spcPct val="110000"/>
              </a:lnSpc>
            </a:pPr>
            <a:endParaRPr lang="en-US" altLang="ko-KR" sz="2800">
              <a:latin typeface="Times New Roman" panose="02020603050405020304" pitchFamily="18" charset="0"/>
            </a:endParaRPr>
          </a:p>
          <a:p>
            <a:pPr>
              <a:lnSpc>
                <a:spcPct val="110000"/>
              </a:lnSpc>
            </a:pPr>
            <a:r>
              <a:rPr lang="en-US" altLang="ko-KR" sz="2800">
                <a:latin typeface="Times New Roman" panose="02020603050405020304" pitchFamily="18" charset="0"/>
              </a:rPr>
              <a:t>Where </a:t>
            </a:r>
            <a:r>
              <a:rPr lang="en-US" altLang="ko-KR" sz="2800" i="1">
                <a:latin typeface="Times New Roman" panose="02020603050405020304" pitchFamily="18" charset="0"/>
              </a:rPr>
              <a:t>D</a:t>
            </a:r>
            <a:r>
              <a:rPr lang="en-US" altLang="ko-KR" sz="2800">
                <a:latin typeface="Times New Roman" panose="02020603050405020304" pitchFamily="18" charset="0"/>
              </a:rPr>
              <a:t> is set of training examples</a:t>
            </a:r>
          </a:p>
        </p:txBody>
      </p:sp>
      <p:sp>
        <p:nvSpPr>
          <p:cNvPr id="2" name="Slide Number Placeholder 5">
            <a:extLst>
              <a:ext uri="{FF2B5EF4-FFF2-40B4-BE49-F238E27FC236}">
                <a16:creationId xmlns:a16="http://schemas.microsoft.com/office/drawing/2014/main" id="{232BFF5A-4F0D-0C87-BE11-E077B6B2A07B}"/>
              </a:ext>
            </a:extLst>
          </p:cNvPr>
          <p:cNvSpPr>
            <a:spLocks noGrp="1"/>
          </p:cNvSpPr>
          <p:nvPr>
            <p:ph type="sldNum" sz="quarter" idx="12"/>
          </p:nvPr>
        </p:nvSpPr>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fld id="{270942CE-EED6-479A-9EE7-6D19303E929B}" type="slidenum">
              <a:rPr lang="en-US" altLang="ko-KR" sz="1200">
                <a:solidFill>
                  <a:srgbClr val="898989"/>
                </a:solidFill>
              </a:rPr>
              <a:pPr eaLnBrk="1" hangingPunct="1"/>
              <a:t>43</a:t>
            </a:fld>
            <a:endParaRPr lang="en-US" altLang="ko-KR" sz="1200">
              <a:solidFill>
                <a:srgbClr val="898989"/>
              </a:solidFill>
            </a:endParaRPr>
          </a:p>
        </p:txBody>
      </p:sp>
      <p:pic>
        <p:nvPicPr>
          <p:cNvPr id="11269" name="Picture 4">
            <a:extLst>
              <a:ext uri="{FF2B5EF4-FFF2-40B4-BE49-F238E27FC236}">
                <a16:creationId xmlns:a16="http://schemas.microsoft.com/office/drawing/2014/main" id="{3547E083-2408-C18A-0EC8-B23ADD91E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429000"/>
            <a:ext cx="33432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21E5D0C-0659-B85D-C472-82DAE5858954}"/>
              </a:ext>
            </a:extLst>
          </p:cNvPr>
          <p:cNvSpPr>
            <a:spLocks noGrp="1" noChangeArrowheads="1"/>
          </p:cNvSpPr>
          <p:nvPr>
            <p:ph type="title"/>
          </p:nvPr>
        </p:nvSpPr>
        <p:spPr/>
        <p:txBody>
          <a:bodyPr/>
          <a:lstStyle/>
          <a:p>
            <a:r>
              <a:rPr lang="en-US" altLang="ko-KR">
                <a:latin typeface="Times New Roman" panose="02020603050405020304" pitchFamily="18" charset="0"/>
              </a:rPr>
              <a:t>Gradient Descent (2/4)</a:t>
            </a:r>
          </a:p>
        </p:txBody>
      </p:sp>
      <p:sp>
        <p:nvSpPr>
          <p:cNvPr id="2" name="Slide Number Placeholder 5">
            <a:extLst>
              <a:ext uri="{FF2B5EF4-FFF2-40B4-BE49-F238E27FC236}">
                <a16:creationId xmlns:a16="http://schemas.microsoft.com/office/drawing/2014/main" id="{4EA04513-16A0-04E1-DDAD-4B355F8EEA70}"/>
              </a:ext>
            </a:extLst>
          </p:cNvPr>
          <p:cNvSpPr>
            <a:spLocks noGrp="1"/>
          </p:cNvSpPr>
          <p:nvPr>
            <p:ph type="sldNum" sz="quarter" idx="12"/>
          </p:nvPr>
        </p:nvSpPr>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fld id="{83B35660-2712-4EBB-9607-C9E431257778}" type="slidenum">
              <a:rPr lang="en-US" altLang="ko-KR" sz="1200">
                <a:solidFill>
                  <a:srgbClr val="898989"/>
                </a:solidFill>
              </a:rPr>
              <a:pPr eaLnBrk="1" hangingPunct="1"/>
              <a:t>44</a:t>
            </a:fld>
            <a:endParaRPr lang="en-US" altLang="ko-KR" sz="1200">
              <a:solidFill>
                <a:srgbClr val="898989"/>
              </a:solidFill>
            </a:endParaRPr>
          </a:p>
        </p:txBody>
      </p:sp>
      <p:pic>
        <p:nvPicPr>
          <p:cNvPr id="12292" name="Picture 3">
            <a:extLst>
              <a:ext uri="{FF2B5EF4-FFF2-40B4-BE49-F238E27FC236}">
                <a16:creationId xmlns:a16="http://schemas.microsoft.com/office/drawing/2014/main" id="{F82F2D31-5963-C80B-9B77-D7C1619089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57400"/>
            <a:ext cx="47625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4">
            <a:extLst>
              <a:ext uri="{FF2B5EF4-FFF2-40B4-BE49-F238E27FC236}">
                <a16:creationId xmlns:a16="http://schemas.microsoft.com/office/drawing/2014/main" id="{49353922-93E9-28BD-30DD-6484F7D4E3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0188" y="2743200"/>
            <a:ext cx="31623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5">
            <a:extLst>
              <a:ext uri="{FF2B5EF4-FFF2-40B4-BE49-F238E27FC236}">
                <a16:creationId xmlns:a16="http://schemas.microsoft.com/office/drawing/2014/main" id="{F2CA0422-CE4C-B7CF-ADF1-7B2BF62D94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2188" y="4114800"/>
            <a:ext cx="1852612"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Rectangle 6">
            <a:extLst>
              <a:ext uri="{FF2B5EF4-FFF2-40B4-BE49-F238E27FC236}">
                <a16:creationId xmlns:a16="http://schemas.microsoft.com/office/drawing/2014/main" id="{0AE1AF00-7382-754F-396C-233EEAE503CA}"/>
              </a:ext>
            </a:extLst>
          </p:cNvPr>
          <p:cNvSpPr>
            <a:spLocks noChangeArrowheads="1"/>
          </p:cNvSpPr>
          <p:nvPr/>
        </p:nvSpPr>
        <p:spPr bwMode="auto">
          <a:xfrm>
            <a:off x="5262563" y="2203450"/>
            <a:ext cx="1249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r>
              <a:rPr lang="en-US" altLang="ko-KR">
                <a:latin typeface="Times New Roman" panose="02020603050405020304" pitchFamily="18" charset="0"/>
              </a:rPr>
              <a:t>Gradient</a:t>
            </a:r>
          </a:p>
        </p:txBody>
      </p:sp>
      <p:sp>
        <p:nvSpPr>
          <p:cNvPr id="12296" name="Rectangle 7">
            <a:extLst>
              <a:ext uri="{FF2B5EF4-FFF2-40B4-BE49-F238E27FC236}">
                <a16:creationId xmlns:a16="http://schemas.microsoft.com/office/drawing/2014/main" id="{A7F12100-9594-032D-737B-AED768A053CC}"/>
              </a:ext>
            </a:extLst>
          </p:cNvPr>
          <p:cNvSpPr>
            <a:spLocks noChangeArrowheads="1"/>
          </p:cNvSpPr>
          <p:nvPr/>
        </p:nvSpPr>
        <p:spPr bwMode="auto">
          <a:xfrm>
            <a:off x="5257800" y="3575050"/>
            <a:ext cx="1865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r>
              <a:rPr lang="en-US" altLang="ko-KR">
                <a:latin typeface="Times New Roman" panose="02020603050405020304" pitchFamily="18" charset="0"/>
              </a:rPr>
              <a:t>Training rule:</a:t>
            </a:r>
          </a:p>
        </p:txBody>
      </p:sp>
      <p:sp>
        <p:nvSpPr>
          <p:cNvPr id="12297" name="Rectangle 8">
            <a:extLst>
              <a:ext uri="{FF2B5EF4-FFF2-40B4-BE49-F238E27FC236}">
                <a16:creationId xmlns:a16="http://schemas.microsoft.com/office/drawing/2014/main" id="{D2E9A162-15F6-3B6B-4D78-580B57A36DF0}"/>
              </a:ext>
            </a:extLst>
          </p:cNvPr>
          <p:cNvSpPr>
            <a:spLocks noChangeArrowheads="1"/>
          </p:cNvSpPr>
          <p:nvPr/>
        </p:nvSpPr>
        <p:spPr bwMode="auto">
          <a:xfrm>
            <a:off x="5287963" y="4745038"/>
            <a:ext cx="63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r>
              <a:rPr lang="en-US" altLang="ko-KR">
                <a:latin typeface="Times New Roman" panose="02020603050405020304" pitchFamily="18" charset="0"/>
              </a:rPr>
              <a:t>i.e.,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13CAD03-DBDD-C36B-45C5-F6BE8EA0132E}"/>
              </a:ext>
            </a:extLst>
          </p:cNvPr>
          <p:cNvSpPr>
            <a:spLocks noGrp="1" noChangeArrowheads="1"/>
          </p:cNvSpPr>
          <p:nvPr>
            <p:ph type="title"/>
          </p:nvPr>
        </p:nvSpPr>
        <p:spPr>
          <a:xfrm>
            <a:off x="685800" y="381000"/>
            <a:ext cx="7772400" cy="1143000"/>
          </a:xfrm>
        </p:spPr>
        <p:txBody>
          <a:bodyPr/>
          <a:lstStyle/>
          <a:p>
            <a:r>
              <a:rPr lang="en-US" altLang="ko-KR">
                <a:latin typeface="Times New Roman" panose="02020603050405020304" pitchFamily="18" charset="0"/>
              </a:rPr>
              <a:t>Gradient Descent (3/4)</a:t>
            </a:r>
          </a:p>
        </p:txBody>
      </p:sp>
      <p:sp>
        <p:nvSpPr>
          <p:cNvPr id="2" name="Slide Number Placeholder 5">
            <a:extLst>
              <a:ext uri="{FF2B5EF4-FFF2-40B4-BE49-F238E27FC236}">
                <a16:creationId xmlns:a16="http://schemas.microsoft.com/office/drawing/2014/main" id="{963E07FC-B048-69A3-0021-E9595D1870F5}"/>
              </a:ext>
            </a:extLst>
          </p:cNvPr>
          <p:cNvSpPr>
            <a:spLocks noGrp="1"/>
          </p:cNvSpPr>
          <p:nvPr>
            <p:ph type="sldNum" sz="quarter" idx="12"/>
          </p:nvPr>
        </p:nvSpPr>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fld id="{D534CFA0-0BC8-4DE0-9893-E44ECD597256}" type="slidenum">
              <a:rPr lang="en-US" altLang="ko-KR" sz="1200">
                <a:solidFill>
                  <a:srgbClr val="898989"/>
                </a:solidFill>
              </a:rPr>
              <a:pPr eaLnBrk="1" hangingPunct="1"/>
              <a:t>45</a:t>
            </a:fld>
            <a:endParaRPr lang="en-US" altLang="ko-KR" sz="1200">
              <a:solidFill>
                <a:srgbClr val="898989"/>
              </a:solidFill>
            </a:endParaRPr>
          </a:p>
        </p:txBody>
      </p:sp>
      <p:pic>
        <p:nvPicPr>
          <p:cNvPr id="13316" name="Picture 3">
            <a:extLst>
              <a:ext uri="{FF2B5EF4-FFF2-40B4-BE49-F238E27FC236}">
                <a16:creationId xmlns:a16="http://schemas.microsoft.com/office/drawing/2014/main" id="{F8D02A2C-4855-32E7-1A2D-1FE7F1892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371600"/>
            <a:ext cx="3462338" cy="285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4">
            <a:extLst>
              <a:ext uri="{FF2B5EF4-FFF2-40B4-BE49-F238E27FC236}">
                <a16:creationId xmlns:a16="http://schemas.microsoft.com/office/drawing/2014/main" id="{AA8C4853-794C-AC91-8CE3-063ECF0C4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419600"/>
            <a:ext cx="610552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055D7FD-E4B1-043D-DA99-28681F729823}"/>
              </a:ext>
            </a:extLst>
          </p:cNvPr>
          <p:cNvSpPr>
            <a:spLocks noGrp="1" noChangeArrowheads="1"/>
          </p:cNvSpPr>
          <p:nvPr>
            <p:ph type="title"/>
          </p:nvPr>
        </p:nvSpPr>
        <p:spPr/>
        <p:txBody>
          <a:bodyPr/>
          <a:lstStyle/>
          <a:p>
            <a:r>
              <a:rPr lang="en-US" altLang="ko-KR">
                <a:latin typeface="Times New Roman" panose="02020603050405020304" pitchFamily="18" charset="0"/>
              </a:rPr>
              <a:t>Gradient Descent (4/4)</a:t>
            </a:r>
          </a:p>
        </p:txBody>
      </p:sp>
      <p:sp>
        <p:nvSpPr>
          <p:cNvPr id="14339" name="Rectangle 3">
            <a:extLst>
              <a:ext uri="{FF2B5EF4-FFF2-40B4-BE49-F238E27FC236}">
                <a16:creationId xmlns:a16="http://schemas.microsoft.com/office/drawing/2014/main" id="{369327C4-72B0-8D6C-E250-2551C570ADD7}"/>
              </a:ext>
            </a:extLst>
          </p:cNvPr>
          <p:cNvSpPr>
            <a:spLocks noGrp="1" noChangeArrowheads="1"/>
          </p:cNvSpPr>
          <p:nvPr>
            <p:ph idx="1"/>
          </p:nvPr>
        </p:nvSpPr>
        <p:spPr>
          <a:xfrm>
            <a:off x="685800" y="1981200"/>
            <a:ext cx="7772400" cy="4267200"/>
          </a:xfrm>
        </p:spPr>
        <p:txBody>
          <a:bodyPr/>
          <a:lstStyle/>
          <a:p>
            <a:pPr>
              <a:lnSpc>
                <a:spcPct val="90000"/>
              </a:lnSpc>
            </a:pPr>
            <a:r>
              <a:rPr lang="en-US" altLang="ko-KR" sz="2800">
                <a:latin typeface="Times New Roman" panose="02020603050405020304" pitchFamily="18" charset="0"/>
              </a:rPr>
              <a:t>Initialize each </a:t>
            </a:r>
            <a:r>
              <a:rPr lang="en-US" altLang="ko-KR" sz="2800" i="1">
                <a:latin typeface="Times New Roman" panose="02020603050405020304" pitchFamily="18" charset="0"/>
              </a:rPr>
              <a:t>w</a:t>
            </a:r>
            <a:r>
              <a:rPr lang="en-US" altLang="ko-KR" sz="2800" i="1" baseline="-25000">
                <a:latin typeface="Times New Roman" panose="02020603050405020304" pitchFamily="18" charset="0"/>
              </a:rPr>
              <a:t>i</a:t>
            </a:r>
            <a:r>
              <a:rPr lang="en-US" altLang="ko-KR" sz="2800">
                <a:latin typeface="Times New Roman" panose="02020603050405020304" pitchFamily="18" charset="0"/>
              </a:rPr>
              <a:t> to some small random value</a:t>
            </a:r>
          </a:p>
          <a:p>
            <a:pPr>
              <a:lnSpc>
                <a:spcPct val="90000"/>
              </a:lnSpc>
            </a:pPr>
            <a:r>
              <a:rPr lang="en-US" altLang="ko-KR" sz="2800">
                <a:latin typeface="Times New Roman" panose="02020603050405020304" pitchFamily="18" charset="0"/>
              </a:rPr>
              <a:t>Until the termination condition is met, Do</a:t>
            </a:r>
          </a:p>
          <a:p>
            <a:pPr lvl="1">
              <a:lnSpc>
                <a:spcPct val="90000"/>
              </a:lnSpc>
            </a:pPr>
            <a:r>
              <a:rPr lang="en-US" altLang="ko-KR" sz="2400">
                <a:latin typeface="Times New Roman" panose="02020603050405020304" pitchFamily="18" charset="0"/>
              </a:rPr>
              <a:t>Initialize each </a:t>
            </a:r>
            <a:r>
              <a:rPr lang="en-US" altLang="ko-KR" sz="2400">
                <a:latin typeface="Times New Roman" panose="02020603050405020304" pitchFamily="18" charset="0"/>
                <a:sym typeface="Symbol" panose="05050102010706020507" pitchFamily="18" charset="2"/>
              </a:rPr>
              <a:t></a:t>
            </a:r>
            <a:r>
              <a:rPr lang="en-US" altLang="ko-KR" sz="2400" i="1">
                <a:latin typeface="Times New Roman" panose="02020603050405020304" pitchFamily="18" charset="0"/>
              </a:rPr>
              <a:t>w</a:t>
            </a:r>
            <a:r>
              <a:rPr lang="en-US" altLang="ko-KR" sz="2400" i="1" baseline="-25000">
                <a:latin typeface="Times New Roman" panose="02020603050405020304" pitchFamily="18" charset="0"/>
              </a:rPr>
              <a:t>i  </a:t>
            </a:r>
            <a:r>
              <a:rPr lang="en-US" altLang="ko-KR" sz="2400">
                <a:latin typeface="Times New Roman" panose="02020603050405020304" pitchFamily="18" charset="0"/>
              </a:rPr>
              <a:t>to zero.</a:t>
            </a:r>
          </a:p>
          <a:p>
            <a:pPr lvl="1">
              <a:lnSpc>
                <a:spcPct val="90000"/>
              </a:lnSpc>
            </a:pPr>
            <a:r>
              <a:rPr lang="en-US" altLang="ko-KR" sz="2400">
                <a:latin typeface="Times New Roman" panose="02020603050405020304" pitchFamily="18" charset="0"/>
              </a:rPr>
              <a:t>For each &lt;</a:t>
            </a:r>
            <a:r>
              <a:rPr lang="en-US" altLang="ko-KR" sz="2400" i="1">
                <a:latin typeface="Times New Roman" panose="02020603050405020304" pitchFamily="18" charset="0"/>
              </a:rPr>
              <a:t>x</a:t>
            </a:r>
            <a:r>
              <a:rPr lang="en-US" altLang="ko-KR" sz="2400">
                <a:latin typeface="Times New Roman" panose="02020603050405020304" pitchFamily="18" charset="0"/>
              </a:rPr>
              <a:t>,</a:t>
            </a:r>
            <a:r>
              <a:rPr lang="en-US" altLang="ko-KR" sz="2400" i="1">
                <a:latin typeface="Times New Roman" panose="02020603050405020304" pitchFamily="18" charset="0"/>
              </a:rPr>
              <a:t> t</a:t>
            </a:r>
            <a:r>
              <a:rPr lang="en-US" altLang="ko-KR" sz="2400">
                <a:latin typeface="Times New Roman" panose="02020603050405020304" pitchFamily="18" charset="0"/>
              </a:rPr>
              <a:t>&gt; in </a:t>
            </a:r>
            <a:r>
              <a:rPr lang="en-US" altLang="ko-KR" sz="2400" i="1">
                <a:latin typeface="Times New Roman" panose="02020603050405020304" pitchFamily="18" charset="0"/>
              </a:rPr>
              <a:t>training_examples</a:t>
            </a:r>
            <a:r>
              <a:rPr lang="en-US" altLang="ko-KR" sz="2400">
                <a:latin typeface="Times New Roman" panose="02020603050405020304" pitchFamily="18" charset="0"/>
              </a:rPr>
              <a:t>, Do</a:t>
            </a:r>
          </a:p>
          <a:p>
            <a:pPr lvl="1">
              <a:lnSpc>
                <a:spcPct val="90000"/>
              </a:lnSpc>
              <a:buFontTx/>
              <a:buNone/>
            </a:pPr>
            <a:r>
              <a:rPr lang="en-US" altLang="ko-KR" sz="2400">
                <a:latin typeface="Times New Roman" panose="02020603050405020304" pitchFamily="18" charset="0"/>
              </a:rPr>
              <a:t>	</a:t>
            </a:r>
            <a:r>
              <a:rPr lang="en-US" altLang="ko-KR" sz="2400">
                <a:solidFill>
                  <a:srgbClr val="0066CC"/>
                </a:solidFill>
                <a:latin typeface="Times New Roman" panose="02020603050405020304" pitchFamily="18" charset="0"/>
              </a:rPr>
              <a:t>*</a:t>
            </a:r>
            <a:r>
              <a:rPr lang="en-US" altLang="ko-KR" sz="2400">
                <a:latin typeface="Times New Roman" panose="02020603050405020304" pitchFamily="18" charset="0"/>
              </a:rPr>
              <a:t> Input the instance </a:t>
            </a:r>
            <a:r>
              <a:rPr lang="en-US" altLang="ko-KR" sz="2400" i="1">
                <a:latin typeface="Times New Roman" panose="02020603050405020304" pitchFamily="18" charset="0"/>
              </a:rPr>
              <a:t>x</a:t>
            </a:r>
            <a:r>
              <a:rPr lang="en-US" altLang="ko-KR" sz="2400">
                <a:latin typeface="Times New Roman" panose="02020603050405020304" pitchFamily="18" charset="0"/>
              </a:rPr>
              <a:t> to the unit and compute the 		output </a:t>
            </a:r>
            <a:r>
              <a:rPr lang="en-US" altLang="ko-KR" sz="2400" i="1">
                <a:latin typeface="Times New Roman" panose="02020603050405020304" pitchFamily="18" charset="0"/>
              </a:rPr>
              <a:t>o</a:t>
            </a:r>
          </a:p>
          <a:p>
            <a:pPr lvl="1">
              <a:lnSpc>
                <a:spcPct val="90000"/>
              </a:lnSpc>
              <a:buFontTx/>
              <a:buNone/>
            </a:pPr>
            <a:r>
              <a:rPr lang="en-US" altLang="ko-KR" sz="2400">
                <a:latin typeface="Times New Roman" panose="02020603050405020304" pitchFamily="18" charset="0"/>
              </a:rPr>
              <a:t>	</a:t>
            </a:r>
            <a:r>
              <a:rPr lang="en-US" altLang="ko-KR" sz="2400">
                <a:solidFill>
                  <a:srgbClr val="0066CC"/>
                </a:solidFill>
                <a:latin typeface="Times New Roman" panose="02020603050405020304" pitchFamily="18" charset="0"/>
              </a:rPr>
              <a:t>*</a:t>
            </a:r>
            <a:r>
              <a:rPr lang="en-US" altLang="ko-KR" sz="2400">
                <a:latin typeface="Times New Roman" panose="02020603050405020304" pitchFamily="18" charset="0"/>
              </a:rPr>
              <a:t> For each linear unit weight </a:t>
            </a:r>
            <a:r>
              <a:rPr lang="en-US" altLang="ko-KR" sz="2400" i="1">
                <a:latin typeface="Times New Roman" panose="02020603050405020304" pitchFamily="18" charset="0"/>
              </a:rPr>
              <a:t>w</a:t>
            </a:r>
            <a:r>
              <a:rPr lang="en-US" altLang="ko-KR" sz="2400" i="1" baseline="-25000">
                <a:latin typeface="Times New Roman" panose="02020603050405020304" pitchFamily="18" charset="0"/>
              </a:rPr>
              <a:t>i</a:t>
            </a:r>
            <a:r>
              <a:rPr lang="en-US" altLang="ko-KR" sz="2400">
                <a:latin typeface="Times New Roman" panose="02020603050405020304" pitchFamily="18" charset="0"/>
              </a:rPr>
              <a:t>, Do</a:t>
            </a:r>
          </a:p>
          <a:p>
            <a:pPr algn="ctr">
              <a:lnSpc>
                <a:spcPct val="90000"/>
              </a:lnSpc>
              <a:buFont typeface="Wingdings" panose="05000000000000000000" pitchFamily="2" charset="2"/>
              <a:buNone/>
            </a:pPr>
            <a:r>
              <a:rPr lang="en-US" altLang="ko-KR" sz="2400">
                <a:latin typeface="Times New Roman" panose="02020603050405020304" pitchFamily="18" charset="0"/>
                <a:sym typeface="Symbol" panose="05050102010706020507" pitchFamily="18" charset="2"/>
              </a:rPr>
              <a:t></a:t>
            </a:r>
            <a:r>
              <a:rPr lang="en-US" altLang="ko-KR" sz="2400" i="1">
                <a:latin typeface="Times New Roman" panose="02020603050405020304" pitchFamily="18" charset="0"/>
              </a:rPr>
              <a:t>w</a:t>
            </a:r>
            <a:r>
              <a:rPr lang="en-US" altLang="ko-KR" sz="2400" i="1" baseline="-25000">
                <a:latin typeface="Times New Roman" panose="02020603050405020304" pitchFamily="18" charset="0"/>
              </a:rPr>
              <a:t>i</a:t>
            </a:r>
            <a:r>
              <a:rPr lang="en-US" altLang="ko-KR" sz="2400">
                <a:latin typeface="Times New Roman" panose="02020603050405020304" pitchFamily="18" charset="0"/>
              </a:rPr>
              <a:t> </a:t>
            </a:r>
            <a:r>
              <a:rPr lang="en-US" altLang="ko-KR" sz="2400">
                <a:latin typeface="Times New Roman" panose="02020603050405020304" pitchFamily="18" charset="0"/>
                <a:sym typeface="Symbol" panose="05050102010706020507" pitchFamily="18" charset="2"/>
              </a:rPr>
              <a:t> </a:t>
            </a:r>
            <a:r>
              <a:rPr lang="en-US" altLang="ko-KR" sz="2400" i="1">
                <a:latin typeface="Times New Roman" panose="02020603050405020304" pitchFamily="18" charset="0"/>
              </a:rPr>
              <a:t>w</a:t>
            </a:r>
            <a:r>
              <a:rPr lang="en-US" altLang="ko-KR" sz="2400" i="1" baseline="-25000">
                <a:latin typeface="Times New Roman" panose="02020603050405020304" pitchFamily="18" charset="0"/>
              </a:rPr>
              <a:t>i</a:t>
            </a:r>
            <a:r>
              <a:rPr lang="en-US" altLang="ko-KR" sz="2400">
                <a:latin typeface="Times New Roman" panose="02020603050405020304" pitchFamily="18" charset="0"/>
                <a:sym typeface="Symbol" panose="05050102010706020507" pitchFamily="18" charset="2"/>
              </a:rPr>
              <a:t> </a:t>
            </a:r>
            <a:r>
              <a:rPr lang="en-US" altLang="ko-KR" sz="2400">
                <a:latin typeface="Times New Roman" panose="02020603050405020304" pitchFamily="18" charset="0"/>
              </a:rPr>
              <a:t>+ </a:t>
            </a:r>
            <a:r>
              <a:rPr lang="en-US" altLang="ko-KR" sz="2400" i="1">
                <a:latin typeface="Times New Roman" panose="02020603050405020304" pitchFamily="18" charset="0"/>
                <a:sym typeface="Symbol" panose="05050102010706020507" pitchFamily="18" charset="2"/>
              </a:rPr>
              <a:t> </a:t>
            </a:r>
            <a:r>
              <a:rPr lang="en-US" altLang="ko-KR" sz="2400">
                <a:latin typeface="Times New Roman" panose="02020603050405020304" pitchFamily="18" charset="0"/>
                <a:sym typeface="Symbol" panose="05050102010706020507" pitchFamily="18" charset="2"/>
              </a:rPr>
              <a:t>(</a:t>
            </a:r>
            <a:r>
              <a:rPr lang="en-US" altLang="ko-KR" sz="2400" i="1">
                <a:latin typeface="Times New Roman" panose="02020603050405020304" pitchFamily="18" charset="0"/>
                <a:sym typeface="Symbol" panose="05050102010706020507" pitchFamily="18" charset="2"/>
              </a:rPr>
              <a:t>t</a:t>
            </a:r>
            <a:r>
              <a:rPr lang="en-US" altLang="ko-KR" sz="2400">
                <a:latin typeface="Times New Roman" panose="02020603050405020304" pitchFamily="18" charset="0"/>
                <a:sym typeface="Symbol" panose="05050102010706020507" pitchFamily="18" charset="2"/>
              </a:rPr>
              <a:t> – </a:t>
            </a:r>
            <a:r>
              <a:rPr lang="en-US" altLang="ko-KR" sz="2400" i="1">
                <a:latin typeface="Times New Roman" panose="02020603050405020304" pitchFamily="18" charset="0"/>
                <a:sym typeface="Symbol" panose="05050102010706020507" pitchFamily="18" charset="2"/>
              </a:rPr>
              <a:t>o</a:t>
            </a:r>
            <a:r>
              <a:rPr lang="en-US" altLang="ko-KR" sz="2400">
                <a:latin typeface="Times New Roman" panose="02020603050405020304" pitchFamily="18" charset="0"/>
                <a:sym typeface="Symbol" panose="05050102010706020507" pitchFamily="18" charset="2"/>
              </a:rPr>
              <a:t>) </a:t>
            </a:r>
            <a:r>
              <a:rPr lang="en-US" altLang="ko-KR" sz="2400" i="1">
                <a:latin typeface="Times New Roman" panose="02020603050405020304" pitchFamily="18" charset="0"/>
                <a:sym typeface="Symbol" panose="05050102010706020507" pitchFamily="18" charset="2"/>
              </a:rPr>
              <a:t>x</a:t>
            </a:r>
            <a:r>
              <a:rPr lang="en-US" altLang="ko-KR" sz="2400" i="1" baseline="-25000">
                <a:latin typeface="Times New Roman" panose="02020603050405020304" pitchFamily="18" charset="0"/>
                <a:sym typeface="Symbol" panose="05050102010706020507" pitchFamily="18" charset="2"/>
              </a:rPr>
              <a:t>i</a:t>
            </a:r>
            <a:endParaRPr lang="en-US" altLang="ko-KR" sz="2400" i="1" baseline="-25000">
              <a:latin typeface="Times New Roman" panose="02020603050405020304" pitchFamily="18" charset="0"/>
            </a:endParaRPr>
          </a:p>
          <a:p>
            <a:pPr lvl="1">
              <a:lnSpc>
                <a:spcPct val="90000"/>
              </a:lnSpc>
            </a:pPr>
            <a:r>
              <a:rPr lang="en-US" altLang="ko-KR" sz="2400">
                <a:latin typeface="Times New Roman" panose="02020603050405020304" pitchFamily="18" charset="0"/>
              </a:rPr>
              <a:t>For each linear unit weight </a:t>
            </a:r>
            <a:r>
              <a:rPr lang="en-US" altLang="ko-KR" sz="2400" i="1">
                <a:latin typeface="Times New Roman" panose="02020603050405020304" pitchFamily="18" charset="0"/>
              </a:rPr>
              <a:t>w</a:t>
            </a:r>
            <a:r>
              <a:rPr lang="en-US" altLang="ko-KR" sz="2400" i="1" baseline="-25000">
                <a:latin typeface="Times New Roman" panose="02020603050405020304" pitchFamily="18" charset="0"/>
              </a:rPr>
              <a:t>i</a:t>
            </a:r>
            <a:r>
              <a:rPr lang="en-US" altLang="ko-KR" sz="2400">
                <a:latin typeface="Times New Roman" panose="02020603050405020304" pitchFamily="18" charset="0"/>
                <a:sym typeface="Symbol" panose="05050102010706020507" pitchFamily="18" charset="2"/>
              </a:rPr>
              <a:t> </a:t>
            </a:r>
            <a:r>
              <a:rPr lang="en-US" altLang="ko-KR" sz="2400">
                <a:latin typeface="Times New Roman" panose="02020603050405020304" pitchFamily="18" charset="0"/>
              </a:rPr>
              <a:t>, Do</a:t>
            </a:r>
          </a:p>
          <a:p>
            <a:pPr algn="ctr">
              <a:lnSpc>
                <a:spcPct val="90000"/>
              </a:lnSpc>
              <a:buFont typeface="Wingdings" panose="05000000000000000000" pitchFamily="2" charset="2"/>
              <a:buNone/>
            </a:pPr>
            <a:r>
              <a:rPr lang="en-US" altLang="ko-KR" sz="2400" i="1">
                <a:latin typeface="Times New Roman" panose="02020603050405020304" pitchFamily="18" charset="0"/>
              </a:rPr>
              <a:t>w</a:t>
            </a:r>
            <a:r>
              <a:rPr lang="en-US" altLang="ko-KR" sz="2400" i="1" baseline="-25000">
                <a:latin typeface="Times New Roman" panose="02020603050405020304" pitchFamily="18" charset="0"/>
              </a:rPr>
              <a:t>i</a:t>
            </a:r>
            <a:r>
              <a:rPr lang="en-US" altLang="ko-KR" sz="2400">
                <a:latin typeface="Times New Roman" panose="02020603050405020304" pitchFamily="18" charset="0"/>
              </a:rPr>
              <a:t> </a:t>
            </a:r>
            <a:r>
              <a:rPr lang="en-US" altLang="ko-KR" sz="2400">
                <a:latin typeface="Times New Roman" panose="02020603050405020304" pitchFamily="18" charset="0"/>
                <a:sym typeface="Symbol" panose="05050102010706020507" pitchFamily="18" charset="2"/>
              </a:rPr>
              <a:t> </a:t>
            </a:r>
            <a:r>
              <a:rPr lang="en-US" altLang="ko-KR" sz="2400" i="1">
                <a:latin typeface="Times New Roman" panose="02020603050405020304" pitchFamily="18" charset="0"/>
              </a:rPr>
              <a:t>w</a:t>
            </a:r>
            <a:r>
              <a:rPr lang="en-US" altLang="ko-KR" sz="2400" i="1" baseline="-25000">
                <a:latin typeface="Times New Roman" panose="02020603050405020304" pitchFamily="18" charset="0"/>
              </a:rPr>
              <a:t>i</a:t>
            </a:r>
            <a:r>
              <a:rPr lang="en-US" altLang="ko-KR" sz="2400">
                <a:latin typeface="Times New Roman" panose="02020603050405020304" pitchFamily="18" charset="0"/>
                <a:sym typeface="Symbol" panose="05050102010706020507" pitchFamily="18" charset="2"/>
              </a:rPr>
              <a:t> </a:t>
            </a:r>
            <a:r>
              <a:rPr lang="en-US" altLang="ko-KR" sz="2400">
                <a:latin typeface="Times New Roman" panose="02020603050405020304" pitchFamily="18" charset="0"/>
              </a:rPr>
              <a:t>+ </a:t>
            </a:r>
            <a:r>
              <a:rPr lang="en-US" altLang="ko-KR" sz="2400">
                <a:latin typeface="Times New Roman" panose="02020603050405020304" pitchFamily="18" charset="0"/>
                <a:sym typeface="Symbol" panose="05050102010706020507" pitchFamily="18" charset="2"/>
              </a:rPr>
              <a:t></a:t>
            </a:r>
            <a:r>
              <a:rPr lang="en-US" altLang="ko-KR" sz="2400" i="1">
                <a:latin typeface="Times New Roman" panose="02020603050405020304" pitchFamily="18" charset="0"/>
              </a:rPr>
              <a:t>w</a:t>
            </a:r>
            <a:r>
              <a:rPr lang="en-US" altLang="ko-KR" sz="2400" i="1" baseline="-25000">
                <a:latin typeface="Times New Roman" panose="02020603050405020304" pitchFamily="18" charset="0"/>
              </a:rPr>
              <a:t>i</a:t>
            </a:r>
            <a:r>
              <a:rPr lang="en-US" altLang="ko-KR" sz="2800">
                <a:latin typeface="Times New Roman" panose="02020603050405020304" pitchFamily="18" charset="0"/>
                <a:sym typeface="Symbol" panose="05050102010706020507" pitchFamily="18" charset="2"/>
              </a:rPr>
              <a:t> </a:t>
            </a:r>
            <a:endParaRPr lang="en-US" altLang="ko-KR" sz="2800" i="1" baseline="-25000">
              <a:latin typeface="Times New Roman" panose="02020603050405020304" pitchFamily="18" charset="0"/>
            </a:endParaRPr>
          </a:p>
          <a:p>
            <a:pPr>
              <a:lnSpc>
                <a:spcPct val="90000"/>
              </a:lnSpc>
            </a:pPr>
            <a:endParaRPr lang="en-US" altLang="ko-KR" sz="2800">
              <a:latin typeface="Times New Roman" panose="02020603050405020304" pitchFamily="18" charset="0"/>
            </a:endParaRPr>
          </a:p>
        </p:txBody>
      </p:sp>
      <p:sp>
        <p:nvSpPr>
          <p:cNvPr id="2" name="Slide Number Placeholder 5">
            <a:extLst>
              <a:ext uri="{FF2B5EF4-FFF2-40B4-BE49-F238E27FC236}">
                <a16:creationId xmlns:a16="http://schemas.microsoft.com/office/drawing/2014/main" id="{AAB854D1-74C5-E11F-586A-2EDA1A4109DF}"/>
              </a:ext>
            </a:extLst>
          </p:cNvPr>
          <p:cNvSpPr>
            <a:spLocks noGrp="1"/>
          </p:cNvSpPr>
          <p:nvPr>
            <p:ph type="sldNum" sz="quarter" idx="12"/>
          </p:nvPr>
        </p:nvSpPr>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fld id="{49223FC0-558C-49B5-8457-35A5B3E5140A}" type="slidenum">
              <a:rPr lang="en-US" altLang="ko-KR" sz="1200">
                <a:solidFill>
                  <a:srgbClr val="898989"/>
                </a:solidFill>
              </a:rPr>
              <a:pPr eaLnBrk="1" hangingPunct="1"/>
              <a:t>46</a:t>
            </a:fld>
            <a:endParaRPr lang="en-US" altLang="ko-KR" sz="1200">
              <a:solidFill>
                <a:srgbClr val="898989"/>
              </a:solidFill>
            </a:endParaRPr>
          </a:p>
        </p:txBody>
      </p:sp>
      <p:sp>
        <p:nvSpPr>
          <p:cNvPr id="14341" name="Line 4">
            <a:extLst>
              <a:ext uri="{FF2B5EF4-FFF2-40B4-BE49-F238E27FC236}">
                <a16:creationId xmlns:a16="http://schemas.microsoft.com/office/drawing/2014/main" id="{07D1C733-A46B-9927-639D-503F680EF324}"/>
              </a:ext>
            </a:extLst>
          </p:cNvPr>
          <p:cNvSpPr>
            <a:spLocks noChangeShapeType="1"/>
          </p:cNvSpPr>
          <p:nvPr/>
        </p:nvSpPr>
        <p:spPr bwMode="auto">
          <a:xfrm>
            <a:off x="3971925" y="3838575"/>
            <a:ext cx="152400" cy="0"/>
          </a:xfrm>
          <a:prstGeom prst="line">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txBody>
          <a:bodyPr/>
          <a:lstStyle/>
          <a:p>
            <a:endParaRPr lang="en-US"/>
          </a:p>
        </p:txBody>
      </p:sp>
      <p:sp>
        <p:nvSpPr>
          <p:cNvPr id="14342" name="Line 5">
            <a:extLst>
              <a:ext uri="{FF2B5EF4-FFF2-40B4-BE49-F238E27FC236}">
                <a16:creationId xmlns:a16="http://schemas.microsoft.com/office/drawing/2014/main" id="{A12BC8EA-7265-66F7-408C-9012D1FC57B6}"/>
              </a:ext>
            </a:extLst>
          </p:cNvPr>
          <p:cNvSpPr>
            <a:spLocks noChangeShapeType="1"/>
          </p:cNvSpPr>
          <p:nvPr/>
        </p:nvSpPr>
        <p:spPr bwMode="auto">
          <a:xfrm>
            <a:off x="2819400" y="3438525"/>
            <a:ext cx="152400" cy="0"/>
          </a:xfrm>
          <a:prstGeom prst="line">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751BD81-247F-9FAB-E1D9-3C7908E8ADBD}"/>
              </a:ext>
            </a:extLst>
          </p:cNvPr>
          <p:cNvSpPr>
            <a:spLocks noGrp="1" noChangeArrowheads="1"/>
          </p:cNvSpPr>
          <p:nvPr>
            <p:ph type="title"/>
          </p:nvPr>
        </p:nvSpPr>
        <p:spPr/>
        <p:txBody>
          <a:bodyPr/>
          <a:lstStyle/>
          <a:p>
            <a:r>
              <a:rPr lang="en-US" altLang="ko-KR">
                <a:latin typeface="Times New Roman" panose="02020603050405020304" pitchFamily="18" charset="0"/>
              </a:rPr>
              <a:t>Summary</a:t>
            </a:r>
          </a:p>
        </p:txBody>
      </p:sp>
      <p:sp>
        <p:nvSpPr>
          <p:cNvPr id="15363" name="Rectangle 3">
            <a:extLst>
              <a:ext uri="{FF2B5EF4-FFF2-40B4-BE49-F238E27FC236}">
                <a16:creationId xmlns:a16="http://schemas.microsoft.com/office/drawing/2014/main" id="{03D25164-B7B1-1CEF-877C-7AF126156378}"/>
              </a:ext>
            </a:extLst>
          </p:cNvPr>
          <p:cNvSpPr>
            <a:spLocks noGrp="1" noChangeArrowheads="1"/>
          </p:cNvSpPr>
          <p:nvPr>
            <p:ph idx="1"/>
          </p:nvPr>
        </p:nvSpPr>
        <p:spPr>
          <a:xfrm>
            <a:off x="914400" y="1981200"/>
            <a:ext cx="7391400" cy="4343400"/>
          </a:xfrm>
        </p:spPr>
        <p:txBody>
          <a:bodyPr/>
          <a:lstStyle/>
          <a:p>
            <a:pPr>
              <a:buFont typeface="Wingdings" panose="05000000000000000000" pitchFamily="2" charset="2"/>
              <a:buNone/>
            </a:pPr>
            <a:r>
              <a:rPr lang="en-US" altLang="ko-KR" sz="2800">
                <a:latin typeface="Times New Roman" panose="02020603050405020304" pitchFamily="18" charset="0"/>
              </a:rPr>
              <a:t>Perceptron training rule guaranteed to succeed if</a:t>
            </a:r>
          </a:p>
          <a:p>
            <a:r>
              <a:rPr lang="en-US" altLang="ko-KR" sz="2400">
                <a:latin typeface="Times New Roman" panose="02020603050405020304" pitchFamily="18" charset="0"/>
              </a:rPr>
              <a:t>Training examples are linearly separable </a:t>
            </a:r>
          </a:p>
          <a:p>
            <a:r>
              <a:rPr lang="en-US" altLang="ko-KR" sz="2400">
                <a:latin typeface="Times New Roman" panose="02020603050405020304" pitchFamily="18" charset="0"/>
              </a:rPr>
              <a:t>Sufficiently small learning rate </a:t>
            </a:r>
            <a:r>
              <a:rPr lang="en-US" altLang="ko-KR" sz="2400" i="1">
                <a:latin typeface="Times New Roman" panose="02020603050405020304" pitchFamily="18" charset="0"/>
                <a:sym typeface="Symbol" panose="05050102010706020507" pitchFamily="18" charset="2"/>
              </a:rPr>
              <a:t></a:t>
            </a:r>
            <a:endParaRPr lang="en-US" altLang="ko-KR" sz="2400">
              <a:latin typeface="Times New Roman" panose="02020603050405020304" pitchFamily="18" charset="0"/>
            </a:endParaRPr>
          </a:p>
          <a:p>
            <a:endParaRPr lang="en-US" altLang="ko-KR" sz="900">
              <a:latin typeface="Times New Roman" panose="02020603050405020304" pitchFamily="18" charset="0"/>
            </a:endParaRPr>
          </a:p>
          <a:p>
            <a:pPr>
              <a:buFont typeface="Wingdings" panose="05000000000000000000" pitchFamily="2" charset="2"/>
              <a:buNone/>
            </a:pPr>
            <a:r>
              <a:rPr lang="en-US" altLang="ko-KR" sz="2800">
                <a:latin typeface="Times New Roman" panose="02020603050405020304" pitchFamily="18" charset="0"/>
              </a:rPr>
              <a:t>Linear unit training rule uses gradient descent</a:t>
            </a:r>
          </a:p>
          <a:p>
            <a:r>
              <a:rPr lang="en-US" altLang="ko-KR" sz="2400">
                <a:latin typeface="Times New Roman" panose="02020603050405020304" pitchFamily="18" charset="0"/>
              </a:rPr>
              <a:t>Guaranteed to converge to hypothesis with minimum squared error</a:t>
            </a:r>
          </a:p>
          <a:p>
            <a:r>
              <a:rPr lang="en-US" altLang="ko-KR" sz="2400">
                <a:latin typeface="Times New Roman" panose="02020603050405020304" pitchFamily="18" charset="0"/>
              </a:rPr>
              <a:t>Given sufficiently small learning rate </a:t>
            </a:r>
            <a:r>
              <a:rPr lang="en-US" altLang="ko-KR" sz="2400" i="1">
                <a:latin typeface="Times New Roman" panose="02020603050405020304" pitchFamily="18" charset="0"/>
                <a:sym typeface="Symbol" panose="05050102010706020507" pitchFamily="18" charset="2"/>
              </a:rPr>
              <a:t></a:t>
            </a:r>
            <a:endParaRPr lang="en-US" altLang="ko-KR" sz="2400">
              <a:latin typeface="Times New Roman" panose="02020603050405020304" pitchFamily="18" charset="0"/>
            </a:endParaRPr>
          </a:p>
          <a:p>
            <a:r>
              <a:rPr lang="en-US" altLang="ko-KR" sz="2400">
                <a:latin typeface="Times New Roman" panose="02020603050405020304" pitchFamily="18" charset="0"/>
              </a:rPr>
              <a:t>Even when training data contains noise</a:t>
            </a:r>
          </a:p>
          <a:p>
            <a:r>
              <a:rPr lang="en-US" altLang="ko-KR" sz="2400">
                <a:latin typeface="Times New Roman" panose="02020603050405020304" pitchFamily="18" charset="0"/>
              </a:rPr>
              <a:t>Even when training data not separable by </a:t>
            </a:r>
            <a:r>
              <a:rPr lang="en-US" altLang="ko-KR" sz="2400" i="1">
                <a:latin typeface="Times New Roman" panose="02020603050405020304" pitchFamily="18" charset="0"/>
              </a:rPr>
              <a:t>H</a:t>
            </a:r>
          </a:p>
        </p:txBody>
      </p:sp>
      <p:sp>
        <p:nvSpPr>
          <p:cNvPr id="2" name="Slide Number Placeholder 5">
            <a:extLst>
              <a:ext uri="{FF2B5EF4-FFF2-40B4-BE49-F238E27FC236}">
                <a16:creationId xmlns:a16="http://schemas.microsoft.com/office/drawing/2014/main" id="{725A4257-94F3-0ADD-B996-672BAD97C0D9}"/>
              </a:ext>
            </a:extLst>
          </p:cNvPr>
          <p:cNvSpPr>
            <a:spLocks noGrp="1"/>
          </p:cNvSpPr>
          <p:nvPr>
            <p:ph type="sldNum" sz="quarter" idx="12"/>
          </p:nvPr>
        </p:nvSpPr>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fld id="{A2276269-B65D-4DA8-AEE2-CFB28BD49B5E}" type="slidenum">
              <a:rPr lang="en-US" altLang="ko-KR" sz="1200">
                <a:solidFill>
                  <a:srgbClr val="898989"/>
                </a:solidFill>
              </a:rPr>
              <a:pPr eaLnBrk="1" hangingPunct="1"/>
              <a:t>47</a:t>
            </a:fld>
            <a:endParaRPr lang="en-US" altLang="ko-KR" sz="1200">
              <a:solidFill>
                <a:srgbClr val="898989"/>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9D41DBE-DBFF-DB99-065C-1DA6A9DEEB37}"/>
              </a:ext>
            </a:extLst>
          </p:cNvPr>
          <p:cNvSpPr>
            <a:spLocks noGrp="1" noChangeArrowheads="1"/>
          </p:cNvSpPr>
          <p:nvPr>
            <p:ph type="title"/>
          </p:nvPr>
        </p:nvSpPr>
        <p:spPr>
          <a:xfrm>
            <a:off x="533400" y="609600"/>
            <a:ext cx="8077200" cy="1143000"/>
          </a:xfrm>
        </p:spPr>
        <p:txBody>
          <a:bodyPr/>
          <a:lstStyle/>
          <a:p>
            <a:r>
              <a:rPr lang="en-US" altLang="ko-KR" sz="3200">
                <a:latin typeface="Times New Roman" panose="02020603050405020304" pitchFamily="18" charset="0"/>
              </a:rPr>
              <a:t>Incremental (Stochastic) Gradient Descent (1/2)</a:t>
            </a:r>
          </a:p>
        </p:txBody>
      </p:sp>
      <p:sp>
        <p:nvSpPr>
          <p:cNvPr id="16387" name="Rectangle 3">
            <a:extLst>
              <a:ext uri="{FF2B5EF4-FFF2-40B4-BE49-F238E27FC236}">
                <a16:creationId xmlns:a16="http://schemas.microsoft.com/office/drawing/2014/main" id="{66A417CD-7348-536E-35C0-F4E5D5A78E3B}"/>
              </a:ext>
            </a:extLst>
          </p:cNvPr>
          <p:cNvSpPr>
            <a:spLocks noGrp="1" noChangeArrowheads="1"/>
          </p:cNvSpPr>
          <p:nvPr>
            <p:ph idx="1"/>
          </p:nvPr>
        </p:nvSpPr>
        <p:spPr>
          <a:xfrm>
            <a:off x="1524000" y="1981200"/>
            <a:ext cx="7010400" cy="4114800"/>
          </a:xfrm>
        </p:spPr>
        <p:txBody>
          <a:bodyPr/>
          <a:lstStyle/>
          <a:p>
            <a:pPr>
              <a:lnSpc>
                <a:spcPct val="90000"/>
              </a:lnSpc>
              <a:buFont typeface="Wingdings" panose="05000000000000000000" pitchFamily="2" charset="2"/>
              <a:buNone/>
            </a:pPr>
            <a:r>
              <a:rPr lang="en-US" altLang="ko-KR" sz="2400" b="1">
                <a:latin typeface="Times New Roman" panose="02020603050405020304" pitchFamily="18" charset="0"/>
              </a:rPr>
              <a:t>Batch mode</a:t>
            </a:r>
            <a:r>
              <a:rPr lang="en-US" altLang="ko-KR" sz="2400">
                <a:latin typeface="Times New Roman" panose="02020603050405020304" pitchFamily="18" charset="0"/>
              </a:rPr>
              <a:t> Gradient Descent:</a:t>
            </a:r>
          </a:p>
          <a:p>
            <a:pPr>
              <a:lnSpc>
                <a:spcPct val="90000"/>
              </a:lnSpc>
              <a:buFont typeface="Wingdings" panose="05000000000000000000" pitchFamily="2" charset="2"/>
              <a:buNone/>
            </a:pPr>
            <a:r>
              <a:rPr lang="en-US" altLang="ko-KR" sz="2400">
                <a:latin typeface="Times New Roman" panose="02020603050405020304" pitchFamily="18" charset="0"/>
              </a:rPr>
              <a:t>Do until satisfied</a:t>
            </a:r>
          </a:p>
          <a:p>
            <a:pPr>
              <a:lnSpc>
                <a:spcPct val="90000"/>
              </a:lnSpc>
              <a:buFont typeface="Wingdings" panose="05000000000000000000" pitchFamily="2" charset="2"/>
              <a:buNone/>
            </a:pPr>
            <a:r>
              <a:rPr lang="en-US" altLang="ko-KR" sz="2400">
                <a:solidFill>
                  <a:srgbClr val="0066CC"/>
                </a:solidFill>
                <a:latin typeface="Times New Roman" panose="02020603050405020304" pitchFamily="18" charset="0"/>
              </a:rPr>
              <a:t>1.</a:t>
            </a:r>
            <a:r>
              <a:rPr lang="en-US" altLang="ko-KR" sz="2400">
                <a:latin typeface="Times New Roman" panose="02020603050405020304" pitchFamily="18" charset="0"/>
              </a:rPr>
              <a:t> Compute the gradient </a:t>
            </a:r>
            <a:r>
              <a:rPr lang="en-US" altLang="ko-KR" sz="2400">
                <a:latin typeface="Times New Roman" panose="02020603050405020304" pitchFamily="18" charset="0"/>
                <a:sym typeface="Wingdings 3" panose="05040102010807070707" pitchFamily="18" charset="2"/>
              </a:rPr>
              <a:t></a:t>
            </a:r>
            <a:r>
              <a:rPr lang="en-US" altLang="ko-KR" sz="2400" i="1">
                <a:latin typeface="Times New Roman" panose="02020603050405020304" pitchFamily="18" charset="0"/>
              </a:rPr>
              <a:t>E</a:t>
            </a:r>
            <a:r>
              <a:rPr lang="en-US" altLang="ko-KR" sz="2400" i="1" baseline="-25000">
                <a:latin typeface="Times New Roman" panose="02020603050405020304" pitchFamily="18" charset="0"/>
              </a:rPr>
              <a:t>D</a:t>
            </a:r>
            <a:r>
              <a:rPr lang="en-US" altLang="ko-KR" sz="2400">
                <a:latin typeface="Times New Roman" panose="02020603050405020304" pitchFamily="18" charset="0"/>
              </a:rPr>
              <a:t>[</a:t>
            </a:r>
            <a:r>
              <a:rPr lang="en-US" altLang="ko-KR" sz="2400" i="1">
                <a:latin typeface="Times New Roman" panose="02020603050405020304" pitchFamily="18" charset="0"/>
              </a:rPr>
              <a:t>w</a:t>
            </a:r>
            <a:r>
              <a:rPr lang="en-US" altLang="ko-KR" sz="2400">
                <a:latin typeface="Times New Roman" panose="02020603050405020304" pitchFamily="18" charset="0"/>
              </a:rPr>
              <a:t>]</a:t>
            </a:r>
          </a:p>
          <a:p>
            <a:pPr>
              <a:lnSpc>
                <a:spcPct val="90000"/>
              </a:lnSpc>
              <a:buFont typeface="Wingdings" panose="05000000000000000000" pitchFamily="2" charset="2"/>
              <a:buNone/>
            </a:pPr>
            <a:r>
              <a:rPr lang="en-US" altLang="ko-KR" sz="2400">
                <a:solidFill>
                  <a:srgbClr val="0066CC"/>
                </a:solidFill>
                <a:latin typeface="Times New Roman" panose="02020603050405020304" pitchFamily="18" charset="0"/>
              </a:rPr>
              <a:t>2.</a:t>
            </a:r>
            <a:r>
              <a:rPr lang="en-US" altLang="ko-KR" sz="2400">
                <a:latin typeface="Times New Roman" panose="02020603050405020304" pitchFamily="18" charset="0"/>
              </a:rPr>
              <a:t> </a:t>
            </a:r>
            <a:r>
              <a:rPr lang="en-US" altLang="ko-KR" sz="2400" i="1">
                <a:latin typeface="Times New Roman" panose="02020603050405020304" pitchFamily="18" charset="0"/>
              </a:rPr>
              <a:t>w</a:t>
            </a:r>
            <a:r>
              <a:rPr lang="en-US" altLang="ko-KR" sz="2400">
                <a:latin typeface="Times New Roman" panose="02020603050405020304" pitchFamily="18" charset="0"/>
              </a:rPr>
              <a:t> </a:t>
            </a:r>
            <a:r>
              <a:rPr lang="en-US" altLang="ko-KR" sz="2400">
                <a:latin typeface="Times New Roman" panose="02020603050405020304" pitchFamily="18" charset="0"/>
                <a:sym typeface="Symbol" panose="05050102010706020507" pitchFamily="18" charset="2"/>
              </a:rPr>
              <a:t> </a:t>
            </a:r>
            <a:r>
              <a:rPr lang="en-US" altLang="ko-KR" sz="2400" i="1">
                <a:latin typeface="Times New Roman" panose="02020603050405020304" pitchFamily="18" charset="0"/>
              </a:rPr>
              <a:t>w</a:t>
            </a:r>
            <a:r>
              <a:rPr lang="en-US" altLang="ko-KR" sz="2400">
                <a:latin typeface="Times New Roman" panose="02020603050405020304" pitchFamily="18" charset="0"/>
                <a:sym typeface="Symbol" panose="05050102010706020507" pitchFamily="18" charset="2"/>
              </a:rPr>
              <a:t> </a:t>
            </a:r>
            <a:r>
              <a:rPr lang="en-US" altLang="ko-KR" sz="2400">
                <a:sym typeface="Symbol" panose="05050102010706020507" pitchFamily="18" charset="2"/>
              </a:rPr>
              <a:t>-</a:t>
            </a:r>
            <a:r>
              <a:rPr lang="en-US" altLang="ko-KR" sz="2400">
                <a:latin typeface="Times New Roman" panose="02020603050405020304" pitchFamily="18" charset="0"/>
              </a:rPr>
              <a:t> </a:t>
            </a:r>
            <a:r>
              <a:rPr lang="en-US" altLang="ko-KR" sz="2400" i="1">
                <a:latin typeface="Times New Roman" panose="02020603050405020304" pitchFamily="18" charset="0"/>
                <a:sym typeface="Symbol" panose="05050102010706020507" pitchFamily="18" charset="2"/>
              </a:rPr>
              <a:t> </a:t>
            </a:r>
            <a:r>
              <a:rPr lang="en-US" altLang="ko-KR" sz="2400">
                <a:latin typeface="Times New Roman" panose="02020603050405020304" pitchFamily="18" charset="0"/>
                <a:sym typeface="Wingdings 3" panose="05040102010807070707" pitchFamily="18" charset="2"/>
              </a:rPr>
              <a:t></a:t>
            </a:r>
            <a:r>
              <a:rPr lang="en-US" altLang="ko-KR" sz="2400" i="1">
                <a:latin typeface="Times New Roman" panose="02020603050405020304" pitchFamily="18" charset="0"/>
              </a:rPr>
              <a:t>E</a:t>
            </a:r>
            <a:r>
              <a:rPr lang="en-US" altLang="ko-KR" sz="2400" i="1" baseline="-25000">
                <a:latin typeface="Times New Roman" panose="02020603050405020304" pitchFamily="18" charset="0"/>
              </a:rPr>
              <a:t>D</a:t>
            </a:r>
            <a:r>
              <a:rPr lang="en-US" altLang="ko-KR" sz="2400">
                <a:latin typeface="Times New Roman" panose="02020603050405020304" pitchFamily="18" charset="0"/>
              </a:rPr>
              <a:t>[</a:t>
            </a:r>
            <a:r>
              <a:rPr lang="en-US" altLang="ko-KR" sz="2400" i="1">
                <a:latin typeface="Times New Roman" panose="02020603050405020304" pitchFamily="18" charset="0"/>
              </a:rPr>
              <a:t>w</a:t>
            </a:r>
            <a:r>
              <a:rPr lang="en-US" altLang="ko-KR" sz="2400">
                <a:latin typeface="Times New Roman" panose="02020603050405020304" pitchFamily="18" charset="0"/>
              </a:rPr>
              <a:t>]</a:t>
            </a:r>
          </a:p>
          <a:p>
            <a:pPr>
              <a:lnSpc>
                <a:spcPct val="90000"/>
              </a:lnSpc>
              <a:buFont typeface="Wingdings" panose="05000000000000000000" pitchFamily="2" charset="2"/>
              <a:buNone/>
            </a:pPr>
            <a:endParaRPr lang="en-US" altLang="ko-KR" sz="1600">
              <a:latin typeface="Times New Roman" panose="02020603050405020304" pitchFamily="18" charset="0"/>
            </a:endParaRPr>
          </a:p>
          <a:p>
            <a:pPr>
              <a:lnSpc>
                <a:spcPct val="90000"/>
              </a:lnSpc>
              <a:buFont typeface="Wingdings" panose="05000000000000000000" pitchFamily="2" charset="2"/>
              <a:buNone/>
            </a:pPr>
            <a:r>
              <a:rPr lang="en-US" altLang="ko-KR" sz="2400" b="1">
                <a:latin typeface="Times New Roman" panose="02020603050405020304" pitchFamily="18" charset="0"/>
              </a:rPr>
              <a:t>Incremental mode</a:t>
            </a:r>
            <a:r>
              <a:rPr lang="en-US" altLang="ko-KR" sz="2400">
                <a:latin typeface="Times New Roman" panose="02020603050405020304" pitchFamily="18" charset="0"/>
              </a:rPr>
              <a:t> Gradient Descent:</a:t>
            </a:r>
          </a:p>
          <a:p>
            <a:pPr>
              <a:lnSpc>
                <a:spcPct val="90000"/>
              </a:lnSpc>
              <a:buFont typeface="Wingdings" panose="05000000000000000000" pitchFamily="2" charset="2"/>
              <a:buNone/>
            </a:pPr>
            <a:r>
              <a:rPr lang="en-US" altLang="ko-KR" sz="2400">
                <a:latin typeface="Times New Roman" panose="02020603050405020304" pitchFamily="18" charset="0"/>
              </a:rPr>
              <a:t>Do until satisfied</a:t>
            </a:r>
          </a:p>
          <a:p>
            <a:pPr>
              <a:lnSpc>
                <a:spcPct val="90000"/>
              </a:lnSpc>
            </a:pPr>
            <a:r>
              <a:rPr lang="en-US" altLang="ko-KR" sz="2400">
                <a:latin typeface="Times New Roman" panose="02020603050405020304" pitchFamily="18" charset="0"/>
              </a:rPr>
              <a:t>For each training example </a:t>
            </a:r>
            <a:r>
              <a:rPr lang="en-US" altLang="ko-KR" sz="2400" i="1">
                <a:latin typeface="Times New Roman" panose="02020603050405020304" pitchFamily="18" charset="0"/>
              </a:rPr>
              <a:t>d</a:t>
            </a:r>
            <a:r>
              <a:rPr lang="en-US" altLang="ko-KR" sz="2400">
                <a:latin typeface="Times New Roman" panose="02020603050405020304" pitchFamily="18" charset="0"/>
              </a:rPr>
              <a:t> in D</a:t>
            </a:r>
          </a:p>
          <a:p>
            <a:pPr>
              <a:lnSpc>
                <a:spcPct val="90000"/>
              </a:lnSpc>
              <a:buFont typeface="Wingdings" panose="05000000000000000000" pitchFamily="2" charset="2"/>
              <a:buNone/>
            </a:pPr>
            <a:r>
              <a:rPr lang="en-US" altLang="ko-KR" sz="2400">
                <a:latin typeface="Times New Roman" panose="02020603050405020304" pitchFamily="18" charset="0"/>
              </a:rPr>
              <a:t>	</a:t>
            </a:r>
            <a:r>
              <a:rPr lang="en-US" altLang="ko-KR" sz="2400">
                <a:solidFill>
                  <a:srgbClr val="0066CC"/>
                </a:solidFill>
                <a:latin typeface="Times New Roman" panose="02020603050405020304" pitchFamily="18" charset="0"/>
              </a:rPr>
              <a:t>1.</a:t>
            </a:r>
            <a:r>
              <a:rPr lang="en-US" altLang="ko-KR" sz="2400">
                <a:latin typeface="Times New Roman" panose="02020603050405020304" pitchFamily="18" charset="0"/>
              </a:rPr>
              <a:t> Compute the gradient </a:t>
            </a:r>
            <a:r>
              <a:rPr lang="en-US" altLang="ko-KR" sz="2400">
                <a:latin typeface="Times New Roman" panose="02020603050405020304" pitchFamily="18" charset="0"/>
                <a:sym typeface="Wingdings 3" panose="05040102010807070707" pitchFamily="18" charset="2"/>
              </a:rPr>
              <a:t></a:t>
            </a:r>
            <a:r>
              <a:rPr lang="en-US" altLang="ko-KR" sz="2400" i="1">
                <a:latin typeface="Times New Roman" panose="02020603050405020304" pitchFamily="18" charset="0"/>
              </a:rPr>
              <a:t>E</a:t>
            </a:r>
            <a:r>
              <a:rPr lang="en-US" altLang="ko-KR" sz="2400" i="1" baseline="-25000">
                <a:latin typeface="Times New Roman" panose="02020603050405020304" pitchFamily="18" charset="0"/>
              </a:rPr>
              <a:t>d</a:t>
            </a:r>
            <a:r>
              <a:rPr lang="en-US" altLang="ko-KR" sz="2400">
                <a:latin typeface="Times New Roman" panose="02020603050405020304" pitchFamily="18" charset="0"/>
              </a:rPr>
              <a:t>[</a:t>
            </a:r>
            <a:r>
              <a:rPr lang="en-US" altLang="ko-KR" sz="2400" i="1">
                <a:latin typeface="Times New Roman" panose="02020603050405020304" pitchFamily="18" charset="0"/>
              </a:rPr>
              <a:t>w</a:t>
            </a:r>
            <a:r>
              <a:rPr lang="en-US" altLang="ko-KR" sz="2400">
                <a:latin typeface="Times New Roman" panose="02020603050405020304" pitchFamily="18" charset="0"/>
              </a:rPr>
              <a:t>]</a:t>
            </a:r>
          </a:p>
          <a:p>
            <a:pPr>
              <a:lnSpc>
                <a:spcPct val="90000"/>
              </a:lnSpc>
              <a:buFont typeface="Wingdings" panose="05000000000000000000" pitchFamily="2" charset="2"/>
              <a:buNone/>
            </a:pPr>
            <a:r>
              <a:rPr lang="en-US" altLang="ko-KR" sz="2400">
                <a:latin typeface="Times New Roman" panose="02020603050405020304" pitchFamily="18" charset="0"/>
              </a:rPr>
              <a:t>	</a:t>
            </a:r>
            <a:r>
              <a:rPr lang="en-US" altLang="ko-KR" sz="2400">
                <a:solidFill>
                  <a:srgbClr val="0066CC"/>
                </a:solidFill>
                <a:latin typeface="Times New Roman" panose="02020603050405020304" pitchFamily="18" charset="0"/>
              </a:rPr>
              <a:t>2.</a:t>
            </a:r>
            <a:r>
              <a:rPr lang="en-US" altLang="ko-KR" sz="2400">
                <a:latin typeface="Times New Roman" panose="02020603050405020304" pitchFamily="18" charset="0"/>
              </a:rPr>
              <a:t> </a:t>
            </a:r>
            <a:r>
              <a:rPr lang="en-US" altLang="ko-KR" sz="2400" i="1">
                <a:latin typeface="Times New Roman" panose="02020603050405020304" pitchFamily="18" charset="0"/>
              </a:rPr>
              <a:t>w</a:t>
            </a:r>
            <a:r>
              <a:rPr lang="en-US" altLang="ko-KR" sz="2400">
                <a:latin typeface="Times New Roman" panose="02020603050405020304" pitchFamily="18" charset="0"/>
              </a:rPr>
              <a:t> </a:t>
            </a:r>
            <a:r>
              <a:rPr lang="en-US" altLang="ko-KR" sz="2400">
                <a:latin typeface="Times New Roman" panose="02020603050405020304" pitchFamily="18" charset="0"/>
                <a:sym typeface="Symbol" panose="05050102010706020507" pitchFamily="18" charset="2"/>
              </a:rPr>
              <a:t> </a:t>
            </a:r>
            <a:r>
              <a:rPr lang="en-US" altLang="ko-KR" sz="2400" i="1">
                <a:latin typeface="Times New Roman" panose="02020603050405020304" pitchFamily="18" charset="0"/>
              </a:rPr>
              <a:t>w</a:t>
            </a:r>
            <a:r>
              <a:rPr lang="en-US" altLang="ko-KR" sz="2400">
                <a:latin typeface="Times New Roman" panose="02020603050405020304" pitchFamily="18" charset="0"/>
                <a:sym typeface="Symbol" panose="05050102010706020507" pitchFamily="18" charset="2"/>
              </a:rPr>
              <a:t> </a:t>
            </a:r>
            <a:r>
              <a:rPr lang="en-US" altLang="ko-KR" sz="2400">
                <a:sym typeface="Symbol" panose="05050102010706020507" pitchFamily="18" charset="2"/>
              </a:rPr>
              <a:t>-</a:t>
            </a:r>
            <a:r>
              <a:rPr lang="en-US" altLang="ko-KR" sz="2400">
                <a:latin typeface="Times New Roman" panose="02020603050405020304" pitchFamily="18" charset="0"/>
              </a:rPr>
              <a:t> </a:t>
            </a:r>
            <a:r>
              <a:rPr lang="en-US" altLang="ko-KR" sz="2400" i="1">
                <a:latin typeface="Times New Roman" panose="02020603050405020304" pitchFamily="18" charset="0"/>
                <a:sym typeface="Symbol" panose="05050102010706020507" pitchFamily="18" charset="2"/>
              </a:rPr>
              <a:t> </a:t>
            </a:r>
            <a:r>
              <a:rPr lang="en-US" altLang="ko-KR" sz="2400">
                <a:latin typeface="Times New Roman" panose="02020603050405020304" pitchFamily="18" charset="0"/>
                <a:sym typeface="Wingdings 3" panose="05040102010807070707" pitchFamily="18" charset="2"/>
              </a:rPr>
              <a:t></a:t>
            </a:r>
            <a:r>
              <a:rPr lang="en-US" altLang="ko-KR" sz="2400" i="1">
                <a:latin typeface="Times New Roman" panose="02020603050405020304" pitchFamily="18" charset="0"/>
              </a:rPr>
              <a:t>E</a:t>
            </a:r>
            <a:r>
              <a:rPr lang="en-US" altLang="ko-KR" sz="2400" i="1" baseline="-25000">
                <a:latin typeface="Times New Roman" panose="02020603050405020304" pitchFamily="18" charset="0"/>
              </a:rPr>
              <a:t>d</a:t>
            </a:r>
            <a:r>
              <a:rPr lang="en-US" altLang="ko-KR" sz="2400">
                <a:latin typeface="Times New Roman" panose="02020603050405020304" pitchFamily="18" charset="0"/>
              </a:rPr>
              <a:t>[</a:t>
            </a:r>
            <a:r>
              <a:rPr lang="en-US" altLang="ko-KR" sz="2400" i="1">
                <a:latin typeface="Times New Roman" panose="02020603050405020304" pitchFamily="18" charset="0"/>
              </a:rPr>
              <a:t>w</a:t>
            </a:r>
            <a:r>
              <a:rPr lang="en-US" altLang="ko-KR" sz="2400">
                <a:latin typeface="Times New Roman" panose="02020603050405020304" pitchFamily="18" charset="0"/>
              </a:rPr>
              <a:t>]</a:t>
            </a:r>
            <a:endParaRPr lang="en-US" altLang="ko-KR" sz="2400" i="1" baseline="-25000">
              <a:latin typeface="Times New Roman" panose="02020603050405020304" pitchFamily="18" charset="0"/>
            </a:endParaRPr>
          </a:p>
          <a:p>
            <a:pPr>
              <a:lnSpc>
                <a:spcPct val="90000"/>
              </a:lnSpc>
              <a:buFont typeface="Wingdings" panose="05000000000000000000" pitchFamily="2" charset="2"/>
              <a:buNone/>
            </a:pPr>
            <a:endParaRPr lang="en-US" altLang="ko-KR" sz="2400">
              <a:latin typeface="Times New Roman" panose="02020603050405020304" pitchFamily="18" charset="0"/>
            </a:endParaRPr>
          </a:p>
        </p:txBody>
      </p:sp>
      <p:sp>
        <p:nvSpPr>
          <p:cNvPr id="2" name="Slide Number Placeholder 5">
            <a:extLst>
              <a:ext uri="{FF2B5EF4-FFF2-40B4-BE49-F238E27FC236}">
                <a16:creationId xmlns:a16="http://schemas.microsoft.com/office/drawing/2014/main" id="{E23CB3C8-5D3D-B763-1EA5-BED718496C62}"/>
              </a:ext>
            </a:extLst>
          </p:cNvPr>
          <p:cNvSpPr>
            <a:spLocks noGrp="1"/>
          </p:cNvSpPr>
          <p:nvPr>
            <p:ph type="sldNum" sz="quarter" idx="12"/>
          </p:nvPr>
        </p:nvSpPr>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fld id="{8C734744-2D2F-4F28-9F1D-CDD35359D7CA}" type="slidenum">
              <a:rPr lang="en-US" altLang="ko-KR" sz="1200">
                <a:solidFill>
                  <a:srgbClr val="898989"/>
                </a:solidFill>
              </a:rPr>
              <a:pPr eaLnBrk="1" hangingPunct="1"/>
              <a:t>48</a:t>
            </a:fld>
            <a:endParaRPr lang="en-US" altLang="ko-KR" sz="1200">
              <a:solidFill>
                <a:srgbClr val="898989"/>
              </a:solidFill>
            </a:endParaRPr>
          </a:p>
        </p:txBody>
      </p:sp>
      <p:grpSp>
        <p:nvGrpSpPr>
          <p:cNvPr id="16389" name="Group 4">
            <a:extLst>
              <a:ext uri="{FF2B5EF4-FFF2-40B4-BE49-F238E27FC236}">
                <a16:creationId xmlns:a16="http://schemas.microsoft.com/office/drawing/2014/main" id="{52554595-E4B3-26A2-CE2B-D13D0F92F98F}"/>
              </a:ext>
            </a:extLst>
          </p:cNvPr>
          <p:cNvGrpSpPr>
            <a:grpSpLocks/>
          </p:cNvGrpSpPr>
          <p:nvPr/>
        </p:nvGrpSpPr>
        <p:grpSpPr bwMode="auto">
          <a:xfrm>
            <a:off x="1943100" y="2895600"/>
            <a:ext cx="3600450" cy="409575"/>
            <a:chOff x="936" y="1824"/>
            <a:chExt cx="2268" cy="258"/>
          </a:xfrm>
        </p:grpSpPr>
        <p:sp>
          <p:nvSpPr>
            <p:cNvPr id="16397" name="Line 5">
              <a:extLst>
                <a:ext uri="{FF2B5EF4-FFF2-40B4-BE49-F238E27FC236}">
                  <a16:creationId xmlns:a16="http://schemas.microsoft.com/office/drawing/2014/main" id="{46907575-07A6-8056-9963-CD6CE81C4840}"/>
                </a:ext>
              </a:extLst>
            </p:cNvPr>
            <p:cNvSpPr>
              <a:spLocks noChangeShapeType="1"/>
            </p:cNvSpPr>
            <p:nvPr/>
          </p:nvSpPr>
          <p:spPr bwMode="auto">
            <a:xfrm>
              <a:off x="3108" y="1824"/>
              <a:ext cx="96" cy="0"/>
            </a:xfrm>
            <a:prstGeom prst="line">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txBody>
            <a:bodyPr/>
            <a:lstStyle/>
            <a:p>
              <a:endParaRPr lang="en-US"/>
            </a:p>
          </p:txBody>
        </p:sp>
        <p:sp>
          <p:nvSpPr>
            <p:cNvPr id="16398" name="Line 6">
              <a:extLst>
                <a:ext uri="{FF2B5EF4-FFF2-40B4-BE49-F238E27FC236}">
                  <a16:creationId xmlns:a16="http://schemas.microsoft.com/office/drawing/2014/main" id="{888534CA-5963-AF53-F4C1-C59C8FA41CD1}"/>
                </a:ext>
              </a:extLst>
            </p:cNvPr>
            <p:cNvSpPr>
              <a:spLocks noChangeShapeType="1"/>
            </p:cNvSpPr>
            <p:nvPr/>
          </p:nvSpPr>
          <p:spPr bwMode="auto">
            <a:xfrm>
              <a:off x="936" y="2082"/>
              <a:ext cx="96" cy="0"/>
            </a:xfrm>
            <a:prstGeom prst="line">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txBody>
            <a:bodyPr/>
            <a:lstStyle/>
            <a:p>
              <a:endParaRPr lang="en-US"/>
            </a:p>
          </p:txBody>
        </p:sp>
        <p:sp>
          <p:nvSpPr>
            <p:cNvPr id="16399" name="Line 7">
              <a:extLst>
                <a:ext uri="{FF2B5EF4-FFF2-40B4-BE49-F238E27FC236}">
                  <a16:creationId xmlns:a16="http://schemas.microsoft.com/office/drawing/2014/main" id="{C8A663D6-B8D0-7997-F784-BA0983BDD8EF}"/>
                </a:ext>
              </a:extLst>
            </p:cNvPr>
            <p:cNvSpPr>
              <a:spLocks noChangeShapeType="1"/>
            </p:cNvSpPr>
            <p:nvPr/>
          </p:nvSpPr>
          <p:spPr bwMode="auto">
            <a:xfrm>
              <a:off x="1344" y="2082"/>
              <a:ext cx="96" cy="0"/>
            </a:xfrm>
            <a:prstGeom prst="line">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txBody>
            <a:bodyPr/>
            <a:lstStyle/>
            <a:p>
              <a:endParaRPr lang="en-US"/>
            </a:p>
          </p:txBody>
        </p:sp>
        <p:sp>
          <p:nvSpPr>
            <p:cNvPr id="16400" name="Line 8">
              <a:extLst>
                <a:ext uri="{FF2B5EF4-FFF2-40B4-BE49-F238E27FC236}">
                  <a16:creationId xmlns:a16="http://schemas.microsoft.com/office/drawing/2014/main" id="{58C046F0-5B33-BB0B-1846-DE5ABE2ED2F2}"/>
                </a:ext>
              </a:extLst>
            </p:cNvPr>
            <p:cNvSpPr>
              <a:spLocks noChangeShapeType="1"/>
            </p:cNvSpPr>
            <p:nvPr/>
          </p:nvSpPr>
          <p:spPr bwMode="auto">
            <a:xfrm>
              <a:off x="2304" y="2076"/>
              <a:ext cx="96" cy="0"/>
            </a:xfrm>
            <a:prstGeom prst="line">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txBody>
            <a:bodyPr/>
            <a:lstStyle/>
            <a:p>
              <a:endParaRPr lang="en-US"/>
            </a:p>
          </p:txBody>
        </p:sp>
      </p:grpSp>
      <p:grpSp>
        <p:nvGrpSpPr>
          <p:cNvPr id="16390" name="Group 9">
            <a:extLst>
              <a:ext uri="{FF2B5EF4-FFF2-40B4-BE49-F238E27FC236}">
                <a16:creationId xmlns:a16="http://schemas.microsoft.com/office/drawing/2014/main" id="{F30C7788-FD09-EA04-CEF3-4692E3519C8E}"/>
              </a:ext>
            </a:extLst>
          </p:cNvPr>
          <p:cNvGrpSpPr>
            <a:grpSpLocks/>
          </p:cNvGrpSpPr>
          <p:nvPr/>
        </p:nvGrpSpPr>
        <p:grpSpPr bwMode="auto">
          <a:xfrm>
            <a:off x="2286000" y="5181600"/>
            <a:ext cx="3562350" cy="409575"/>
            <a:chOff x="1152" y="3264"/>
            <a:chExt cx="2244" cy="258"/>
          </a:xfrm>
        </p:grpSpPr>
        <p:sp>
          <p:nvSpPr>
            <p:cNvPr id="16393" name="Line 10">
              <a:extLst>
                <a:ext uri="{FF2B5EF4-FFF2-40B4-BE49-F238E27FC236}">
                  <a16:creationId xmlns:a16="http://schemas.microsoft.com/office/drawing/2014/main" id="{3F6272E8-5D03-8A78-AA48-E2A07968EF84}"/>
                </a:ext>
              </a:extLst>
            </p:cNvPr>
            <p:cNvSpPr>
              <a:spLocks noChangeShapeType="1"/>
            </p:cNvSpPr>
            <p:nvPr/>
          </p:nvSpPr>
          <p:spPr bwMode="auto">
            <a:xfrm>
              <a:off x="3300" y="3264"/>
              <a:ext cx="96" cy="0"/>
            </a:xfrm>
            <a:prstGeom prst="line">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txBody>
            <a:bodyPr/>
            <a:lstStyle/>
            <a:p>
              <a:endParaRPr lang="en-US"/>
            </a:p>
          </p:txBody>
        </p:sp>
        <p:sp>
          <p:nvSpPr>
            <p:cNvPr id="16394" name="Line 11">
              <a:extLst>
                <a:ext uri="{FF2B5EF4-FFF2-40B4-BE49-F238E27FC236}">
                  <a16:creationId xmlns:a16="http://schemas.microsoft.com/office/drawing/2014/main" id="{76E6227A-07C9-A8BE-CB2E-E1C2240FC086}"/>
                </a:ext>
              </a:extLst>
            </p:cNvPr>
            <p:cNvSpPr>
              <a:spLocks noChangeShapeType="1"/>
            </p:cNvSpPr>
            <p:nvPr/>
          </p:nvSpPr>
          <p:spPr bwMode="auto">
            <a:xfrm>
              <a:off x="1152" y="3522"/>
              <a:ext cx="96" cy="0"/>
            </a:xfrm>
            <a:prstGeom prst="line">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txBody>
            <a:bodyPr/>
            <a:lstStyle/>
            <a:p>
              <a:endParaRPr lang="en-US"/>
            </a:p>
          </p:txBody>
        </p:sp>
        <p:sp>
          <p:nvSpPr>
            <p:cNvPr id="16395" name="Line 12">
              <a:extLst>
                <a:ext uri="{FF2B5EF4-FFF2-40B4-BE49-F238E27FC236}">
                  <a16:creationId xmlns:a16="http://schemas.microsoft.com/office/drawing/2014/main" id="{34844104-17B1-7A00-EDF1-2BB996C48FDC}"/>
                </a:ext>
              </a:extLst>
            </p:cNvPr>
            <p:cNvSpPr>
              <a:spLocks noChangeShapeType="1"/>
            </p:cNvSpPr>
            <p:nvPr/>
          </p:nvSpPr>
          <p:spPr bwMode="auto">
            <a:xfrm>
              <a:off x="1572" y="3522"/>
              <a:ext cx="96" cy="0"/>
            </a:xfrm>
            <a:prstGeom prst="line">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txBody>
            <a:bodyPr/>
            <a:lstStyle/>
            <a:p>
              <a:endParaRPr lang="en-US"/>
            </a:p>
          </p:txBody>
        </p:sp>
        <p:sp>
          <p:nvSpPr>
            <p:cNvPr id="16396" name="Line 13">
              <a:extLst>
                <a:ext uri="{FF2B5EF4-FFF2-40B4-BE49-F238E27FC236}">
                  <a16:creationId xmlns:a16="http://schemas.microsoft.com/office/drawing/2014/main" id="{8AE9168E-3161-F39D-57ED-4F08ACE11A8F}"/>
                </a:ext>
              </a:extLst>
            </p:cNvPr>
            <p:cNvSpPr>
              <a:spLocks noChangeShapeType="1"/>
            </p:cNvSpPr>
            <p:nvPr/>
          </p:nvSpPr>
          <p:spPr bwMode="auto">
            <a:xfrm>
              <a:off x="2508" y="3516"/>
              <a:ext cx="96" cy="0"/>
            </a:xfrm>
            <a:prstGeom prst="line">
              <a:avLst/>
            </a:prstGeom>
            <a:noFill/>
            <a:ln w="9525">
              <a:solidFill>
                <a:srgbClr val="000000"/>
              </a:solidFill>
              <a:round/>
              <a:headEnd/>
              <a:tailEnd type="arrow" w="sm" len="sm"/>
            </a:ln>
            <a:extLst>
              <a:ext uri="{909E8E84-426E-40DD-AFC4-6F175D3DCCD1}">
                <a14:hiddenFill xmlns:a14="http://schemas.microsoft.com/office/drawing/2010/main">
                  <a:noFill/>
                </a14:hiddenFill>
              </a:ext>
            </a:extLst>
          </p:spPr>
          <p:txBody>
            <a:bodyPr/>
            <a:lstStyle/>
            <a:p>
              <a:endParaRPr lang="en-US"/>
            </a:p>
          </p:txBody>
        </p:sp>
      </p:grpSp>
      <p:sp>
        <p:nvSpPr>
          <p:cNvPr id="16391" name="Line 14">
            <a:extLst>
              <a:ext uri="{FF2B5EF4-FFF2-40B4-BE49-F238E27FC236}">
                <a16:creationId xmlns:a16="http://schemas.microsoft.com/office/drawing/2014/main" id="{06292730-E093-3525-435A-9663EB86E06B}"/>
              </a:ext>
            </a:extLst>
          </p:cNvPr>
          <p:cNvSpPr>
            <a:spLocks noChangeShapeType="1"/>
          </p:cNvSpPr>
          <p:nvPr/>
        </p:nvSpPr>
        <p:spPr bwMode="auto">
          <a:xfrm>
            <a:off x="1600200" y="1905000"/>
            <a:ext cx="57912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2" name="Line 15">
            <a:extLst>
              <a:ext uri="{FF2B5EF4-FFF2-40B4-BE49-F238E27FC236}">
                <a16:creationId xmlns:a16="http://schemas.microsoft.com/office/drawing/2014/main" id="{9B05A09D-1377-2881-2BD7-8EC2F43A73DE}"/>
              </a:ext>
            </a:extLst>
          </p:cNvPr>
          <p:cNvSpPr>
            <a:spLocks noChangeShapeType="1"/>
          </p:cNvSpPr>
          <p:nvPr/>
        </p:nvSpPr>
        <p:spPr bwMode="auto">
          <a:xfrm>
            <a:off x="1600200" y="3810000"/>
            <a:ext cx="579120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88272B9-C592-7B8E-2007-027D854980EF}"/>
              </a:ext>
            </a:extLst>
          </p:cNvPr>
          <p:cNvSpPr>
            <a:spLocks noGrp="1" noChangeArrowheads="1"/>
          </p:cNvSpPr>
          <p:nvPr>
            <p:ph type="title"/>
          </p:nvPr>
        </p:nvSpPr>
        <p:spPr>
          <a:xfrm>
            <a:off x="533400" y="609600"/>
            <a:ext cx="8077200" cy="1143000"/>
          </a:xfrm>
        </p:spPr>
        <p:txBody>
          <a:bodyPr/>
          <a:lstStyle/>
          <a:p>
            <a:r>
              <a:rPr lang="en-US" altLang="ko-KR" sz="3200">
                <a:latin typeface="Times New Roman" panose="02020603050405020304" pitchFamily="18" charset="0"/>
              </a:rPr>
              <a:t>Incremental (Stochastic) Gradient Descent (2/2)</a:t>
            </a:r>
          </a:p>
        </p:txBody>
      </p:sp>
      <p:sp>
        <p:nvSpPr>
          <p:cNvPr id="17411" name="Rectangle 3">
            <a:extLst>
              <a:ext uri="{FF2B5EF4-FFF2-40B4-BE49-F238E27FC236}">
                <a16:creationId xmlns:a16="http://schemas.microsoft.com/office/drawing/2014/main" id="{E795F836-71BB-CFFB-BC4D-61165873117A}"/>
              </a:ext>
            </a:extLst>
          </p:cNvPr>
          <p:cNvSpPr>
            <a:spLocks noGrp="1" noChangeArrowheads="1"/>
          </p:cNvSpPr>
          <p:nvPr>
            <p:ph idx="1"/>
          </p:nvPr>
        </p:nvSpPr>
        <p:spPr>
          <a:xfrm>
            <a:off x="838200" y="3810000"/>
            <a:ext cx="7315200" cy="2133600"/>
          </a:xfrm>
        </p:spPr>
        <p:txBody>
          <a:bodyPr/>
          <a:lstStyle/>
          <a:p>
            <a:pPr>
              <a:lnSpc>
                <a:spcPct val="110000"/>
              </a:lnSpc>
              <a:buFont typeface="Wingdings" panose="05000000000000000000" pitchFamily="2" charset="2"/>
              <a:buNone/>
            </a:pPr>
            <a:r>
              <a:rPr lang="en-US" altLang="ko-KR" sz="2800" i="1">
                <a:latin typeface="Times New Roman" panose="02020603050405020304" pitchFamily="18" charset="0"/>
              </a:rPr>
              <a:t>	Incremental Gradient</a:t>
            </a:r>
            <a:r>
              <a:rPr lang="en-US" altLang="ko-KR" sz="2800">
                <a:latin typeface="Times New Roman" panose="02020603050405020304" pitchFamily="18" charset="0"/>
              </a:rPr>
              <a:t> </a:t>
            </a:r>
            <a:r>
              <a:rPr lang="en-US" altLang="ko-KR" sz="2800" i="1">
                <a:latin typeface="Times New Roman" panose="02020603050405020304" pitchFamily="18" charset="0"/>
              </a:rPr>
              <a:t>Descent</a:t>
            </a:r>
            <a:r>
              <a:rPr lang="en-US" altLang="ko-KR" sz="2800">
                <a:latin typeface="Times New Roman" panose="02020603050405020304" pitchFamily="18" charset="0"/>
              </a:rPr>
              <a:t> can approximate </a:t>
            </a:r>
            <a:r>
              <a:rPr lang="en-US" altLang="ko-KR" sz="2800" i="1">
                <a:latin typeface="Times New Roman" panose="02020603050405020304" pitchFamily="18" charset="0"/>
              </a:rPr>
              <a:t>Batch Gradient Descent</a:t>
            </a:r>
            <a:r>
              <a:rPr lang="en-US" altLang="ko-KR" sz="2800">
                <a:latin typeface="Times New Roman" panose="02020603050405020304" pitchFamily="18" charset="0"/>
              </a:rPr>
              <a:t> arbitrarily closely if </a:t>
            </a:r>
            <a:r>
              <a:rPr lang="en-US" altLang="ko-KR" sz="2800" i="1">
                <a:latin typeface="Times New Roman" panose="02020603050405020304" pitchFamily="18" charset="0"/>
                <a:sym typeface="Symbol" panose="05050102010706020507" pitchFamily="18" charset="2"/>
              </a:rPr>
              <a:t> </a:t>
            </a:r>
            <a:r>
              <a:rPr lang="en-US" altLang="ko-KR" sz="2800">
                <a:latin typeface="Times New Roman" panose="02020603050405020304" pitchFamily="18" charset="0"/>
              </a:rPr>
              <a:t>made small enough</a:t>
            </a:r>
          </a:p>
          <a:p>
            <a:pPr>
              <a:lnSpc>
                <a:spcPct val="110000"/>
              </a:lnSpc>
              <a:buFont typeface="Wingdings" panose="05000000000000000000" pitchFamily="2" charset="2"/>
              <a:buNone/>
            </a:pPr>
            <a:endParaRPr lang="en-US" altLang="ko-KR" sz="2800">
              <a:latin typeface="Times New Roman" panose="02020603050405020304" pitchFamily="18" charset="0"/>
            </a:endParaRPr>
          </a:p>
        </p:txBody>
      </p:sp>
      <p:sp>
        <p:nvSpPr>
          <p:cNvPr id="2" name="Slide Number Placeholder 5">
            <a:extLst>
              <a:ext uri="{FF2B5EF4-FFF2-40B4-BE49-F238E27FC236}">
                <a16:creationId xmlns:a16="http://schemas.microsoft.com/office/drawing/2014/main" id="{18788460-85ED-5D02-B92D-31996E90D3C0}"/>
              </a:ext>
            </a:extLst>
          </p:cNvPr>
          <p:cNvSpPr>
            <a:spLocks noGrp="1"/>
          </p:cNvSpPr>
          <p:nvPr>
            <p:ph type="sldNum" sz="quarter" idx="12"/>
          </p:nvPr>
        </p:nvSpPr>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fld id="{2232EFB2-A34A-459D-B10E-8D4942F825A1}" type="slidenum">
              <a:rPr lang="en-US" altLang="ko-KR" sz="1200">
                <a:solidFill>
                  <a:srgbClr val="898989"/>
                </a:solidFill>
              </a:rPr>
              <a:pPr eaLnBrk="1" hangingPunct="1"/>
              <a:t>49</a:t>
            </a:fld>
            <a:endParaRPr lang="en-US" altLang="ko-KR" sz="1200">
              <a:solidFill>
                <a:srgbClr val="898989"/>
              </a:solidFill>
            </a:endParaRPr>
          </a:p>
        </p:txBody>
      </p:sp>
      <p:pic>
        <p:nvPicPr>
          <p:cNvPr id="17413" name="Picture 4">
            <a:extLst>
              <a:ext uri="{FF2B5EF4-FFF2-40B4-BE49-F238E27FC236}">
                <a16:creationId xmlns:a16="http://schemas.microsoft.com/office/drawing/2014/main" id="{79C50C1E-4CAD-5433-2677-93DE97D94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2133600"/>
            <a:ext cx="33909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8" charset="0"/>
                <a:cs typeface="Times New Roman" pitchFamily="18" charset="0"/>
              </a:rPr>
              <a:t>How do our brains work?</a:t>
            </a:r>
          </a:p>
        </p:txBody>
      </p:sp>
      <p:sp>
        <p:nvSpPr>
          <p:cNvPr id="23554" name="Text Box 2"/>
          <p:cNvSpPr txBox="1">
            <a:spLocks noChangeArrowheads="1"/>
          </p:cNvSpPr>
          <p:nvPr/>
        </p:nvSpPr>
        <p:spPr bwMode="auto">
          <a:xfrm>
            <a:off x="228600" y="990600"/>
            <a:ext cx="8686800" cy="5181600"/>
          </a:xfrm>
          <a:prstGeom prst="rect">
            <a:avLst/>
          </a:prstGeom>
          <a:noFill/>
          <a:ln w="9525">
            <a:noFill/>
            <a:round/>
            <a:headEnd/>
            <a:tailEnd/>
          </a:ln>
          <a:effectLst/>
        </p:spPr>
        <p:txBody>
          <a:bodyPr lIns="90000" tIns="46800" rIns="90000" bIns="46800">
            <a:spAutoFit/>
          </a:bodyPr>
          <a:lstStyle/>
          <a:p>
            <a:pPr marL="820738" lvl="2" indent="-228600">
              <a:spcBef>
                <a:spcPts val="375"/>
              </a:spcBef>
              <a:buClr>
                <a:srgbClr val="E6B1AB"/>
              </a:buClr>
              <a:buSzPct val="8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ea typeface="HG Mincho Light J" charset="0"/>
                <a:cs typeface="HG Mincho Light J" charset="0"/>
              </a:rPr>
              <a:t>The Brain is A massively parallel information processing system.</a:t>
            </a:r>
          </a:p>
          <a:p>
            <a:pPr marL="820738" lvl="2" indent="-228600">
              <a:spcBef>
                <a:spcPts val="375"/>
              </a:spcBef>
              <a:buClr>
                <a:srgbClr val="E6B1AB"/>
              </a:buClr>
              <a:buSzPct val="8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ea typeface="HG Mincho Light J" charset="0"/>
                <a:cs typeface="HG Mincho Light J" charset="0"/>
              </a:rPr>
              <a:t>Our brains are a huge network of processing elements. A typical brain contains a network of 10 billion neurons.</a:t>
            </a:r>
          </a:p>
        </p:txBody>
      </p:sp>
      <p:pic>
        <p:nvPicPr>
          <p:cNvPr id="23555" name="Picture 3"/>
          <p:cNvPicPr>
            <a:picLocks noChangeAspect="1" noChangeArrowheads="1"/>
          </p:cNvPicPr>
          <p:nvPr/>
        </p:nvPicPr>
        <p:blipFill>
          <a:blip r:embed="rId3"/>
          <a:srcRect/>
          <a:stretch>
            <a:fillRect/>
          </a:stretch>
        </p:blipFill>
        <p:spPr bwMode="auto">
          <a:xfrm>
            <a:off x="1600200" y="3505200"/>
            <a:ext cx="5562600" cy="26670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Franklin Gothic Book" pitchFamily="32" charset="0"/>
                <a:ea typeface="HG Mincho Light J" charset="0"/>
                <a:cs typeface="HG Mincho Light J" charset="0"/>
              </a:rPr>
              <a:t>Back Propagation</a:t>
            </a:r>
          </a:p>
        </p:txBody>
      </p:sp>
      <p:sp>
        <p:nvSpPr>
          <p:cNvPr id="49154" name="Text Box 2"/>
          <p:cNvSpPr txBox="1">
            <a:spLocks noChangeArrowheads="1"/>
          </p:cNvSpPr>
          <p:nvPr/>
        </p:nvSpPr>
        <p:spPr bwMode="auto">
          <a:xfrm>
            <a:off x="914400" y="2133600"/>
            <a:ext cx="7772400" cy="3849388"/>
          </a:xfrm>
          <a:prstGeom prst="rect">
            <a:avLst/>
          </a:prstGeom>
          <a:noFill/>
          <a:ln w="9525">
            <a:noFill/>
            <a:round/>
            <a:headEnd/>
            <a:tailEnd/>
          </a:ln>
          <a:effectLst/>
        </p:spPr>
        <p:txBody>
          <a:bodyPr wrap="square"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00"/>
                </a:solidFill>
                <a:ea typeface="HG Mincho Light J" charset="0"/>
                <a:cs typeface="HG Mincho Light J" charset="0"/>
              </a:rPr>
              <a:t>Back-propagation is an example of supervised learning is used at each layer to minimize the error between the layer’s response and the actual data</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a:solidFill>
                <a:srgbClr val="000000"/>
              </a:solidFill>
              <a:ea typeface="HG Mincho Light J" charset="0"/>
              <a:cs typeface="HG Mincho Light J" charset="0"/>
            </a:endParaRP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00"/>
                </a:solidFill>
                <a:ea typeface="HG Mincho Light J" charset="0"/>
                <a:cs typeface="HG Mincho Light J" charset="0"/>
              </a:rPr>
              <a:t>The error at each hidden layer is an average of the evaluated error</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a:solidFill>
                <a:srgbClr val="000000"/>
              </a:solidFill>
              <a:ea typeface="HG Mincho Light J" charset="0"/>
              <a:cs typeface="HG Mincho Light J" charset="0"/>
            </a:endParaRP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00"/>
                </a:solidFill>
                <a:ea typeface="HG Mincho Light J" charset="0"/>
                <a:cs typeface="HG Mincho Light J" charset="0"/>
              </a:rPr>
              <a:t>Hidden layer networks are trained this way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914400" y="464057"/>
            <a:ext cx="7772400" cy="755143"/>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Franklin Gothic Book"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dirty="0">
                <a:solidFill>
                  <a:srgbClr val="696464"/>
                </a:solidFill>
                <a:latin typeface="Franklin Gothic Book" pitchFamily="32" charset="0"/>
                <a:ea typeface="HG Mincho Light J" charset="0"/>
                <a:cs typeface="HG Mincho Light J" charset="0"/>
              </a:rPr>
              <a:t>Simple Back Propagation </a:t>
            </a:r>
          </a:p>
        </p:txBody>
      </p:sp>
      <p:sp>
        <p:nvSpPr>
          <p:cNvPr id="50178" name="Text Box 2"/>
          <p:cNvSpPr txBox="1">
            <a:spLocks noChangeArrowheads="1"/>
          </p:cNvSpPr>
          <p:nvPr/>
        </p:nvSpPr>
        <p:spPr bwMode="auto">
          <a:xfrm>
            <a:off x="914400" y="1447800"/>
            <a:ext cx="7772400" cy="4367479"/>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00"/>
                </a:solidFill>
                <a:latin typeface="Times New Roman" pitchFamily="18" charset="0"/>
                <a:cs typeface="Times New Roman" pitchFamily="18" charset="0"/>
              </a:rPr>
              <a:t>N is a neuron.</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err="1">
                <a:solidFill>
                  <a:srgbClr val="000000"/>
                </a:solidFill>
                <a:latin typeface="Times New Roman" pitchFamily="18" charset="0"/>
                <a:cs typeface="Times New Roman" pitchFamily="18" charset="0"/>
              </a:rPr>
              <a:t>N</a:t>
            </a:r>
            <a:r>
              <a:rPr lang="en-GB" sz="2800" baseline="-25000" dirty="0" err="1">
                <a:solidFill>
                  <a:srgbClr val="000000"/>
                </a:solidFill>
                <a:latin typeface="Times New Roman" pitchFamily="18" charset="0"/>
                <a:cs typeface="Times New Roman" pitchFamily="18" charset="0"/>
              </a:rPr>
              <a:t>w</a:t>
            </a:r>
            <a:r>
              <a:rPr lang="en-GB" sz="2800" dirty="0">
                <a:solidFill>
                  <a:srgbClr val="000000"/>
                </a:solidFill>
                <a:latin typeface="Times New Roman" pitchFamily="18" charset="0"/>
                <a:cs typeface="Times New Roman" pitchFamily="18" charset="0"/>
              </a:rPr>
              <a:t> is one of N’s inputs weights</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err="1">
                <a:solidFill>
                  <a:srgbClr val="000000"/>
                </a:solidFill>
                <a:ea typeface="HG Mincho Light J" charset="0"/>
                <a:cs typeface="HG Mincho Light J" charset="0"/>
              </a:rPr>
              <a:t>N</a:t>
            </a:r>
            <a:r>
              <a:rPr lang="en-GB" sz="2800" baseline="-25000" dirty="0" err="1">
                <a:solidFill>
                  <a:srgbClr val="000000"/>
                </a:solidFill>
                <a:ea typeface="HG Mincho Light J" charset="0"/>
                <a:cs typeface="HG Mincho Light J" charset="0"/>
              </a:rPr>
              <a:t>out</a:t>
            </a:r>
            <a:r>
              <a:rPr lang="en-GB" sz="2800" dirty="0">
                <a:solidFill>
                  <a:srgbClr val="000000"/>
                </a:solidFill>
                <a:latin typeface="Times New Roman" pitchFamily="18" charset="0"/>
                <a:cs typeface="Times New Roman" pitchFamily="18" charset="0"/>
              </a:rPr>
              <a:t> is N’s output.</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err="1">
                <a:solidFill>
                  <a:srgbClr val="000000"/>
                </a:solidFill>
                <a:latin typeface="Times New Roman" pitchFamily="18" charset="0"/>
                <a:cs typeface="Times New Roman" pitchFamily="18" charset="0"/>
              </a:rPr>
              <a:t>N</a:t>
            </a:r>
            <a:r>
              <a:rPr lang="en-GB" sz="2800" baseline="-25000" dirty="0" err="1">
                <a:solidFill>
                  <a:srgbClr val="000000"/>
                </a:solidFill>
                <a:latin typeface="Times New Roman" pitchFamily="18" charset="0"/>
                <a:cs typeface="Times New Roman" pitchFamily="18" charset="0"/>
              </a:rPr>
              <a:t>w</a:t>
            </a:r>
            <a:r>
              <a:rPr lang="en-GB" sz="2800" baseline="-25000" dirty="0">
                <a:solidFill>
                  <a:srgbClr val="000000"/>
                </a:solidFill>
                <a:latin typeface="Times New Roman" pitchFamily="18" charset="0"/>
                <a:cs typeface="Times New Roman" pitchFamily="18" charset="0"/>
              </a:rPr>
              <a:t> </a:t>
            </a:r>
            <a:r>
              <a:rPr lang="en-GB" sz="2800" dirty="0">
                <a:solidFill>
                  <a:srgbClr val="000000"/>
                </a:solidFill>
                <a:latin typeface="Times New Roman" pitchFamily="18" charset="0"/>
                <a:cs typeface="Times New Roman" pitchFamily="18" charset="0"/>
              </a:rPr>
              <a:t>= </a:t>
            </a:r>
            <a:r>
              <a:rPr lang="en-GB" sz="2800" dirty="0" err="1">
                <a:solidFill>
                  <a:srgbClr val="000000"/>
                </a:solidFill>
                <a:latin typeface="Times New Roman" pitchFamily="18" charset="0"/>
                <a:cs typeface="Times New Roman" pitchFamily="18" charset="0"/>
              </a:rPr>
              <a:t>N</a:t>
            </a:r>
            <a:r>
              <a:rPr lang="en-GB" sz="2800" baseline="-25000" dirty="0" err="1">
                <a:solidFill>
                  <a:srgbClr val="000000"/>
                </a:solidFill>
                <a:latin typeface="Times New Roman" pitchFamily="18" charset="0"/>
                <a:cs typeface="Times New Roman" pitchFamily="18" charset="0"/>
              </a:rPr>
              <a:t>w</a:t>
            </a:r>
            <a:r>
              <a:rPr lang="en-GB" sz="2800" baseline="-25000" dirty="0">
                <a:solidFill>
                  <a:srgbClr val="000000"/>
                </a:solidFill>
                <a:latin typeface="Times New Roman" pitchFamily="18" charset="0"/>
                <a:cs typeface="Times New Roman" pitchFamily="18" charset="0"/>
              </a:rPr>
              <a:t> </a:t>
            </a:r>
            <a:r>
              <a:rPr lang="en-GB" sz="2800" dirty="0">
                <a:solidFill>
                  <a:srgbClr val="000000"/>
                </a:solidFill>
                <a:latin typeface="Times New Roman" pitchFamily="18" charset="0"/>
                <a:cs typeface="Times New Roman" pitchFamily="18" charset="0"/>
              </a:rPr>
              <a:t>+Δ </a:t>
            </a:r>
            <a:r>
              <a:rPr lang="en-GB" sz="2800" dirty="0" err="1">
                <a:solidFill>
                  <a:srgbClr val="000000"/>
                </a:solidFill>
                <a:latin typeface="Times New Roman" pitchFamily="18" charset="0"/>
                <a:cs typeface="Times New Roman" pitchFamily="18" charset="0"/>
              </a:rPr>
              <a:t>N</a:t>
            </a:r>
            <a:r>
              <a:rPr lang="en-GB" sz="2800" baseline="-25000" dirty="0" err="1">
                <a:solidFill>
                  <a:srgbClr val="000000"/>
                </a:solidFill>
                <a:latin typeface="Times New Roman" pitchFamily="18" charset="0"/>
                <a:cs typeface="Times New Roman" pitchFamily="18" charset="0"/>
              </a:rPr>
              <a:t>w</a:t>
            </a:r>
            <a:endParaRPr lang="en-GB" sz="2800" baseline="-25000" dirty="0">
              <a:solidFill>
                <a:srgbClr val="000000"/>
              </a:solidFill>
              <a:latin typeface="Times New Roman" pitchFamily="18" charset="0"/>
              <a:cs typeface="Times New Roman" pitchFamily="18" charset="0"/>
            </a:endParaRP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00"/>
                </a:solidFill>
                <a:latin typeface="Times New Roman" pitchFamily="18" charset="0"/>
                <a:cs typeface="Times New Roman" pitchFamily="18" charset="0"/>
              </a:rPr>
              <a:t>Δ </a:t>
            </a:r>
            <a:r>
              <a:rPr lang="en-GB" sz="2800" dirty="0" err="1">
                <a:solidFill>
                  <a:srgbClr val="000000"/>
                </a:solidFill>
                <a:latin typeface="Times New Roman" pitchFamily="18" charset="0"/>
                <a:cs typeface="Times New Roman" pitchFamily="18" charset="0"/>
              </a:rPr>
              <a:t>N</a:t>
            </a:r>
            <a:r>
              <a:rPr lang="en-GB" sz="2800" baseline="-25000" dirty="0" err="1">
                <a:solidFill>
                  <a:srgbClr val="000000"/>
                </a:solidFill>
                <a:latin typeface="Times New Roman" pitchFamily="18" charset="0"/>
                <a:cs typeface="Times New Roman" pitchFamily="18" charset="0"/>
              </a:rPr>
              <a:t>w</a:t>
            </a:r>
            <a:r>
              <a:rPr lang="en-GB" sz="2800" dirty="0">
                <a:solidFill>
                  <a:srgbClr val="000000"/>
                </a:solidFill>
                <a:latin typeface="Times New Roman" pitchFamily="18" charset="0"/>
                <a:cs typeface="Times New Roman" pitchFamily="18" charset="0"/>
              </a:rPr>
              <a:t> =</a:t>
            </a:r>
            <a:r>
              <a:rPr lang="en-GB" sz="2800" b="1" dirty="0">
                <a:solidFill>
                  <a:srgbClr val="000000"/>
                </a:solidFill>
                <a:ea typeface="HG Mincho Light J" charset="0"/>
                <a:cs typeface="HG Mincho Light J" charset="0"/>
              </a:rPr>
              <a:t> </a:t>
            </a:r>
            <a:r>
              <a:rPr lang="en-GB" sz="2800" dirty="0" err="1">
                <a:solidFill>
                  <a:srgbClr val="000000"/>
                </a:solidFill>
                <a:ea typeface="HG Mincho Light J" charset="0"/>
                <a:cs typeface="HG Mincho Light J" charset="0"/>
              </a:rPr>
              <a:t>N</a:t>
            </a:r>
            <a:r>
              <a:rPr lang="en-GB" sz="2800" baseline="-25000" dirty="0" err="1">
                <a:solidFill>
                  <a:srgbClr val="000000"/>
                </a:solidFill>
                <a:ea typeface="HG Mincho Light J" charset="0"/>
                <a:cs typeface="HG Mincho Light J" charset="0"/>
              </a:rPr>
              <a:t>out</a:t>
            </a:r>
            <a:r>
              <a:rPr lang="en-GB" sz="2800" b="1" baseline="-25000" dirty="0">
                <a:solidFill>
                  <a:srgbClr val="000000"/>
                </a:solidFill>
                <a:ea typeface="HG Mincho Light J" charset="0"/>
                <a:cs typeface="HG Mincho Light J" charset="0"/>
              </a:rPr>
              <a:t> </a:t>
            </a:r>
            <a:r>
              <a:rPr lang="en-GB" sz="2800" dirty="0">
                <a:solidFill>
                  <a:srgbClr val="000000"/>
                </a:solidFill>
                <a:latin typeface="Times New Roman" pitchFamily="18" charset="0"/>
                <a:cs typeface="Times New Roman" pitchFamily="18" charset="0"/>
              </a:rPr>
              <a:t>* (1‐</a:t>
            </a:r>
            <a:r>
              <a:rPr lang="en-GB" sz="2800" dirty="0">
                <a:solidFill>
                  <a:srgbClr val="000000"/>
                </a:solidFill>
                <a:ea typeface="HG Mincho Light J" charset="0"/>
                <a:cs typeface="HG Mincho Light J" charset="0"/>
              </a:rPr>
              <a:t> </a:t>
            </a:r>
            <a:r>
              <a:rPr lang="en-GB" sz="2800" dirty="0" err="1">
                <a:solidFill>
                  <a:srgbClr val="000000"/>
                </a:solidFill>
                <a:ea typeface="HG Mincho Light J" charset="0"/>
                <a:cs typeface="HG Mincho Light J" charset="0"/>
              </a:rPr>
              <a:t>N</a:t>
            </a:r>
            <a:r>
              <a:rPr lang="en-GB" sz="2800" baseline="-25000" dirty="0" err="1">
                <a:solidFill>
                  <a:srgbClr val="000000"/>
                </a:solidFill>
                <a:ea typeface="HG Mincho Light J" charset="0"/>
                <a:cs typeface="HG Mincho Light J" charset="0"/>
              </a:rPr>
              <a:t>out</a:t>
            </a:r>
            <a:r>
              <a:rPr lang="en-GB" sz="2800" dirty="0">
                <a:solidFill>
                  <a:srgbClr val="000000"/>
                </a:solidFill>
                <a:latin typeface="Times New Roman" pitchFamily="18" charset="0"/>
                <a:cs typeface="Times New Roman" pitchFamily="18" charset="0"/>
              </a:rPr>
              <a:t>)* </a:t>
            </a:r>
            <a:r>
              <a:rPr lang="en-GB" sz="2800" dirty="0" err="1">
                <a:solidFill>
                  <a:srgbClr val="000000"/>
                </a:solidFill>
                <a:ea typeface="HG Mincho Light J" charset="0"/>
                <a:cs typeface="HG Mincho Light J" charset="0"/>
              </a:rPr>
              <a:t>N</a:t>
            </a:r>
            <a:r>
              <a:rPr lang="en-GB" sz="2800" baseline="-25000" dirty="0" err="1">
                <a:solidFill>
                  <a:srgbClr val="000000"/>
                </a:solidFill>
                <a:ea typeface="HG Mincho Light J" charset="0"/>
                <a:cs typeface="HG Mincho Light J" charset="0"/>
              </a:rPr>
              <a:t>ErrorFactor</a:t>
            </a:r>
            <a:endParaRPr lang="en-GB" sz="2800" baseline="-25000" dirty="0">
              <a:solidFill>
                <a:srgbClr val="000000"/>
              </a:solidFill>
              <a:ea typeface="HG Mincho Light J" charset="0"/>
              <a:cs typeface="HG Mincho Light J" charset="0"/>
            </a:endParaRP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err="1">
                <a:solidFill>
                  <a:srgbClr val="000000"/>
                </a:solidFill>
                <a:ea typeface="HG Mincho Light J" charset="0"/>
                <a:cs typeface="HG Mincho Light J" charset="0"/>
              </a:rPr>
              <a:t>N</a:t>
            </a:r>
            <a:r>
              <a:rPr lang="en-GB" sz="2800" baseline="-25000" dirty="0" err="1">
                <a:solidFill>
                  <a:srgbClr val="000000"/>
                </a:solidFill>
                <a:ea typeface="HG Mincho Light J" charset="0"/>
                <a:cs typeface="HG Mincho Light J" charset="0"/>
              </a:rPr>
              <a:t>ErrorFactor</a:t>
            </a:r>
            <a:r>
              <a:rPr lang="en-GB" sz="2800" baseline="-25000" dirty="0">
                <a:solidFill>
                  <a:srgbClr val="000000"/>
                </a:solidFill>
                <a:ea typeface="HG Mincho Light J" charset="0"/>
                <a:cs typeface="HG Mincho Light J" charset="0"/>
              </a:rPr>
              <a:t> </a:t>
            </a:r>
            <a:r>
              <a:rPr lang="en-GB" sz="2800" dirty="0">
                <a:solidFill>
                  <a:srgbClr val="000000"/>
                </a:solidFill>
                <a:latin typeface="Times New Roman" pitchFamily="18" charset="0"/>
                <a:cs typeface="Times New Roman" pitchFamily="18" charset="0"/>
              </a:rPr>
              <a:t>=</a:t>
            </a:r>
            <a:r>
              <a:rPr lang="en-GB" sz="2800" dirty="0">
                <a:solidFill>
                  <a:srgbClr val="000000"/>
                </a:solidFill>
                <a:ea typeface="HG Mincho Light J" charset="0"/>
                <a:cs typeface="HG Mincho Light J" charset="0"/>
              </a:rPr>
              <a:t> </a:t>
            </a:r>
            <a:r>
              <a:rPr lang="en-GB" sz="2800" dirty="0" err="1">
                <a:solidFill>
                  <a:srgbClr val="000000"/>
                </a:solidFill>
                <a:ea typeface="HG Mincho Light J" charset="0"/>
                <a:cs typeface="HG Mincho Light J" charset="0"/>
              </a:rPr>
              <a:t>N</a:t>
            </a:r>
            <a:r>
              <a:rPr lang="en-GB" sz="2800" baseline="-25000" dirty="0" err="1">
                <a:solidFill>
                  <a:srgbClr val="000000"/>
                </a:solidFill>
                <a:ea typeface="HG Mincho Light J" charset="0"/>
                <a:cs typeface="HG Mincho Light J" charset="0"/>
              </a:rPr>
              <a:t>ExpectedOutput</a:t>
            </a:r>
            <a:r>
              <a:rPr lang="en-GB" sz="2800" dirty="0">
                <a:solidFill>
                  <a:srgbClr val="000000"/>
                </a:solidFill>
                <a:latin typeface="Times New Roman" pitchFamily="18" charset="0"/>
                <a:cs typeface="Times New Roman" pitchFamily="18" charset="0"/>
              </a:rPr>
              <a:t> – </a:t>
            </a:r>
            <a:r>
              <a:rPr lang="en-GB" sz="2800" dirty="0" err="1">
                <a:solidFill>
                  <a:srgbClr val="000000"/>
                </a:solidFill>
                <a:ea typeface="HG Mincho Light J" charset="0"/>
                <a:cs typeface="HG Mincho Light J" charset="0"/>
              </a:rPr>
              <a:t>N</a:t>
            </a:r>
            <a:r>
              <a:rPr lang="en-GB" sz="2800" baseline="-25000" dirty="0" err="1">
                <a:solidFill>
                  <a:srgbClr val="000000"/>
                </a:solidFill>
                <a:ea typeface="HG Mincho Light J" charset="0"/>
                <a:cs typeface="HG Mincho Light J" charset="0"/>
              </a:rPr>
              <a:t>ActualOutput</a:t>
            </a:r>
            <a:endParaRPr lang="en-GB" sz="2800" baseline="-25000" dirty="0">
              <a:solidFill>
                <a:srgbClr val="000000"/>
              </a:solidFill>
              <a:ea typeface="HG Mincho Light J" charset="0"/>
              <a:cs typeface="HG Mincho Light J" charset="0"/>
            </a:endParaRP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baseline="-25000" dirty="0">
              <a:solidFill>
                <a:srgbClr val="000000"/>
              </a:solidFill>
              <a:ea typeface="HG Mincho Light J" charset="0"/>
              <a:cs typeface="HG Mincho Light J" charset="0"/>
            </a:endParaRP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00"/>
                </a:solidFill>
                <a:latin typeface="Times New Roman" pitchFamily="18" charset="0"/>
                <a:cs typeface="Times New Roman" pitchFamily="18" charset="0"/>
              </a:rPr>
              <a:t>This works only for the last layer, as we can know the actual output, and the expected output.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B5742D5-2904-6BD9-C8A8-BB37E6986586}"/>
              </a:ext>
            </a:extLst>
          </p:cNvPr>
          <p:cNvSpPr>
            <a:spLocks noGrp="1" noChangeArrowheads="1"/>
          </p:cNvSpPr>
          <p:nvPr>
            <p:ph type="title"/>
          </p:nvPr>
        </p:nvSpPr>
        <p:spPr/>
        <p:txBody>
          <a:bodyPr/>
          <a:lstStyle/>
          <a:p>
            <a:r>
              <a:rPr lang="en-US" altLang="ko-KR">
                <a:latin typeface="Times New Roman" panose="02020603050405020304" pitchFamily="18" charset="0"/>
              </a:rPr>
              <a:t>Backpropagation Algorithm</a:t>
            </a:r>
          </a:p>
        </p:txBody>
      </p:sp>
      <p:sp>
        <p:nvSpPr>
          <p:cNvPr id="21508" name="Rectangle 3">
            <a:extLst>
              <a:ext uri="{FF2B5EF4-FFF2-40B4-BE49-F238E27FC236}">
                <a16:creationId xmlns:a16="http://schemas.microsoft.com/office/drawing/2014/main" id="{56A1D90C-DBE9-2DAC-3F19-245B74891A37}"/>
              </a:ext>
            </a:extLst>
          </p:cNvPr>
          <p:cNvSpPr>
            <a:spLocks noGrp="1" noChangeArrowheads="1"/>
          </p:cNvSpPr>
          <p:nvPr>
            <p:ph idx="1"/>
          </p:nvPr>
        </p:nvSpPr>
        <p:spPr>
          <a:xfrm>
            <a:off x="457200" y="1600200"/>
            <a:ext cx="8458200" cy="4983162"/>
          </a:xfrm>
        </p:spPr>
        <p:txBody>
          <a:bodyPr rtlCol="0">
            <a:normAutofit/>
          </a:bodyPr>
          <a:lstStyle/>
          <a:p>
            <a:pPr fontAlgn="auto">
              <a:lnSpc>
                <a:spcPct val="90000"/>
              </a:lnSpc>
              <a:spcAft>
                <a:spcPts val="0"/>
              </a:spcAft>
              <a:buFont typeface="Wingdings" pitchFamily="2" charset="2"/>
              <a:buNone/>
              <a:defRPr/>
            </a:pPr>
            <a:r>
              <a:rPr lang="en-US" altLang="ko-KR" sz="2400" dirty="0">
                <a:latin typeface="Times New Roman" pitchFamily="18" charset="0"/>
              </a:rPr>
              <a:t>Initialize all weights to small random numbers. Until satisfied, Do</a:t>
            </a:r>
          </a:p>
          <a:p>
            <a:pPr fontAlgn="auto">
              <a:lnSpc>
                <a:spcPct val="90000"/>
              </a:lnSpc>
              <a:spcAft>
                <a:spcPts val="0"/>
              </a:spcAft>
              <a:defRPr/>
            </a:pPr>
            <a:r>
              <a:rPr lang="en-US" altLang="ko-KR" sz="2400" dirty="0">
                <a:latin typeface="Times New Roman" pitchFamily="18" charset="0"/>
              </a:rPr>
              <a:t>For each training example, Do</a:t>
            </a:r>
          </a:p>
          <a:p>
            <a:pPr fontAlgn="auto">
              <a:lnSpc>
                <a:spcPct val="90000"/>
              </a:lnSpc>
              <a:spcAft>
                <a:spcPts val="0"/>
              </a:spcAft>
              <a:buFont typeface="Wingdings" pitchFamily="2" charset="2"/>
              <a:buNone/>
              <a:defRPr/>
            </a:pPr>
            <a:r>
              <a:rPr lang="en-US" altLang="ko-KR" sz="2400" dirty="0">
                <a:latin typeface="Times New Roman" pitchFamily="18" charset="0"/>
              </a:rPr>
              <a:t>	</a:t>
            </a:r>
            <a:r>
              <a:rPr lang="en-US" altLang="ko-KR" sz="2400" dirty="0">
                <a:solidFill>
                  <a:srgbClr val="0066CC"/>
                </a:solidFill>
                <a:latin typeface="Times New Roman" pitchFamily="18" charset="0"/>
              </a:rPr>
              <a:t>1.</a:t>
            </a:r>
            <a:r>
              <a:rPr lang="en-US" altLang="ko-KR" sz="2400" dirty="0">
                <a:latin typeface="Times New Roman" pitchFamily="18" charset="0"/>
              </a:rPr>
              <a:t> Input the training example to the network and compute the   </a:t>
            </a:r>
          </a:p>
          <a:p>
            <a:pPr fontAlgn="auto">
              <a:lnSpc>
                <a:spcPct val="90000"/>
              </a:lnSpc>
              <a:spcAft>
                <a:spcPts val="0"/>
              </a:spcAft>
              <a:buFont typeface="Wingdings" pitchFamily="2" charset="2"/>
              <a:buNone/>
              <a:defRPr/>
            </a:pPr>
            <a:r>
              <a:rPr lang="en-US" altLang="ko-KR" sz="2400" dirty="0">
                <a:latin typeface="Times New Roman" pitchFamily="18" charset="0"/>
              </a:rPr>
              <a:t>	    network outputs</a:t>
            </a:r>
          </a:p>
          <a:p>
            <a:pPr fontAlgn="auto">
              <a:lnSpc>
                <a:spcPct val="90000"/>
              </a:lnSpc>
              <a:spcAft>
                <a:spcPts val="0"/>
              </a:spcAft>
              <a:buFont typeface="Wingdings" pitchFamily="2" charset="2"/>
              <a:buNone/>
              <a:defRPr/>
            </a:pPr>
            <a:r>
              <a:rPr lang="en-US" altLang="ko-KR" sz="2400" dirty="0">
                <a:latin typeface="Times New Roman" pitchFamily="18" charset="0"/>
              </a:rPr>
              <a:t>	</a:t>
            </a:r>
            <a:r>
              <a:rPr lang="en-US" altLang="ko-KR" sz="2400" dirty="0">
                <a:solidFill>
                  <a:srgbClr val="0066CC"/>
                </a:solidFill>
                <a:latin typeface="Times New Roman" pitchFamily="18" charset="0"/>
              </a:rPr>
              <a:t>2.</a:t>
            </a:r>
            <a:r>
              <a:rPr lang="en-US" altLang="ko-KR" sz="2400" dirty="0">
                <a:latin typeface="Times New Roman" pitchFamily="18" charset="0"/>
              </a:rPr>
              <a:t> For each output unit </a:t>
            </a:r>
            <a:r>
              <a:rPr lang="en-US" altLang="ko-KR" sz="2400" i="1" dirty="0">
                <a:latin typeface="Times New Roman" pitchFamily="18" charset="0"/>
              </a:rPr>
              <a:t>k </a:t>
            </a:r>
            <a:r>
              <a:rPr lang="en-US" altLang="ko-KR" sz="2400" dirty="0">
                <a:latin typeface="Times New Roman" pitchFamily="18" charset="0"/>
              </a:rPr>
              <a:t>: </a:t>
            </a:r>
            <a:r>
              <a:rPr lang="en-US" altLang="ko-KR" sz="2400" i="1" dirty="0">
                <a:latin typeface="Times New Roman" pitchFamily="18" charset="0"/>
                <a:sym typeface="Symbol" pitchFamily="18" charset="2"/>
              </a:rPr>
              <a:t></a:t>
            </a:r>
            <a:r>
              <a:rPr lang="en-US" altLang="ko-KR" sz="2400" i="1" baseline="-25000" dirty="0">
                <a:latin typeface="Times New Roman" pitchFamily="18" charset="0"/>
                <a:sym typeface="Symbol" pitchFamily="18" charset="2"/>
              </a:rPr>
              <a:t>k</a:t>
            </a:r>
            <a:r>
              <a:rPr lang="en-US" altLang="ko-KR" sz="2400" dirty="0">
                <a:latin typeface="Times New Roman" pitchFamily="18" charset="0"/>
                <a:sym typeface="Symbol" pitchFamily="18" charset="2"/>
              </a:rPr>
              <a:t>  </a:t>
            </a:r>
            <a:r>
              <a:rPr lang="en-US" altLang="ko-KR" sz="2400" i="1" dirty="0">
                <a:latin typeface="Times New Roman" pitchFamily="18" charset="0"/>
                <a:sym typeface="Symbol" pitchFamily="18" charset="2"/>
              </a:rPr>
              <a:t></a:t>
            </a:r>
            <a:r>
              <a:rPr lang="en-US" altLang="ko-KR" sz="2400" i="1" baseline="-25000" dirty="0">
                <a:latin typeface="Times New Roman" pitchFamily="18" charset="0"/>
                <a:sym typeface="Symbol" pitchFamily="18" charset="2"/>
              </a:rPr>
              <a:t>k</a:t>
            </a:r>
            <a:r>
              <a:rPr lang="en-US" altLang="ko-KR" sz="2400" dirty="0">
                <a:latin typeface="Times New Roman" pitchFamily="18" charset="0"/>
                <a:sym typeface="Symbol" pitchFamily="18" charset="2"/>
              </a:rPr>
              <a:t>(1 </a:t>
            </a:r>
            <a:r>
              <a:rPr lang="en-US" altLang="ko-KR" sz="2400" dirty="0">
                <a:sym typeface="Symbol" pitchFamily="18" charset="2"/>
              </a:rPr>
              <a:t>-</a:t>
            </a:r>
            <a:r>
              <a:rPr lang="en-US" altLang="ko-KR" sz="2400" dirty="0">
                <a:latin typeface="Times New Roman" pitchFamily="18" charset="0"/>
                <a:sym typeface="Symbol" pitchFamily="18" charset="2"/>
              </a:rPr>
              <a:t> </a:t>
            </a:r>
            <a:r>
              <a:rPr lang="en-US" altLang="ko-KR" sz="2400" i="1" dirty="0">
                <a:latin typeface="Times New Roman" pitchFamily="18" charset="0"/>
                <a:sym typeface="Symbol" pitchFamily="18" charset="2"/>
              </a:rPr>
              <a:t></a:t>
            </a:r>
            <a:r>
              <a:rPr lang="en-US" altLang="ko-KR" sz="2400" i="1" baseline="-25000" dirty="0">
                <a:latin typeface="Times New Roman" pitchFamily="18" charset="0"/>
                <a:sym typeface="Symbol" pitchFamily="18" charset="2"/>
              </a:rPr>
              <a:t>k</a:t>
            </a:r>
            <a:r>
              <a:rPr lang="en-US" altLang="ko-KR" sz="2400" dirty="0">
                <a:latin typeface="Times New Roman" pitchFamily="18" charset="0"/>
                <a:sym typeface="Symbol" pitchFamily="18" charset="2"/>
              </a:rPr>
              <a:t>) (</a:t>
            </a:r>
            <a:r>
              <a:rPr lang="en-US" altLang="ko-KR" sz="2400" i="1" dirty="0" err="1">
                <a:latin typeface="Times New Roman" pitchFamily="18" charset="0"/>
                <a:sym typeface="Symbol" pitchFamily="18" charset="2"/>
              </a:rPr>
              <a:t>t</a:t>
            </a:r>
            <a:r>
              <a:rPr lang="en-US" altLang="ko-KR" sz="2400" i="1" baseline="-25000" dirty="0" err="1">
                <a:latin typeface="Times New Roman" pitchFamily="18" charset="0"/>
                <a:sym typeface="Symbol" pitchFamily="18" charset="2"/>
              </a:rPr>
              <a:t>k</a:t>
            </a:r>
            <a:r>
              <a:rPr lang="en-US" altLang="ko-KR" sz="2400" dirty="0">
                <a:latin typeface="Times New Roman" pitchFamily="18" charset="0"/>
                <a:sym typeface="Symbol" pitchFamily="18" charset="2"/>
              </a:rPr>
              <a:t> </a:t>
            </a:r>
            <a:r>
              <a:rPr lang="en-US" altLang="ko-KR" sz="2400" dirty="0">
                <a:sym typeface="Symbol" pitchFamily="18" charset="2"/>
              </a:rPr>
              <a:t>-</a:t>
            </a:r>
            <a:r>
              <a:rPr lang="en-US" altLang="ko-KR" sz="2400" dirty="0">
                <a:latin typeface="Times New Roman" pitchFamily="18" charset="0"/>
                <a:sym typeface="Symbol" pitchFamily="18" charset="2"/>
              </a:rPr>
              <a:t> </a:t>
            </a:r>
            <a:r>
              <a:rPr lang="en-US" altLang="ko-KR" sz="2400" i="1" dirty="0">
                <a:latin typeface="Times New Roman" pitchFamily="18" charset="0"/>
                <a:sym typeface="Symbol" pitchFamily="18" charset="2"/>
              </a:rPr>
              <a:t></a:t>
            </a:r>
            <a:r>
              <a:rPr lang="en-US" altLang="ko-KR" sz="2400" i="1" baseline="-25000" dirty="0">
                <a:latin typeface="Times New Roman" pitchFamily="18" charset="0"/>
                <a:sym typeface="Symbol" pitchFamily="18" charset="2"/>
              </a:rPr>
              <a:t>k</a:t>
            </a:r>
            <a:r>
              <a:rPr lang="en-US" altLang="ko-KR" sz="2400" dirty="0">
                <a:latin typeface="Times New Roman" pitchFamily="18" charset="0"/>
                <a:sym typeface="Symbol" pitchFamily="18" charset="2"/>
              </a:rPr>
              <a:t>)</a:t>
            </a:r>
          </a:p>
          <a:p>
            <a:pPr fontAlgn="auto">
              <a:lnSpc>
                <a:spcPct val="90000"/>
              </a:lnSpc>
              <a:spcAft>
                <a:spcPts val="0"/>
              </a:spcAft>
              <a:buFont typeface="Wingdings" pitchFamily="2" charset="2"/>
              <a:buNone/>
              <a:defRPr/>
            </a:pPr>
            <a:r>
              <a:rPr lang="en-US" altLang="ko-KR" sz="2400" dirty="0">
                <a:latin typeface="Times New Roman" pitchFamily="18" charset="0"/>
                <a:sym typeface="Symbol" pitchFamily="18" charset="2"/>
              </a:rPr>
              <a:t>	</a:t>
            </a:r>
            <a:r>
              <a:rPr lang="en-US" altLang="ko-KR" sz="2400" dirty="0">
                <a:solidFill>
                  <a:srgbClr val="0066CC"/>
                </a:solidFill>
                <a:latin typeface="Times New Roman" pitchFamily="18" charset="0"/>
                <a:sym typeface="Symbol" pitchFamily="18" charset="2"/>
              </a:rPr>
              <a:t>3.</a:t>
            </a:r>
            <a:r>
              <a:rPr lang="en-US" altLang="ko-KR" sz="2400" dirty="0">
                <a:latin typeface="Times New Roman" pitchFamily="18" charset="0"/>
                <a:sym typeface="Symbol" pitchFamily="18" charset="2"/>
              </a:rPr>
              <a:t> For each hidden unit </a:t>
            </a:r>
            <a:r>
              <a:rPr lang="en-US" altLang="ko-KR" sz="2400" i="1" dirty="0">
                <a:latin typeface="Times New Roman" pitchFamily="18" charset="0"/>
                <a:sym typeface="Symbol" pitchFamily="18" charset="2"/>
              </a:rPr>
              <a:t>h</a:t>
            </a:r>
            <a:endParaRPr lang="en-US" altLang="ko-KR" sz="2400" dirty="0">
              <a:latin typeface="Times New Roman" pitchFamily="18" charset="0"/>
              <a:sym typeface="Symbol" pitchFamily="18" charset="2"/>
            </a:endParaRPr>
          </a:p>
          <a:p>
            <a:pPr fontAlgn="auto">
              <a:lnSpc>
                <a:spcPct val="120000"/>
              </a:lnSpc>
              <a:spcAft>
                <a:spcPts val="0"/>
              </a:spcAft>
              <a:buFont typeface="Wingdings" pitchFamily="2" charset="2"/>
              <a:buNone/>
              <a:defRPr/>
            </a:pPr>
            <a:r>
              <a:rPr lang="en-US" altLang="ko-KR" sz="2400" dirty="0">
                <a:latin typeface="Times New Roman" pitchFamily="18" charset="0"/>
                <a:sym typeface="Symbol" pitchFamily="18" charset="2"/>
              </a:rPr>
              <a:t>			 </a:t>
            </a:r>
            <a:r>
              <a:rPr lang="en-US" altLang="ko-KR" sz="2400" i="1" dirty="0">
                <a:latin typeface="Times New Roman" pitchFamily="18" charset="0"/>
                <a:sym typeface="Symbol" pitchFamily="18" charset="2"/>
              </a:rPr>
              <a:t></a:t>
            </a:r>
            <a:r>
              <a:rPr lang="en-US" altLang="ko-KR" sz="2400" i="1" baseline="-25000" dirty="0">
                <a:latin typeface="Times New Roman" pitchFamily="18" charset="0"/>
                <a:sym typeface="Symbol" pitchFamily="18" charset="2"/>
              </a:rPr>
              <a:t>h</a:t>
            </a:r>
            <a:r>
              <a:rPr lang="en-US" altLang="ko-KR" sz="2400" dirty="0">
                <a:latin typeface="Times New Roman" pitchFamily="18" charset="0"/>
                <a:sym typeface="Symbol" pitchFamily="18" charset="2"/>
              </a:rPr>
              <a:t>  </a:t>
            </a:r>
            <a:r>
              <a:rPr lang="en-US" altLang="ko-KR" sz="2400" i="1" dirty="0">
                <a:latin typeface="Times New Roman" pitchFamily="18" charset="0"/>
                <a:sym typeface="Symbol" pitchFamily="18" charset="2"/>
              </a:rPr>
              <a:t></a:t>
            </a:r>
            <a:r>
              <a:rPr lang="en-US" altLang="ko-KR" sz="2400" i="1" baseline="-25000" dirty="0">
                <a:latin typeface="Times New Roman" pitchFamily="18" charset="0"/>
                <a:sym typeface="Symbol" pitchFamily="18" charset="2"/>
              </a:rPr>
              <a:t>h</a:t>
            </a:r>
            <a:r>
              <a:rPr lang="en-US" altLang="ko-KR" sz="2400" dirty="0">
                <a:latin typeface="Times New Roman" pitchFamily="18" charset="0"/>
                <a:sym typeface="Symbol" pitchFamily="18" charset="2"/>
              </a:rPr>
              <a:t>(1 </a:t>
            </a:r>
            <a:r>
              <a:rPr lang="en-US" altLang="ko-KR" sz="2400" dirty="0">
                <a:sym typeface="Symbol" pitchFamily="18" charset="2"/>
              </a:rPr>
              <a:t>- </a:t>
            </a:r>
            <a:r>
              <a:rPr lang="en-US" altLang="ko-KR" sz="2400" i="1" dirty="0">
                <a:latin typeface="Times New Roman" pitchFamily="18" charset="0"/>
                <a:sym typeface="Symbol" pitchFamily="18" charset="2"/>
              </a:rPr>
              <a:t></a:t>
            </a:r>
            <a:r>
              <a:rPr lang="en-US" altLang="ko-KR" sz="2400" i="1" baseline="-25000" dirty="0">
                <a:latin typeface="Times New Roman" pitchFamily="18" charset="0"/>
                <a:sym typeface="Symbol" pitchFamily="18" charset="2"/>
              </a:rPr>
              <a:t>h</a:t>
            </a:r>
            <a:r>
              <a:rPr lang="en-US" altLang="ko-KR" sz="2400" dirty="0">
                <a:latin typeface="Times New Roman" pitchFamily="18" charset="0"/>
                <a:sym typeface="Symbol" pitchFamily="18" charset="2"/>
              </a:rPr>
              <a:t>)       </a:t>
            </a:r>
            <a:r>
              <a:rPr lang="en-US" altLang="ko-KR" sz="1800" baseline="-25000" dirty="0">
                <a:latin typeface="Times New Roman" pitchFamily="18" charset="0"/>
                <a:sym typeface="Symbol" pitchFamily="18" charset="2"/>
              </a:rPr>
              <a:t>k outputs</a:t>
            </a:r>
            <a:r>
              <a:rPr lang="en-US" altLang="ko-KR" sz="2400" dirty="0">
                <a:latin typeface="Times New Roman" pitchFamily="18" charset="0"/>
                <a:sym typeface="Symbol" pitchFamily="18" charset="2"/>
              </a:rPr>
              <a:t>   </a:t>
            </a:r>
            <a:r>
              <a:rPr lang="en-US" altLang="ko-KR" sz="2400" i="1" dirty="0" err="1">
                <a:latin typeface="Times New Roman" pitchFamily="18" charset="0"/>
                <a:sym typeface="Symbol" pitchFamily="18" charset="2"/>
              </a:rPr>
              <a:t>w</a:t>
            </a:r>
            <a:r>
              <a:rPr lang="en-US" altLang="ko-KR" sz="2400" i="1" baseline="-25000" dirty="0" err="1">
                <a:latin typeface="Times New Roman" pitchFamily="18" charset="0"/>
                <a:sym typeface="Symbol" pitchFamily="18" charset="2"/>
              </a:rPr>
              <a:t>h,k</a:t>
            </a:r>
            <a:r>
              <a:rPr lang="en-US" altLang="ko-KR" sz="2400" i="1" dirty="0" err="1">
                <a:latin typeface="Times New Roman" pitchFamily="18" charset="0"/>
                <a:sym typeface="Symbol" pitchFamily="18" charset="2"/>
              </a:rPr>
              <a:t></a:t>
            </a:r>
            <a:r>
              <a:rPr lang="en-US" altLang="ko-KR" sz="2400" i="1" baseline="-25000" dirty="0" err="1">
                <a:latin typeface="Times New Roman" pitchFamily="18" charset="0"/>
                <a:sym typeface="Symbol" pitchFamily="18" charset="2"/>
              </a:rPr>
              <a:t>k</a:t>
            </a:r>
            <a:r>
              <a:rPr lang="en-US" altLang="ko-KR" sz="2400" i="1" dirty="0">
                <a:latin typeface="Times New Roman" pitchFamily="18" charset="0"/>
                <a:sym typeface="Symbol" pitchFamily="18" charset="2"/>
              </a:rPr>
              <a:t> </a:t>
            </a:r>
          </a:p>
          <a:p>
            <a:pPr fontAlgn="auto">
              <a:lnSpc>
                <a:spcPct val="120000"/>
              </a:lnSpc>
              <a:spcAft>
                <a:spcPts val="0"/>
              </a:spcAft>
              <a:buFont typeface="Wingdings" pitchFamily="2" charset="2"/>
              <a:buNone/>
              <a:defRPr/>
            </a:pPr>
            <a:endParaRPr lang="en-US" altLang="ko-KR" sz="2400" i="1" dirty="0">
              <a:latin typeface="Times New Roman" pitchFamily="18" charset="0"/>
              <a:sym typeface="Symbol" pitchFamily="18" charset="2"/>
            </a:endParaRPr>
          </a:p>
          <a:p>
            <a:pPr fontAlgn="auto">
              <a:lnSpc>
                <a:spcPct val="90000"/>
              </a:lnSpc>
              <a:spcAft>
                <a:spcPts val="0"/>
              </a:spcAft>
              <a:buFont typeface="Wingdings" pitchFamily="2" charset="2"/>
              <a:buNone/>
              <a:defRPr/>
            </a:pPr>
            <a:r>
              <a:rPr lang="en-US" altLang="ko-KR" sz="2400" dirty="0">
                <a:latin typeface="Times New Roman" pitchFamily="18" charset="0"/>
                <a:sym typeface="Symbol" pitchFamily="18" charset="2"/>
              </a:rPr>
              <a:t>	</a:t>
            </a:r>
            <a:r>
              <a:rPr lang="en-US" altLang="ko-KR" sz="2400" dirty="0">
                <a:solidFill>
                  <a:srgbClr val="0066CC"/>
                </a:solidFill>
                <a:latin typeface="Times New Roman" pitchFamily="18" charset="0"/>
                <a:sym typeface="Symbol" pitchFamily="18" charset="2"/>
              </a:rPr>
              <a:t>4.</a:t>
            </a:r>
            <a:r>
              <a:rPr lang="en-US" altLang="ko-KR" sz="2400" dirty="0">
                <a:latin typeface="Times New Roman" pitchFamily="18" charset="0"/>
                <a:sym typeface="Symbol" pitchFamily="18" charset="2"/>
              </a:rPr>
              <a:t> Update each network weight </a:t>
            </a:r>
            <a:r>
              <a:rPr lang="en-US" altLang="ko-KR" sz="2400" i="1" dirty="0" err="1">
                <a:latin typeface="Times New Roman" pitchFamily="18" charset="0"/>
                <a:sym typeface="Symbol" pitchFamily="18" charset="2"/>
              </a:rPr>
              <a:t>w</a:t>
            </a:r>
            <a:r>
              <a:rPr lang="en-US" altLang="ko-KR" sz="2400" i="1" baseline="-25000" dirty="0" err="1">
                <a:latin typeface="Times New Roman" pitchFamily="18" charset="0"/>
                <a:sym typeface="Symbol" pitchFamily="18" charset="2"/>
              </a:rPr>
              <a:t>i,j</a:t>
            </a:r>
            <a:r>
              <a:rPr lang="en-US" altLang="ko-KR" sz="2400" i="1" baseline="-25000" dirty="0">
                <a:latin typeface="Times New Roman" pitchFamily="18" charset="0"/>
                <a:sym typeface="Symbol" pitchFamily="18" charset="2"/>
              </a:rPr>
              <a:t> </a:t>
            </a:r>
            <a:endParaRPr lang="en-US" altLang="ko-KR" sz="2400" dirty="0">
              <a:latin typeface="Times New Roman" pitchFamily="18" charset="0"/>
              <a:sym typeface="Symbol" pitchFamily="18" charset="2"/>
            </a:endParaRPr>
          </a:p>
          <a:p>
            <a:pPr fontAlgn="auto">
              <a:lnSpc>
                <a:spcPct val="90000"/>
              </a:lnSpc>
              <a:spcAft>
                <a:spcPts val="0"/>
              </a:spcAft>
              <a:buFont typeface="Wingdings" pitchFamily="2" charset="2"/>
              <a:buNone/>
              <a:defRPr/>
            </a:pPr>
            <a:r>
              <a:rPr lang="en-US" altLang="ko-KR" sz="2400" i="1" dirty="0">
                <a:latin typeface="Times New Roman" pitchFamily="18" charset="0"/>
                <a:sym typeface="Symbol" pitchFamily="18" charset="2"/>
              </a:rPr>
              <a:t>			</a:t>
            </a:r>
            <a:r>
              <a:rPr lang="en-US" altLang="ko-KR" sz="2400" i="1" dirty="0" err="1">
                <a:latin typeface="Times New Roman" pitchFamily="18" charset="0"/>
                <a:sym typeface="Symbol" pitchFamily="18" charset="2"/>
              </a:rPr>
              <a:t>w</a:t>
            </a:r>
            <a:r>
              <a:rPr lang="en-US" altLang="ko-KR" sz="2400" i="1" baseline="-25000" dirty="0" err="1">
                <a:latin typeface="Times New Roman" pitchFamily="18" charset="0"/>
                <a:sym typeface="Symbol" pitchFamily="18" charset="2"/>
              </a:rPr>
              <a:t>i,j</a:t>
            </a:r>
            <a:r>
              <a:rPr lang="en-US" altLang="ko-KR" sz="2400" i="1" baseline="-25000" dirty="0">
                <a:latin typeface="Times New Roman" pitchFamily="18" charset="0"/>
                <a:sym typeface="Symbol" pitchFamily="18" charset="2"/>
              </a:rPr>
              <a:t> </a:t>
            </a:r>
            <a:r>
              <a:rPr lang="en-US" altLang="ko-KR" sz="2400" dirty="0">
                <a:latin typeface="Times New Roman" pitchFamily="18" charset="0"/>
                <a:sym typeface="Symbol" pitchFamily="18" charset="2"/>
              </a:rPr>
              <a:t> </a:t>
            </a:r>
            <a:r>
              <a:rPr lang="en-US" altLang="ko-KR" sz="2400" i="1" dirty="0" err="1">
                <a:latin typeface="Times New Roman" pitchFamily="18" charset="0"/>
                <a:sym typeface="Symbol" pitchFamily="18" charset="2"/>
              </a:rPr>
              <a:t>w</a:t>
            </a:r>
            <a:r>
              <a:rPr lang="en-US" altLang="ko-KR" sz="2400" i="1" baseline="-25000" dirty="0" err="1">
                <a:latin typeface="Times New Roman" pitchFamily="18" charset="0"/>
                <a:sym typeface="Symbol" pitchFamily="18" charset="2"/>
              </a:rPr>
              <a:t>i,j</a:t>
            </a:r>
            <a:r>
              <a:rPr lang="en-US" altLang="ko-KR" sz="2400" i="1" baseline="-25000" dirty="0">
                <a:latin typeface="Times New Roman" pitchFamily="18" charset="0"/>
                <a:sym typeface="Symbol" pitchFamily="18" charset="2"/>
              </a:rPr>
              <a:t>  </a:t>
            </a:r>
            <a:r>
              <a:rPr lang="en-US" altLang="ko-KR" sz="2400" dirty="0">
                <a:latin typeface="Times New Roman" pitchFamily="18" charset="0"/>
                <a:sym typeface="Symbol" pitchFamily="18" charset="2"/>
              </a:rPr>
              <a:t>+</a:t>
            </a:r>
            <a:r>
              <a:rPr lang="en-US" altLang="ko-KR" sz="2400" i="1" baseline="-25000" dirty="0">
                <a:latin typeface="Times New Roman" pitchFamily="18" charset="0"/>
                <a:sym typeface="Symbol" pitchFamily="18" charset="2"/>
              </a:rPr>
              <a:t> </a:t>
            </a:r>
            <a:r>
              <a:rPr lang="en-US" altLang="ko-KR" sz="2400" dirty="0">
                <a:latin typeface="Times New Roman" pitchFamily="18" charset="0"/>
                <a:sym typeface="Symbol" pitchFamily="18" charset="2"/>
              </a:rPr>
              <a:t></a:t>
            </a:r>
            <a:r>
              <a:rPr lang="en-US" altLang="ko-KR" sz="2400" i="1" dirty="0" err="1">
                <a:latin typeface="Times New Roman" pitchFamily="18" charset="0"/>
                <a:sym typeface="Symbol" pitchFamily="18" charset="2"/>
              </a:rPr>
              <a:t>w</a:t>
            </a:r>
            <a:r>
              <a:rPr lang="en-US" altLang="ko-KR" sz="2400" i="1" baseline="-25000" dirty="0" err="1">
                <a:latin typeface="Times New Roman" pitchFamily="18" charset="0"/>
                <a:sym typeface="Symbol" pitchFamily="18" charset="2"/>
              </a:rPr>
              <a:t>i,j</a:t>
            </a:r>
            <a:r>
              <a:rPr lang="en-US" altLang="ko-KR" sz="2400" i="1" baseline="-25000" dirty="0">
                <a:latin typeface="Times New Roman" pitchFamily="18" charset="0"/>
                <a:sym typeface="Symbol" pitchFamily="18" charset="2"/>
              </a:rPr>
              <a:t> </a:t>
            </a:r>
          </a:p>
          <a:p>
            <a:pPr fontAlgn="auto">
              <a:lnSpc>
                <a:spcPct val="90000"/>
              </a:lnSpc>
              <a:spcAft>
                <a:spcPts val="0"/>
              </a:spcAft>
              <a:buFont typeface="Wingdings" pitchFamily="2" charset="2"/>
              <a:buNone/>
              <a:defRPr/>
            </a:pPr>
            <a:endParaRPr lang="en-US" altLang="ko-KR" sz="2400" i="1" baseline="-25000" dirty="0">
              <a:latin typeface="Times New Roman" pitchFamily="18" charset="0"/>
              <a:sym typeface="Symbol" pitchFamily="18" charset="2"/>
            </a:endParaRPr>
          </a:p>
          <a:p>
            <a:pPr fontAlgn="auto">
              <a:lnSpc>
                <a:spcPct val="90000"/>
              </a:lnSpc>
              <a:spcAft>
                <a:spcPts val="0"/>
              </a:spcAft>
              <a:buFont typeface="Wingdings" pitchFamily="2" charset="2"/>
              <a:buNone/>
              <a:defRPr/>
            </a:pPr>
            <a:r>
              <a:rPr lang="en-US" altLang="ko-KR" sz="2400" dirty="0">
                <a:latin typeface="Times New Roman" pitchFamily="18" charset="0"/>
                <a:sym typeface="Symbol" pitchFamily="18" charset="2"/>
              </a:rPr>
              <a:t>	where  </a:t>
            </a:r>
            <a:r>
              <a:rPr lang="en-US" altLang="ko-KR" sz="2400" i="1" dirty="0" err="1">
                <a:latin typeface="Times New Roman" pitchFamily="18" charset="0"/>
                <a:sym typeface="Symbol" pitchFamily="18" charset="2"/>
              </a:rPr>
              <a:t>w</a:t>
            </a:r>
            <a:r>
              <a:rPr lang="en-US" altLang="ko-KR" sz="2400" i="1" baseline="-25000" dirty="0" err="1">
                <a:latin typeface="Times New Roman" pitchFamily="18" charset="0"/>
                <a:sym typeface="Symbol" pitchFamily="18" charset="2"/>
              </a:rPr>
              <a:t>i,j</a:t>
            </a:r>
            <a:r>
              <a:rPr lang="en-US" altLang="ko-KR" sz="2400" i="1" baseline="-25000" dirty="0">
                <a:latin typeface="Times New Roman" pitchFamily="18" charset="0"/>
                <a:sym typeface="Symbol" pitchFamily="18" charset="2"/>
              </a:rPr>
              <a:t>  </a:t>
            </a:r>
            <a:r>
              <a:rPr lang="en-US" altLang="ko-KR" sz="2400" dirty="0">
                <a:latin typeface="Times New Roman" pitchFamily="18" charset="0"/>
                <a:sym typeface="Symbol" pitchFamily="18" charset="2"/>
              </a:rPr>
              <a:t>= </a:t>
            </a:r>
            <a:r>
              <a:rPr lang="en-US" altLang="ko-KR" sz="2400" i="1" dirty="0">
                <a:latin typeface="Times New Roman" pitchFamily="18" charset="0"/>
                <a:sym typeface="Symbol" pitchFamily="18" charset="2"/>
              </a:rPr>
              <a:t></a:t>
            </a:r>
            <a:r>
              <a:rPr lang="en-US" altLang="ko-KR" sz="2400" dirty="0">
                <a:latin typeface="Times New Roman" pitchFamily="18" charset="0"/>
                <a:sym typeface="Symbol" pitchFamily="18" charset="2"/>
              </a:rPr>
              <a:t> </a:t>
            </a:r>
            <a:r>
              <a:rPr lang="en-US" altLang="ko-KR" sz="2400" i="1" dirty="0">
                <a:latin typeface="Times New Roman" pitchFamily="18" charset="0"/>
                <a:sym typeface="Symbol" pitchFamily="18" charset="2"/>
              </a:rPr>
              <a:t></a:t>
            </a:r>
            <a:r>
              <a:rPr lang="en-US" altLang="ko-KR" sz="2400" i="1" baseline="-25000" dirty="0">
                <a:latin typeface="Times New Roman" pitchFamily="18" charset="0"/>
                <a:sym typeface="Symbol" pitchFamily="18" charset="2"/>
              </a:rPr>
              <a:t>j</a:t>
            </a:r>
            <a:r>
              <a:rPr lang="en-US" altLang="ko-KR" sz="2400" i="1" dirty="0">
                <a:latin typeface="Times New Roman" pitchFamily="18" charset="0"/>
                <a:sym typeface="Symbol" pitchFamily="18" charset="2"/>
              </a:rPr>
              <a:t> </a:t>
            </a:r>
            <a:r>
              <a:rPr lang="en-US" altLang="ko-KR" sz="2400" i="1" dirty="0" err="1">
                <a:latin typeface="Times New Roman" pitchFamily="18" charset="0"/>
                <a:sym typeface="Symbol" pitchFamily="18" charset="2"/>
              </a:rPr>
              <a:t>x</a:t>
            </a:r>
            <a:r>
              <a:rPr lang="en-US" altLang="ko-KR" sz="2400" i="1" baseline="-25000" dirty="0" err="1">
                <a:latin typeface="Times New Roman" pitchFamily="18" charset="0"/>
                <a:sym typeface="Symbol" pitchFamily="18" charset="2"/>
              </a:rPr>
              <a:t>i,j</a:t>
            </a:r>
            <a:r>
              <a:rPr lang="en-US" altLang="ko-KR" sz="2400" i="1" baseline="-25000" dirty="0">
                <a:latin typeface="Times New Roman" pitchFamily="18" charset="0"/>
                <a:sym typeface="Symbol" pitchFamily="18" charset="2"/>
              </a:rPr>
              <a:t> </a:t>
            </a:r>
          </a:p>
        </p:txBody>
      </p:sp>
      <p:sp>
        <p:nvSpPr>
          <p:cNvPr id="2" name="Slide Number Placeholder 5">
            <a:extLst>
              <a:ext uri="{FF2B5EF4-FFF2-40B4-BE49-F238E27FC236}">
                <a16:creationId xmlns:a16="http://schemas.microsoft.com/office/drawing/2014/main" id="{DE0ED2F2-BD50-C6B9-AA0E-A26A0022664D}"/>
              </a:ext>
            </a:extLst>
          </p:cNvPr>
          <p:cNvSpPr>
            <a:spLocks noGrp="1"/>
          </p:cNvSpPr>
          <p:nvPr>
            <p:ph type="sldNum" sz="quarter" idx="12"/>
          </p:nvPr>
        </p:nvSpPr>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fld id="{D5886772-0823-4F5B-8DBD-B674C30CC694}" type="slidenum">
              <a:rPr lang="en-US" altLang="ko-KR" sz="1200">
                <a:solidFill>
                  <a:srgbClr val="898989"/>
                </a:solidFill>
              </a:rPr>
              <a:pPr eaLnBrk="1" hangingPunct="1"/>
              <a:t>52</a:t>
            </a:fld>
            <a:endParaRPr lang="en-US" altLang="ko-KR" sz="1200">
              <a:solidFill>
                <a:srgbClr val="898989"/>
              </a:solidFill>
            </a:endParaRPr>
          </a:p>
        </p:txBody>
      </p:sp>
      <p:sp>
        <p:nvSpPr>
          <p:cNvPr id="21509" name="Rectangle 4">
            <a:extLst>
              <a:ext uri="{FF2B5EF4-FFF2-40B4-BE49-F238E27FC236}">
                <a16:creationId xmlns:a16="http://schemas.microsoft.com/office/drawing/2014/main" id="{AF3D41D4-188C-A15C-ECBE-76BB023B83F7}"/>
              </a:ext>
            </a:extLst>
          </p:cNvPr>
          <p:cNvSpPr>
            <a:spLocks noChangeArrowheads="1"/>
          </p:cNvSpPr>
          <p:nvPr/>
        </p:nvSpPr>
        <p:spPr bwMode="auto">
          <a:xfrm>
            <a:off x="4876800" y="3886200"/>
            <a:ext cx="74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r>
              <a:rPr lang="en-US" altLang="ko-KR" dirty="0">
                <a:latin typeface="Times New Roman" panose="02020603050405020304" pitchFamily="18" charset="0"/>
                <a:sym typeface="Symbol" panose="05050102010706020507" pitchFamily="18" charset="2"/>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9674D6F-E2B1-4F58-87B8-4C5B7C79E5FC}"/>
              </a:ext>
            </a:extLst>
          </p:cNvPr>
          <p:cNvSpPr>
            <a:spLocks noGrp="1" noChangeArrowheads="1"/>
          </p:cNvSpPr>
          <p:nvPr>
            <p:ph type="title"/>
          </p:nvPr>
        </p:nvSpPr>
        <p:spPr/>
        <p:txBody>
          <a:bodyPr/>
          <a:lstStyle/>
          <a:p>
            <a:r>
              <a:rPr lang="en-US" altLang="ko-KR">
                <a:latin typeface="Times New Roman" panose="02020603050405020304" pitchFamily="18" charset="0"/>
              </a:rPr>
              <a:t>More on Backpropagation</a:t>
            </a:r>
          </a:p>
        </p:txBody>
      </p:sp>
      <p:sp>
        <p:nvSpPr>
          <p:cNvPr id="22531" name="Rectangle 3">
            <a:extLst>
              <a:ext uri="{FF2B5EF4-FFF2-40B4-BE49-F238E27FC236}">
                <a16:creationId xmlns:a16="http://schemas.microsoft.com/office/drawing/2014/main" id="{C2D3FFA4-1C7E-13A5-D763-848B7642FE73}"/>
              </a:ext>
            </a:extLst>
          </p:cNvPr>
          <p:cNvSpPr>
            <a:spLocks noGrp="1" noChangeArrowheads="1"/>
          </p:cNvSpPr>
          <p:nvPr>
            <p:ph idx="1"/>
          </p:nvPr>
        </p:nvSpPr>
        <p:spPr>
          <a:xfrm>
            <a:off x="685800" y="1524001"/>
            <a:ext cx="7772400" cy="5197474"/>
          </a:xfrm>
        </p:spPr>
        <p:txBody>
          <a:bodyPr>
            <a:normAutofit lnSpcReduction="10000"/>
          </a:bodyPr>
          <a:lstStyle/>
          <a:p>
            <a:pPr>
              <a:lnSpc>
                <a:spcPct val="150000"/>
              </a:lnSpc>
            </a:pPr>
            <a:r>
              <a:rPr lang="en-US" altLang="ko-KR" sz="2400" dirty="0">
                <a:latin typeface="Times New Roman" panose="02020603050405020304" pitchFamily="18" charset="0"/>
              </a:rPr>
              <a:t>Easily generalized to arbitrary directed graphs</a:t>
            </a:r>
          </a:p>
          <a:p>
            <a:pPr>
              <a:lnSpc>
                <a:spcPct val="150000"/>
              </a:lnSpc>
            </a:pPr>
            <a:r>
              <a:rPr lang="en-US" altLang="ko-KR" sz="2400" dirty="0">
                <a:latin typeface="Times New Roman" panose="02020603050405020304" pitchFamily="18" charset="0"/>
              </a:rPr>
              <a:t>Will find a local, not necessarily global error minimum</a:t>
            </a:r>
          </a:p>
          <a:p>
            <a:pPr lvl="1">
              <a:lnSpc>
                <a:spcPct val="150000"/>
              </a:lnSpc>
            </a:pPr>
            <a:r>
              <a:rPr lang="en-US" altLang="ko-KR" sz="2000" dirty="0">
                <a:latin typeface="Times New Roman" panose="02020603050405020304" pitchFamily="18" charset="0"/>
              </a:rPr>
              <a:t>In practice, often works well (can run multiple times)</a:t>
            </a:r>
            <a:r>
              <a:rPr lang="en-US" altLang="ko-KR" sz="2400" dirty="0">
                <a:latin typeface="Times New Roman" panose="02020603050405020304" pitchFamily="18" charset="0"/>
              </a:rPr>
              <a:t> </a:t>
            </a:r>
          </a:p>
          <a:p>
            <a:pPr>
              <a:lnSpc>
                <a:spcPct val="150000"/>
              </a:lnSpc>
            </a:pPr>
            <a:r>
              <a:rPr lang="en-US" altLang="ko-KR" sz="2400" dirty="0">
                <a:latin typeface="Times New Roman" panose="02020603050405020304" pitchFamily="18" charset="0"/>
              </a:rPr>
              <a:t>Often include weight </a:t>
            </a:r>
            <a:r>
              <a:rPr lang="en-US" altLang="ko-KR" sz="2400" i="1" dirty="0">
                <a:latin typeface="Times New Roman" panose="02020603050405020304" pitchFamily="18" charset="0"/>
              </a:rPr>
              <a:t>momentum </a:t>
            </a:r>
            <a:r>
              <a:rPr lang="en-US" altLang="ko-KR" sz="2400" i="1" dirty="0">
                <a:latin typeface="Times New Roman" panose="02020603050405020304" pitchFamily="18" charset="0"/>
                <a:sym typeface="Symbol" panose="05050102010706020507" pitchFamily="18" charset="2"/>
              </a:rPr>
              <a:t></a:t>
            </a:r>
            <a:endParaRPr lang="en-US" altLang="ko-KR" sz="2400" i="1" dirty="0">
              <a:latin typeface="Times New Roman" panose="02020603050405020304" pitchFamily="18" charset="0"/>
            </a:endParaRPr>
          </a:p>
          <a:p>
            <a:pPr algn="ctr">
              <a:lnSpc>
                <a:spcPct val="150000"/>
              </a:lnSpc>
              <a:buFont typeface="Wingdings" panose="05000000000000000000" pitchFamily="2" charset="2"/>
              <a:buNone/>
            </a:pPr>
            <a:r>
              <a:rPr lang="en-US" altLang="ko-KR" sz="2400" dirty="0">
                <a:latin typeface="Times New Roman" panose="02020603050405020304" pitchFamily="18" charset="0"/>
                <a:sym typeface="Symbol" panose="05050102010706020507" pitchFamily="18" charset="2"/>
              </a:rPr>
              <a:t></a:t>
            </a:r>
            <a:r>
              <a:rPr lang="en-US" altLang="ko-KR" sz="2400" i="1" dirty="0" err="1">
                <a:latin typeface="Times New Roman" panose="02020603050405020304" pitchFamily="18" charset="0"/>
                <a:sym typeface="Symbol" panose="05050102010706020507" pitchFamily="18" charset="2"/>
              </a:rPr>
              <a:t>w</a:t>
            </a:r>
            <a:r>
              <a:rPr lang="en-US" altLang="ko-KR" sz="2400" i="1" baseline="-25000" dirty="0" err="1">
                <a:latin typeface="Times New Roman" panose="02020603050405020304" pitchFamily="18" charset="0"/>
                <a:sym typeface="Symbol" panose="05050102010706020507" pitchFamily="18" charset="2"/>
              </a:rPr>
              <a:t>i,j</a:t>
            </a:r>
            <a:r>
              <a:rPr lang="en-US" altLang="ko-KR" sz="2400" i="1" baseline="-25000" dirty="0">
                <a:latin typeface="Times New Roman" panose="02020603050405020304" pitchFamily="18" charset="0"/>
                <a:sym typeface="Symbol" panose="05050102010706020507" pitchFamily="18" charset="2"/>
              </a:rPr>
              <a:t> </a:t>
            </a:r>
            <a:r>
              <a:rPr lang="en-US" altLang="ko-KR" sz="2400" dirty="0">
                <a:latin typeface="Times New Roman" panose="02020603050405020304" pitchFamily="18" charset="0"/>
                <a:sym typeface="Symbol" panose="05050102010706020507" pitchFamily="18" charset="2"/>
              </a:rPr>
              <a:t>(</a:t>
            </a:r>
            <a:r>
              <a:rPr lang="en-US" altLang="ko-KR" sz="2400" i="1" dirty="0">
                <a:latin typeface="Times New Roman" panose="02020603050405020304" pitchFamily="18" charset="0"/>
                <a:sym typeface="Symbol" panose="05050102010706020507" pitchFamily="18" charset="2"/>
              </a:rPr>
              <a:t>n</a:t>
            </a:r>
            <a:r>
              <a:rPr lang="en-US" altLang="ko-KR" sz="2400" dirty="0">
                <a:latin typeface="Times New Roman" panose="02020603050405020304" pitchFamily="18" charset="0"/>
                <a:sym typeface="Symbol" panose="05050102010706020507" pitchFamily="18" charset="2"/>
              </a:rPr>
              <a:t>) = </a:t>
            </a:r>
            <a:r>
              <a:rPr lang="en-US" altLang="ko-KR" sz="2400" i="1" dirty="0">
                <a:latin typeface="Times New Roman" panose="02020603050405020304" pitchFamily="18" charset="0"/>
                <a:sym typeface="Symbol" panose="05050102010706020507" pitchFamily="18" charset="2"/>
              </a:rPr>
              <a:t></a:t>
            </a:r>
            <a:r>
              <a:rPr lang="en-US" altLang="ko-KR" sz="2400" dirty="0">
                <a:latin typeface="Times New Roman" panose="02020603050405020304" pitchFamily="18" charset="0"/>
                <a:sym typeface="Symbol" panose="05050102010706020507" pitchFamily="18" charset="2"/>
              </a:rPr>
              <a:t> </a:t>
            </a:r>
            <a:r>
              <a:rPr lang="en-US" altLang="ko-KR" sz="2400" i="1" dirty="0">
                <a:latin typeface="Times New Roman" panose="02020603050405020304" pitchFamily="18" charset="0"/>
                <a:sym typeface="Symbol" panose="05050102010706020507" pitchFamily="18" charset="2"/>
              </a:rPr>
              <a:t></a:t>
            </a:r>
            <a:r>
              <a:rPr lang="en-US" altLang="ko-KR" sz="2400" i="1" baseline="-25000" dirty="0">
                <a:latin typeface="Times New Roman" panose="02020603050405020304" pitchFamily="18" charset="0"/>
                <a:sym typeface="Symbol" panose="05050102010706020507" pitchFamily="18" charset="2"/>
              </a:rPr>
              <a:t>j</a:t>
            </a:r>
            <a:r>
              <a:rPr lang="en-US" altLang="ko-KR" sz="2400" i="1" dirty="0">
                <a:latin typeface="Times New Roman" panose="02020603050405020304" pitchFamily="18" charset="0"/>
                <a:sym typeface="Symbol" panose="05050102010706020507" pitchFamily="18" charset="2"/>
              </a:rPr>
              <a:t> </a:t>
            </a:r>
            <a:r>
              <a:rPr lang="en-US" altLang="ko-KR" sz="2400" i="1" dirty="0" err="1">
                <a:latin typeface="Times New Roman" panose="02020603050405020304" pitchFamily="18" charset="0"/>
                <a:sym typeface="Symbol" panose="05050102010706020507" pitchFamily="18" charset="2"/>
              </a:rPr>
              <a:t>x</a:t>
            </a:r>
            <a:r>
              <a:rPr lang="en-US" altLang="ko-KR" sz="2400" i="1" baseline="-25000" dirty="0" err="1">
                <a:latin typeface="Times New Roman" panose="02020603050405020304" pitchFamily="18" charset="0"/>
                <a:sym typeface="Symbol" panose="05050102010706020507" pitchFamily="18" charset="2"/>
              </a:rPr>
              <a:t>i,j</a:t>
            </a:r>
            <a:r>
              <a:rPr lang="en-US" altLang="ko-KR" sz="2400" i="1" baseline="-25000" dirty="0">
                <a:latin typeface="Times New Roman" panose="02020603050405020304" pitchFamily="18" charset="0"/>
                <a:sym typeface="Symbol" panose="05050102010706020507" pitchFamily="18" charset="2"/>
              </a:rPr>
              <a:t> </a:t>
            </a:r>
            <a:r>
              <a:rPr lang="en-US" altLang="ko-KR" sz="2400" dirty="0">
                <a:latin typeface="Times New Roman" panose="02020603050405020304" pitchFamily="18" charset="0"/>
              </a:rPr>
              <a:t>+ </a:t>
            </a:r>
            <a:r>
              <a:rPr lang="en-US" altLang="ko-KR" sz="2400" i="1" dirty="0">
                <a:latin typeface="Times New Roman" panose="02020603050405020304" pitchFamily="18" charset="0"/>
                <a:sym typeface="Symbol" panose="05050102010706020507" pitchFamily="18" charset="2"/>
              </a:rPr>
              <a:t> </a:t>
            </a:r>
            <a:r>
              <a:rPr lang="en-US" altLang="ko-KR" sz="2400" dirty="0">
                <a:latin typeface="Times New Roman" panose="02020603050405020304" pitchFamily="18" charset="0"/>
                <a:sym typeface="Symbol" panose="05050102010706020507" pitchFamily="18" charset="2"/>
              </a:rPr>
              <a:t></a:t>
            </a:r>
            <a:r>
              <a:rPr lang="en-US" altLang="ko-KR" sz="2400" i="1" dirty="0" err="1">
                <a:latin typeface="Times New Roman" panose="02020603050405020304" pitchFamily="18" charset="0"/>
                <a:sym typeface="Symbol" panose="05050102010706020507" pitchFamily="18" charset="2"/>
              </a:rPr>
              <a:t>w</a:t>
            </a:r>
            <a:r>
              <a:rPr lang="en-US" altLang="ko-KR" sz="2400" i="1" baseline="-25000" dirty="0" err="1">
                <a:latin typeface="Times New Roman" panose="02020603050405020304" pitchFamily="18" charset="0"/>
                <a:sym typeface="Symbol" panose="05050102010706020507" pitchFamily="18" charset="2"/>
              </a:rPr>
              <a:t>i,j</a:t>
            </a:r>
            <a:r>
              <a:rPr lang="en-US" altLang="ko-KR" sz="2400" i="1" baseline="-25000" dirty="0">
                <a:latin typeface="Times New Roman" panose="02020603050405020304" pitchFamily="18" charset="0"/>
                <a:sym typeface="Symbol" panose="05050102010706020507" pitchFamily="18" charset="2"/>
              </a:rPr>
              <a:t> </a:t>
            </a:r>
            <a:r>
              <a:rPr lang="en-US" altLang="ko-KR" sz="2400" dirty="0">
                <a:latin typeface="Times New Roman" panose="02020603050405020304" pitchFamily="18" charset="0"/>
                <a:sym typeface="Symbol" panose="05050102010706020507" pitchFamily="18" charset="2"/>
              </a:rPr>
              <a:t>(</a:t>
            </a:r>
            <a:r>
              <a:rPr lang="en-US" altLang="ko-KR" sz="2400" i="1" dirty="0">
                <a:latin typeface="Times New Roman" panose="02020603050405020304" pitchFamily="18" charset="0"/>
                <a:sym typeface="Symbol" panose="05050102010706020507" pitchFamily="18" charset="2"/>
              </a:rPr>
              <a:t>n </a:t>
            </a:r>
            <a:r>
              <a:rPr lang="en-US" altLang="ko-KR" sz="2400" dirty="0">
                <a:sym typeface="Symbol" panose="05050102010706020507" pitchFamily="18" charset="2"/>
              </a:rPr>
              <a:t>-</a:t>
            </a:r>
            <a:r>
              <a:rPr lang="en-US" altLang="ko-KR" sz="2400" dirty="0">
                <a:latin typeface="Times New Roman" panose="02020603050405020304" pitchFamily="18" charset="0"/>
                <a:sym typeface="Symbol" panose="05050102010706020507" pitchFamily="18" charset="2"/>
              </a:rPr>
              <a:t> 1) </a:t>
            </a:r>
          </a:p>
          <a:p>
            <a:pPr>
              <a:lnSpc>
                <a:spcPct val="150000"/>
              </a:lnSpc>
            </a:pPr>
            <a:r>
              <a:rPr lang="en-US" altLang="ko-KR" sz="2400" dirty="0">
                <a:latin typeface="Times New Roman" panose="02020603050405020304" pitchFamily="18" charset="0"/>
                <a:sym typeface="Symbol" panose="05050102010706020507" pitchFamily="18" charset="2"/>
              </a:rPr>
              <a:t>Minimizes error over </a:t>
            </a:r>
            <a:r>
              <a:rPr lang="en-US" altLang="ko-KR" sz="2400" i="1" dirty="0">
                <a:latin typeface="Times New Roman" panose="02020603050405020304" pitchFamily="18" charset="0"/>
                <a:sym typeface="Symbol" panose="05050102010706020507" pitchFamily="18" charset="2"/>
              </a:rPr>
              <a:t>training</a:t>
            </a:r>
            <a:r>
              <a:rPr lang="en-US" altLang="ko-KR" sz="2400" dirty="0">
                <a:latin typeface="Times New Roman" panose="02020603050405020304" pitchFamily="18" charset="0"/>
                <a:sym typeface="Symbol" panose="05050102010706020507" pitchFamily="18" charset="2"/>
              </a:rPr>
              <a:t> examples</a:t>
            </a:r>
          </a:p>
          <a:p>
            <a:pPr lvl="1">
              <a:lnSpc>
                <a:spcPct val="150000"/>
              </a:lnSpc>
            </a:pPr>
            <a:r>
              <a:rPr lang="en-US" altLang="ko-KR" sz="2000" dirty="0">
                <a:latin typeface="Times New Roman" panose="02020603050405020304" pitchFamily="18" charset="0"/>
                <a:sym typeface="Symbol" panose="05050102010706020507" pitchFamily="18" charset="2"/>
              </a:rPr>
              <a:t>Will it generalize well to subsequent examples?</a:t>
            </a:r>
          </a:p>
          <a:p>
            <a:pPr>
              <a:lnSpc>
                <a:spcPct val="150000"/>
              </a:lnSpc>
            </a:pPr>
            <a:r>
              <a:rPr lang="en-US" altLang="ko-KR" sz="2400" dirty="0">
                <a:latin typeface="Times New Roman" panose="02020603050405020304" pitchFamily="18" charset="0"/>
                <a:sym typeface="Symbol" panose="05050102010706020507" pitchFamily="18" charset="2"/>
              </a:rPr>
              <a:t>Training can take thousands of iterations  slow!</a:t>
            </a:r>
          </a:p>
          <a:p>
            <a:pPr>
              <a:lnSpc>
                <a:spcPct val="150000"/>
              </a:lnSpc>
            </a:pPr>
            <a:r>
              <a:rPr lang="en-US" altLang="ko-KR" sz="2400" dirty="0">
                <a:latin typeface="Times New Roman" panose="02020603050405020304" pitchFamily="18" charset="0"/>
                <a:sym typeface="Symbol" panose="05050102010706020507" pitchFamily="18" charset="2"/>
              </a:rPr>
              <a:t>Using network after training is very fast</a:t>
            </a:r>
          </a:p>
        </p:txBody>
      </p:sp>
      <p:sp>
        <p:nvSpPr>
          <p:cNvPr id="2" name="Slide Number Placeholder 5">
            <a:extLst>
              <a:ext uri="{FF2B5EF4-FFF2-40B4-BE49-F238E27FC236}">
                <a16:creationId xmlns:a16="http://schemas.microsoft.com/office/drawing/2014/main" id="{C18767CC-E3BA-AC19-29FA-379C00A73E33}"/>
              </a:ext>
            </a:extLst>
          </p:cNvPr>
          <p:cNvSpPr>
            <a:spLocks noGrp="1"/>
          </p:cNvSpPr>
          <p:nvPr>
            <p:ph type="sldNum" sz="quarter" idx="12"/>
          </p:nvPr>
        </p:nvSpPr>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fld id="{F12EE482-E97C-489B-A769-2EFA2407CFCF}" type="slidenum">
              <a:rPr lang="en-US" altLang="ko-KR" sz="1200">
                <a:solidFill>
                  <a:srgbClr val="898989"/>
                </a:solidFill>
              </a:rPr>
              <a:pPr eaLnBrk="1" hangingPunct="1"/>
              <a:t>53</a:t>
            </a:fld>
            <a:endParaRPr lang="en-US" altLang="ko-KR" sz="1200">
              <a:solidFill>
                <a:srgbClr val="898989"/>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Box 1"/>
          <p:cNvSpPr txBox="1">
            <a:spLocks noChangeArrowheads="1"/>
          </p:cNvSpPr>
          <p:nvPr/>
        </p:nvSpPr>
        <p:spPr bwMode="auto">
          <a:xfrm>
            <a:off x="457200" y="-228600"/>
            <a:ext cx="82296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8" charset="0"/>
                <a:cs typeface="Times New Roman" pitchFamily="18" charset="0"/>
              </a:rPr>
              <a:t>Number of neurons</a:t>
            </a:r>
          </a:p>
        </p:txBody>
      </p:sp>
      <p:sp>
        <p:nvSpPr>
          <p:cNvPr id="51202" name="Text Box 2"/>
          <p:cNvSpPr txBox="1">
            <a:spLocks noChangeArrowheads="1"/>
          </p:cNvSpPr>
          <p:nvPr/>
        </p:nvSpPr>
        <p:spPr bwMode="auto">
          <a:xfrm>
            <a:off x="457200" y="990600"/>
            <a:ext cx="8229600" cy="5798640"/>
          </a:xfrm>
          <a:prstGeom prst="rect">
            <a:avLst/>
          </a:prstGeom>
          <a:noFill/>
          <a:ln w="9525">
            <a:noFill/>
            <a:round/>
            <a:headEnd/>
            <a:tailEnd/>
          </a:ln>
          <a:effectLst/>
        </p:spPr>
        <p:txBody>
          <a:bodyPr wrap="square"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00"/>
                </a:solidFill>
                <a:latin typeface="Times New Roman" pitchFamily="18" charset="0"/>
                <a:cs typeface="Times New Roman" pitchFamily="18" charset="0"/>
              </a:rPr>
              <a:t>Many neurons:</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a:solidFill>
                <a:srgbClr val="000000"/>
              </a:solidFill>
              <a:latin typeface="Times New Roman" pitchFamily="18" charset="0"/>
              <a:cs typeface="Times New Roman" pitchFamily="18" charset="0"/>
            </a:endParaRP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000000"/>
                </a:solidFill>
                <a:latin typeface="Times New Roman" pitchFamily="18" charset="0"/>
                <a:cs typeface="Times New Roman" pitchFamily="18" charset="0"/>
              </a:rPr>
              <a:t>Higher accuracy</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000000"/>
                </a:solidFill>
                <a:latin typeface="Times New Roman" pitchFamily="18" charset="0"/>
                <a:cs typeface="Times New Roman" pitchFamily="18" charset="0"/>
              </a:rPr>
              <a:t>Slower</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FF0000"/>
                </a:solidFill>
                <a:latin typeface="Times New Roman" pitchFamily="18" charset="0"/>
                <a:cs typeface="Times New Roman" pitchFamily="18" charset="0"/>
              </a:rPr>
              <a:t>Risk of over‐fitting</a:t>
            </a:r>
          </a:p>
          <a:p>
            <a:pPr marL="820738" lvl="2" indent="-228600">
              <a:lnSpc>
                <a:spcPct val="100000"/>
              </a:lnSpc>
              <a:spcBef>
                <a:spcPts val="375"/>
              </a:spcBef>
              <a:buClr>
                <a:srgbClr val="E6B1AB"/>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FF0000"/>
                </a:solidFill>
                <a:latin typeface="Times New Roman" pitchFamily="18" charset="0"/>
                <a:cs typeface="Times New Roman" pitchFamily="18" charset="0"/>
              </a:rPr>
              <a:t>Memorizing, rather than understanding</a:t>
            </a:r>
          </a:p>
          <a:p>
            <a:pPr marL="820738" lvl="2" indent="-228600">
              <a:lnSpc>
                <a:spcPct val="100000"/>
              </a:lnSpc>
              <a:spcBef>
                <a:spcPts val="375"/>
              </a:spcBef>
              <a:buClr>
                <a:srgbClr val="E6B1AB"/>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solidFill>
                  <a:srgbClr val="000000"/>
                </a:solidFill>
                <a:latin typeface="Times New Roman" pitchFamily="18" charset="0"/>
                <a:cs typeface="Times New Roman" pitchFamily="18" charset="0"/>
              </a:rPr>
              <a:t>The network will be useless with new problems.</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00"/>
                </a:solidFill>
                <a:latin typeface="Times New Roman" pitchFamily="18" charset="0"/>
                <a:cs typeface="Times New Roman" pitchFamily="18" charset="0"/>
              </a:rPr>
              <a:t>Few neurons:</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a:solidFill>
                <a:srgbClr val="000000"/>
              </a:solidFill>
              <a:latin typeface="Times New Roman" pitchFamily="18" charset="0"/>
              <a:cs typeface="Times New Roman" pitchFamily="18" charset="0"/>
            </a:endParaRP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000000"/>
                </a:solidFill>
                <a:latin typeface="Times New Roman" pitchFamily="18" charset="0"/>
                <a:cs typeface="Times New Roman" pitchFamily="18" charset="0"/>
              </a:rPr>
              <a:t> Lower accuracy</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000000"/>
                </a:solidFill>
                <a:latin typeface="Times New Roman" pitchFamily="18" charset="0"/>
                <a:cs typeface="Times New Roman" pitchFamily="18" charset="0"/>
              </a:rPr>
              <a:t>Inability to learn at all</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dirty="0">
              <a:solidFill>
                <a:srgbClr val="000000"/>
              </a:solidFill>
              <a:latin typeface="Times New Roman" pitchFamily="18" charset="0"/>
              <a:cs typeface="Times New Roman" pitchFamily="18" charset="0"/>
            </a:endParaRP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00"/>
                </a:solidFill>
                <a:highlight>
                  <a:srgbClr val="FFFF00"/>
                </a:highlight>
                <a:latin typeface="Times New Roman" pitchFamily="18" charset="0"/>
                <a:cs typeface="Times New Roman" pitchFamily="18" charset="0"/>
              </a:rPr>
              <a:t>Optimal number.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8" charset="0"/>
                <a:cs typeface="Times New Roman" pitchFamily="18" charset="0"/>
              </a:rPr>
              <a:t>Data representation</a:t>
            </a:r>
          </a:p>
        </p:txBody>
      </p:sp>
      <p:sp>
        <p:nvSpPr>
          <p:cNvPr id="52226" name="Text Box 2"/>
          <p:cNvSpPr txBox="1">
            <a:spLocks noChangeArrowheads="1"/>
          </p:cNvSpPr>
          <p:nvPr/>
        </p:nvSpPr>
        <p:spPr bwMode="auto">
          <a:xfrm>
            <a:off x="457200" y="2209800"/>
            <a:ext cx="8229600" cy="3310779"/>
          </a:xfrm>
          <a:prstGeom prst="rect">
            <a:avLst/>
          </a:prstGeom>
          <a:noFill/>
          <a:ln w="9525">
            <a:noFill/>
            <a:round/>
            <a:headEnd/>
            <a:tailEnd/>
          </a:ln>
          <a:effectLst/>
        </p:spPr>
        <p:txBody>
          <a:bodyPr wrap="square"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00"/>
                </a:solidFill>
                <a:latin typeface="Times New Roman" pitchFamily="18" charset="0"/>
                <a:cs typeface="Times New Roman" pitchFamily="18" charset="0"/>
              </a:rPr>
              <a:t>Usually input/output data needs pre‐processing</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a:solidFill>
                <a:srgbClr val="000000"/>
              </a:solidFill>
              <a:latin typeface="Times New Roman" pitchFamily="18" charset="0"/>
              <a:cs typeface="Times New Roman" pitchFamily="18" charset="0"/>
            </a:endParaRP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00"/>
                </a:solidFill>
                <a:latin typeface="Times New Roman" pitchFamily="18" charset="0"/>
                <a:cs typeface="Times New Roman" pitchFamily="18" charset="0"/>
              </a:rPr>
              <a:t> Pictures</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000000"/>
                </a:solidFill>
                <a:latin typeface="Times New Roman" pitchFamily="18" charset="0"/>
                <a:cs typeface="Times New Roman" pitchFamily="18" charset="0"/>
              </a:rPr>
              <a:t> Pixel intensity</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400" dirty="0">
              <a:solidFill>
                <a:srgbClr val="000000"/>
              </a:solidFill>
              <a:latin typeface="Times New Roman" pitchFamily="18" charset="0"/>
              <a:cs typeface="Times New Roman" pitchFamily="18" charset="0"/>
            </a:endParaRP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solidFill>
                  <a:srgbClr val="000000"/>
                </a:solidFill>
                <a:latin typeface="Times New Roman" pitchFamily="18" charset="0"/>
                <a:cs typeface="Times New Roman" pitchFamily="18" charset="0"/>
              </a:rPr>
              <a:t>Text:</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000000"/>
                </a:solidFill>
                <a:latin typeface="Times New Roman" pitchFamily="18" charset="0"/>
                <a:cs typeface="Times New Roman" pitchFamily="18" charset="0"/>
              </a:rPr>
              <a:t>A pattern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914400" y="274638"/>
            <a:ext cx="7772400" cy="11430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8" charset="0"/>
                <a:cs typeface="Times New Roman" pitchFamily="18" charset="0"/>
              </a:rPr>
              <a:t>Size of training set</a:t>
            </a:r>
          </a:p>
        </p:txBody>
      </p:sp>
      <p:sp>
        <p:nvSpPr>
          <p:cNvPr id="53250" name="Text Box 2"/>
          <p:cNvSpPr txBox="1">
            <a:spLocks noChangeArrowheads="1"/>
          </p:cNvSpPr>
          <p:nvPr/>
        </p:nvSpPr>
        <p:spPr bwMode="auto">
          <a:xfrm>
            <a:off x="457200" y="1600200"/>
            <a:ext cx="8229600" cy="4878388"/>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8" charset="0"/>
                <a:cs typeface="Times New Roman" pitchFamily="18" charset="0"/>
              </a:rPr>
              <a:t>No one‐fits‐all formula</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8" charset="0"/>
                <a:cs typeface="Times New Roman" pitchFamily="18" charset="0"/>
              </a:rPr>
              <a:t>Over fitting can occur if a “good” training set is not chosen</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8" charset="0"/>
                <a:cs typeface="Times New Roman" pitchFamily="18" charset="0"/>
              </a:rPr>
              <a:t>What constitutes a “good” training set?</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8" charset="0"/>
                <a:cs typeface="Times New Roman" pitchFamily="18" charset="0"/>
              </a:rPr>
              <a:t> Samples must represent the general population.</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8" charset="0"/>
                <a:cs typeface="Times New Roman" pitchFamily="18" charset="0"/>
              </a:rPr>
              <a:t>Samples must contain members of each class.</a:t>
            </a:r>
          </a:p>
          <a:p>
            <a:pPr marL="546100" lvl="1" indent="-228600">
              <a:lnSpc>
                <a:spcPct val="100000"/>
              </a:lnSpc>
              <a:spcBef>
                <a:spcPts val="375"/>
              </a:spcBef>
              <a:buClr>
                <a:srgbClr val="9B2D1F"/>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solidFill>
                  <a:srgbClr val="000000"/>
                </a:solidFill>
                <a:latin typeface="Times New Roman" pitchFamily="18" charset="0"/>
                <a:cs typeface="Times New Roman" pitchFamily="18" charset="0"/>
              </a:rPr>
              <a:t>Samples in each class must contain a wide range of variations or noise effect.</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8" charset="0"/>
                <a:cs typeface="Times New Roman" pitchFamily="18" charset="0"/>
              </a:rPr>
              <a:t>The size of the training set is related to the number of hidden neurons</a:t>
            </a:r>
          </a:p>
        </p:txBody>
      </p:sp>
      <p:sp>
        <p:nvSpPr>
          <p:cNvPr id="53251" name="Rectangle 3"/>
          <p:cNvSpPr>
            <a:spLocks noChangeArrowheads="1"/>
          </p:cNvSpPr>
          <p:nvPr/>
        </p:nvSpPr>
        <p:spPr bwMode="auto">
          <a:xfrm>
            <a:off x="0" y="0"/>
            <a:ext cx="9144000" cy="1588"/>
          </a:xfrm>
          <a:prstGeom prst="rect">
            <a:avLst/>
          </a:prstGeom>
          <a:noFill/>
          <a:ln w="9525">
            <a:noFill/>
            <a:round/>
            <a:headEnd/>
            <a:tailEnd/>
          </a:ln>
          <a:effectLst/>
        </p:spPr>
        <p:txBody>
          <a:bodyPr wrap="none" anchor="ctr"/>
          <a:lstStyle/>
          <a:p>
            <a:endParaRPr lang="en-IN"/>
          </a:p>
        </p:txBody>
      </p:sp>
      <p:sp>
        <p:nvSpPr>
          <p:cNvPr id="53252" name="Rectangle 4"/>
          <p:cNvSpPr>
            <a:spLocks noChangeArrowheads="1"/>
          </p:cNvSpPr>
          <p:nvPr/>
        </p:nvSpPr>
        <p:spPr bwMode="auto">
          <a:xfrm>
            <a:off x="0" y="0"/>
            <a:ext cx="9144000" cy="1588"/>
          </a:xfrm>
          <a:prstGeom prst="rect">
            <a:avLst/>
          </a:prstGeom>
          <a:noFill/>
          <a:ln w="9525">
            <a:noFill/>
            <a:round/>
            <a:headEnd/>
            <a:tailEnd/>
          </a:ln>
          <a:effectLst/>
        </p:spPr>
        <p:txBody>
          <a:bodyPr wrap="none" anchor="ctr"/>
          <a:lstStyle/>
          <a:p>
            <a:endParaRPr lang="en-IN"/>
          </a:p>
        </p:txBody>
      </p:sp>
      <p:sp>
        <p:nvSpPr>
          <p:cNvPr id="53253" name="Rectangle 5"/>
          <p:cNvSpPr>
            <a:spLocks noChangeArrowheads="1"/>
          </p:cNvSpPr>
          <p:nvPr/>
        </p:nvSpPr>
        <p:spPr bwMode="auto">
          <a:xfrm>
            <a:off x="0" y="0"/>
            <a:ext cx="9144000" cy="1588"/>
          </a:xfrm>
          <a:prstGeom prst="rect">
            <a:avLst/>
          </a:prstGeom>
          <a:noFill/>
          <a:ln w="9525">
            <a:noFill/>
            <a:round/>
            <a:headEnd/>
            <a:tailEnd/>
          </a:ln>
          <a:effectLst/>
        </p:spPr>
        <p:txBody>
          <a:bodyPr wrap="none" anchor="ctr"/>
          <a:lstStyle/>
          <a:p>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r>
              <a:rPr lang="en-US"/>
              <a:t>Slide </a:t>
            </a:r>
            <a:fld id="{F24F6E67-E9FD-472F-8CFD-85A26CC7DF2E}" type="slidenum">
              <a:rPr lang="en-GB"/>
              <a:pPr/>
              <a:t>57</a:t>
            </a:fld>
            <a:endParaRPr lang="en-GB"/>
          </a:p>
        </p:txBody>
      </p:sp>
      <p:sp>
        <p:nvSpPr>
          <p:cNvPr id="18434" name="Rectangle 1026"/>
          <p:cNvSpPr>
            <a:spLocks noGrp="1" noChangeArrowheads="1"/>
          </p:cNvSpPr>
          <p:nvPr>
            <p:ph type="title"/>
          </p:nvPr>
        </p:nvSpPr>
        <p:spPr>
          <a:xfrm>
            <a:off x="152400" y="274638"/>
            <a:ext cx="8534400" cy="792162"/>
          </a:xfrm>
        </p:spPr>
        <p:txBody>
          <a:bodyPr>
            <a:normAutofit/>
          </a:bodyPr>
          <a:lstStyle/>
          <a:p>
            <a:pPr algn="l"/>
            <a:r>
              <a:rPr lang="en-GB" dirty="0"/>
              <a:t>An overview of the </a:t>
            </a:r>
            <a:r>
              <a:rPr lang="en-GB" dirty="0" err="1"/>
              <a:t>backpropagation</a:t>
            </a:r>
            <a:endParaRPr lang="en-GB" dirty="0"/>
          </a:p>
        </p:txBody>
      </p:sp>
      <p:sp>
        <p:nvSpPr>
          <p:cNvPr id="18435" name="Rectangle 1027"/>
          <p:cNvSpPr>
            <a:spLocks noGrp="1" noChangeArrowheads="1"/>
          </p:cNvSpPr>
          <p:nvPr>
            <p:ph type="body" idx="1"/>
          </p:nvPr>
        </p:nvSpPr>
        <p:spPr>
          <a:xfrm>
            <a:off x="304800" y="1219200"/>
            <a:ext cx="8458200" cy="1828800"/>
          </a:xfrm>
        </p:spPr>
        <p:txBody>
          <a:bodyPr>
            <a:normAutofit/>
          </a:bodyPr>
          <a:lstStyle/>
          <a:p>
            <a:r>
              <a:rPr lang="en-GB" sz="2400" dirty="0"/>
              <a:t>The input data is entered into the network via the input layer. </a:t>
            </a:r>
          </a:p>
          <a:p>
            <a:r>
              <a:rPr lang="en-GB" sz="2400" dirty="0"/>
              <a:t>Each neuron in the network processes the input data with the resultant values steadily "percolating" through the network, layer by layer, until a result is generated by the output layer. </a:t>
            </a:r>
          </a:p>
          <a:p>
            <a:endParaRPr lang="en-GB" sz="2400" dirty="0"/>
          </a:p>
          <a:p>
            <a:endParaRPr lang="en-GB" sz="2400" dirty="0"/>
          </a:p>
        </p:txBody>
      </p:sp>
      <p:pic>
        <p:nvPicPr>
          <p:cNvPr id="18436" name="Picture 1028" descr="Vtchart2"/>
          <p:cNvPicPr>
            <a:picLocks noChangeAspect="1" noChangeArrowheads="1"/>
          </p:cNvPicPr>
          <p:nvPr/>
        </p:nvPicPr>
        <p:blipFill>
          <a:blip r:embed="rId2" cstate="print"/>
          <a:srcRect/>
          <a:stretch>
            <a:fillRect/>
          </a:stretch>
        </p:blipFill>
        <p:spPr bwMode="auto">
          <a:xfrm>
            <a:off x="762000" y="2971800"/>
            <a:ext cx="7086600" cy="3657600"/>
          </a:xfrm>
          <a:prstGeom prst="rect">
            <a:avLst/>
          </a:prstGeom>
          <a:noFill/>
        </p:spPr>
      </p:pic>
      <p:sp>
        <p:nvSpPr>
          <p:cNvPr id="18438" name="Text Box 1030"/>
          <p:cNvSpPr txBox="1">
            <a:spLocks noChangeArrowheads="1"/>
          </p:cNvSpPr>
          <p:nvPr/>
        </p:nvSpPr>
        <p:spPr bwMode="auto">
          <a:xfrm>
            <a:off x="218016" y="5604729"/>
            <a:ext cx="1219200" cy="365980"/>
          </a:xfrm>
          <a:prstGeom prst="rect">
            <a:avLst/>
          </a:prstGeom>
          <a:noFill/>
          <a:ln w="9525">
            <a:noFill/>
            <a:miter lim="800000"/>
            <a:headEnd/>
            <a:tailEnd/>
          </a:ln>
          <a:effectLst/>
        </p:spPr>
        <p:txBody>
          <a:bodyPr>
            <a:spAutoFit/>
          </a:bodyPr>
          <a:lstStyle/>
          <a:p>
            <a:pPr>
              <a:spcBef>
                <a:spcPct val="50000"/>
              </a:spcBef>
            </a:pPr>
            <a:endParaRPr lang="en-GB" sz="1800"/>
          </a:p>
        </p:txBody>
      </p:sp>
      <p:sp>
        <p:nvSpPr>
          <p:cNvPr id="7" name="Date Placeholder 6"/>
          <p:cNvSpPr>
            <a:spLocks noGrp="1"/>
          </p:cNvSpPr>
          <p:nvPr>
            <p:ph type="dt" sz="half" idx="10"/>
          </p:nvPr>
        </p:nvSpPr>
        <p:spPr/>
        <p:txBody>
          <a:bodyPr/>
          <a:lstStyle/>
          <a:p>
            <a:fld id="{3C8451E3-9F8C-43A9-ACF0-C7A7ED214D1F}" type="datetime1">
              <a:rPr lang="en-US" smtClean="0"/>
              <a:pPr/>
              <a:t>5/27/2022</a:t>
            </a:fld>
            <a:endParaRPr lang="en-US"/>
          </a:p>
        </p:txBody>
      </p:sp>
      <p:sp>
        <p:nvSpPr>
          <p:cNvPr id="8" name="Footer Placeholder 7"/>
          <p:cNvSpPr>
            <a:spLocks noGrp="1"/>
          </p:cNvSpPr>
          <p:nvPr>
            <p:ph type="ftr" sz="quarter" idx="11"/>
          </p:nvPr>
        </p:nvSpPr>
        <p:spPr/>
        <p:txBody>
          <a:bodyPr/>
          <a:lstStyle/>
          <a:p>
            <a:r>
              <a:rPr lang="en-US"/>
              <a:t>Dr. Anil Ahlawat, KIET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r>
              <a:rPr lang="en-US"/>
              <a:t>Slide </a:t>
            </a:r>
            <a:fld id="{F24F6E67-E9FD-472F-8CFD-85A26CC7DF2E}" type="slidenum">
              <a:rPr lang="en-GB"/>
              <a:pPr/>
              <a:t>58</a:t>
            </a:fld>
            <a:endParaRPr lang="en-GB"/>
          </a:p>
        </p:txBody>
      </p:sp>
      <p:sp>
        <p:nvSpPr>
          <p:cNvPr id="18434" name="Rectangle 1026"/>
          <p:cNvSpPr>
            <a:spLocks noGrp="1" noChangeArrowheads="1"/>
          </p:cNvSpPr>
          <p:nvPr>
            <p:ph type="title"/>
          </p:nvPr>
        </p:nvSpPr>
        <p:spPr>
          <a:xfrm>
            <a:off x="152400" y="274638"/>
            <a:ext cx="8534400" cy="792162"/>
          </a:xfrm>
        </p:spPr>
        <p:txBody>
          <a:bodyPr>
            <a:normAutofit/>
          </a:bodyPr>
          <a:lstStyle/>
          <a:p>
            <a:pPr algn="l"/>
            <a:r>
              <a:rPr lang="en-GB" dirty="0"/>
              <a:t>An overview of the </a:t>
            </a:r>
            <a:r>
              <a:rPr lang="en-GB" dirty="0" err="1"/>
              <a:t>backpropagation</a:t>
            </a:r>
            <a:endParaRPr lang="en-GB" dirty="0"/>
          </a:p>
        </p:txBody>
      </p:sp>
      <p:sp>
        <p:nvSpPr>
          <p:cNvPr id="18438" name="Text Box 1030"/>
          <p:cNvSpPr txBox="1">
            <a:spLocks noChangeArrowheads="1"/>
          </p:cNvSpPr>
          <p:nvPr/>
        </p:nvSpPr>
        <p:spPr bwMode="auto">
          <a:xfrm>
            <a:off x="218016" y="5604729"/>
            <a:ext cx="1219200" cy="365980"/>
          </a:xfrm>
          <a:prstGeom prst="rect">
            <a:avLst/>
          </a:prstGeom>
          <a:noFill/>
          <a:ln w="9525">
            <a:noFill/>
            <a:miter lim="800000"/>
            <a:headEnd/>
            <a:tailEnd/>
          </a:ln>
          <a:effectLst/>
        </p:spPr>
        <p:txBody>
          <a:bodyPr>
            <a:spAutoFit/>
          </a:bodyPr>
          <a:lstStyle/>
          <a:p>
            <a:pPr>
              <a:spcBef>
                <a:spcPct val="50000"/>
              </a:spcBef>
            </a:pPr>
            <a:endParaRPr lang="en-GB" sz="1800"/>
          </a:p>
        </p:txBody>
      </p:sp>
      <p:sp>
        <p:nvSpPr>
          <p:cNvPr id="18446" name="Text Box 1038"/>
          <p:cNvSpPr txBox="1">
            <a:spLocks noChangeArrowheads="1"/>
          </p:cNvSpPr>
          <p:nvPr/>
        </p:nvSpPr>
        <p:spPr bwMode="auto">
          <a:xfrm>
            <a:off x="381000" y="1143000"/>
            <a:ext cx="8229600" cy="4339650"/>
          </a:xfrm>
          <a:prstGeom prst="rect">
            <a:avLst/>
          </a:prstGeom>
          <a:noFill/>
          <a:ln w="9525">
            <a:noFill/>
            <a:miter lim="800000"/>
            <a:headEnd/>
            <a:tailEnd/>
          </a:ln>
          <a:effectLst/>
        </p:spPr>
        <p:txBody>
          <a:bodyPr wrap="square">
            <a:spAutoFit/>
          </a:bodyPr>
          <a:lstStyle/>
          <a:p>
            <a:pPr marL="457200" indent="-457200">
              <a:spcBef>
                <a:spcPct val="50000"/>
              </a:spcBef>
              <a:buFont typeface="Arial" pitchFamily="34" charset="0"/>
              <a:buChar char="•"/>
            </a:pPr>
            <a:r>
              <a:rPr lang="en-GB" sz="2400" dirty="0"/>
              <a:t>The actual output of the network is compared to expected output for that particular input. </a:t>
            </a:r>
          </a:p>
          <a:p>
            <a:pPr marL="457200" indent="-457200">
              <a:spcBef>
                <a:spcPct val="50000"/>
              </a:spcBef>
              <a:buFont typeface="Arial" pitchFamily="34" charset="0"/>
              <a:buChar char="•"/>
            </a:pPr>
            <a:r>
              <a:rPr lang="en-GB" sz="2400" dirty="0"/>
              <a:t>This results in an </a:t>
            </a:r>
            <a:r>
              <a:rPr lang="en-GB" sz="2400" i="1" dirty="0">
                <a:solidFill>
                  <a:schemeClr val="tx2"/>
                </a:solidFill>
              </a:rPr>
              <a:t>error value</a:t>
            </a:r>
            <a:r>
              <a:rPr lang="en-US" sz="2400" i="1" dirty="0">
                <a:solidFill>
                  <a:schemeClr val="tx2"/>
                </a:solidFill>
              </a:rPr>
              <a:t>.</a:t>
            </a:r>
            <a:endParaRPr lang="en-GB" sz="2400" dirty="0"/>
          </a:p>
          <a:p>
            <a:pPr marL="457200" indent="-457200">
              <a:spcBef>
                <a:spcPct val="50000"/>
              </a:spcBef>
              <a:buFont typeface="Arial" pitchFamily="34" charset="0"/>
              <a:buChar char="•"/>
            </a:pPr>
            <a:r>
              <a:rPr lang="en-US" sz="2400" dirty="0"/>
              <a:t>T</a:t>
            </a:r>
            <a:r>
              <a:rPr lang="en-GB" sz="2400" dirty="0"/>
              <a:t>he connection weights in the network are gradually adjusted, working backwards from the output layer, through the hidden layer, and to the input layer, until the correct output is produced. </a:t>
            </a:r>
          </a:p>
          <a:p>
            <a:pPr marL="457200" indent="-457200">
              <a:spcBef>
                <a:spcPct val="50000"/>
              </a:spcBef>
              <a:buFont typeface="Arial" pitchFamily="34" charset="0"/>
              <a:buChar char="•"/>
            </a:pPr>
            <a:r>
              <a:rPr lang="en-GB" sz="2400" dirty="0"/>
              <a:t>Fine tuning the weights in this way has the effect of teaching the network how to produce the correct output for a particular input, i.e. the network </a:t>
            </a:r>
            <a:r>
              <a:rPr lang="en-GB" sz="2400" i="1" dirty="0"/>
              <a:t>learns</a:t>
            </a:r>
            <a:r>
              <a:rPr lang="en-GB" sz="2400" dirty="0"/>
              <a:t>.</a:t>
            </a:r>
          </a:p>
        </p:txBody>
      </p:sp>
      <p:sp>
        <p:nvSpPr>
          <p:cNvPr id="6" name="Date Placeholder 5"/>
          <p:cNvSpPr>
            <a:spLocks noGrp="1"/>
          </p:cNvSpPr>
          <p:nvPr>
            <p:ph type="dt" sz="half" idx="10"/>
          </p:nvPr>
        </p:nvSpPr>
        <p:spPr/>
        <p:txBody>
          <a:bodyPr/>
          <a:lstStyle/>
          <a:p>
            <a:fld id="{1E3873B4-A1D9-4BAF-9CBD-9D74148B4948}" type="datetime1">
              <a:rPr lang="en-US" smtClean="0"/>
              <a:pPr/>
              <a:t>5/27/2022</a:t>
            </a:fld>
            <a:endParaRPr lang="en-US"/>
          </a:p>
        </p:txBody>
      </p:sp>
      <p:sp>
        <p:nvSpPr>
          <p:cNvPr id="7" name="Footer Placeholder 6"/>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46">
                                            <p:txEl>
                                              <p:pRg st="0" end="0"/>
                                            </p:txEl>
                                          </p:spTgt>
                                        </p:tgtEl>
                                        <p:attrNameLst>
                                          <p:attrName>style.visibility</p:attrName>
                                        </p:attrNameLst>
                                      </p:cBhvr>
                                      <p:to>
                                        <p:strVal val="visible"/>
                                      </p:to>
                                    </p:set>
                                    <p:anim calcmode="lin" valueType="num">
                                      <p:cBhvr additive="base">
                                        <p:cTn id="7" dur="500" fill="hold"/>
                                        <p:tgtEl>
                                          <p:spTgt spid="184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46">
                                            <p:txEl>
                                              <p:pRg st="1" end="1"/>
                                            </p:txEl>
                                          </p:spTgt>
                                        </p:tgtEl>
                                        <p:attrNameLst>
                                          <p:attrName>style.visibility</p:attrName>
                                        </p:attrNameLst>
                                      </p:cBhvr>
                                      <p:to>
                                        <p:strVal val="visible"/>
                                      </p:to>
                                    </p:set>
                                    <p:anim calcmode="lin" valueType="num">
                                      <p:cBhvr additive="base">
                                        <p:cTn id="13" dur="500" fill="hold"/>
                                        <p:tgtEl>
                                          <p:spTgt spid="1844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46">
                                            <p:txEl>
                                              <p:pRg st="2" end="2"/>
                                            </p:txEl>
                                          </p:spTgt>
                                        </p:tgtEl>
                                        <p:attrNameLst>
                                          <p:attrName>style.visibility</p:attrName>
                                        </p:attrNameLst>
                                      </p:cBhvr>
                                      <p:to>
                                        <p:strVal val="visible"/>
                                      </p:to>
                                    </p:set>
                                    <p:anim calcmode="lin" valueType="num">
                                      <p:cBhvr additive="base">
                                        <p:cTn id="19" dur="500" fill="hold"/>
                                        <p:tgtEl>
                                          <p:spTgt spid="1844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446">
                                            <p:txEl>
                                              <p:pRg st="3" end="3"/>
                                            </p:txEl>
                                          </p:spTgt>
                                        </p:tgtEl>
                                        <p:attrNameLst>
                                          <p:attrName>style.visibility</p:attrName>
                                        </p:attrNameLst>
                                      </p:cBhvr>
                                      <p:to>
                                        <p:strVal val="visible"/>
                                      </p:to>
                                    </p:set>
                                    <p:anim calcmode="lin" valueType="num">
                                      <p:cBhvr additive="base">
                                        <p:cTn id="25" dur="500" fill="hold"/>
                                        <p:tgtEl>
                                          <p:spTgt spid="1844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4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931863" y="96839"/>
            <a:ext cx="7158037" cy="893762"/>
          </a:xfrm>
        </p:spPr>
        <p:txBody>
          <a:bodyPr/>
          <a:lstStyle/>
          <a:p>
            <a:r>
              <a:rPr lang="en-US" sz="3200" dirty="0">
                <a:latin typeface="Times New Roman" pitchFamily="18" charset="0"/>
              </a:rPr>
              <a:t>Single-Layer Network</a:t>
            </a:r>
          </a:p>
        </p:txBody>
      </p:sp>
      <p:sp>
        <p:nvSpPr>
          <p:cNvPr id="97283" name="Rectangle 3"/>
          <p:cNvSpPr>
            <a:spLocks noGrp="1" noChangeArrowheads="1"/>
          </p:cNvSpPr>
          <p:nvPr>
            <p:ph type="body" sz="half" idx="1"/>
          </p:nvPr>
        </p:nvSpPr>
        <p:spPr>
          <a:xfrm>
            <a:off x="228600" y="914400"/>
            <a:ext cx="4267200" cy="5638800"/>
          </a:xfrm>
        </p:spPr>
        <p:txBody>
          <a:bodyPr>
            <a:noAutofit/>
          </a:bodyPr>
          <a:lstStyle/>
          <a:p>
            <a:pPr marL="342900" indent="-342900">
              <a:lnSpc>
                <a:spcPct val="80000"/>
              </a:lnSpc>
            </a:pPr>
            <a:r>
              <a:rPr lang="en-US" sz="2200" dirty="0">
                <a:latin typeface="Times New Roman" pitchFamily="18" charset="0"/>
              </a:rPr>
              <a:t>The most common structure of connecting neurons into a network is by layers. </a:t>
            </a:r>
          </a:p>
          <a:p>
            <a:pPr marL="342900" indent="-342900">
              <a:lnSpc>
                <a:spcPct val="80000"/>
              </a:lnSpc>
            </a:pPr>
            <a:r>
              <a:rPr lang="en-US" sz="2200" dirty="0">
                <a:latin typeface="Times New Roman" pitchFamily="18" charset="0"/>
              </a:rPr>
              <a:t>The simplest form of layered network is shown in figure. </a:t>
            </a:r>
          </a:p>
          <a:p>
            <a:pPr marL="342900" indent="-342900">
              <a:lnSpc>
                <a:spcPct val="80000"/>
              </a:lnSpc>
            </a:pPr>
            <a:r>
              <a:rPr lang="en-US" sz="2200" dirty="0">
                <a:latin typeface="Times New Roman" pitchFamily="18" charset="0"/>
              </a:rPr>
              <a:t>The shaded nodes on the left are in the so-called </a:t>
            </a:r>
            <a:r>
              <a:rPr lang="en-US" sz="2200" i="1" dirty="0">
                <a:latin typeface="Times New Roman" pitchFamily="18" charset="0"/>
              </a:rPr>
              <a:t>input layer</a:t>
            </a:r>
            <a:r>
              <a:rPr lang="en-US" sz="2200" dirty="0">
                <a:latin typeface="Times New Roman" pitchFamily="18" charset="0"/>
              </a:rPr>
              <a:t>. </a:t>
            </a:r>
          </a:p>
          <a:p>
            <a:pPr marL="342900" indent="-342900">
              <a:lnSpc>
                <a:spcPct val="80000"/>
              </a:lnSpc>
            </a:pPr>
            <a:r>
              <a:rPr lang="en-US" sz="2200" dirty="0">
                <a:latin typeface="Times New Roman" pitchFamily="18" charset="0"/>
              </a:rPr>
              <a:t>The input layer neurons are to only pass and distribute the inputs and perform no computation. </a:t>
            </a:r>
          </a:p>
          <a:p>
            <a:pPr marL="342900" indent="-342900">
              <a:lnSpc>
                <a:spcPct val="80000"/>
              </a:lnSpc>
            </a:pPr>
            <a:r>
              <a:rPr lang="en-US" sz="2200" dirty="0">
                <a:latin typeface="Times New Roman" pitchFamily="18" charset="0"/>
              </a:rPr>
              <a:t>Thus, the only true layer of neurons is the one on the right. </a:t>
            </a:r>
          </a:p>
          <a:p>
            <a:pPr marL="342900" indent="-342900">
              <a:lnSpc>
                <a:spcPct val="80000"/>
              </a:lnSpc>
            </a:pPr>
            <a:r>
              <a:rPr lang="en-US" sz="2200" dirty="0">
                <a:latin typeface="Times New Roman" pitchFamily="18" charset="0"/>
              </a:rPr>
              <a:t>Each of the inputs </a:t>
            </a:r>
            <a:r>
              <a:rPr lang="en-US" sz="2200" b="1" i="1" dirty="0">
                <a:latin typeface="Times New Roman" pitchFamily="18" charset="0"/>
              </a:rPr>
              <a:t>x1,x2,…</a:t>
            </a:r>
            <a:r>
              <a:rPr lang="en-US" sz="2200" b="1" i="1" dirty="0" err="1">
                <a:latin typeface="Times New Roman" pitchFamily="18" charset="0"/>
              </a:rPr>
              <a:t>xN</a:t>
            </a:r>
            <a:r>
              <a:rPr lang="en-US" sz="2200" dirty="0">
                <a:latin typeface="Times New Roman" pitchFamily="18" charset="0"/>
              </a:rPr>
              <a:t>  is connected to every artificial neuron in the output layer through the connection weight. </a:t>
            </a:r>
          </a:p>
        </p:txBody>
      </p:sp>
      <p:pic>
        <p:nvPicPr>
          <p:cNvPr id="97284" name="Picture 4" descr="\begin{figure}&#10;\centerline {\epsfysize=2.0in \epsfbox{./figures/figSingleLayer.epsi}}\end{figure}"/>
          <p:cNvPicPr>
            <a:picLocks noChangeAspect="1" noChangeArrowheads="1"/>
          </p:cNvPicPr>
          <p:nvPr/>
        </p:nvPicPr>
        <p:blipFill>
          <a:blip r:embed="rId3" cstate="print"/>
          <a:srcRect/>
          <a:stretch>
            <a:fillRect/>
          </a:stretch>
        </p:blipFill>
        <p:spPr bwMode="auto">
          <a:xfrm>
            <a:off x="4572000" y="2362200"/>
            <a:ext cx="4019550" cy="2955925"/>
          </a:xfrm>
          <a:prstGeom prst="rect">
            <a:avLst/>
          </a:prstGeom>
          <a:noFill/>
        </p:spPr>
      </p:pic>
      <p:sp>
        <p:nvSpPr>
          <p:cNvPr id="5" name="Date Placeholder 4"/>
          <p:cNvSpPr>
            <a:spLocks noGrp="1"/>
          </p:cNvSpPr>
          <p:nvPr>
            <p:ph type="dt" sz="half" idx="10"/>
          </p:nvPr>
        </p:nvSpPr>
        <p:spPr/>
        <p:txBody>
          <a:bodyPr/>
          <a:lstStyle/>
          <a:p>
            <a:fld id="{3605CE9A-E149-4CA3-9D54-C249FBB46342}" type="datetime1">
              <a:rPr lang="en-US" smtClean="0"/>
              <a:pPr/>
              <a:t>5/27/2022</a:t>
            </a:fld>
            <a:endParaRPr lang="en-US"/>
          </a:p>
        </p:txBody>
      </p:sp>
      <p:sp>
        <p:nvSpPr>
          <p:cNvPr id="6" name="Slide Number Placeholder 5"/>
          <p:cNvSpPr>
            <a:spLocks noGrp="1"/>
          </p:cNvSpPr>
          <p:nvPr>
            <p:ph type="sldNum" sz="quarter" idx="12"/>
          </p:nvPr>
        </p:nvSpPr>
        <p:spPr/>
        <p:txBody>
          <a:bodyPr/>
          <a:lstStyle/>
          <a:p>
            <a:fld id="{418DD730-9800-4E5E-8A9F-8603A04CBE9D}" type="slidenum">
              <a:rPr lang="en-US" smtClean="0"/>
              <a:pPr/>
              <a:t>59</a:t>
            </a:fld>
            <a:endParaRPr lang="en-US"/>
          </a:p>
        </p:txBody>
      </p:sp>
      <p:sp>
        <p:nvSpPr>
          <p:cNvPr id="7" name="Footer Placeholder 6"/>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 calcmode="lin" valueType="num">
                                      <p:cBhvr additive="base">
                                        <p:cTn id="7" dur="500" fill="hold"/>
                                        <p:tgtEl>
                                          <p:spTgt spid="972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7283">
                                            <p:txEl>
                                              <p:pRg st="1" end="1"/>
                                            </p:txEl>
                                          </p:spTgt>
                                        </p:tgtEl>
                                        <p:attrNameLst>
                                          <p:attrName>style.visibility</p:attrName>
                                        </p:attrNameLst>
                                      </p:cBhvr>
                                      <p:to>
                                        <p:strVal val="visible"/>
                                      </p:to>
                                    </p:set>
                                    <p:anim calcmode="lin" valueType="num">
                                      <p:cBhvr additive="base">
                                        <p:cTn id="13" dur="500" fill="hold"/>
                                        <p:tgtEl>
                                          <p:spTgt spid="972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72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7283">
                                            <p:txEl>
                                              <p:pRg st="2" end="2"/>
                                            </p:txEl>
                                          </p:spTgt>
                                        </p:tgtEl>
                                        <p:attrNameLst>
                                          <p:attrName>style.visibility</p:attrName>
                                        </p:attrNameLst>
                                      </p:cBhvr>
                                      <p:to>
                                        <p:strVal val="visible"/>
                                      </p:to>
                                    </p:set>
                                    <p:anim calcmode="lin" valueType="num">
                                      <p:cBhvr additive="base">
                                        <p:cTn id="19" dur="500" fill="hold"/>
                                        <p:tgtEl>
                                          <p:spTgt spid="972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72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7283">
                                            <p:txEl>
                                              <p:pRg st="3" end="3"/>
                                            </p:txEl>
                                          </p:spTgt>
                                        </p:tgtEl>
                                        <p:attrNameLst>
                                          <p:attrName>style.visibility</p:attrName>
                                        </p:attrNameLst>
                                      </p:cBhvr>
                                      <p:to>
                                        <p:strVal val="visible"/>
                                      </p:to>
                                    </p:set>
                                    <p:anim calcmode="lin" valueType="num">
                                      <p:cBhvr additive="base">
                                        <p:cTn id="25" dur="500" fill="hold"/>
                                        <p:tgtEl>
                                          <p:spTgt spid="972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72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7283">
                                            <p:txEl>
                                              <p:pRg st="4" end="4"/>
                                            </p:txEl>
                                          </p:spTgt>
                                        </p:tgtEl>
                                        <p:attrNameLst>
                                          <p:attrName>style.visibility</p:attrName>
                                        </p:attrNameLst>
                                      </p:cBhvr>
                                      <p:to>
                                        <p:strVal val="visible"/>
                                      </p:to>
                                    </p:set>
                                    <p:anim calcmode="lin" valueType="num">
                                      <p:cBhvr additive="base">
                                        <p:cTn id="31" dur="500" fill="hold"/>
                                        <p:tgtEl>
                                          <p:spTgt spid="972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72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7283">
                                            <p:txEl>
                                              <p:pRg st="5" end="5"/>
                                            </p:txEl>
                                          </p:spTgt>
                                        </p:tgtEl>
                                        <p:attrNameLst>
                                          <p:attrName>style.visibility</p:attrName>
                                        </p:attrNameLst>
                                      </p:cBhvr>
                                      <p:to>
                                        <p:strVal val="visible"/>
                                      </p:to>
                                    </p:set>
                                    <p:anim calcmode="lin" valueType="num">
                                      <p:cBhvr additive="base">
                                        <p:cTn id="37" dur="500" fill="hold"/>
                                        <p:tgtEl>
                                          <p:spTgt spid="9728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72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8" charset="0"/>
                <a:cs typeface="Times New Roman" pitchFamily="18" charset="0"/>
              </a:rPr>
              <a:t>How do our brains work?</a:t>
            </a:r>
          </a:p>
        </p:txBody>
      </p:sp>
      <p:sp>
        <p:nvSpPr>
          <p:cNvPr id="24578" name="Text Box 2"/>
          <p:cNvSpPr txBox="1">
            <a:spLocks noChangeArrowheads="1"/>
          </p:cNvSpPr>
          <p:nvPr/>
        </p:nvSpPr>
        <p:spPr bwMode="auto">
          <a:xfrm>
            <a:off x="228600" y="762000"/>
            <a:ext cx="8686800" cy="5181600"/>
          </a:xfrm>
          <a:prstGeom prst="rect">
            <a:avLst/>
          </a:prstGeom>
          <a:noFill/>
          <a:ln w="9525">
            <a:noFill/>
            <a:round/>
            <a:headEnd/>
            <a:tailEnd/>
          </a:ln>
          <a:effectLst/>
        </p:spPr>
        <p:txBody>
          <a:bodyPr lIns="90000" tIns="46800" rIns="90000" bIns="46800">
            <a:spAutoFit/>
          </a:bodyPr>
          <a:lstStyle/>
          <a:p>
            <a:pPr marL="271463" indent="-271463" algn="ctr">
              <a:lnSpc>
                <a:spcPct val="100000"/>
              </a:lnSpc>
              <a:spcBef>
                <a:spcPts val="575"/>
              </a:spcBef>
              <a:buClr>
                <a:srgbClr val="D34817"/>
              </a:buClr>
              <a:buSzPct val="8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ea typeface="HG Mincho Light J" charset="0"/>
                <a:cs typeface="HG Mincho Light J" charset="0"/>
              </a:rPr>
              <a:t>A processing element</a:t>
            </a:r>
          </a:p>
        </p:txBody>
      </p:sp>
      <p:pic>
        <p:nvPicPr>
          <p:cNvPr id="24579" name="Picture 3"/>
          <p:cNvPicPr>
            <a:picLocks noChangeAspect="1" noChangeArrowheads="1"/>
          </p:cNvPicPr>
          <p:nvPr/>
        </p:nvPicPr>
        <p:blipFill>
          <a:blip r:embed="rId3"/>
          <a:srcRect/>
          <a:stretch>
            <a:fillRect/>
          </a:stretch>
        </p:blipFill>
        <p:spPr bwMode="auto">
          <a:xfrm>
            <a:off x="1600200" y="1295400"/>
            <a:ext cx="6324600" cy="4038600"/>
          </a:xfrm>
          <a:prstGeom prst="rect">
            <a:avLst/>
          </a:prstGeom>
          <a:noFill/>
          <a:ln w="9525">
            <a:noFill/>
            <a:round/>
            <a:headEnd/>
            <a:tailEnd/>
          </a:ln>
          <a:effectLst/>
        </p:spPr>
      </p:pic>
      <p:sp>
        <p:nvSpPr>
          <p:cNvPr id="24580" name="Text Box 4"/>
          <p:cNvSpPr txBox="1">
            <a:spLocks noChangeArrowheads="1"/>
          </p:cNvSpPr>
          <p:nvPr/>
        </p:nvSpPr>
        <p:spPr bwMode="auto">
          <a:xfrm>
            <a:off x="381000" y="5029200"/>
            <a:ext cx="8305800" cy="2654300"/>
          </a:xfrm>
          <a:prstGeom prst="rect">
            <a:avLst/>
          </a:prstGeom>
          <a:noFill/>
          <a:ln w="9525">
            <a:noFill/>
            <a:round/>
            <a:headEnd/>
            <a:tailEnd/>
          </a:ln>
          <a:effectLst/>
        </p:spPr>
        <p:txBody>
          <a:bodyPr lIns="90000" tIns="46800" rIns="90000" bIns="46800">
            <a:spAutoFit/>
          </a:bodyPr>
          <a:lstStyle/>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imes New Roman" pitchFamily="18" charset="0"/>
                <a:cs typeface="Times New Roman" pitchFamily="18" charset="0"/>
              </a:rPr>
              <a:t>Dendrites: Input</a:t>
            </a:r>
          </a:p>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imes New Roman" pitchFamily="18" charset="0"/>
                <a:cs typeface="Times New Roman" pitchFamily="18" charset="0"/>
              </a:rPr>
              <a:t>Cell body: Processor</a:t>
            </a:r>
          </a:p>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imes New Roman" pitchFamily="18" charset="0"/>
                <a:cs typeface="Times New Roman" pitchFamily="18" charset="0"/>
              </a:rPr>
              <a:t>Synaptic: Link</a:t>
            </a:r>
          </a:p>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imes New Roman" pitchFamily="18" charset="0"/>
                <a:cs typeface="Times New Roman" pitchFamily="18" charset="0"/>
              </a:rPr>
              <a:t>Axon: Output</a:t>
            </a:r>
          </a:p>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a:solidFill>
                <a:srgbClr val="000000"/>
              </a:solidFill>
              <a:ea typeface="HG Mincho Light J" charset="0"/>
              <a:cs typeface="HG Mincho Light J" charset="0"/>
            </a:endParaRPr>
          </a:p>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a:solidFill>
                <a:srgbClr val="000000"/>
              </a:solidFill>
              <a:ea typeface="HG Mincho Light J" charset="0"/>
              <a:cs typeface="HG Mincho Light J" charset="0"/>
            </a:endParaRPr>
          </a:p>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a:solidFill>
                <a:srgbClr val="000000"/>
              </a:solidFill>
              <a:ea typeface="HG Mincho Light J" charset="0"/>
              <a:cs typeface="HG Mincho Light J"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931863" y="96839"/>
            <a:ext cx="7158037" cy="893762"/>
          </a:xfrm>
        </p:spPr>
        <p:txBody>
          <a:bodyPr/>
          <a:lstStyle/>
          <a:p>
            <a:r>
              <a:rPr lang="en-US" sz="3200" dirty="0">
                <a:latin typeface="Times New Roman" pitchFamily="18" charset="0"/>
              </a:rPr>
              <a:t>Single-Layer Network</a:t>
            </a:r>
          </a:p>
        </p:txBody>
      </p:sp>
      <p:sp>
        <p:nvSpPr>
          <p:cNvPr id="97283" name="Rectangle 3"/>
          <p:cNvSpPr>
            <a:spLocks noGrp="1" noChangeArrowheads="1"/>
          </p:cNvSpPr>
          <p:nvPr>
            <p:ph type="body" sz="half" idx="1"/>
          </p:nvPr>
        </p:nvSpPr>
        <p:spPr>
          <a:xfrm>
            <a:off x="228600" y="914400"/>
            <a:ext cx="4267200" cy="5638800"/>
          </a:xfrm>
        </p:spPr>
        <p:txBody>
          <a:bodyPr>
            <a:noAutofit/>
          </a:bodyPr>
          <a:lstStyle/>
          <a:p>
            <a:pPr marL="342900" indent="-342900">
              <a:lnSpc>
                <a:spcPct val="80000"/>
              </a:lnSpc>
            </a:pPr>
            <a:r>
              <a:rPr lang="en-US" sz="2400" dirty="0">
                <a:latin typeface="Times New Roman" pitchFamily="18" charset="0"/>
              </a:rPr>
              <a:t>Since every value of outputs </a:t>
            </a:r>
            <a:r>
              <a:rPr lang="en-US" sz="2400" b="1" i="1" dirty="0">
                <a:latin typeface="Times New Roman" pitchFamily="18" charset="0"/>
              </a:rPr>
              <a:t>y1,y2,…</a:t>
            </a:r>
            <a:r>
              <a:rPr lang="en-US" sz="2400" b="1" i="1" dirty="0" err="1">
                <a:latin typeface="Times New Roman" pitchFamily="18" charset="0"/>
              </a:rPr>
              <a:t>yN</a:t>
            </a:r>
            <a:r>
              <a:rPr lang="en-US" sz="2400" dirty="0">
                <a:latin typeface="Times New Roman" pitchFamily="18" charset="0"/>
              </a:rPr>
              <a:t>  is calculated from the same set of input values, each output is varied based on the connection weights. </a:t>
            </a:r>
          </a:p>
          <a:p>
            <a:pPr marL="342900" indent="-342900">
              <a:lnSpc>
                <a:spcPct val="80000"/>
              </a:lnSpc>
            </a:pPr>
            <a:endParaRPr lang="en-US" sz="2400" dirty="0">
              <a:latin typeface="Times New Roman" pitchFamily="18" charset="0"/>
            </a:endParaRPr>
          </a:p>
          <a:p>
            <a:pPr marL="342900" indent="-342900">
              <a:lnSpc>
                <a:spcPct val="80000"/>
              </a:lnSpc>
            </a:pPr>
            <a:r>
              <a:rPr lang="en-US" sz="2400" dirty="0">
                <a:latin typeface="Times New Roman" pitchFamily="18" charset="0"/>
              </a:rPr>
              <a:t>Although the presented network is </a:t>
            </a:r>
            <a:r>
              <a:rPr lang="en-US" sz="2400" i="1" dirty="0">
                <a:latin typeface="Times New Roman" pitchFamily="18" charset="0"/>
              </a:rPr>
              <a:t>fully connected</a:t>
            </a:r>
            <a:r>
              <a:rPr lang="en-US" sz="2400" dirty="0">
                <a:latin typeface="Times New Roman" pitchFamily="18" charset="0"/>
              </a:rPr>
              <a:t>, the true biological neural network may not have all possible connections - the weight value of zero can be represented as ``no connection". </a:t>
            </a:r>
          </a:p>
          <a:p>
            <a:pPr marL="342900" indent="-342900">
              <a:lnSpc>
                <a:spcPct val="80000"/>
              </a:lnSpc>
            </a:pPr>
            <a:endParaRPr lang="en-US" sz="2400" dirty="0">
              <a:latin typeface="Times New Roman" pitchFamily="18" charset="0"/>
            </a:endParaRPr>
          </a:p>
        </p:txBody>
      </p:sp>
      <p:pic>
        <p:nvPicPr>
          <p:cNvPr id="97284" name="Picture 4" descr="\begin{figure}&#10;\centerline {\epsfysize=2.0in \epsfbox{./figures/figSingleLayer.epsi}}\end{figure}"/>
          <p:cNvPicPr>
            <a:picLocks noChangeAspect="1" noChangeArrowheads="1"/>
          </p:cNvPicPr>
          <p:nvPr/>
        </p:nvPicPr>
        <p:blipFill>
          <a:blip r:embed="rId3" cstate="print"/>
          <a:srcRect/>
          <a:stretch>
            <a:fillRect/>
          </a:stretch>
        </p:blipFill>
        <p:spPr bwMode="auto">
          <a:xfrm>
            <a:off x="4572000" y="2362200"/>
            <a:ext cx="4019550" cy="2955925"/>
          </a:xfrm>
          <a:prstGeom prst="rect">
            <a:avLst/>
          </a:prstGeom>
          <a:noFill/>
        </p:spPr>
      </p:pic>
      <p:sp>
        <p:nvSpPr>
          <p:cNvPr id="5" name="Date Placeholder 4"/>
          <p:cNvSpPr>
            <a:spLocks noGrp="1"/>
          </p:cNvSpPr>
          <p:nvPr>
            <p:ph type="dt" sz="half" idx="10"/>
          </p:nvPr>
        </p:nvSpPr>
        <p:spPr/>
        <p:txBody>
          <a:bodyPr/>
          <a:lstStyle/>
          <a:p>
            <a:fld id="{E3680D9E-B1A2-4D64-971E-7295CB19ADB1}" type="datetime1">
              <a:rPr lang="en-US" smtClean="0"/>
              <a:pPr/>
              <a:t>5/27/2022</a:t>
            </a:fld>
            <a:endParaRPr lang="en-US"/>
          </a:p>
        </p:txBody>
      </p:sp>
      <p:sp>
        <p:nvSpPr>
          <p:cNvPr id="6" name="Slide Number Placeholder 5"/>
          <p:cNvSpPr>
            <a:spLocks noGrp="1"/>
          </p:cNvSpPr>
          <p:nvPr>
            <p:ph type="sldNum" sz="quarter" idx="12"/>
          </p:nvPr>
        </p:nvSpPr>
        <p:spPr/>
        <p:txBody>
          <a:bodyPr/>
          <a:lstStyle/>
          <a:p>
            <a:fld id="{418DD730-9800-4E5E-8A9F-8603A04CBE9D}" type="slidenum">
              <a:rPr lang="en-US" smtClean="0"/>
              <a:pPr/>
              <a:t>60</a:t>
            </a:fld>
            <a:endParaRPr lang="en-US"/>
          </a:p>
        </p:txBody>
      </p:sp>
      <p:sp>
        <p:nvSpPr>
          <p:cNvPr id="7" name="Footer Placeholder 6"/>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 calcmode="lin" valueType="num">
                                      <p:cBhvr additive="base">
                                        <p:cTn id="7" dur="500" fill="hold"/>
                                        <p:tgtEl>
                                          <p:spTgt spid="972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7283">
                                            <p:txEl>
                                              <p:pRg st="2" end="2"/>
                                            </p:txEl>
                                          </p:spTgt>
                                        </p:tgtEl>
                                        <p:attrNameLst>
                                          <p:attrName>style.visibility</p:attrName>
                                        </p:attrNameLst>
                                      </p:cBhvr>
                                      <p:to>
                                        <p:strVal val="visible"/>
                                      </p:to>
                                    </p:set>
                                    <p:anim calcmode="lin" valueType="num">
                                      <p:cBhvr additive="base">
                                        <p:cTn id="13" dur="500" fill="hold"/>
                                        <p:tgtEl>
                                          <p:spTgt spid="972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72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931863" y="96839"/>
            <a:ext cx="7158037" cy="588962"/>
          </a:xfrm>
        </p:spPr>
        <p:txBody>
          <a:bodyPr/>
          <a:lstStyle/>
          <a:p>
            <a:r>
              <a:rPr lang="en-US" sz="3200" dirty="0">
                <a:latin typeface="Times New Roman" pitchFamily="18" charset="0"/>
              </a:rPr>
              <a:t>Multilayer Network</a:t>
            </a:r>
          </a:p>
        </p:txBody>
      </p:sp>
      <p:sp>
        <p:nvSpPr>
          <p:cNvPr id="98307" name="Rectangle 3"/>
          <p:cNvSpPr>
            <a:spLocks noGrp="1" noChangeArrowheads="1"/>
          </p:cNvSpPr>
          <p:nvPr>
            <p:ph type="body" sz="half" idx="1"/>
          </p:nvPr>
        </p:nvSpPr>
        <p:spPr>
          <a:xfrm>
            <a:off x="152400" y="914400"/>
            <a:ext cx="4038600" cy="5410200"/>
          </a:xfrm>
        </p:spPr>
        <p:txBody>
          <a:bodyPr>
            <a:normAutofit/>
          </a:bodyPr>
          <a:lstStyle/>
          <a:p>
            <a:pPr marL="342900" indent="-342900">
              <a:lnSpc>
                <a:spcPct val="80000"/>
              </a:lnSpc>
            </a:pPr>
            <a:r>
              <a:rPr lang="en-US" sz="2400" dirty="0">
                <a:latin typeface="Times New Roman" pitchFamily="18" charset="0"/>
              </a:rPr>
              <a:t>To achieve higher level of computational capabilities, a more complex structure of neural network is required. </a:t>
            </a:r>
          </a:p>
          <a:p>
            <a:pPr marL="342900" indent="-342900">
              <a:lnSpc>
                <a:spcPct val="80000"/>
              </a:lnSpc>
            </a:pPr>
            <a:r>
              <a:rPr lang="en-US" sz="2400" dirty="0">
                <a:latin typeface="Times New Roman" pitchFamily="18" charset="0"/>
              </a:rPr>
              <a:t>Figure shows the </a:t>
            </a:r>
            <a:r>
              <a:rPr lang="en-US" sz="2400" i="1" dirty="0">
                <a:latin typeface="Times New Roman" pitchFamily="18" charset="0"/>
              </a:rPr>
              <a:t>multilayer neural network</a:t>
            </a:r>
            <a:r>
              <a:rPr lang="en-US" sz="2400" dirty="0">
                <a:latin typeface="Times New Roman" pitchFamily="18" charset="0"/>
              </a:rPr>
              <a:t> which distinguishes itself from the single-layer network by having one or more </a:t>
            </a:r>
            <a:r>
              <a:rPr lang="en-US" sz="2400" i="1" dirty="0">
                <a:latin typeface="Times New Roman" pitchFamily="18" charset="0"/>
              </a:rPr>
              <a:t>hidden layers</a:t>
            </a:r>
            <a:r>
              <a:rPr lang="en-US" sz="2400" dirty="0">
                <a:latin typeface="Times New Roman" pitchFamily="18" charset="0"/>
              </a:rPr>
              <a:t>. </a:t>
            </a:r>
          </a:p>
          <a:p>
            <a:pPr marL="342900" indent="-342900">
              <a:lnSpc>
                <a:spcPct val="80000"/>
              </a:lnSpc>
            </a:pPr>
            <a:r>
              <a:rPr lang="en-US" sz="2400" dirty="0">
                <a:latin typeface="Times New Roman" pitchFamily="18" charset="0"/>
              </a:rPr>
              <a:t>In this multilayer structure, the input nodes pass the information to the units in the first hidden layer, then the outputs from the first hidden layer are passed to the next layer, and so on. </a:t>
            </a:r>
          </a:p>
        </p:txBody>
      </p:sp>
      <p:pic>
        <p:nvPicPr>
          <p:cNvPr id="98308" name="Picture 4" descr="\begin{figure}&#10;\centerline {\epsfysize=2.0in \epsfbox{./figures/figMultiLayer.epsi}}\end{figure}"/>
          <p:cNvPicPr>
            <a:picLocks noChangeAspect="1" noChangeArrowheads="1"/>
          </p:cNvPicPr>
          <p:nvPr/>
        </p:nvPicPr>
        <p:blipFill>
          <a:blip r:embed="rId3" cstate="print"/>
          <a:srcRect/>
          <a:stretch>
            <a:fillRect/>
          </a:stretch>
        </p:blipFill>
        <p:spPr bwMode="auto">
          <a:xfrm>
            <a:off x="4191000" y="2324100"/>
            <a:ext cx="4419600" cy="2628900"/>
          </a:xfrm>
          <a:prstGeom prst="rect">
            <a:avLst/>
          </a:prstGeom>
          <a:noFill/>
        </p:spPr>
      </p:pic>
      <p:sp>
        <p:nvSpPr>
          <p:cNvPr id="5" name="Date Placeholder 4"/>
          <p:cNvSpPr>
            <a:spLocks noGrp="1"/>
          </p:cNvSpPr>
          <p:nvPr>
            <p:ph type="dt" sz="half" idx="10"/>
          </p:nvPr>
        </p:nvSpPr>
        <p:spPr/>
        <p:txBody>
          <a:bodyPr/>
          <a:lstStyle/>
          <a:p>
            <a:fld id="{CC6B8DEA-EBA4-4DEB-A93D-B5AAE5BFD3DD}" type="datetime1">
              <a:rPr lang="en-US" smtClean="0"/>
              <a:pPr/>
              <a:t>5/27/2022</a:t>
            </a:fld>
            <a:endParaRPr lang="en-US"/>
          </a:p>
        </p:txBody>
      </p:sp>
      <p:sp>
        <p:nvSpPr>
          <p:cNvPr id="6" name="Slide Number Placeholder 5"/>
          <p:cNvSpPr>
            <a:spLocks noGrp="1"/>
          </p:cNvSpPr>
          <p:nvPr>
            <p:ph type="sldNum" sz="quarter" idx="12"/>
          </p:nvPr>
        </p:nvSpPr>
        <p:spPr/>
        <p:txBody>
          <a:bodyPr/>
          <a:lstStyle/>
          <a:p>
            <a:fld id="{418DD730-9800-4E5E-8A9F-8603A04CBE9D}" type="slidenum">
              <a:rPr lang="en-US" smtClean="0"/>
              <a:pPr/>
              <a:t>61</a:t>
            </a:fld>
            <a:endParaRPr lang="en-US"/>
          </a:p>
        </p:txBody>
      </p:sp>
      <p:sp>
        <p:nvSpPr>
          <p:cNvPr id="7" name="Footer Placeholder 6"/>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additive="base">
                                        <p:cTn id="7" dur="500" fill="hold"/>
                                        <p:tgtEl>
                                          <p:spTgt spid="98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8307">
                                            <p:txEl>
                                              <p:pRg st="1" end="1"/>
                                            </p:txEl>
                                          </p:spTgt>
                                        </p:tgtEl>
                                        <p:attrNameLst>
                                          <p:attrName>style.visibility</p:attrName>
                                        </p:attrNameLst>
                                      </p:cBhvr>
                                      <p:to>
                                        <p:strVal val="visible"/>
                                      </p:to>
                                    </p:set>
                                    <p:anim calcmode="lin" valueType="num">
                                      <p:cBhvr additive="base">
                                        <p:cTn id="13" dur="500" fill="hold"/>
                                        <p:tgtEl>
                                          <p:spTgt spid="983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83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8307">
                                            <p:txEl>
                                              <p:pRg st="2" end="2"/>
                                            </p:txEl>
                                          </p:spTgt>
                                        </p:tgtEl>
                                        <p:attrNameLst>
                                          <p:attrName>style.visibility</p:attrName>
                                        </p:attrNameLst>
                                      </p:cBhvr>
                                      <p:to>
                                        <p:strVal val="visible"/>
                                      </p:to>
                                    </p:set>
                                    <p:anim calcmode="lin" valueType="num">
                                      <p:cBhvr additive="base">
                                        <p:cTn id="19" dur="500" fill="hold"/>
                                        <p:tgtEl>
                                          <p:spTgt spid="983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83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931863" y="96839"/>
            <a:ext cx="7158037" cy="588962"/>
          </a:xfrm>
        </p:spPr>
        <p:txBody>
          <a:bodyPr/>
          <a:lstStyle/>
          <a:p>
            <a:r>
              <a:rPr lang="en-US" sz="3200" dirty="0">
                <a:latin typeface="Times New Roman" pitchFamily="18" charset="0"/>
              </a:rPr>
              <a:t>Multilayer Network</a:t>
            </a:r>
          </a:p>
        </p:txBody>
      </p:sp>
      <p:sp>
        <p:nvSpPr>
          <p:cNvPr id="98307" name="Rectangle 3"/>
          <p:cNvSpPr>
            <a:spLocks noGrp="1" noChangeArrowheads="1"/>
          </p:cNvSpPr>
          <p:nvPr>
            <p:ph type="body" sz="half" idx="1"/>
          </p:nvPr>
        </p:nvSpPr>
        <p:spPr>
          <a:xfrm>
            <a:off x="152400" y="914400"/>
            <a:ext cx="4038600" cy="5410200"/>
          </a:xfrm>
        </p:spPr>
        <p:txBody>
          <a:bodyPr>
            <a:normAutofit/>
          </a:bodyPr>
          <a:lstStyle/>
          <a:p>
            <a:pPr>
              <a:lnSpc>
                <a:spcPct val="80000"/>
              </a:lnSpc>
            </a:pPr>
            <a:r>
              <a:rPr lang="en-US" sz="2400" dirty="0">
                <a:latin typeface="Times New Roman" pitchFamily="18" charset="0"/>
              </a:rPr>
              <a:t>Multilayer network can also be viewed as cascading of groups of single-layer networks. </a:t>
            </a:r>
          </a:p>
          <a:p>
            <a:pPr marL="342900" indent="-342900">
              <a:lnSpc>
                <a:spcPct val="80000"/>
              </a:lnSpc>
            </a:pPr>
            <a:r>
              <a:rPr lang="en-US" sz="2400" dirty="0">
                <a:latin typeface="Times New Roman" pitchFamily="18" charset="0"/>
              </a:rPr>
              <a:t>The level of complexity in computing can be seen by the fact that many single-layer networks are combined into this multilayer network. </a:t>
            </a:r>
          </a:p>
          <a:p>
            <a:pPr marL="342900" indent="-342900">
              <a:lnSpc>
                <a:spcPct val="80000"/>
              </a:lnSpc>
            </a:pPr>
            <a:r>
              <a:rPr lang="en-US" sz="2400" dirty="0">
                <a:latin typeface="Times New Roman" pitchFamily="18" charset="0"/>
              </a:rPr>
              <a:t>The designer of an artificial neural network should consider how many hidden layers are required, depending on complexity in desired computation. </a:t>
            </a:r>
          </a:p>
          <a:p>
            <a:pPr marL="342900" indent="-342900">
              <a:lnSpc>
                <a:spcPct val="80000"/>
              </a:lnSpc>
            </a:pPr>
            <a:endParaRPr lang="en-US" sz="2400" dirty="0">
              <a:latin typeface="Times New Roman" pitchFamily="18" charset="0"/>
            </a:endParaRPr>
          </a:p>
        </p:txBody>
      </p:sp>
      <p:pic>
        <p:nvPicPr>
          <p:cNvPr id="98308" name="Picture 4" descr="\begin{figure}&#10;\centerline {\epsfysize=2.0in \epsfbox{./figures/figMultiLayer.epsi}}\end{figure}"/>
          <p:cNvPicPr>
            <a:picLocks noChangeAspect="1" noChangeArrowheads="1"/>
          </p:cNvPicPr>
          <p:nvPr/>
        </p:nvPicPr>
        <p:blipFill>
          <a:blip r:embed="rId3" cstate="print"/>
          <a:srcRect/>
          <a:stretch>
            <a:fillRect/>
          </a:stretch>
        </p:blipFill>
        <p:spPr bwMode="auto">
          <a:xfrm>
            <a:off x="4191000" y="2324100"/>
            <a:ext cx="4419600" cy="2628900"/>
          </a:xfrm>
          <a:prstGeom prst="rect">
            <a:avLst/>
          </a:prstGeom>
          <a:noFill/>
        </p:spPr>
      </p:pic>
      <p:sp>
        <p:nvSpPr>
          <p:cNvPr id="5" name="Date Placeholder 4"/>
          <p:cNvSpPr>
            <a:spLocks noGrp="1"/>
          </p:cNvSpPr>
          <p:nvPr>
            <p:ph type="dt" sz="half" idx="10"/>
          </p:nvPr>
        </p:nvSpPr>
        <p:spPr/>
        <p:txBody>
          <a:bodyPr/>
          <a:lstStyle/>
          <a:p>
            <a:fld id="{31CF2557-11CD-447E-A9F6-96EF0DCEE93B}" type="datetime1">
              <a:rPr lang="en-US" smtClean="0"/>
              <a:pPr/>
              <a:t>5/27/2022</a:t>
            </a:fld>
            <a:endParaRPr lang="en-US"/>
          </a:p>
        </p:txBody>
      </p:sp>
      <p:sp>
        <p:nvSpPr>
          <p:cNvPr id="6" name="Slide Number Placeholder 5"/>
          <p:cNvSpPr>
            <a:spLocks noGrp="1"/>
          </p:cNvSpPr>
          <p:nvPr>
            <p:ph type="sldNum" sz="quarter" idx="12"/>
          </p:nvPr>
        </p:nvSpPr>
        <p:spPr/>
        <p:txBody>
          <a:bodyPr/>
          <a:lstStyle/>
          <a:p>
            <a:fld id="{418DD730-9800-4E5E-8A9F-8603A04CBE9D}" type="slidenum">
              <a:rPr lang="en-US" smtClean="0"/>
              <a:pPr/>
              <a:t>62</a:t>
            </a:fld>
            <a:endParaRPr lang="en-US"/>
          </a:p>
        </p:txBody>
      </p:sp>
      <p:sp>
        <p:nvSpPr>
          <p:cNvPr id="7" name="Footer Placeholder 6"/>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additive="base">
                                        <p:cTn id="7" dur="500" fill="hold"/>
                                        <p:tgtEl>
                                          <p:spTgt spid="983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8307">
                                            <p:txEl>
                                              <p:pRg st="1" end="1"/>
                                            </p:txEl>
                                          </p:spTgt>
                                        </p:tgtEl>
                                        <p:attrNameLst>
                                          <p:attrName>style.visibility</p:attrName>
                                        </p:attrNameLst>
                                      </p:cBhvr>
                                      <p:to>
                                        <p:strVal val="visible"/>
                                      </p:to>
                                    </p:set>
                                    <p:anim calcmode="lin" valueType="num">
                                      <p:cBhvr additive="base">
                                        <p:cTn id="13" dur="500" fill="hold"/>
                                        <p:tgtEl>
                                          <p:spTgt spid="983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83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8307">
                                            <p:txEl>
                                              <p:pRg st="2" end="2"/>
                                            </p:txEl>
                                          </p:spTgt>
                                        </p:tgtEl>
                                        <p:attrNameLst>
                                          <p:attrName>style.visibility</p:attrName>
                                        </p:attrNameLst>
                                      </p:cBhvr>
                                      <p:to>
                                        <p:strVal val="visible"/>
                                      </p:to>
                                    </p:set>
                                    <p:anim calcmode="lin" valueType="num">
                                      <p:cBhvr additive="base">
                                        <p:cTn id="19" dur="500" fill="hold"/>
                                        <p:tgtEl>
                                          <p:spTgt spid="983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83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BP problem</a:t>
            </a:r>
            <a:endParaRPr lang="en-IN" dirty="0"/>
          </a:p>
        </p:txBody>
      </p:sp>
      <p:sp>
        <p:nvSpPr>
          <p:cNvPr id="3" name="Content Placeholder 2"/>
          <p:cNvSpPr>
            <a:spLocks noGrp="1"/>
          </p:cNvSpPr>
          <p:nvPr>
            <p:ph idx="1"/>
          </p:nvPr>
        </p:nvSpPr>
        <p:spPr/>
        <p:txBody>
          <a:bodyPr/>
          <a:lstStyle/>
          <a:p>
            <a:r>
              <a:rPr lang="en-US" dirty="0"/>
              <a:t>Convergence</a:t>
            </a:r>
          </a:p>
          <a:p>
            <a:endParaRPr lang="en-US" dirty="0"/>
          </a:p>
          <a:p>
            <a:r>
              <a:rPr lang="en-US" dirty="0"/>
              <a:t>Local Minima</a:t>
            </a:r>
            <a:endParaRPr lang="en-IN" dirty="0"/>
          </a:p>
        </p:txBody>
      </p:sp>
      <p:sp>
        <p:nvSpPr>
          <p:cNvPr id="4" name="Date Placeholder 3"/>
          <p:cNvSpPr>
            <a:spLocks noGrp="1"/>
          </p:cNvSpPr>
          <p:nvPr>
            <p:ph type="dt" sz="half" idx="10"/>
          </p:nvPr>
        </p:nvSpPr>
        <p:spPr/>
        <p:txBody>
          <a:bodyPr/>
          <a:lstStyle/>
          <a:p>
            <a:fld id="{C78C938E-4383-4807-A4A4-CA76958B8651}" type="datetime1">
              <a:rPr lang="en-US" smtClean="0"/>
              <a:pPr/>
              <a:t>5/27/2022</a:t>
            </a:fld>
            <a:endParaRPr lang="en-US"/>
          </a:p>
        </p:txBody>
      </p:sp>
      <p:sp>
        <p:nvSpPr>
          <p:cNvPr id="5" name="Footer Placeholder 4"/>
          <p:cNvSpPr>
            <a:spLocks noGrp="1"/>
          </p:cNvSpPr>
          <p:nvPr>
            <p:ph type="ftr" sz="quarter" idx="11"/>
          </p:nvPr>
        </p:nvSpPr>
        <p:spPr/>
        <p:txBody>
          <a:bodyPr/>
          <a:lstStyle/>
          <a:p>
            <a:r>
              <a:rPr lang="en-US"/>
              <a:t>Dr. Anil Ahlawat, KIET</a:t>
            </a:r>
          </a:p>
        </p:txBody>
      </p:sp>
      <p:sp>
        <p:nvSpPr>
          <p:cNvPr id="6" name="Slide Number Placeholder 5"/>
          <p:cNvSpPr>
            <a:spLocks noGrp="1"/>
          </p:cNvSpPr>
          <p:nvPr>
            <p:ph type="sldNum" sz="quarter" idx="12"/>
          </p:nvPr>
        </p:nvSpPr>
        <p:spPr/>
        <p:txBody>
          <a:bodyPr/>
          <a:lstStyle/>
          <a:p>
            <a:fld id="{6BB85EBB-7B44-4B3C-B6B3-563B087C1478}"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endParaRPr lang="en-IN" dirty="0"/>
          </a:p>
        </p:txBody>
      </p:sp>
      <p:sp>
        <p:nvSpPr>
          <p:cNvPr id="3" name="Content Placeholder 2"/>
          <p:cNvSpPr>
            <a:spLocks noGrp="1"/>
          </p:cNvSpPr>
          <p:nvPr>
            <p:ph idx="1"/>
          </p:nvPr>
        </p:nvSpPr>
        <p:spPr/>
        <p:txBody>
          <a:bodyPr/>
          <a:lstStyle/>
          <a:p>
            <a:r>
              <a:rPr lang="en-US" dirty="0"/>
              <a:t>You are given a data set consisting of variables having more than 30% missing values? Let’s say, out of 50 variables, 8 variables have missing values higher than 30%. How will you deal </a:t>
            </a:r>
            <a:r>
              <a:rPr lang="en-US"/>
              <a:t>with them?</a:t>
            </a:r>
            <a:endParaRPr lang="en-IN" dirty="0"/>
          </a:p>
        </p:txBody>
      </p:sp>
      <p:sp>
        <p:nvSpPr>
          <p:cNvPr id="4" name="Date Placeholder 3"/>
          <p:cNvSpPr>
            <a:spLocks noGrp="1"/>
          </p:cNvSpPr>
          <p:nvPr>
            <p:ph type="dt" sz="half" idx="10"/>
          </p:nvPr>
        </p:nvSpPr>
        <p:spPr/>
        <p:txBody>
          <a:bodyPr/>
          <a:lstStyle/>
          <a:p>
            <a:fld id="{C78C938E-4383-4807-A4A4-CA76958B8651}" type="datetime1">
              <a:rPr lang="en-US" smtClean="0"/>
              <a:pPr/>
              <a:t>5/27/2022</a:t>
            </a:fld>
            <a:endParaRPr lang="en-US"/>
          </a:p>
        </p:txBody>
      </p:sp>
      <p:sp>
        <p:nvSpPr>
          <p:cNvPr id="5" name="Footer Placeholder 4"/>
          <p:cNvSpPr>
            <a:spLocks noGrp="1"/>
          </p:cNvSpPr>
          <p:nvPr>
            <p:ph type="ftr" sz="quarter" idx="11"/>
          </p:nvPr>
        </p:nvSpPr>
        <p:spPr/>
        <p:txBody>
          <a:bodyPr/>
          <a:lstStyle/>
          <a:p>
            <a:r>
              <a:rPr lang="en-US"/>
              <a:t>Dr. Anil Ahlawat, KIET</a:t>
            </a:r>
          </a:p>
        </p:txBody>
      </p:sp>
      <p:sp>
        <p:nvSpPr>
          <p:cNvPr id="6" name="Slide Number Placeholder 5"/>
          <p:cNvSpPr>
            <a:spLocks noGrp="1"/>
          </p:cNvSpPr>
          <p:nvPr>
            <p:ph type="sldNum" sz="quarter" idx="12"/>
          </p:nvPr>
        </p:nvSpPr>
        <p:spPr/>
        <p:txBody>
          <a:bodyPr/>
          <a:lstStyle/>
          <a:p>
            <a:fld id="{6BB85EBB-7B44-4B3C-B6B3-563B087C1478}"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457200" y="152400"/>
            <a:ext cx="8229600" cy="992188"/>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8" charset="0"/>
                <a:cs typeface="Times New Roman" pitchFamily="18" charset="0"/>
              </a:rPr>
              <a:t>Design Issues</a:t>
            </a:r>
          </a:p>
        </p:txBody>
      </p:sp>
      <p:sp>
        <p:nvSpPr>
          <p:cNvPr id="45058" name="Text Box 2"/>
          <p:cNvSpPr txBox="1">
            <a:spLocks noChangeArrowheads="1"/>
          </p:cNvSpPr>
          <p:nvPr/>
        </p:nvSpPr>
        <p:spPr bwMode="auto">
          <a:xfrm>
            <a:off x="457200" y="1219200"/>
            <a:ext cx="8229600" cy="4525963"/>
          </a:xfrm>
          <a:prstGeom prst="rect">
            <a:avLst/>
          </a:prstGeom>
          <a:noFill/>
          <a:ln w="9525">
            <a:noFill/>
            <a:round/>
            <a:headEnd/>
            <a:tailEnd/>
          </a:ln>
          <a:effectLst/>
        </p:spPr>
        <p:txBody>
          <a:bodyPr lIns="90000" tIns="46800" rIns="90000" bIns="46800">
            <a:spAutoFit/>
          </a:bodyPr>
          <a:lstStyle/>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8" charset="0"/>
                <a:cs typeface="Times New Roman" pitchFamily="18" charset="0"/>
              </a:rPr>
              <a:t>Initial weights (small random values ∈[‐1,1])</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8" charset="0"/>
                <a:cs typeface="Times New Roman" pitchFamily="18" charset="0"/>
              </a:rPr>
              <a:t>Transfer function (How the inputs and the weights are combined to produce output?)</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8" charset="0"/>
                <a:cs typeface="Times New Roman" pitchFamily="18" charset="0"/>
              </a:rPr>
              <a:t>Error estimation</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8" charset="0"/>
                <a:cs typeface="Times New Roman" pitchFamily="18" charset="0"/>
              </a:rPr>
              <a:t>Weights adjusting</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8" charset="0"/>
                <a:cs typeface="Times New Roman" pitchFamily="18" charset="0"/>
              </a:rPr>
              <a:t>Number of neurons</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8" charset="0"/>
                <a:cs typeface="Times New Roman" pitchFamily="18" charset="0"/>
              </a:rPr>
              <a:t>Data representation</a:t>
            </a:r>
          </a:p>
          <a:p>
            <a:pPr marL="271463" indent="-271463">
              <a:lnSpc>
                <a:spcPct val="100000"/>
              </a:lnSpc>
              <a:spcBef>
                <a:spcPts val="575"/>
              </a:spcBef>
              <a:buClr>
                <a:srgbClr val="D34817"/>
              </a:buClr>
              <a:buSzPct val="85000"/>
              <a:buFont typeface="Wingdings 2" pitchFamily="16"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000000"/>
                </a:solidFill>
                <a:latin typeface="Times New Roman" pitchFamily="18" charset="0"/>
                <a:cs typeface="Times New Roman" pitchFamily="18" charset="0"/>
              </a:rPr>
              <a:t>Size of training set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r>
              <a:rPr lang="en-US"/>
              <a:t>Slide </a:t>
            </a:r>
            <a:fld id="{09058483-0D27-41D8-9C29-15C75440530E}" type="slidenum">
              <a:rPr lang="en-GB"/>
              <a:pPr/>
              <a:t>66</a:t>
            </a:fld>
            <a:endParaRPr lang="en-GB"/>
          </a:p>
        </p:txBody>
      </p:sp>
      <p:sp>
        <p:nvSpPr>
          <p:cNvPr id="40962" name="Rectangle 1026"/>
          <p:cNvSpPr>
            <a:spLocks noGrp="1" noChangeArrowheads="1"/>
          </p:cNvSpPr>
          <p:nvPr>
            <p:ph type="title"/>
          </p:nvPr>
        </p:nvSpPr>
        <p:spPr/>
        <p:txBody>
          <a:bodyPr/>
          <a:lstStyle/>
          <a:p>
            <a:r>
              <a:rPr lang="en-US"/>
              <a:t>Design Conciderations</a:t>
            </a:r>
            <a:endParaRPr lang="en-GB"/>
          </a:p>
        </p:txBody>
      </p:sp>
      <p:sp>
        <p:nvSpPr>
          <p:cNvPr id="40963" name="Rectangle 1027"/>
          <p:cNvSpPr>
            <a:spLocks noGrp="1" noChangeArrowheads="1"/>
          </p:cNvSpPr>
          <p:nvPr>
            <p:ph type="body" idx="1"/>
          </p:nvPr>
        </p:nvSpPr>
        <p:spPr>
          <a:xfrm>
            <a:off x="457200" y="1524000"/>
            <a:ext cx="8498417" cy="3153142"/>
          </a:xfrm>
        </p:spPr>
        <p:txBody>
          <a:bodyPr/>
          <a:lstStyle/>
          <a:p>
            <a:pPr>
              <a:lnSpc>
                <a:spcPct val="90000"/>
              </a:lnSpc>
            </a:pPr>
            <a:r>
              <a:rPr lang="en-GB" sz="2800" dirty="0">
                <a:latin typeface="Arial" pitchFamily="34" charset="0"/>
              </a:rPr>
              <a:t>What transfer function should be used? </a:t>
            </a:r>
          </a:p>
          <a:p>
            <a:pPr>
              <a:lnSpc>
                <a:spcPct val="90000"/>
              </a:lnSpc>
            </a:pPr>
            <a:r>
              <a:rPr lang="en-GB" sz="2800" dirty="0">
                <a:latin typeface="Arial" pitchFamily="34" charset="0"/>
              </a:rPr>
              <a:t>How many inputs does the network need? </a:t>
            </a:r>
          </a:p>
          <a:p>
            <a:pPr>
              <a:lnSpc>
                <a:spcPct val="90000"/>
              </a:lnSpc>
            </a:pPr>
            <a:r>
              <a:rPr lang="en-GB" sz="2800" dirty="0">
                <a:latin typeface="Arial" pitchFamily="34" charset="0"/>
              </a:rPr>
              <a:t>How many hidden layers does the network need? </a:t>
            </a:r>
          </a:p>
          <a:p>
            <a:pPr>
              <a:lnSpc>
                <a:spcPct val="90000"/>
              </a:lnSpc>
            </a:pPr>
            <a:r>
              <a:rPr lang="en-GB" sz="2800" dirty="0">
                <a:latin typeface="Arial" pitchFamily="34" charset="0"/>
              </a:rPr>
              <a:t>How many hidden neurons per hidden layer? </a:t>
            </a:r>
          </a:p>
          <a:p>
            <a:pPr>
              <a:lnSpc>
                <a:spcPct val="90000"/>
              </a:lnSpc>
            </a:pPr>
            <a:r>
              <a:rPr lang="en-GB" sz="2800" dirty="0">
                <a:latin typeface="Arial" pitchFamily="34" charset="0"/>
              </a:rPr>
              <a:t>How many outputs should the network have? </a:t>
            </a:r>
          </a:p>
          <a:p>
            <a:pPr>
              <a:lnSpc>
                <a:spcPct val="90000"/>
              </a:lnSpc>
              <a:buFont typeface="Wingdings" pitchFamily="2" charset="2"/>
              <a:buNone/>
            </a:pPr>
            <a:endParaRPr lang="en-GB" sz="2800" dirty="0"/>
          </a:p>
        </p:txBody>
      </p:sp>
      <p:sp>
        <p:nvSpPr>
          <p:cNvPr id="40964" name="Text Box 1028"/>
          <p:cNvSpPr txBox="1">
            <a:spLocks noChangeArrowheads="1"/>
          </p:cNvSpPr>
          <p:nvPr/>
        </p:nvSpPr>
        <p:spPr bwMode="auto">
          <a:xfrm>
            <a:off x="711200" y="5222631"/>
            <a:ext cx="7823200" cy="650631"/>
          </a:xfrm>
          <a:prstGeom prst="rect">
            <a:avLst/>
          </a:prstGeom>
          <a:noFill/>
          <a:ln w="9525">
            <a:solidFill>
              <a:schemeClr val="tx2"/>
            </a:solidFill>
            <a:miter lim="800000"/>
            <a:headEnd/>
            <a:tailEnd/>
          </a:ln>
          <a:effectLst/>
        </p:spPr>
        <p:txBody>
          <a:bodyPr>
            <a:spAutoFit/>
          </a:bodyPr>
          <a:lstStyle/>
          <a:p>
            <a:pPr>
              <a:spcBef>
                <a:spcPct val="50000"/>
              </a:spcBef>
            </a:pPr>
            <a:r>
              <a:rPr lang="en-US" sz="1800"/>
              <a:t>There is no standard methodology to determinate these values. Even there is some heuristic points, final values are determinate by a </a:t>
            </a:r>
            <a:r>
              <a:rPr lang="en-US" sz="1800">
                <a:solidFill>
                  <a:schemeClr val="hlink"/>
                </a:solidFill>
              </a:rPr>
              <a:t>trial and error</a:t>
            </a:r>
            <a:r>
              <a:rPr lang="en-US" sz="1800"/>
              <a:t> procedure. </a:t>
            </a:r>
            <a:endParaRPr lang="en-GB" sz="1800"/>
          </a:p>
        </p:txBody>
      </p:sp>
      <p:sp>
        <p:nvSpPr>
          <p:cNvPr id="6" name="Date Placeholder 5"/>
          <p:cNvSpPr>
            <a:spLocks noGrp="1"/>
          </p:cNvSpPr>
          <p:nvPr>
            <p:ph type="dt" sz="half" idx="10"/>
          </p:nvPr>
        </p:nvSpPr>
        <p:spPr/>
        <p:txBody>
          <a:bodyPr/>
          <a:lstStyle/>
          <a:p>
            <a:fld id="{56AE88F7-4C79-4A54-AA11-9A4AAE3F2124}" type="datetime1">
              <a:rPr lang="en-US" smtClean="0"/>
              <a:pPr/>
              <a:t>5/27/2022</a:t>
            </a:fld>
            <a:endParaRPr lang="en-US"/>
          </a:p>
        </p:txBody>
      </p:sp>
      <p:sp>
        <p:nvSpPr>
          <p:cNvPr id="8" name="Footer Placeholder 7"/>
          <p:cNvSpPr>
            <a:spLocks noGrp="1"/>
          </p:cNvSpPr>
          <p:nvPr>
            <p:ph type="ftr" sz="quarter" idx="11"/>
          </p:nvPr>
        </p:nvSpPr>
        <p:spPr/>
        <p:txBody>
          <a:bodyPr/>
          <a:lstStyle/>
          <a:p>
            <a:r>
              <a:rPr lang="en-US"/>
              <a:t>Dr. Anil Ahlawat, KIET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339975" y="2420938"/>
            <a:ext cx="5399088" cy="1371600"/>
          </a:xfrm>
        </p:spPr>
        <p:txBody>
          <a:bodyPr/>
          <a:lstStyle/>
          <a:p>
            <a:r>
              <a:rPr lang="en-US"/>
              <a:t>Preprocessing</a:t>
            </a:r>
          </a:p>
        </p:txBody>
      </p:sp>
      <p:sp>
        <p:nvSpPr>
          <p:cNvPr id="3" name="Date Placeholder 2"/>
          <p:cNvSpPr>
            <a:spLocks noGrp="1"/>
          </p:cNvSpPr>
          <p:nvPr>
            <p:ph type="dt" sz="half" idx="10"/>
          </p:nvPr>
        </p:nvSpPr>
        <p:spPr/>
        <p:txBody>
          <a:bodyPr/>
          <a:lstStyle/>
          <a:p>
            <a:fld id="{299A3F3D-4DFA-4C40-905F-93F90C0DE90A}" type="datetime1">
              <a:rPr lang="en-US" smtClean="0"/>
              <a:pPr/>
              <a:t>5/27/2022</a:t>
            </a:fld>
            <a:endParaRPr lang="en-US"/>
          </a:p>
        </p:txBody>
      </p:sp>
      <p:sp>
        <p:nvSpPr>
          <p:cNvPr id="4" name="Slide Number Placeholder 3"/>
          <p:cNvSpPr>
            <a:spLocks noGrp="1"/>
          </p:cNvSpPr>
          <p:nvPr>
            <p:ph type="sldNum" sz="quarter" idx="12"/>
          </p:nvPr>
        </p:nvSpPr>
        <p:spPr/>
        <p:txBody>
          <a:bodyPr/>
          <a:lstStyle/>
          <a:p>
            <a:fld id="{6BB85EBB-7B44-4B3C-B6B3-563B087C1478}" type="slidenum">
              <a:rPr lang="en-US" smtClean="0"/>
              <a:pPr/>
              <a:t>67</a:t>
            </a:fld>
            <a:endParaRPr lang="en-US"/>
          </a:p>
        </p:txBody>
      </p:sp>
      <p:sp>
        <p:nvSpPr>
          <p:cNvPr id="5" name="Footer Placeholder 4"/>
          <p:cNvSpPr>
            <a:spLocks noGrp="1"/>
          </p:cNvSpPr>
          <p:nvPr>
            <p:ph type="ftr" sz="quarter" idx="11"/>
          </p:nvPr>
        </p:nvSpPr>
        <p:spPr/>
        <p:txBody>
          <a:bodyPr/>
          <a:lstStyle/>
          <a:p>
            <a:r>
              <a:rPr lang="en-US"/>
              <a:t>Dr. Anil Ahlawat, KIET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050"/>
          <p:cNvSpPr>
            <a:spLocks noGrp="1" noChangeArrowheads="1"/>
          </p:cNvSpPr>
          <p:nvPr>
            <p:ph type="title"/>
          </p:nvPr>
        </p:nvSpPr>
        <p:spPr/>
        <p:txBody>
          <a:bodyPr/>
          <a:lstStyle/>
          <a:p>
            <a:r>
              <a:rPr lang="en-US"/>
              <a:t>Why Preprocessing ?</a:t>
            </a:r>
          </a:p>
        </p:txBody>
      </p:sp>
      <p:sp>
        <p:nvSpPr>
          <p:cNvPr id="265219" name="Rectangle 2051"/>
          <p:cNvSpPr>
            <a:spLocks noGrp="1" noChangeArrowheads="1"/>
          </p:cNvSpPr>
          <p:nvPr>
            <p:ph type="body" idx="1"/>
          </p:nvPr>
        </p:nvSpPr>
        <p:spPr/>
        <p:txBody>
          <a:bodyPr/>
          <a:lstStyle/>
          <a:p>
            <a:r>
              <a:rPr lang="en-US" dirty="0"/>
              <a:t>The curse of Dimensionality</a:t>
            </a:r>
          </a:p>
          <a:p>
            <a:pPr lvl="1"/>
            <a:r>
              <a:rPr lang="en-US" dirty="0"/>
              <a:t>The quantity of training data grows exponentially with the dimension of the input space</a:t>
            </a:r>
          </a:p>
          <a:p>
            <a:pPr lvl="1"/>
            <a:endParaRPr lang="en-US" dirty="0"/>
          </a:p>
          <a:p>
            <a:pPr lvl="1"/>
            <a:r>
              <a:rPr lang="en-US" dirty="0"/>
              <a:t>In practice, we only have limited quantity of input data </a:t>
            </a:r>
          </a:p>
          <a:p>
            <a:pPr lvl="2"/>
            <a:r>
              <a:rPr lang="en-US" dirty="0"/>
              <a:t>Increasing the dimensionality of the problem leads to give a poor representation of the mapping</a:t>
            </a:r>
          </a:p>
        </p:txBody>
      </p:sp>
      <p:sp>
        <p:nvSpPr>
          <p:cNvPr id="4" name="Date Placeholder 3"/>
          <p:cNvSpPr>
            <a:spLocks noGrp="1"/>
          </p:cNvSpPr>
          <p:nvPr>
            <p:ph type="dt" sz="half" idx="10"/>
          </p:nvPr>
        </p:nvSpPr>
        <p:spPr/>
        <p:txBody>
          <a:bodyPr/>
          <a:lstStyle/>
          <a:p>
            <a:fld id="{57D8327B-C40C-4DB9-B442-84B79EA9522B}"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68</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Preprocessing methods </a:t>
            </a:r>
          </a:p>
        </p:txBody>
      </p:sp>
      <p:sp>
        <p:nvSpPr>
          <p:cNvPr id="29700" name="Rectangle 4"/>
          <p:cNvSpPr>
            <a:spLocks noGrp="1" noChangeArrowheads="1"/>
          </p:cNvSpPr>
          <p:nvPr>
            <p:ph type="body" idx="1"/>
          </p:nvPr>
        </p:nvSpPr>
        <p:spPr/>
        <p:txBody>
          <a:bodyPr/>
          <a:lstStyle/>
          <a:p>
            <a:pPr>
              <a:lnSpc>
                <a:spcPct val="90000"/>
              </a:lnSpc>
            </a:pPr>
            <a:r>
              <a:rPr lang="en-US" dirty="0"/>
              <a:t>Normalization</a:t>
            </a:r>
          </a:p>
          <a:p>
            <a:pPr lvl="1">
              <a:lnSpc>
                <a:spcPct val="90000"/>
              </a:lnSpc>
            </a:pPr>
            <a:r>
              <a:rPr lang="en-US" dirty="0"/>
              <a:t>Translate input values so that they can be exploitable by the neural network</a:t>
            </a:r>
          </a:p>
          <a:p>
            <a:pPr lvl="1">
              <a:lnSpc>
                <a:spcPct val="90000"/>
              </a:lnSpc>
            </a:pPr>
            <a:endParaRPr lang="en-US" dirty="0"/>
          </a:p>
          <a:p>
            <a:pPr>
              <a:lnSpc>
                <a:spcPct val="90000"/>
              </a:lnSpc>
            </a:pPr>
            <a:r>
              <a:rPr lang="en-US" dirty="0"/>
              <a:t>Component reduction</a:t>
            </a:r>
          </a:p>
          <a:p>
            <a:pPr lvl="1">
              <a:lnSpc>
                <a:spcPct val="90000"/>
              </a:lnSpc>
            </a:pPr>
            <a:r>
              <a:rPr lang="en-US" dirty="0"/>
              <a:t>Build new input variables in order to reduce their number </a:t>
            </a:r>
          </a:p>
          <a:p>
            <a:pPr lvl="1">
              <a:lnSpc>
                <a:spcPct val="90000"/>
              </a:lnSpc>
            </a:pPr>
            <a:r>
              <a:rPr lang="en-US" dirty="0"/>
              <a:t>No Lost of information about their distribution </a:t>
            </a:r>
          </a:p>
        </p:txBody>
      </p:sp>
      <p:sp>
        <p:nvSpPr>
          <p:cNvPr id="4" name="Date Placeholder 3"/>
          <p:cNvSpPr>
            <a:spLocks noGrp="1"/>
          </p:cNvSpPr>
          <p:nvPr>
            <p:ph type="dt" sz="half" idx="10"/>
          </p:nvPr>
        </p:nvSpPr>
        <p:spPr/>
        <p:txBody>
          <a:bodyPr/>
          <a:lstStyle/>
          <a:p>
            <a:fld id="{F032C689-186E-4E87-B347-3BAAE1E9451F}"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69</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Rectangle 1028"/>
          <p:cNvSpPr>
            <a:spLocks noGrp="1" noChangeArrowheads="1"/>
          </p:cNvSpPr>
          <p:nvPr>
            <p:ph type="title"/>
          </p:nvPr>
        </p:nvSpPr>
        <p:spPr/>
        <p:txBody>
          <a:bodyPr/>
          <a:lstStyle/>
          <a:p>
            <a:r>
              <a:rPr lang="en-US"/>
              <a:t>Biological neuron</a:t>
            </a:r>
          </a:p>
        </p:txBody>
      </p:sp>
      <p:sp>
        <p:nvSpPr>
          <p:cNvPr id="216074" name="Rectangle 1034"/>
          <p:cNvSpPr>
            <a:spLocks noGrp="1" noChangeArrowheads="1"/>
          </p:cNvSpPr>
          <p:nvPr>
            <p:ph type="body" idx="1"/>
          </p:nvPr>
        </p:nvSpPr>
        <p:spPr>
          <a:xfrm>
            <a:off x="457200" y="3644900"/>
            <a:ext cx="8435975" cy="2879725"/>
          </a:xfrm>
        </p:spPr>
        <p:txBody>
          <a:bodyPr/>
          <a:lstStyle/>
          <a:p>
            <a:pPr>
              <a:lnSpc>
                <a:spcPct val="80000"/>
              </a:lnSpc>
            </a:pPr>
            <a:r>
              <a:rPr lang="en-US" sz="2400" dirty="0"/>
              <a:t>A neuron has</a:t>
            </a:r>
          </a:p>
          <a:p>
            <a:pPr lvl="1">
              <a:lnSpc>
                <a:spcPct val="80000"/>
              </a:lnSpc>
            </a:pPr>
            <a:r>
              <a:rPr lang="en-US" sz="2000" dirty="0"/>
              <a:t>A branching input (dendrites)</a:t>
            </a:r>
          </a:p>
          <a:p>
            <a:pPr lvl="1">
              <a:lnSpc>
                <a:spcPct val="80000"/>
              </a:lnSpc>
            </a:pPr>
            <a:r>
              <a:rPr lang="en-US" sz="2000" dirty="0"/>
              <a:t>A branching output (the axon)</a:t>
            </a:r>
          </a:p>
          <a:p>
            <a:pPr>
              <a:lnSpc>
                <a:spcPct val="80000"/>
              </a:lnSpc>
            </a:pPr>
            <a:r>
              <a:rPr lang="en-US" sz="2400" dirty="0"/>
              <a:t>The information circulates from the dendrites to the axon via the cell body</a:t>
            </a:r>
          </a:p>
          <a:p>
            <a:pPr>
              <a:lnSpc>
                <a:spcPct val="80000"/>
              </a:lnSpc>
            </a:pPr>
            <a:r>
              <a:rPr lang="en-US" sz="2400" dirty="0"/>
              <a:t>Axon connects to dendrites via synapses</a:t>
            </a:r>
          </a:p>
          <a:p>
            <a:pPr lvl="1">
              <a:lnSpc>
                <a:spcPct val="80000"/>
              </a:lnSpc>
            </a:pPr>
            <a:r>
              <a:rPr lang="en-US" sz="2000" dirty="0"/>
              <a:t>Synapses vary in strength</a:t>
            </a:r>
          </a:p>
          <a:p>
            <a:pPr lvl="1">
              <a:lnSpc>
                <a:spcPct val="80000"/>
              </a:lnSpc>
            </a:pPr>
            <a:r>
              <a:rPr lang="en-US" sz="2000" dirty="0"/>
              <a:t>Synapses may be excitatory or inhibitory </a:t>
            </a:r>
          </a:p>
        </p:txBody>
      </p:sp>
      <p:graphicFrame>
        <p:nvGraphicFramePr>
          <p:cNvPr id="216072" name="Object 1032">
            <a:hlinkClick r:id="" action="ppaction://ole?verb=0"/>
          </p:cNvPr>
          <p:cNvGraphicFramePr>
            <a:graphicFrameLocks noGrp="1"/>
          </p:cNvGraphicFramePr>
          <p:nvPr>
            <p:ph idx="4294967295"/>
          </p:nvPr>
        </p:nvGraphicFramePr>
        <p:xfrm>
          <a:off x="609600" y="1484313"/>
          <a:ext cx="5257800" cy="2016125"/>
        </p:xfrm>
        <a:graphic>
          <a:graphicData uri="http://schemas.openxmlformats.org/presentationml/2006/ole">
            <mc:AlternateContent xmlns:mc="http://schemas.openxmlformats.org/markup-compatibility/2006">
              <mc:Choice xmlns:v="urn:schemas-microsoft-com:vml" Requires="v">
                <p:oleObj spid="_x0000_s790541" name="Microsoft Drawing" r:id="rId4" imgW="3962160" imgH="1765080" progId="">
                  <p:embed/>
                </p:oleObj>
              </mc:Choice>
              <mc:Fallback>
                <p:oleObj name="Microsoft Drawing" r:id="rId4" imgW="3962160" imgH="1765080"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t="7539" r="972" b="2263"/>
                      <a:stretch>
                        <a:fillRect/>
                      </a:stretch>
                    </p:blipFill>
                    <p:spPr bwMode="auto">
                      <a:xfrm>
                        <a:off x="609600" y="1484313"/>
                        <a:ext cx="5257800" cy="2016125"/>
                      </a:xfrm>
                      <a:prstGeom prst="rect">
                        <a:avLst/>
                      </a:prstGeom>
                      <a:noFill/>
                      <a:ln w="12700">
                        <a:solidFill>
                          <a:schemeClr val="tx1"/>
                        </a:solidFill>
                        <a:miter lim="800000"/>
                        <a:headEnd/>
                        <a:tailEnd/>
                      </a:ln>
                      <a:effectLst>
                        <a:outerShdw dist="107763" dir="2700000" algn="ctr" rotWithShape="0">
                          <a:srgbClr val="114FFB"/>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5" name="Date Placeholder 4"/>
          <p:cNvSpPr>
            <a:spLocks noGrp="1"/>
          </p:cNvSpPr>
          <p:nvPr>
            <p:ph type="dt" sz="half" idx="10"/>
          </p:nvPr>
        </p:nvSpPr>
        <p:spPr/>
        <p:txBody>
          <a:bodyPr/>
          <a:lstStyle/>
          <a:p>
            <a:fld id="{075F307B-C887-470C-8E45-9C269B65A09C}" type="datetime1">
              <a:rPr lang="en-US" smtClean="0"/>
              <a:pPr/>
              <a:t>5/27/2022</a:t>
            </a:fld>
            <a:endParaRPr lang="en-US"/>
          </a:p>
        </p:txBody>
      </p:sp>
      <p:sp>
        <p:nvSpPr>
          <p:cNvPr id="6" name="Slide Number Placeholder 5"/>
          <p:cNvSpPr>
            <a:spLocks noGrp="1"/>
          </p:cNvSpPr>
          <p:nvPr>
            <p:ph type="sldNum" sz="quarter" idx="12"/>
          </p:nvPr>
        </p:nvSpPr>
        <p:spPr/>
        <p:txBody>
          <a:bodyPr/>
          <a:lstStyle/>
          <a:p>
            <a:fld id="{6BB85EBB-7B44-4B3C-B6B3-563B087C1478}" type="slidenum">
              <a:rPr lang="en-US" smtClean="0"/>
              <a:pPr/>
              <a:t>7</a:t>
            </a:fld>
            <a:endParaRPr lang="en-US"/>
          </a:p>
        </p:txBody>
      </p:sp>
      <p:sp>
        <p:nvSpPr>
          <p:cNvPr id="7" name="Footer Placeholder 6"/>
          <p:cNvSpPr>
            <a:spLocks noGrp="1"/>
          </p:cNvSpPr>
          <p:nvPr>
            <p:ph type="ftr" sz="quarter" idx="11"/>
          </p:nvPr>
        </p:nvSpPr>
        <p:spPr/>
        <p:txBody>
          <a:bodyPr/>
          <a:lstStyle/>
          <a:p>
            <a:r>
              <a:rPr lang="en-US"/>
              <a:t>Dr. Anil Ahlawat, KIET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59"/>
          <p:cNvGrpSpPr>
            <a:grpSpLocks/>
          </p:cNvGrpSpPr>
          <p:nvPr/>
        </p:nvGrpSpPr>
        <p:grpSpPr bwMode="auto">
          <a:xfrm>
            <a:off x="533400" y="2362200"/>
            <a:ext cx="2808288" cy="2808288"/>
            <a:chOff x="657" y="1117"/>
            <a:chExt cx="1769" cy="1769"/>
          </a:xfrm>
        </p:grpSpPr>
        <p:sp>
          <p:nvSpPr>
            <p:cNvPr id="234506" name="Rectangle 1034"/>
            <p:cNvSpPr>
              <a:spLocks noChangeArrowheads="1"/>
            </p:cNvSpPr>
            <p:nvPr/>
          </p:nvSpPr>
          <p:spPr bwMode="auto">
            <a:xfrm>
              <a:off x="657" y="1117"/>
              <a:ext cx="1769" cy="1769"/>
            </a:xfrm>
            <a:prstGeom prst="rect">
              <a:avLst/>
            </a:prstGeom>
            <a:noFill/>
            <a:ln w="9525">
              <a:solidFill>
                <a:schemeClr val="tx1"/>
              </a:solidFill>
              <a:miter lim="800000"/>
              <a:headEnd/>
              <a:tailEnd/>
            </a:ln>
            <a:effectLst/>
          </p:spPr>
          <p:txBody>
            <a:bodyPr wrap="none" anchor="ctr"/>
            <a:lstStyle/>
            <a:p>
              <a:endParaRPr lang="en-US"/>
            </a:p>
          </p:txBody>
        </p:sp>
        <p:sp>
          <p:nvSpPr>
            <p:cNvPr id="234507" name="Line 1035"/>
            <p:cNvSpPr>
              <a:spLocks noChangeShapeType="1"/>
            </p:cNvSpPr>
            <p:nvPr/>
          </p:nvSpPr>
          <p:spPr bwMode="auto">
            <a:xfrm>
              <a:off x="793" y="1117"/>
              <a:ext cx="0" cy="1769"/>
            </a:xfrm>
            <a:prstGeom prst="line">
              <a:avLst/>
            </a:prstGeom>
            <a:noFill/>
            <a:ln w="9525">
              <a:solidFill>
                <a:schemeClr val="tx1"/>
              </a:solidFill>
              <a:miter lim="800000"/>
              <a:headEnd/>
              <a:tailEnd/>
            </a:ln>
            <a:effectLst/>
          </p:spPr>
          <p:txBody>
            <a:bodyPr wrap="none"/>
            <a:lstStyle/>
            <a:p>
              <a:endParaRPr lang="en-US"/>
            </a:p>
          </p:txBody>
        </p:sp>
        <p:sp>
          <p:nvSpPr>
            <p:cNvPr id="234508" name="Line 1036"/>
            <p:cNvSpPr>
              <a:spLocks noChangeShapeType="1"/>
            </p:cNvSpPr>
            <p:nvPr/>
          </p:nvSpPr>
          <p:spPr bwMode="auto">
            <a:xfrm>
              <a:off x="929" y="1117"/>
              <a:ext cx="0" cy="1769"/>
            </a:xfrm>
            <a:prstGeom prst="line">
              <a:avLst/>
            </a:prstGeom>
            <a:noFill/>
            <a:ln w="9525">
              <a:solidFill>
                <a:schemeClr val="tx1"/>
              </a:solidFill>
              <a:miter lim="800000"/>
              <a:headEnd/>
              <a:tailEnd/>
            </a:ln>
            <a:effectLst/>
          </p:spPr>
          <p:txBody>
            <a:bodyPr wrap="none"/>
            <a:lstStyle/>
            <a:p>
              <a:endParaRPr lang="en-US"/>
            </a:p>
          </p:txBody>
        </p:sp>
        <p:sp>
          <p:nvSpPr>
            <p:cNvPr id="234509" name="Line 1037"/>
            <p:cNvSpPr>
              <a:spLocks noChangeShapeType="1"/>
            </p:cNvSpPr>
            <p:nvPr/>
          </p:nvSpPr>
          <p:spPr bwMode="auto">
            <a:xfrm>
              <a:off x="1065" y="1117"/>
              <a:ext cx="0" cy="1769"/>
            </a:xfrm>
            <a:prstGeom prst="line">
              <a:avLst/>
            </a:prstGeom>
            <a:noFill/>
            <a:ln w="9525">
              <a:solidFill>
                <a:schemeClr val="tx1"/>
              </a:solidFill>
              <a:miter lim="800000"/>
              <a:headEnd/>
              <a:tailEnd/>
            </a:ln>
            <a:effectLst/>
          </p:spPr>
          <p:txBody>
            <a:bodyPr wrap="none"/>
            <a:lstStyle/>
            <a:p>
              <a:endParaRPr lang="en-US"/>
            </a:p>
          </p:txBody>
        </p:sp>
        <p:sp>
          <p:nvSpPr>
            <p:cNvPr id="234510" name="Line 1038"/>
            <p:cNvSpPr>
              <a:spLocks noChangeShapeType="1"/>
            </p:cNvSpPr>
            <p:nvPr/>
          </p:nvSpPr>
          <p:spPr bwMode="auto">
            <a:xfrm>
              <a:off x="1201" y="1117"/>
              <a:ext cx="0" cy="1769"/>
            </a:xfrm>
            <a:prstGeom prst="line">
              <a:avLst/>
            </a:prstGeom>
            <a:noFill/>
            <a:ln w="9525">
              <a:solidFill>
                <a:schemeClr val="tx1"/>
              </a:solidFill>
              <a:miter lim="800000"/>
              <a:headEnd/>
              <a:tailEnd/>
            </a:ln>
            <a:effectLst/>
          </p:spPr>
          <p:txBody>
            <a:bodyPr wrap="none"/>
            <a:lstStyle/>
            <a:p>
              <a:endParaRPr lang="en-US"/>
            </a:p>
          </p:txBody>
        </p:sp>
        <p:sp>
          <p:nvSpPr>
            <p:cNvPr id="234511" name="Line 1039"/>
            <p:cNvSpPr>
              <a:spLocks noChangeShapeType="1"/>
            </p:cNvSpPr>
            <p:nvPr/>
          </p:nvSpPr>
          <p:spPr bwMode="auto">
            <a:xfrm>
              <a:off x="1337" y="1117"/>
              <a:ext cx="0" cy="1769"/>
            </a:xfrm>
            <a:prstGeom prst="line">
              <a:avLst/>
            </a:prstGeom>
            <a:noFill/>
            <a:ln w="9525">
              <a:solidFill>
                <a:schemeClr val="tx1"/>
              </a:solidFill>
              <a:miter lim="800000"/>
              <a:headEnd/>
              <a:tailEnd/>
            </a:ln>
            <a:effectLst/>
          </p:spPr>
          <p:txBody>
            <a:bodyPr wrap="none"/>
            <a:lstStyle/>
            <a:p>
              <a:endParaRPr lang="en-US"/>
            </a:p>
          </p:txBody>
        </p:sp>
        <p:sp>
          <p:nvSpPr>
            <p:cNvPr id="234512" name="Line 1040"/>
            <p:cNvSpPr>
              <a:spLocks noChangeShapeType="1"/>
            </p:cNvSpPr>
            <p:nvPr/>
          </p:nvSpPr>
          <p:spPr bwMode="auto">
            <a:xfrm>
              <a:off x="1473" y="1117"/>
              <a:ext cx="0" cy="1769"/>
            </a:xfrm>
            <a:prstGeom prst="line">
              <a:avLst/>
            </a:prstGeom>
            <a:noFill/>
            <a:ln w="9525">
              <a:solidFill>
                <a:schemeClr val="tx1"/>
              </a:solidFill>
              <a:miter lim="800000"/>
              <a:headEnd/>
              <a:tailEnd/>
            </a:ln>
            <a:effectLst/>
          </p:spPr>
          <p:txBody>
            <a:bodyPr wrap="none"/>
            <a:lstStyle/>
            <a:p>
              <a:endParaRPr lang="en-US"/>
            </a:p>
          </p:txBody>
        </p:sp>
        <p:sp>
          <p:nvSpPr>
            <p:cNvPr id="234513" name="Line 1041"/>
            <p:cNvSpPr>
              <a:spLocks noChangeShapeType="1"/>
            </p:cNvSpPr>
            <p:nvPr/>
          </p:nvSpPr>
          <p:spPr bwMode="auto">
            <a:xfrm>
              <a:off x="1609" y="1117"/>
              <a:ext cx="0" cy="1769"/>
            </a:xfrm>
            <a:prstGeom prst="line">
              <a:avLst/>
            </a:prstGeom>
            <a:noFill/>
            <a:ln w="9525">
              <a:solidFill>
                <a:schemeClr val="tx1"/>
              </a:solidFill>
              <a:miter lim="800000"/>
              <a:headEnd/>
              <a:tailEnd/>
            </a:ln>
            <a:effectLst/>
          </p:spPr>
          <p:txBody>
            <a:bodyPr wrap="none"/>
            <a:lstStyle/>
            <a:p>
              <a:endParaRPr lang="en-US"/>
            </a:p>
          </p:txBody>
        </p:sp>
        <p:sp>
          <p:nvSpPr>
            <p:cNvPr id="234514" name="Line 1042"/>
            <p:cNvSpPr>
              <a:spLocks noChangeShapeType="1"/>
            </p:cNvSpPr>
            <p:nvPr/>
          </p:nvSpPr>
          <p:spPr bwMode="auto">
            <a:xfrm>
              <a:off x="1745" y="1117"/>
              <a:ext cx="0" cy="1769"/>
            </a:xfrm>
            <a:prstGeom prst="line">
              <a:avLst/>
            </a:prstGeom>
            <a:noFill/>
            <a:ln w="9525">
              <a:solidFill>
                <a:schemeClr val="tx1"/>
              </a:solidFill>
              <a:miter lim="800000"/>
              <a:headEnd/>
              <a:tailEnd/>
            </a:ln>
            <a:effectLst/>
          </p:spPr>
          <p:txBody>
            <a:bodyPr wrap="none"/>
            <a:lstStyle/>
            <a:p>
              <a:endParaRPr lang="en-US"/>
            </a:p>
          </p:txBody>
        </p:sp>
        <p:sp>
          <p:nvSpPr>
            <p:cNvPr id="234515" name="Line 1043"/>
            <p:cNvSpPr>
              <a:spLocks noChangeShapeType="1"/>
            </p:cNvSpPr>
            <p:nvPr/>
          </p:nvSpPr>
          <p:spPr bwMode="auto">
            <a:xfrm>
              <a:off x="1881" y="1117"/>
              <a:ext cx="0" cy="1769"/>
            </a:xfrm>
            <a:prstGeom prst="line">
              <a:avLst/>
            </a:prstGeom>
            <a:noFill/>
            <a:ln w="9525">
              <a:solidFill>
                <a:schemeClr val="tx1"/>
              </a:solidFill>
              <a:miter lim="800000"/>
              <a:headEnd/>
              <a:tailEnd/>
            </a:ln>
            <a:effectLst/>
          </p:spPr>
          <p:txBody>
            <a:bodyPr wrap="none"/>
            <a:lstStyle/>
            <a:p>
              <a:endParaRPr lang="en-US"/>
            </a:p>
          </p:txBody>
        </p:sp>
        <p:sp>
          <p:nvSpPr>
            <p:cNvPr id="234516" name="Line 1044"/>
            <p:cNvSpPr>
              <a:spLocks noChangeShapeType="1"/>
            </p:cNvSpPr>
            <p:nvPr/>
          </p:nvSpPr>
          <p:spPr bwMode="auto">
            <a:xfrm>
              <a:off x="2017" y="1117"/>
              <a:ext cx="0" cy="1769"/>
            </a:xfrm>
            <a:prstGeom prst="line">
              <a:avLst/>
            </a:prstGeom>
            <a:noFill/>
            <a:ln w="9525">
              <a:solidFill>
                <a:schemeClr val="tx1"/>
              </a:solidFill>
              <a:miter lim="800000"/>
              <a:headEnd/>
              <a:tailEnd/>
            </a:ln>
            <a:effectLst/>
          </p:spPr>
          <p:txBody>
            <a:bodyPr wrap="none"/>
            <a:lstStyle/>
            <a:p>
              <a:endParaRPr lang="en-US"/>
            </a:p>
          </p:txBody>
        </p:sp>
        <p:sp>
          <p:nvSpPr>
            <p:cNvPr id="234517" name="Line 1045"/>
            <p:cNvSpPr>
              <a:spLocks noChangeShapeType="1"/>
            </p:cNvSpPr>
            <p:nvPr/>
          </p:nvSpPr>
          <p:spPr bwMode="auto">
            <a:xfrm>
              <a:off x="2153" y="1117"/>
              <a:ext cx="0" cy="1769"/>
            </a:xfrm>
            <a:prstGeom prst="line">
              <a:avLst/>
            </a:prstGeom>
            <a:noFill/>
            <a:ln w="9525">
              <a:solidFill>
                <a:schemeClr val="tx1"/>
              </a:solidFill>
              <a:miter lim="800000"/>
              <a:headEnd/>
              <a:tailEnd/>
            </a:ln>
            <a:effectLst/>
          </p:spPr>
          <p:txBody>
            <a:bodyPr wrap="none"/>
            <a:lstStyle/>
            <a:p>
              <a:endParaRPr lang="en-US"/>
            </a:p>
          </p:txBody>
        </p:sp>
        <p:sp>
          <p:nvSpPr>
            <p:cNvPr id="234518" name="Line 1046"/>
            <p:cNvSpPr>
              <a:spLocks noChangeShapeType="1"/>
            </p:cNvSpPr>
            <p:nvPr/>
          </p:nvSpPr>
          <p:spPr bwMode="auto">
            <a:xfrm>
              <a:off x="2289" y="1117"/>
              <a:ext cx="0" cy="1769"/>
            </a:xfrm>
            <a:prstGeom prst="line">
              <a:avLst/>
            </a:prstGeom>
            <a:noFill/>
            <a:ln w="9525">
              <a:solidFill>
                <a:schemeClr val="tx1"/>
              </a:solidFill>
              <a:miter lim="800000"/>
              <a:headEnd/>
              <a:tailEnd/>
            </a:ln>
            <a:effectLst/>
          </p:spPr>
          <p:txBody>
            <a:bodyPr wrap="none"/>
            <a:lstStyle/>
            <a:p>
              <a:endParaRPr lang="en-US"/>
            </a:p>
          </p:txBody>
        </p:sp>
        <p:sp>
          <p:nvSpPr>
            <p:cNvPr id="234519" name="Line 1047"/>
            <p:cNvSpPr>
              <a:spLocks noChangeShapeType="1"/>
            </p:cNvSpPr>
            <p:nvPr/>
          </p:nvSpPr>
          <p:spPr bwMode="auto">
            <a:xfrm flipV="1">
              <a:off x="657" y="1253"/>
              <a:ext cx="1769" cy="0"/>
            </a:xfrm>
            <a:prstGeom prst="line">
              <a:avLst/>
            </a:prstGeom>
            <a:noFill/>
            <a:ln w="9525">
              <a:solidFill>
                <a:schemeClr val="tx1"/>
              </a:solidFill>
              <a:miter lim="800000"/>
              <a:headEnd/>
              <a:tailEnd/>
            </a:ln>
            <a:effectLst/>
          </p:spPr>
          <p:txBody>
            <a:bodyPr wrap="none"/>
            <a:lstStyle/>
            <a:p>
              <a:endParaRPr lang="en-US"/>
            </a:p>
          </p:txBody>
        </p:sp>
        <p:sp>
          <p:nvSpPr>
            <p:cNvPr id="234520" name="Line 1048"/>
            <p:cNvSpPr>
              <a:spLocks noChangeShapeType="1"/>
            </p:cNvSpPr>
            <p:nvPr/>
          </p:nvSpPr>
          <p:spPr bwMode="auto">
            <a:xfrm flipV="1">
              <a:off x="657" y="1389"/>
              <a:ext cx="1769" cy="0"/>
            </a:xfrm>
            <a:prstGeom prst="line">
              <a:avLst/>
            </a:prstGeom>
            <a:noFill/>
            <a:ln w="9525">
              <a:solidFill>
                <a:schemeClr val="tx1"/>
              </a:solidFill>
              <a:miter lim="800000"/>
              <a:headEnd/>
              <a:tailEnd/>
            </a:ln>
            <a:effectLst/>
          </p:spPr>
          <p:txBody>
            <a:bodyPr wrap="none"/>
            <a:lstStyle/>
            <a:p>
              <a:endParaRPr lang="en-US"/>
            </a:p>
          </p:txBody>
        </p:sp>
        <p:sp>
          <p:nvSpPr>
            <p:cNvPr id="234521" name="Line 1049"/>
            <p:cNvSpPr>
              <a:spLocks noChangeShapeType="1"/>
            </p:cNvSpPr>
            <p:nvPr/>
          </p:nvSpPr>
          <p:spPr bwMode="auto">
            <a:xfrm flipV="1">
              <a:off x="657" y="1525"/>
              <a:ext cx="1769" cy="0"/>
            </a:xfrm>
            <a:prstGeom prst="line">
              <a:avLst/>
            </a:prstGeom>
            <a:noFill/>
            <a:ln w="9525">
              <a:solidFill>
                <a:schemeClr val="tx1"/>
              </a:solidFill>
              <a:miter lim="800000"/>
              <a:headEnd/>
              <a:tailEnd/>
            </a:ln>
            <a:effectLst/>
          </p:spPr>
          <p:txBody>
            <a:bodyPr wrap="none"/>
            <a:lstStyle/>
            <a:p>
              <a:endParaRPr lang="en-US"/>
            </a:p>
          </p:txBody>
        </p:sp>
        <p:sp>
          <p:nvSpPr>
            <p:cNvPr id="234522" name="Line 1050"/>
            <p:cNvSpPr>
              <a:spLocks noChangeShapeType="1"/>
            </p:cNvSpPr>
            <p:nvPr/>
          </p:nvSpPr>
          <p:spPr bwMode="auto">
            <a:xfrm flipV="1">
              <a:off x="657" y="1661"/>
              <a:ext cx="1769" cy="0"/>
            </a:xfrm>
            <a:prstGeom prst="line">
              <a:avLst/>
            </a:prstGeom>
            <a:noFill/>
            <a:ln w="9525">
              <a:solidFill>
                <a:schemeClr val="tx1"/>
              </a:solidFill>
              <a:miter lim="800000"/>
              <a:headEnd/>
              <a:tailEnd/>
            </a:ln>
            <a:effectLst/>
          </p:spPr>
          <p:txBody>
            <a:bodyPr wrap="none"/>
            <a:lstStyle/>
            <a:p>
              <a:endParaRPr lang="en-US"/>
            </a:p>
          </p:txBody>
        </p:sp>
        <p:sp>
          <p:nvSpPr>
            <p:cNvPr id="234523" name="Line 1051"/>
            <p:cNvSpPr>
              <a:spLocks noChangeShapeType="1"/>
            </p:cNvSpPr>
            <p:nvPr/>
          </p:nvSpPr>
          <p:spPr bwMode="auto">
            <a:xfrm flipV="1">
              <a:off x="657" y="1797"/>
              <a:ext cx="1769" cy="0"/>
            </a:xfrm>
            <a:prstGeom prst="line">
              <a:avLst/>
            </a:prstGeom>
            <a:noFill/>
            <a:ln w="9525">
              <a:solidFill>
                <a:schemeClr val="tx1"/>
              </a:solidFill>
              <a:miter lim="800000"/>
              <a:headEnd/>
              <a:tailEnd/>
            </a:ln>
            <a:effectLst/>
          </p:spPr>
          <p:txBody>
            <a:bodyPr wrap="none"/>
            <a:lstStyle/>
            <a:p>
              <a:endParaRPr lang="en-US"/>
            </a:p>
          </p:txBody>
        </p:sp>
        <p:sp>
          <p:nvSpPr>
            <p:cNvPr id="234524" name="Line 1052"/>
            <p:cNvSpPr>
              <a:spLocks noChangeShapeType="1"/>
            </p:cNvSpPr>
            <p:nvPr/>
          </p:nvSpPr>
          <p:spPr bwMode="auto">
            <a:xfrm flipV="1">
              <a:off x="657" y="1933"/>
              <a:ext cx="1769" cy="0"/>
            </a:xfrm>
            <a:prstGeom prst="line">
              <a:avLst/>
            </a:prstGeom>
            <a:noFill/>
            <a:ln w="9525">
              <a:solidFill>
                <a:schemeClr val="tx1"/>
              </a:solidFill>
              <a:miter lim="800000"/>
              <a:headEnd/>
              <a:tailEnd/>
            </a:ln>
            <a:effectLst/>
          </p:spPr>
          <p:txBody>
            <a:bodyPr wrap="none"/>
            <a:lstStyle/>
            <a:p>
              <a:endParaRPr lang="en-US"/>
            </a:p>
          </p:txBody>
        </p:sp>
        <p:sp>
          <p:nvSpPr>
            <p:cNvPr id="234525" name="Line 1053"/>
            <p:cNvSpPr>
              <a:spLocks noChangeShapeType="1"/>
            </p:cNvSpPr>
            <p:nvPr/>
          </p:nvSpPr>
          <p:spPr bwMode="auto">
            <a:xfrm flipV="1">
              <a:off x="657" y="2069"/>
              <a:ext cx="1769" cy="0"/>
            </a:xfrm>
            <a:prstGeom prst="line">
              <a:avLst/>
            </a:prstGeom>
            <a:noFill/>
            <a:ln w="9525">
              <a:solidFill>
                <a:schemeClr val="tx1"/>
              </a:solidFill>
              <a:miter lim="800000"/>
              <a:headEnd/>
              <a:tailEnd/>
            </a:ln>
            <a:effectLst/>
          </p:spPr>
          <p:txBody>
            <a:bodyPr wrap="none"/>
            <a:lstStyle/>
            <a:p>
              <a:endParaRPr lang="en-US"/>
            </a:p>
          </p:txBody>
        </p:sp>
        <p:sp>
          <p:nvSpPr>
            <p:cNvPr id="234526" name="Line 1054"/>
            <p:cNvSpPr>
              <a:spLocks noChangeShapeType="1"/>
            </p:cNvSpPr>
            <p:nvPr/>
          </p:nvSpPr>
          <p:spPr bwMode="auto">
            <a:xfrm flipV="1">
              <a:off x="657" y="2205"/>
              <a:ext cx="1769" cy="0"/>
            </a:xfrm>
            <a:prstGeom prst="line">
              <a:avLst/>
            </a:prstGeom>
            <a:noFill/>
            <a:ln w="9525">
              <a:solidFill>
                <a:schemeClr val="tx1"/>
              </a:solidFill>
              <a:miter lim="800000"/>
              <a:headEnd/>
              <a:tailEnd/>
            </a:ln>
            <a:effectLst/>
          </p:spPr>
          <p:txBody>
            <a:bodyPr wrap="none"/>
            <a:lstStyle/>
            <a:p>
              <a:endParaRPr lang="en-US"/>
            </a:p>
          </p:txBody>
        </p:sp>
        <p:sp>
          <p:nvSpPr>
            <p:cNvPr id="234527" name="Line 1055"/>
            <p:cNvSpPr>
              <a:spLocks noChangeShapeType="1"/>
            </p:cNvSpPr>
            <p:nvPr/>
          </p:nvSpPr>
          <p:spPr bwMode="auto">
            <a:xfrm flipV="1">
              <a:off x="657" y="2341"/>
              <a:ext cx="1769" cy="0"/>
            </a:xfrm>
            <a:prstGeom prst="line">
              <a:avLst/>
            </a:prstGeom>
            <a:noFill/>
            <a:ln w="9525">
              <a:solidFill>
                <a:schemeClr val="tx1"/>
              </a:solidFill>
              <a:miter lim="800000"/>
              <a:headEnd/>
              <a:tailEnd/>
            </a:ln>
            <a:effectLst/>
          </p:spPr>
          <p:txBody>
            <a:bodyPr wrap="none"/>
            <a:lstStyle/>
            <a:p>
              <a:endParaRPr lang="en-US"/>
            </a:p>
          </p:txBody>
        </p:sp>
        <p:sp>
          <p:nvSpPr>
            <p:cNvPr id="234528" name="Line 1056"/>
            <p:cNvSpPr>
              <a:spLocks noChangeShapeType="1"/>
            </p:cNvSpPr>
            <p:nvPr/>
          </p:nvSpPr>
          <p:spPr bwMode="auto">
            <a:xfrm flipV="1">
              <a:off x="657" y="2477"/>
              <a:ext cx="1769" cy="0"/>
            </a:xfrm>
            <a:prstGeom prst="line">
              <a:avLst/>
            </a:prstGeom>
            <a:noFill/>
            <a:ln w="9525">
              <a:solidFill>
                <a:schemeClr val="tx1"/>
              </a:solidFill>
              <a:miter lim="800000"/>
              <a:headEnd/>
              <a:tailEnd/>
            </a:ln>
            <a:effectLst/>
          </p:spPr>
          <p:txBody>
            <a:bodyPr wrap="none"/>
            <a:lstStyle/>
            <a:p>
              <a:endParaRPr lang="en-US"/>
            </a:p>
          </p:txBody>
        </p:sp>
        <p:sp>
          <p:nvSpPr>
            <p:cNvPr id="234529" name="Line 1057"/>
            <p:cNvSpPr>
              <a:spLocks noChangeShapeType="1"/>
            </p:cNvSpPr>
            <p:nvPr/>
          </p:nvSpPr>
          <p:spPr bwMode="auto">
            <a:xfrm flipV="1">
              <a:off x="657" y="2613"/>
              <a:ext cx="1769" cy="0"/>
            </a:xfrm>
            <a:prstGeom prst="line">
              <a:avLst/>
            </a:prstGeom>
            <a:noFill/>
            <a:ln w="9525">
              <a:solidFill>
                <a:schemeClr val="tx1"/>
              </a:solidFill>
              <a:miter lim="800000"/>
              <a:headEnd/>
              <a:tailEnd/>
            </a:ln>
            <a:effectLst/>
          </p:spPr>
          <p:txBody>
            <a:bodyPr wrap="none"/>
            <a:lstStyle/>
            <a:p>
              <a:endParaRPr lang="en-US"/>
            </a:p>
          </p:txBody>
        </p:sp>
        <p:sp>
          <p:nvSpPr>
            <p:cNvPr id="234530" name="Line 1058"/>
            <p:cNvSpPr>
              <a:spLocks noChangeShapeType="1"/>
            </p:cNvSpPr>
            <p:nvPr/>
          </p:nvSpPr>
          <p:spPr bwMode="auto">
            <a:xfrm flipV="1">
              <a:off x="657" y="2749"/>
              <a:ext cx="1769" cy="0"/>
            </a:xfrm>
            <a:prstGeom prst="line">
              <a:avLst/>
            </a:prstGeom>
            <a:noFill/>
            <a:ln w="9525">
              <a:solidFill>
                <a:schemeClr val="tx1"/>
              </a:solidFill>
              <a:miter lim="800000"/>
              <a:headEnd/>
              <a:tailEnd/>
            </a:ln>
            <a:effectLst/>
          </p:spPr>
          <p:txBody>
            <a:bodyPr wrap="none"/>
            <a:lstStyle/>
            <a:p>
              <a:endParaRPr lang="en-US"/>
            </a:p>
          </p:txBody>
        </p:sp>
      </p:grpSp>
      <p:sp>
        <p:nvSpPr>
          <p:cNvPr id="234535" name="Line 1063"/>
          <p:cNvSpPr>
            <a:spLocks noChangeShapeType="1"/>
          </p:cNvSpPr>
          <p:nvPr/>
        </p:nvSpPr>
        <p:spPr bwMode="auto">
          <a:xfrm>
            <a:off x="533400" y="2133600"/>
            <a:ext cx="2895600" cy="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234536" name="Line 1064"/>
          <p:cNvSpPr>
            <a:spLocks noChangeShapeType="1"/>
          </p:cNvSpPr>
          <p:nvPr/>
        </p:nvSpPr>
        <p:spPr bwMode="auto">
          <a:xfrm>
            <a:off x="228600" y="2362200"/>
            <a:ext cx="0" cy="281940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234537" name="Rectangle 1065"/>
          <p:cNvSpPr>
            <a:spLocks noGrp="1" noChangeArrowheads="1"/>
          </p:cNvSpPr>
          <p:nvPr>
            <p:ph type="title"/>
          </p:nvPr>
        </p:nvSpPr>
        <p:spPr/>
        <p:txBody>
          <a:bodyPr/>
          <a:lstStyle/>
          <a:p>
            <a:r>
              <a:rPr lang="en-US"/>
              <a:t>Character recognition example</a:t>
            </a:r>
          </a:p>
        </p:txBody>
      </p:sp>
      <p:sp>
        <p:nvSpPr>
          <p:cNvPr id="234542" name="Rectangle 1070"/>
          <p:cNvSpPr>
            <a:spLocks noGrp="1" noChangeArrowheads="1"/>
          </p:cNvSpPr>
          <p:nvPr>
            <p:ph type="body" sz="half" idx="2"/>
          </p:nvPr>
        </p:nvSpPr>
        <p:spPr/>
        <p:txBody>
          <a:bodyPr/>
          <a:lstStyle/>
          <a:p>
            <a:r>
              <a:rPr lang="en-US" sz="2800"/>
              <a:t>Image 256x256 pixels</a:t>
            </a:r>
          </a:p>
          <a:p>
            <a:r>
              <a:rPr lang="en-US" sz="2800"/>
              <a:t>8 bits pixels values (grey level)</a:t>
            </a:r>
          </a:p>
          <a:p>
            <a:endParaRPr lang="en-US" sz="2800"/>
          </a:p>
          <a:p>
            <a:r>
              <a:rPr lang="en-US" sz="2800"/>
              <a:t>Necessary to extract features</a:t>
            </a:r>
          </a:p>
        </p:txBody>
      </p:sp>
      <p:graphicFrame>
        <p:nvGraphicFramePr>
          <p:cNvPr id="234543" name="Object 1071"/>
          <p:cNvGraphicFramePr>
            <a:graphicFrameLocks noGrp="1" noChangeAspect="1"/>
          </p:cNvGraphicFramePr>
          <p:nvPr>
            <p:ph sz="half" idx="1"/>
          </p:nvPr>
        </p:nvGraphicFramePr>
        <p:xfrm>
          <a:off x="4710113" y="3567113"/>
          <a:ext cx="4038600" cy="438150"/>
        </p:xfrm>
        <a:graphic>
          <a:graphicData uri="http://schemas.openxmlformats.org/presentationml/2006/ole">
            <mc:AlternateContent xmlns:mc="http://schemas.openxmlformats.org/markup-compatibility/2006">
              <mc:Choice xmlns:v="urn:schemas-microsoft-com:vml" Requires="v">
                <p:oleObj spid="_x0000_s746509" name="Equation" r:id="rId4" imgW="2108160" imgH="228600" progId="Equation.3">
                  <p:embed/>
                </p:oleObj>
              </mc:Choice>
              <mc:Fallback>
                <p:oleObj name="Equation" r:id="rId4" imgW="2108160" imgH="2286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0113" y="3567113"/>
                        <a:ext cx="40386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47" name="Freeform 1075"/>
          <p:cNvSpPr>
            <a:spLocks/>
          </p:cNvSpPr>
          <p:nvPr/>
        </p:nvSpPr>
        <p:spPr bwMode="auto">
          <a:xfrm>
            <a:off x="1581150" y="3348038"/>
            <a:ext cx="1116013" cy="1068387"/>
          </a:xfrm>
          <a:custGeom>
            <a:avLst/>
            <a:gdLst/>
            <a:ahLst/>
            <a:cxnLst>
              <a:cxn ang="0">
                <a:pos x="390" y="49"/>
              </a:cxn>
              <a:cxn ang="0">
                <a:pos x="283" y="0"/>
              </a:cxn>
              <a:cxn ang="0">
                <a:pos x="78" y="10"/>
              </a:cxn>
              <a:cxn ang="0">
                <a:pos x="0" y="185"/>
              </a:cxn>
              <a:cxn ang="0">
                <a:pos x="107" y="488"/>
              </a:cxn>
              <a:cxn ang="0">
                <a:pos x="176" y="498"/>
              </a:cxn>
              <a:cxn ang="0">
                <a:pos x="390" y="380"/>
              </a:cxn>
              <a:cxn ang="0">
                <a:pos x="410" y="322"/>
              </a:cxn>
              <a:cxn ang="0">
                <a:pos x="410" y="166"/>
              </a:cxn>
              <a:cxn ang="0">
                <a:pos x="439" y="439"/>
              </a:cxn>
              <a:cxn ang="0">
                <a:pos x="478" y="537"/>
              </a:cxn>
              <a:cxn ang="0">
                <a:pos x="576" y="605"/>
              </a:cxn>
              <a:cxn ang="0">
                <a:pos x="605" y="634"/>
              </a:cxn>
              <a:cxn ang="0">
                <a:pos x="673" y="664"/>
              </a:cxn>
              <a:cxn ang="0">
                <a:pos x="703" y="673"/>
              </a:cxn>
            </a:cxnLst>
            <a:rect l="0" t="0" r="r" b="b"/>
            <a:pathLst>
              <a:path w="703" h="673">
                <a:moveTo>
                  <a:pt x="390" y="49"/>
                </a:moveTo>
                <a:cubicBezTo>
                  <a:pt x="352" y="20"/>
                  <a:pt x="327" y="15"/>
                  <a:pt x="283" y="0"/>
                </a:cubicBezTo>
                <a:cubicBezTo>
                  <a:pt x="215" y="3"/>
                  <a:pt x="146" y="2"/>
                  <a:pt x="78" y="10"/>
                </a:cubicBezTo>
                <a:cubicBezTo>
                  <a:pt x="34" y="15"/>
                  <a:pt x="14" y="144"/>
                  <a:pt x="0" y="185"/>
                </a:cubicBezTo>
                <a:cubicBezTo>
                  <a:pt x="4" y="244"/>
                  <a:pt x="10" y="458"/>
                  <a:pt x="107" y="488"/>
                </a:cubicBezTo>
                <a:cubicBezTo>
                  <a:pt x="129" y="495"/>
                  <a:pt x="153" y="495"/>
                  <a:pt x="176" y="498"/>
                </a:cubicBezTo>
                <a:cubicBezTo>
                  <a:pt x="279" y="530"/>
                  <a:pt x="318" y="430"/>
                  <a:pt x="390" y="380"/>
                </a:cubicBezTo>
                <a:cubicBezTo>
                  <a:pt x="397" y="361"/>
                  <a:pt x="411" y="342"/>
                  <a:pt x="410" y="322"/>
                </a:cubicBezTo>
                <a:cubicBezTo>
                  <a:pt x="399" y="125"/>
                  <a:pt x="380" y="77"/>
                  <a:pt x="410" y="166"/>
                </a:cubicBezTo>
                <a:cubicBezTo>
                  <a:pt x="415" y="259"/>
                  <a:pt x="413" y="350"/>
                  <a:pt x="439" y="439"/>
                </a:cubicBezTo>
                <a:cubicBezTo>
                  <a:pt x="449" y="472"/>
                  <a:pt x="453" y="511"/>
                  <a:pt x="478" y="537"/>
                </a:cubicBezTo>
                <a:cubicBezTo>
                  <a:pt x="491" y="551"/>
                  <a:pt x="568" y="600"/>
                  <a:pt x="576" y="605"/>
                </a:cubicBezTo>
                <a:cubicBezTo>
                  <a:pt x="587" y="613"/>
                  <a:pt x="594" y="626"/>
                  <a:pt x="605" y="634"/>
                </a:cubicBezTo>
                <a:cubicBezTo>
                  <a:pt x="625" y="648"/>
                  <a:pt x="650" y="657"/>
                  <a:pt x="673" y="664"/>
                </a:cubicBezTo>
                <a:cubicBezTo>
                  <a:pt x="683" y="667"/>
                  <a:pt x="703" y="673"/>
                  <a:pt x="703" y="673"/>
                </a:cubicBezTo>
              </a:path>
            </a:pathLst>
          </a:custGeom>
          <a:noFill/>
          <a:ln w="57150" cap="flat" cmpd="sng">
            <a:solidFill>
              <a:schemeClr val="tx1"/>
            </a:solidFill>
            <a:prstDash val="solid"/>
            <a:miter lim="800000"/>
            <a:headEnd type="none" w="med" len="med"/>
            <a:tailEnd type="none" w="med" len="med"/>
          </a:ln>
          <a:effectLst/>
        </p:spPr>
        <p:txBody>
          <a:bodyPr wrap="none"/>
          <a:lstStyle/>
          <a:p>
            <a:endParaRPr lang="en-US"/>
          </a:p>
        </p:txBody>
      </p:sp>
      <p:sp>
        <p:nvSpPr>
          <p:cNvPr id="34" name="Date Placeholder 33"/>
          <p:cNvSpPr>
            <a:spLocks noGrp="1"/>
          </p:cNvSpPr>
          <p:nvPr>
            <p:ph type="dt" sz="half" idx="10"/>
          </p:nvPr>
        </p:nvSpPr>
        <p:spPr/>
        <p:txBody>
          <a:bodyPr/>
          <a:lstStyle/>
          <a:p>
            <a:pPr>
              <a:defRPr/>
            </a:pPr>
            <a:fld id="{351D033B-2B78-42A9-B977-77CDA7F2D3CB}" type="datetime1">
              <a:rPr lang="en-US" smtClean="0"/>
              <a:pPr>
                <a:defRPr/>
              </a:pPr>
              <a:t>5/27/2022</a:t>
            </a:fld>
            <a:endParaRPr lang="en-GB"/>
          </a:p>
        </p:txBody>
      </p:sp>
      <p:sp>
        <p:nvSpPr>
          <p:cNvPr id="35" name="Slide Number Placeholder 34"/>
          <p:cNvSpPr>
            <a:spLocks noGrp="1"/>
          </p:cNvSpPr>
          <p:nvPr>
            <p:ph type="sldNum" sz="quarter" idx="12"/>
          </p:nvPr>
        </p:nvSpPr>
        <p:spPr/>
        <p:txBody>
          <a:bodyPr/>
          <a:lstStyle/>
          <a:p>
            <a:pPr>
              <a:defRPr/>
            </a:pPr>
            <a:fld id="{0B8A9062-7073-4393-94E0-5444EEFB61A6}" type="slidenum">
              <a:rPr lang="en-GB" smtClean="0"/>
              <a:pPr>
                <a:defRPr/>
              </a:pPr>
              <a:t>70</a:t>
            </a:fld>
            <a:endParaRPr lang="en-GB"/>
          </a:p>
        </p:txBody>
      </p:sp>
      <p:sp>
        <p:nvSpPr>
          <p:cNvPr id="36" name="Footer Placeholder 35"/>
          <p:cNvSpPr>
            <a:spLocks noGrp="1"/>
          </p:cNvSpPr>
          <p:nvPr>
            <p:ph type="ftr" sz="quarter" idx="11"/>
          </p:nvPr>
        </p:nvSpPr>
        <p:spPr/>
        <p:txBody>
          <a:bodyPr/>
          <a:lstStyle/>
          <a:p>
            <a:pPr>
              <a:defRPr/>
            </a:pPr>
            <a:r>
              <a:rPr lang="en-GB"/>
              <a:t>Dr. Anil Ahlawat, KIET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t>Normalization</a:t>
            </a:r>
          </a:p>
        </p:txBody>
      </p:sp>
      <p:sp>
        <p:nvSpPr>
          <p:cNvPr id="180227" name="Rectangle 3"/>
          <p:cNvSpPr>
            <a:spLocks noGrp="1" noChangeArrowheads="1"/>
          </p:cNvSpPr>
          <p:nvPr>
            <p:ph type="body" idx="1"/>
          </p:nvPr>
        </p:nvSpPr>
        <p:spPr/>
        <p:txBody>
          <a:bodyPr/>
          <a:lstStyle/>
          <a:p>
            <a:pPr>
              <a:lnSpc>
                <a:spcPct val="90000"/>
              </a:lnSpc>
            </a:pPr>
            <a:r>
              <a:rPr lang="en-US" dirty="0"/>
              <a:t>Inputs of the neural net are often of different types with different orders of magnitude (E.g. Pressure, Temperature, etc.)</a:t>
            </a:r>
          </a:p>
          <a:p>
            <a:pPr>
              <a:lnSpc>
                <a:spcPct val="90000"/>
              </a:lnSpc>
            </a:pPr>
            <a:endParaRPr lang="en-US" dirty="0"/>
          </a:p>
          <a:p>
            <a:pPr>
              <a:lnSpc>
                <a:spcPct val="90000"/>
              </a:lnSpc>
            </a:pPr>
            <a:r>
              <a:rPr lang="en-US" dirty="0"/>
              <a:t>It is necessary to normalize the data so that they have the same impact on the model</a:t>
            </a:r>
          </a:p>
          <a:p>
            <a:pPr>
              <a:lnSpc>
                <a:spcPct val="90000"/>
              </a:lnSpc>
            </a:pPr>
            <a:endParaRPr lang="en-US" dirty="0"/>
          </a:p>
          <a:p>
            <a:pPr>
              <a:lnSpc>
                <a:spcPct val="90000"/>
              </a:lnSpc>
            </a:pPr>
            <a:r>
              <a:rPr lang="en-US" dirty="0"/>
              <a:t>Center and reduce the variables</a:t>
            </a:r>
          </a:p>
          <a:p>
            <a:pPr>
              <a:lnSpc>
                <a:spcPct val="90000"/>
              </a:lnSpc>
            </a:pPr>
            <a:endParaRPr lang="en-US" dirty="0"/>
          </a:p>
        </p:txBody>
      </p:sp>
      <p:sp>
        <p:nvSpPr>
          <p:cNvPr id="4" name="Date Placeholder 3"/>
          <p:cNvSpPr>
            <a:spLocks noGrp="1"/>
          </p:cNvSpPr>
          <p:nvPr>
            <p:ph type="dt" sz="half" idx="10"/>
          </p:nvPr>
        </p:nvSpPr>
        <p:spPr/>
        <p:txBody>
          <a:bodyPr/>
          <a:lstStyle/>
          <a:p>
            <a:fld id="{CE69F538-014B-421E-85AB-C40FDA5E092A}"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71</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4" name="Object 4"/>
          <p:cNvGraphicFramePr>
            <a:graphicFrameLocks noChangeAspect="1"/>
          </p:cNvGraphicFramePr>
          <p:nvPr/>
        </p:nvGraphicFramePr>
        <p:xfrm>
          <a:off x="971550" y="1828800"/>
          <a:ext cx="2305050" cy="952500"/>
        </p:xfrm>
        <a:graphic>
          <a:graphicData uri="http://schemas.openxmlformats.org/presentationml/2006/ole">
            <mc:AlternateContent xmlns:mc="http://schemas.openxmlformats.org/markup-compatibility/2006">
              <mc:Choice xmlns:v="urn:schemas-microsoft-com:vml" Requires="v">
                <p:oleObj spid="_x0000_s747555" name="Equation" r:id="rId4" imgW="952200" imgH="393480" progId="Equation.3">
                  <p:embed/>
                </p:oleObj>
              </mc:Choice>
              <mc:Fallback>
                <p:oleObj name="Equation" r:id="rId4" imgW="952200" imgH="393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828800"/>
                        <a:ext cx="230505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7" name="Object 7"/>
          <p:cNvGraphicFramePr>
            <a:graphicFrameLocks noGrp="1" noChangeAspect="1"/>
          </p:cNvGraphicFramePr>
          <p:nvPr>
            <p:ph sz="half" idx="1"/>
          </p:nvPr>
        </p:nvGraphicFramePr>
        <p:xfrm>
          <a:off x="968375" y="2981325"/>
          <a:ext cx="3603625" cy="901700"/>
        </p:xfrm>
        <a:graphic>
          <a:graphicData uri="http://schemas.openxmlformats.org/presentationml/2006/ole">
            <mc:AlternateContent xmlns:mc="http://schemas.openxmlformats.org/markup-compatibility/2006">
              <mc:Choice xmlns:v="urn:schemas-microsoft-com:vml" Requires="v">
                <p:oleObj spid="_x0000_s747556" name="Equation" r:id="rId6" imgW="1574640" imgH="393480" progId="Equation.3">
                  <p:embed/>
                </p:oleObj>
              </mc:Choice>
              <mc:Fallback>
                <p:oleObj name="Equation" r:id="rId6" imgW="1574640" imgH="3934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8375" y="2981325"/>
                        <a:ext cx="3603625"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30" name="Object 10"/>
          <p:cNvGraphicFramePr>
            <a:graphicFrameLocks noGrp="1" noChangeAspect="1"/>
          </p:cNvGraphicFramePr>
          <p:nvPr>
            <p:ph sz="half" idx="2"/>
          </p:nvPr>
        </p:nvGraphicFramePr>
        <p:xfrm>
          <a:off x="827088" y="4054475"/>
          <a:ext cx="2386012" cy="1447800"/>
        </p:xfrm>
        <a:graphic>
          <a:graphicData uri="http://schemas.openxmlformats.org/presentationml/2006/ole">
            <mc:AlternateContent xmlns:mc="http://schemas.openxmlformats.org/markup-compatibility/2006">
              <mc:Choice xmlns:v="urn:schemas-microsoft-com:vml" Requires="v">
                <p:oleObj spid="_x0000_s747557" name="Equation" r:id="rId8" imgW="774360" imgH="469800" progId="Equation.3">
                  <p:embed/>
                </p:oleObj>
              </mc:Choice>
              <mc:Fallback>
                <p:oleObj name="Equation" r:id="rId8" imgW="774360" imgH="4698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088" y="4054475"/>
                        <a:ext cx="2386012"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33" name="Text Box 13"/>
          <p:cNvSpPr txBox="1">
            <a:spLocks noChangeArrowheads="1"/>
          </p:cNvSpPr>
          <p:nvPr/>
        </p:nvSpPr>
        <p:spPr bwMode="auto">
          <a:xfrm>
            <a:off x="5394325" y="2071688"/>
            <a:ext cx="2317750" cy="366712"/>
          </a:xfrm>
          <a:prstGeom prst="rect">
            <a:avLst/>
          </a:prstGeom>
          <a:noFill/>
          <a:ln w="9525">
            <a:noFill/>
            <a:miter lim="800000"/>
            <a:headEnd/>
            <a:tailEnd/>
          </a:ln>
          <a:effectLst/>
        </p:spPr>
        <p:txBody>
          <a:bodyPr wrap="none">
            <a:spAutoFit/>
          </a:bodyPr>
          <a:lstStyle/>
          <a:p>
            <a:r>
              <a:rPr lang="en-US"/>
              <a:t>Average on all points</a:t>
            </a:r>
          </a:p>
        </p:txBody>
      </p:sp>
      <p:sp>
        <p:nvSpPr>
          <p:cNvPr id="235534" name="Text Box 14"/>
          <p:cNvSpPr txBox="1">
            <a:spLocks noChangeArrowheads="1"/>
          </p:cNvSpPr>
          <p:nvPr/>
        </p:nvSpPr>
        <p:spPr bwMode="auto">
          <a:xfrm>
            <a:off x="5410200" y="3276600"/>
            <a:ext cx="2228850" cy="366713"/>
          </a:xfrm>
          <a:prstGeom prst="rect">
            <a:avLst/>
          </a:prstGeom>
          <a:noFill/>
          <a:ln w="9525">
            <a:noFill/>
            <a:miter lim="800000"/>
            <a:headEnd/>
            <a:tailEnd/>
          </a:ln>
          <a:effectLst/>
        </p:spPr>
        <p:txBody>
          <a:bodyPr wrap="none">
            <a:spAutoFit/>
          </a:bodyPr>
          <a:lstStyle/>
          <a:p>
            <a:r>
              <a:rPr lang="en-US"/>
              <a:t>Variance calculation</a:t>
            </a:r>
          </a:p>
        </p:txBody>
      </p:sp>
      <p:sp>
        <p:nvSpPr>
          <p:cNvPr id="235535" name="Text Box 15"/>
          <p:cNvSpPr txBox="1">
            <a:spLocks noChangeArrowheads="1"/>
          </p:cNvSpPr>
          <p:nvPr/>
        </p:nvSpPr>
        <p:spPr bwMode="auto">
          <a:xfrm>
            <a:off x="5391150" y="4586288"/>
            <a:ext cx="2495550" cy="366712"/>
          </a:xfrm>
          <a:prstGeom prst="rect">
            <a:avLst/>
          </a:prstGeom>
          <a:noFill/>
          <a:ln w="9525">
            <a:noFill/>
            <a:miter lim="800000"/>
            <a:headEnd/>
            <a:tailEnd/>
          </a:ln>
          <a:effectLst/>
        </p:spPr>
        <p:txBody>
          <a:bodyPr wrap="none">
            <a:spAutoFit/>
          </a:bodyPr>
          <a:lstStyle/>
          <a:p>
            <a:r>
              <a:rPr lang="en-US"/>
              <a:t>Variables transposition</a:t>
            </a:r>
          </a:p>
        </p:txBody>
      </p:sp>
      <p:sp>
        <p:nvSpPr>
          <p:cNvPr id="235536" name="Line 16"/>
          <p:cNvSpPr>
            <a:spLocks noChangeShapeType="1"/>
          </p:cNvSpPr>
          <p:nvPr/>
        </p:nvSpPr>
        <p:spPr bwMode="auto">
          <a:xfrm flipH="1">
            <a:off x="3657600" y="2286000"/>
            <a:ext cx="1447800" cy="0"/>
          </a:xfrm>
          <a:prstGeom prst="line">
            <a:avLst/>
          </a:prstGeom>
          <a:noFill/>
          <a:ln w="38100">
            <a:solidFill>
              <a:schemeClr val="tx1"/>
            </a:solidFill>
            <a:miter lim="800000"/>
            <a:headEnd/>
            <a:tailEnd type="triangle" w="med" len="med"/>
          </a:ln>
          <a:effectLst/>
        </p:spPr>
        <p:txBody>
          <a:bodyPr wrap="none"/>
          <a:lstStyle/>
          <a:p>
            <a:endParaRPr lang="en-US"/>
          </a:p>
        </p:txBody>
      </p:sp>
      <p:sp>
        <p:nvSpPr>
          <p:cNvPr id="235537" name="Line 17"/>
          <p:cNvSpPr>
            <a:spLocks noChangeShapeType="1"/>
          </p:cNvSpPr>
          <p:nvPr/>
        </p:nvSpPr>
        <p:spPr bwMode="auto">
          <a:xfrm flipH="1">
            <a:off x="3657600" y="4800600"/>
            <a:ext cx="1447800" cy="0"/>
          </a:xfrm>
          <a:prstGeom prst="line">
            <a:avLst/>
          </a:prstGeom>
          <a:noFill/>
          <a:ln w="38100">
            <a:solidFill>
              <a:schemeClr val="tx1"/>
            </a:solidFill>
            <a:miter lim="800000"/>
            <a:headEnd/>
            <a:tailEnd type="triangle" w="med" len="med"/>
          </a:ln>
          <a:effectLst/>
        </p:spPr>
        <p:txBody>
          <a:bodyPr wrap="none"/>
          <a:lstStyle/>
          <a:p>
            <a:endParaRPr lang="en-US"/>
          </a:p>
        </p:txBody>
      </p:sp>
      <p:sp>
        <p:nvSpPr>
          <p:cNvPr id="235538" name="Line 18"/>
          <p:cNvSpPr>
            <a:spLocks noChangeShapeType="1"/>
          </p:cNvSpPr>
          <p:nvPr/>
        </p:nvSpPr>
        <p:spPr bwMode="auto">
          <a:xfrm flipH="1">
            <a:off x="4572000" y="3429000"/>
            <a:ext cx="533400" cy="0"/>
          </a:xfrm>
          <a:prstGeom prst="line">
            <a:avLst/>
          </a:prstGeom>
          <a:noFill/>
          <a:ln w="38100">
            <a:solidFill>
              <a:schemeClr val="tx1"/>
            </a:solidFill>
            <a:miter lim="800000"/>
            <a:headEnd/>
            <a:tailEnd type="triangle" w="med" len="med"/>
          </a:ln>
          <a:effectLst/>
        </p:spPr>
        <p:txBody>
          <a:bodyPr wrap="none"/>
          <a:lstStyle/>
          <a:p>
            <a:endParaRPr lang="en-US"/>
          </a:p>
        </p:txBody>
      </p:sp>
      <p:sp>
        <p:nvSpPr>
          <p:cNvPr id="11" name="Date Placeholder 10"/>
          <p:cNvSpPr>
            <a:spLocks noGrp="1"/>
          </p:cNvSpPr>
          <p:nvPr>
            <p:ph type="dt" sz="half" idx="10"/>
          </p:nvPr>
        </p:nvSpPr>
        <p:spPr/>
        <p:txBody>
          <a:bodyPr/>
          <a:lstStyle/>
          <a:p>
            <a:fld id="{6C66B23E-CCC4-400E-A6F2-FF023C71F18E}" type="datetime1">
              <a:rPr lang="en-US" smtClean="0"/>
              <a:pPr/>
              <a:t>5/27/2022</a:t>
            </a:fld>
            <a:endParaRPr lang="en-US"/>
          </a:p>
        </p:txBody>
      </p:sp>
      <p:sp>
        <p:nvSpPr>
          <p:cNvPr id="12" name="Slide Number Placeholder 11"/>
          <p:cNvSpPr>
            <a:spLocks noGrp="1"/>
          </p:cNvSpPr>
          <p:nvPr>
            <p:ph type="sldNum" sz="quarter" idx="12"/>
          </p:nvPr>
        </p:nvSpPr>
        <p:spPr/>
        <p:txBody>
          <a:bodyPr/>
          <a:lstStyle/>
          <a:p>
            <a:fld id="{6BB85EBB-7B44-4B3C-B6B3-563B087C1478}" type="slidenum">
              <a:rPr lang="en-US" smtClean="0"/>
              <a:pPr/>
              <a:t>72</a:t>
            </a:fld>
            <a:endParaRPr lang="en-US"/>
          </a:p>
        </p:txBody>
      </p:sp>
      <p:sp>
        <p:nvSpPr>
          <p:cNvPr id="13" name="Footer Placeholder 12"/>
          <p:cNvSpPr>
            <a:spLocks noGrp="1"/>
          </p:cNvSpPr>
          <p:nvPr>
            <p:ph type="ftr" sz="quarter" idx="11"/>
          </p:nvPr>
        </p:nvSpPr>
        <p:spPr/>
        <p:txBody>
          <a:bodyPr/>
          <a:lstStyle/>
          <a:p>
            <a:r>
              <a:rPr lang="en-US"/>
              <a:t>Dr. Anil Ahlawat, KIET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Components reduction</a:t>
            </a:r>
          </a:p>
        </p:txBody>
      </p:sp>
      <p:sp>
        <p:nvSpPr>
          <p:cNvPr id="61443" name="Rectangle 3"/>
          <p:cNvSpPr>
            <a:spLocks noGrp="1" noChangeArrowheads="1"/>
          </p:cNvSpPr>
          <p:nvPr>
            <p:ph type="body" idx="1"/>
          </p:nvPr>
        </p:nvSpPr>
        <p:spPr/>
        <p:txBody>
          <a:bodyPr/>
          <a:lstStyle/>
          <a:p>
            <a:r>
              <a:rPr lang="en-US" sz="2800"/>
              <a:t>Sometimes, the number of inputs is too large to be exploited</a:t>
            </a:r>
          </a:p>
          <a:p>
            <a:r>
              <a:rPr lang="en-US" sz="2800"/>
              <a:t>The reduction of the input number simplifies the construction of the model</a:t>
            </a:r>
          </a:p>
          <a:p>
            <a:r>
              <a:rPr lang="en-US" sz="2800"/>
              <a:t>Goal : Better representation of the data in order to get a more synthetic view without losing relevant information</a:t>
            </a:r>
          </a:p>
          <a:p>
            <a:r>
              <a:rPr lang="en-US" sz="2800"/>
              <a:t>Reduction methods (PCA, C</a:t>
            </a:r>
            <a:r>
              <a:rPr lang="fr-FR" sz="2800"/>
              <a:t>C</a:t>
            </a:r>
            <a:r>
              <a:rPr lang="en-US" sz="2800"/>
              <a:t>A, etc.)</a:t>
            </a:r>
          </a:p>
        </p:txBody>
      </p:sp>
      <p:sp>
        <p:nvSpPr>
          <p:cNvPr id="4" name="Date Placeholder 3"/>
          <p:cNvSpPr>
            <a:spLocks noGrp="1"/>
          </p:cNvSpPr>
          <p:nvPr>
            <p:ph type="dt" sz="half" idx="10"/>
          </p:nvPr>
        </p:nvSpPr>
        <p:spPr/>
        <p:txBody>
          <a:bodyPr/>
          <a:lstStyle/>
          <a:p>
            <a:fld id="{76EA2716-6DB5-4B0B-BDD5-08AB280D5AA3}"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73</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 Intelligent preprocessing »</a:t>
            </a:r>
          </a:p>
        </p:txBody>
      </p:sp>
      <p:sp>
        <p:nvSpPr>
          <p:cNvPr id="44035" name="Rectangle 3"/>
          <p:cNvSpPr>
            <a:spLocks noGrp="1" noChangeArrowheads="1"/>
          </p:cNvSpPr>
          <p:nvPr>
            <p:ph type="body" idx="1"/>
          </p:nvPr>
        </p:nvSpPr>
        <p:spPr/>
        <p:txBody>
          <a:bodyPr/>
          <a:lstStyle/>
          <a:p>
            <a:r>
              <a:rPr lang="en-US" dirty="0"/>
              <a:t>Use an “a priori” knowledge of the problem to help the neural network in performing its task</a:t>
            </a:r>
          </a:p>
          <a:p>
            <a:endParaRPr lang="en-US" dirty="0"/>
          </a:p>
          <a:p>
            <a:r>
              <a:rPr lang="en-US" dirty="0"/>
              <a:t>Reduce manually the dimension of the problem by extracting the relevant features</a:t>
            </a:r>
          </a:p>
          <a:p>
            <a:endParaRPr lang="en-US" dirty="0"/>
          </a:p>
          <a:p>
            <a:r>
              <a:rPr lang="en-US" dirty="0"/>
              <a:t>More or less complex algorithms to process the input data</a:t>
            </a:r>
          </a:p>
        </p:txBody>
      </p:sp>
      <p:sp>
        <p:nvSpPr>
          <p:cNvPr id="4" name="Date Placeholder 3"/>
          <p:cNvSpPr>
            <a:spLocks noGrp="1"/>
          </p:cNvSpPr>
          <p:nvPr>
            <p:ph type="dt" sz="half" idx="10"/>
          </p:nvPr>
        </p:nvSpPr>
        <p:spPr/>
        <p:txBody>
          <a:bodyPr/>
          <a:lstStyle/>
          <a:p>
            <a:fld id="{B3CCDCA9-4159-4876-802E-4FDC682321E7}"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74</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p:spPr>
        <p:txBody>
          <a:bodyPr/>
          <a:lstStyle/>
          <a:p>
            <a:fld id="{3F66D0E6-A691-46D6-83D8-577C425E87BA}" type="slidenum">
              <a:rPr lang="en-GB" smtClean="0">
                <a:cs typeface="Arial" pitchFamily="34" charset="0"/>
              </a:rPr>
              <a:pPr/>
              <a:t>75</a:t>
            </a:fld>
            <a:endParaRPr lang="en-GB">
              <a:cs typeface="Arial" pitchFamily="34" charset="0"/>
            </a:endParaRPr>
          </a:p>
        </p:txBody>
      </p:sp>
      <p:sp>
        <p:nvSpPr>
          <p:cNvPr id="64515" name="Rectangle 2"/>
          <p:cNvSpPr>
            <a:spLocks noGrp="1" noChangeArrowheads="1"/>
          </p:cNvSpPr>
          <p:nvPr>
            <p:ph type="title"/>
          </p:nvPr>
        </p:nvSpPr>
        <p:spPr>
          <a:xfrm>
            <a:off x="457200" y="152400"/>
            <a:ext cx="8229600" cy="792162"/>
          </a:xfrm>
        </p:spPr>
        <p:txBody>
          <a:bodyPr/>
          <a:lstStyle/>
          <a:p>
            <a:r>
              <a:rPr lang="en-US" dirty="0"/>
              <a:t>When to use ANNs?</a:t>
            </a:r>
            <a:endParaRPr lang="en-GB" dirty="0"/>
          </a:p>
        </p:txBody>
      </p:sp>
      <p:sp>
        <p:nvSpPr>
          <p:cNvPr id="113667" name="Rectangle 3"/>
          <p:cNvSpPr>
            <a:spLocks noGrp="1" noChangeArrowheads="1"/>
          </p:cNvSpPr>
          <p:nvPr>
            <p:ph type="body" idx="1"/>
          </p:nvPr>
        </p:nvSpPr>
        <p:spPr>
          <a:xfrm>
            <a:off x="381000" y="1143000"/>
            <a:ext cx="8153400" cy="5334000"/>
          </a:xfrm>
        </p:spPr>
        <p:txBody>
          <a:bodyPr>
            <a:normAutofit/>
          </a:bodyPr>
          <a:lstStyle/>
          <a:p>
            <a:pPr>
              <a:lnSpc>
                <a:spcPct val="80000"/>
              </a:lnSpc>
              <a:defRPr/>
            </a:pPr>
            <a:r>
              <a:rPr lang="pt-PT" sz="1800" dirty="0"/>
              <a:t>Input is high-dimensional discrete or real-valued (e.g. raw sensor input).</a:t>
            </a:r>
          </a:p>
          <a:p>
            <a:pPr>
              <a:lnSpc>
                <a:spcPct val="80000"/>
              </a:lnSpc>
              <a:defRPr/>
            </a:pPr>
            <a:endParaRPr lang="pt-PT" sz="1800" dirty="0"/>
          </a:p>
          <a:p>
            <a:pPr>
              <a:lnSpc>
                <a:spcPct val="80000"/>
              </a:lnSpc>
              <a:defRPr/>
            </a:pPr>
            <a:r>
              <a:rPr lang="pt-PT" sz="1800" dirty="0"/>
              <a:t>Inputs can be highly correlated or independent.</a:t>
            </a:r>
          </a:p>
          <a:p>
            <a:pPr>
              <a:lnSpc>
                <a:spcPct val="80000"/>
              </a:lnSpc>
              <a:defRPr/>
            </a:pPr>
            <a:endParaRPr lang="pt-PT" sz="1800" dirty="0"/>
          </a:p>
          <a:p>
            <a:pPr>
              <a:lnSpc>
                <a:spcPct val="80000"/>
              </a:lnSpc>
              <a:defRPr/>
            </a:pPr>
            <a:r>
              <a:rPr lang="pt-PT" sz="1800" dirty="0"/>
              <a:t>Output is discrete or real valued</a:t>
            </a:r>
          </a:p>
          <a:p>
            <a:pPr>
              <a:lnSpc>
                <a:spcPct val="80000"/>
              </a:lnSpc>
              <a:defRPr/>
            </a:pPr>
            <a:endParaRPr lang="pt-PT" sz="1800" dirty="0"/>
          </a:p>
          <a:p>
            <a:pPr>
              <a:lnSpc>
                <a:spcPct val="80000"/>
              </a:lnSpc>
              <a:defRPr/>
            </a:pPr>
            <a:r>
              <a:rPr lang="pt-PT" sz="1800" dirty="0"/>
              <a:t>Output is a vector of values</a:t>
            </a:r>
          </a:p>
          <a:p>
            <a:pPr>
              <a:lnSpc>
                <a:spcPct val="80000"/>
              </a:lnSpc>
              <a:defRPr/>
            </a:pPr>
            <a:endParaRPr lang="pt-PT" sz="1800" dirty="0"/>
          </a:p>
          <a:p>
            <a:pPr>
              <a:lnSpc>
                <a:spcPct val="80000"/>
              </a:lnSpc>
              <a:defRPr/>
            </a:pPr>
            <a:r>
              <a:rPr lang="pt-PT" sz="1800" dirty="0"/>
              <a:t>Possibly noisy data. Data may contain errors</a:t>
            </a:r>
          </a:p>
          <a:p>
            <a:pPr>
              <a:lnSpc>
                <a:spcPct val="80000"/>
              </a:lnSpc>
              <a:defRPr/>
            </a:pPr>
            <a:endParaRPr lang="pt-PT" sz="1800" dirty="0"/>
          </a:p>
          <a:p>
            <a:pPr>
              <a:lnSpc>
                <a:spcPct val="80000"/>
              </a:lnSpc>
              <a:defRPr/>
            </a:pPr>
            <a:r>
              <a:rPr lang="pt-PT" sz="1800" dirty="0"/>
              <a:t>Form of target function is unknown</a:t>
            </a:r>
          </a:p>
          <a:p>
            <a:pPr>
              <a:lnSpc>
                <a:spcPct val="80000"/>
              </a:lnSpc>
              <a:defRPr/>
            </a:pPr>
            <a:endParaRPr lang="pt-PT" sz="1800" dirty="0"/>
          </a:p>
          <a:p>
            <a:pPr>
              <a:lnSpc>
                <a:spcPct val="80000"/>
              </a:lnSpc>
              <a:defRPr/>
            </a:pPr>
            <a:r>
              <a:rPr lang="pt-PT" sz="1800" dirty="0"/>
              <a:t>Long training time are acceptable</a:t>
            </a:r>
          </a:p>
          <a:p>
            <a:pPr>
              <a:lnSpc>
                <a:spcPct val="80000"/>
              </a:lnSpc>
              <a:defRPr/>
            </a:pPr>
            <a:endParaRPr lang="pt-PT" sz="1800" dirty="0"/>
          </a:p>
          <a:p>
            <a:pPr>
              <a:lnSpc>
                <a:spcPct val="80000"/>
              </a:lnSpc>
              <a:defRPr/>
            </a:pPr>
            <a:r>
              <a:rPr lang="pt-PT" sz="1800" dirty="0"/>
              <a:t>Fast evaluation of target function is required</a:t>
            </a:r>
          </a:p>
          <a:p>
            <a:pPr>
              <a:lnSpc>
                <a:spcPct val="80000"/>
              </a:lnSpc>
              <a:defRPr/>
            </a:pPr>
            <a:endParaRPr lang="pt-PT" sz="1800" dirty="0"/>
          </a:p>
          <a:p>
            <a:pPr>
              <a:lnSpc>
                <a:spcPct val="80000"/>
              </a:lnSpc>
              <a:defRPr/>
            </a:pPr>
            <a:r>
              <a:rPr lang="pt-PT" sz="1800" dirty="0"/>
              <a:t>Human readability of learned target function is unimportant</a:t>
            </a:r>
          </a:p>
          <a:p>
            <a:pPr>
              <a:lnSpc>
                <a:spcPct val="80000"/>
              </a:lnSpc>
              <a:buFont typeface="Wingdings" pitchFamily="2" charset="2"/>
              <a:buNone/>
              <a:defRPr/>
            </a:pPr>
            <a:endParaRPr lang="pt-PT" sz="1800" dirty="0"/>
          </a:p>
          <a:p>
            <a:pPr>
              <a:lnSpc>
                <a:spcPct val="80000"/>
              </a:lnSpc>
              <a:buFont typeface="Wingdings" pitchFamily="2" charset="2"/>
              <a:buNone/>
              <a:defRPr/>
            </a:pPr>
            <a:r>
              <a:rPr lang="pt-PT" sz="1800" dirty="0"/>
              <a:t>⇒ </a:t>
            </a:r>
            <a:r>
              <a:rPr lang="pt-PT" sz="1800" b="1" dirty="0"/>
              <a:t>ANN is much like a black-box</a:t>
            </a:r>
            <a:endParaRPr lang="en-GB" sz="1800" dirty="0"/>
          </a:p>
        </p:txBody>
      </p:sp>
      <p:sp>
        <p:nvSpPr>
          <p:cNvPr id="5" name="Date Placeholder 4"/>
          <p:cNvSpPr>
            <a:spLocks noGrp="1"/>
          </p:cNvSpPr>
          <p:nvPr>
            <p:ph type="dt" sz="half" idx="10"/>
          </p:nvPr>
        </p:nvSpPr>
        <p:spPr/>
        <p:txBody>
          <a:bodyPr/>
          <a:lstStyle/>
          <a:p>
            <a:fld id="{3301402E-ECDC-4EA8-9B96-1AEAEAA6D123}" type="datetime1">
              <a:rPr lang="en-US" smtClean="0"/>
              <a:pPr/>
              <a:t>5/27/2022</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868362"/>
          </a:xfrm>
        </p:spPr>
        <p:txBody>
          <a:bodyPr/>
          <a:lstStyle/>
          <a:p>
            <a:r>
              <a:rPr lang="en-US" dirty="0"/>
              <a:t>What do we need to use NN ?</a:t>
            </a:r>
          </a:p>
        </p:txBody>
      </p:sp>
      <p:sp>
        <p:nvSpPr>
          <p:cNvPr id="18435" name="Rectangle 3"/>
          <p:cNvSpPr>
            <a:spLocks noGrp="1" noChangeArrowheads="1"/>
          </p:cNvSpPr>
          <p:nvPr>
            <p:ph type="body" idx="1"/>
          </p:nvPr>
        </p:nvSpPr>
        <p:spPr>
          <a:xfrm>
            <a:off x="457200" y="1295400"/>
            <a:ext cx="8229600" cy="4830763"/>
          </a:xfrm>
        </p:spPr>
        <p:txBody>
          <a:bodyPr>
            <a:normAutofit fontScale="92500" lnSpcReduction="20000"/>
          </a:bodyPr>
          <a:lstStyle/>
          <a:p>
            <a:pPr>
              <a:lnSpc>
                <a:spcPct val="90000"/>
              </a:lnSpc>
            </a:pPr>
            <a:r>
              <a:rPr lang="en-US" sz="2800" dirty="0"/>
              <a:t>Determination of pertinent inputs</a:t>
            </a:r>
          </a:p>
          <a:p>
            <a:pPr>
              <a:lnSpc>
                <a:spcPct val="90000"/>
              </a:lnSpc>
            </a:pPr>
            <a:endParaRPr lang="en-US" sz="2800" dirty="0"/>
          </a:p>
          <a:p>
            <a:pPr>
              <a:lnSpc>
                <a:spcPct val="90000"/>
              </a:lnSpc>
            </a:pPr>
            <a:r>
              <a:rPr lang="en-US" sz="2800" dirty="0"/>
              <a:t>Collection of data for the learning and testing phase of the neural network</a:t>
            </a:r>
          </a:p>
          <a:p>
            <a:pPr>
              <a:lnSpc>
                <a:spcPct val="90000"/>
              </a:lnSpc>
            </a:pPr>
            <a:endParaRPr lang="en-US" sz="2800" dirty="0"/>
          </a:p>
          <a:p>
            <a:pPr>
              <a:lnSpc>
                <a:spcPct val="90000"/>
              </a:lnSpc>
            </a:pPr>
            <a:r>
              <a:rPr lang="en-US" sz="2800" dirty="0"/>
              <a:t>Finding the optimum number of hidden nodes</a:t>
            </a:r>
          </a:p>
          <a:p>
            <a:pPr>
              <a:lnSpc>
                <a:spcPct val="90000"/>
              </a:lnSpc>
            </a:pPr>
            <a:endParaRPr lang="en-US" sz="2800" dirty="0"/>
          </a:p>
          <a:p>
            <a:pPr>
              <a:lnSpc>
                <a:spcPct val="90000"/>
              </a:lnSpc>
            </a:pPr>
            <a:r>
              <a:rPr lang="en-US" sz="2800" dirty="0"/>
              <a:t>Estimate the parameters (Learning)</a:t>
            </a:r>
          </a:p>
          <a:p>
            <a:pPr>
              <a:lnSpc>
                <a:spcPct val="90000"/>
              </a:lnSpc>
            </a:pPr>
            <a:endParaRPr lang="en-US" sz="2800" dirty="0"/>
          </a:p>
          <a:p>
            <a:pPr>
              <a:lnSpc>
                <a:spcPct val="90000"/>
              </a:lnSpc>
            </a:pPr>
            <a:r>
              <a:rPr lang="en-US" sz="2800" dirty="0"/>
              <a:t>Evaluate the performances of the network</a:t>
            </a:r>
          </a:p>
          <a:p>
            <a:pPr>
              <a:lnSpc>
                <a:spcPct val="90000"/>
              </a:lnSpc>
            </a:pPr>
            <a:endParaRPr lang="en-US" sz="2800" dirty="0"/>
          </a:p>
          <a:p>
            <a:pPr>
              <a:lnSpc>
                <a:spcPct val="90000"/>
              </a:lnSpc>
            </a:pPr>
            <a:r>
              <a:rPr lang="en-US" sz="2800" dirty="0"/>
              <a:t>IF performances are not satisfactory then review all the precedent points</a:t>
            </a:r>
          </a:p>
        </p:txBody>
      </p:sp>
      <p:sp>
        <p:nvSpPr>
          <p:cNvPr id="4" name="Date Placeholder 3"/>
          <p:cNvSpPr>
            <a:spLocks noGrp="1"/>
          </p:cNvSpPr>
          <p:nvPr>
            <p:ph type="dt" sz="half" idx="10"/>
          </p:nvPr>
        </p:nvSpPr>
        <p:spPr/>
        <p:txBody>
          <a:bodyPr/>
          <a:lstStyle/>
          <a:p>
            <a:fld id="{22B61ED2-BD3E-4C3F-9C17-FED13696869E}"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76</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7EFBF854-D14C-4CB1-95DA-250BA06B6258}" type="slidenum">
              <a:rPr lang="en-GB" smtClean="0">
                <a:cs typeface="Arial" pitchFamily="34" charset="0"/>
              </a:rPr>
              <a:pPr/>
              <a:t>77</a:t>
            </a:fld>
            <a:endParaRPr lang="en-GB">
              <a:cs typeface="Arial" pitchFamily="34" charset="0"/>
            </a:endParaRPr>
          </a:p>
        </p:txBody>
      </p:sp>
      <p:sp>
        <p:nvSpPr>
          <p:cNvPr id="59395" name="Rectangle 2"/>
          <p:cNvSpPr>
            <a:spLocks noGrp="1" noChangeArrowheads="1"/>
          </p:cNvSpPr>
          <p:nvPr>
            <p:ph type="title"/>
          </p:nvPr>
        </p:nvSpPr>
        <p:spPr/>
        <p:txBody>
          <a:bodyPr/>
          <a:lstStyle/>
          <a:p>
            <a:r>
              <a:rPr lang="en-US"/>
              <a:t>Matlab Demo</a:t>
            </a:r>
            <a:endParaRPr lang="en-GB"/>
          </a:p>
        </p:txBody>
      </p:sp>
      <p:sp>
        <p:nvSpPr>
          <p:cNvPr id="59396" name="Rectangle 3"/>
          <p:cNvSpPr>
            <a:spLocks noGrp="1" noChangeArrowheads="1"/>
          </p:cNvSpPr>
          <p:nvPr>
            <p:ph type="body" idx="1"/>
          </p:nvPr>
        </p:nvSpPr>
        <p:spPr/>
        <p:txBody>
          <a:bodyPr/>
          <a:lstStyle/>
          <a:p>
            <a:r>
              <a:rPr lang="en-US"/>
              <a:t>Learning XOR function</a:t>
            </a:r>
          </a:p>
          <a:p>
            <a:r>
              <a:rPr lang="en-US"/>
              <a:t>Function approximation</a:t>
            </a:r>
          </a:p>
          <a:p>
            <a:r>
              <a:rPr lang="en-US"/>
              <a:t>Digit Recognition</a:t>
            </a:r>
            <a:endParaRPr lang="en-GB"/>
          </a:p>
        </p:txBody>
      </p:sp>
      <p:sp>
        <p:nvSpPr>
          <p:cNvPr id="5" name="Date Placeholder 4"/>
          <p:cNvSpPr>
            <a:spLocks noGrp="1"/>
          </p:cNvSpPr>
          <p:nvPr>
            <p:ph type="dt" sz="half" idx="10"/>
          </p:nvPr>
        </p:nvSpPr>
        <p:spPr/>
        <p:txBody>
          <a:bodyPr/>
          <a:lstStyle/>
          <a:p>
            <a:fld id="{EF92FD09-E0DC-4854-B2DD-AB7CE1780462}" type="datetime1">
              <a:rPr lang="en-US" smtClean="0"/>
              <a:pPr/>
              <a:t>5/27/2022</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6738F08D-FC08-42C3-BC12-54F155965225}" type="slidenum">
              <a:rPr lang="en-GB" smtClean="0">
                <a:cs typeface="Arial" pitchFamily="34" charset="0"/>
              </a:rPr>
              <a:pPr/>
              <a:t>78</a:t>
            </a:fld>
            <a:endParaRPr lang="en-GB">
              <a:cs typeface="Arial" pitchFamily="34" charset="0"/>
            </a:endParaRPr>
          </a:p>
        </p:txBody>
      </p:sp>
      <p:sp>
        <p:nvSpPr>
          <p:cNvPr id="60419" name="Rectangle 2"/>
          <p:cNvSpPr>
            <a:spLocks noGrp="1" noChangeArrowheads="1"/>
          </p:cNvSpPr>
          <p:nvPr>
            <p:ph type="title"/>
          </p:nvPr>
        </p:nvSpPr>
        <p:spPr/>
        <p:txBody>
          <a:bodyPr>
            <a:normAutofit fontScale="90000"/>
          </a:bodyPr>
          <a:lstStyle/>
          <a:p>
            <a:r>
              <a:rPr lang="en-US"/>
              <a:t>Learning XOR Operation: Matlab Code</a:t>
            </a:r>
            <a:endParaRPr lang="en-GB"/>
          </a:p>
        </p:txBody>
      </p:sp>
      <p:sp>
        <p:nvSpPr>
          <p:cNvPr id="60420" name="Rectangle 3"/>
          <p:cNvSpPr>
            <a:spLocks noGrp="1" noChangeArrowheads="1"/>
          </p:cNvSpPr>
          <p:nvPr>
            <p:ph type="body" idx="1"/>
          </p:nvPr>
        </p:nvSpPr>
        <p:spPr>
          <a:xfrm>
            <a:off x="1219200" y="2017713"/>
            <a:ext cx="6629400" cy="4114800"/>
          </a:xfrm>
        </p:spPr>
        <p:txBody>
          <a:bodyPr/>
          <a:lstStyle/>
          <a:p>
            <a:pPr>
              <a:lnSpc>
                <a:spcPct val="90000"/>
              </a:lnSpc>
              <a:buFont typeface="Wingdings" pitchFamily="2" charset="2"/>
              <a:buNone/>
            </a:pPr>
            <a:r>
              <a:rPr lang="en-GB" sz="2000" dirty="0"/>
              <a:t>P = [ 0 0 1 1; ...</a:t>
            </a:r>
          </a:p>
          <a:p>
            <a:pPr>
              <a:lnSpc>
                <a:spcPct val="90000"/>
              </a:lnSpc>
              <a:buFont typeface="Wingdings" pitchFamily="2" charset="2"/>
              <a:buNone/>
            </a:pPr>
            <a:r>
              <a:rPr lang="en-GB" sz="2000" dirty="0"/>
              <a:t>        0 1 0 1]</a:t>
            </a:r>
          </a:p>
          <a:p>
            <a:pPr>
              <a:lnSpc>
                <a:spcPct val="90000"/>
              </a:lnSpc>
              <a:buFont typeface="Wingdings" pitchFamily="2" charset="2"/>
              <a:buNone/>
            </a:pPr>
            <a:r>
              <a:rPr lang="en-GB" sz="2000" dirty="0"/>
              <a:t>T = [ 0 1 1 0];</a:t>
            </a:r>
          </a:p>
          <a:p>
            <a:pPr>
              <a:lnSpc>
                <a:spcPct val="90000"/>
              </a:lnSpc>
              <a:buFont typeface="Wingdings" pitchFamily="2" charset="2"/>
              <a:buNone/>
            </a:pPr>
            <a:endParaRPr lang="en-GB" sz="2000" dirty="0"/>
          </a:p>
          <a:p>
            <a:pPr>
              <a:lnSpc>
                <a:spcPct val="90000"/>
              </a:lnSpc>
              <a:buFont typeface="Wingdings" pitchFamily="2" charset="2"/>
              <a:buNone/>
            </a:pPr>
            <a:r>
              <a:rPr lang="en-GB" sz="2000" dirty="0"/>
              <a:t>net = </a:t>
            </a:r>
            <a:r>
              <a:rPr lang="en-GB" sz="2000" dirty="0" err="1"/>
              <a:t>newff</a:t>
            </a:r>
            <a:r>
              <a:rPr lang="en-GB" sz="2000" dirty="0"/>
              <a:t>([0 1;0 1],[6 1],{'</a:t>
            </a:r>
            <a:r>
              <a:rPr lang="en-GB" sz="2000" dirty="0" err="1"/>
              <a:t>tansig</a:t>
            </a:r>
            <a:r>
              <a:rPr lang="en-GB" sz="2000" dirty="0"/>
              <a:t>' '</a:t>
            </a:r>
            <a:r>
              <a:rPr lang="en-GB" sz="2000" dirty="0" err="1"/>
              <a:t>tansig</a:t>
            </a:r>
            <a:r>
              <a:rPr lang="en-GB" sz="2000" dirty="0"/>
              <a:t>'});</a:t>
            </a:r>
          </a:p>
          <a:p>
            <a:pPr>
              <a:lnSpc>
                <a:spcPct val="90000"/>
              </a:lnSpc>
              <a:buFont typeface="Wingdings" pitchFamily="2" charset="2"/>
              <a:buNone/>
            </a:pPr>
            <a:endParaRPr lang="en-US" sz="2000" dirty="0"/>
          </a:p>
          <a:p>
            <a:pPr>
              <a:lnSpc>
                <a:spcPct val="90000"/>
              </a:lnSpc>
              <a:buFont typeface="Wingdings" pitchFamily="2" charset="2"/>
              <a:buNone/>
            </a:pPr>
            <a:r>
              <a:rPr lang="en-GB" sz="2000" dirty="0" err="1"/>
              <a:t>net.trainParam.epochs</a:t>
            </a:r>
            <a:r>
              <a:rPr lang="en-GB" sz="2000" dirty="0"/>
              <a:t> = 5000;</a:t>
            </a:r>
          </a:p>
          <a:p>
            <a:pPr>
              <a:lnSpc>
                <a:spcPct val="90000"/>
              </a:lnSpc>
              <a:buFont typeface="Wingdings" pitchFamily="2" charset="2"/>
              <a:buNone/>
            </a:pPr>
            <a:r>
              <a:rPr lang="en-GB" sz="2000" dirty="0"/>
              <a:t>net = train(</a:t>
            </a:r>
            <a:r>
              <a:rPr lang="en-GB" sz="2000" dirty="0" err="1"/>
              <a:t>net,P,T</a:t>
            </a:r>
            <a:r>
              <a:rPr lang="en-GB" sz="2000" dirty="0"/>
              <a:t>);</a:t>
            </a:r>
          </a:p>
          <a:p>
            <a:pPr>
              <a:lnSpc>
                <a:spcPct val="90000"/>
              </a:lnSpc>
              <a:buFont typeface="Wingdings" pitchFamily="2" charset="2"/>
              <a:buNone/>
            </a:pPr>
            <a:endParaRPr lang="en-US" sz="2000" dirty="0"/>
          </a:p>
          <a:p>
            <a:pPr>
              <a:lnSpc>
                <a:spcPct val="90000"/>
              </a:lnSpc>
              <a:buFont typeface="Wingdings" pitchFamily="2" charset="2"/>
              <a:buNone/>
            </a:pPr>
            <a:r>
              <a:rPr lang="en-US" sz="2000" dirty="0"/>
              <a:t>X = [0 1];</a:t>
            </a:r>
          </a:p>
          <a:p>
            <a:pPr>
              <a:lnSpc>
                <a:spcPct val="90000"/>
              </a:lnSpc>
              <a:buFont typeface="Wingdings" pitchFamily="2" charset="2"/>
              <a:buNone/>
            </a:pPr>
            <a:r>
              <a:rPr lang="en-US" sz="2000" dirty="0"/>
              <a:t>Y = </a:t>
            </a:r>
            <a:r>
              <a:rPr lang="en-US" sz="2000" dirty="0" err="1"/>
              <a:t>sim</a:t>
            </a:r>
            <a:r>
              <a:rPr lang="en-US" sz="2000" dirty="0"/>
              <a:t>(</a:t>
            </a:r>
            <a:r>
              <a:rPr lang="en-US" sz="2000" dirty="0" err="1"/>
              <a:t>net,X</a:t>
            </a:r>
            <a:r>
              <a:rPr lang="en-US" sz="2000" dirty="0"/>
              <a:t>);</a:t>
            </a:r>
          </a:p>
          <a:p>
            <a:pPr>
              <a:lnSpc>
                <a:spcPct val="90000"/>
              </a:lnSpc>
              <a:buFont typeface="Wingdings" pitchFamily="2" charset="2"/>
              <a:buNone/>
            </a:pPr>
            <a:r>
              <a:rPr lang="en-US" sz="2000" dirty="0"/>
              <a:t>display(Y);</a:t>
            </a:r>
            <a:endParaRPr lang="en-GB" sz="2000" dirty="0"/>
          </a:p>
          <a:p>
            <a:pPr>
              <a:lnSpc>
                <a:spcPct val="90000"/>
              </a:lnSpc>
            </a:pPr>
            <a:endParaRPr lang="en-GB" sz="2000" dirty="0"/>
          </a:p>
        </p:txBody>
      </p:sp>
      <p:grpSp>
        <p:nvGrpSpPr>
          <p:cNvPr id="2" name="Group 4"/>
          <p:cNvGrpSpPr>
            <a:grpSpLocks/>
          </p:cNvGrpSpPr>
          <p:nvPr/>
        </p:nvGrpSpPr>
        <p:grpSpPr bwMode="auto">
          <a:xfrm>
            <a:off x="5334000" y="4229100"/>
            <a:ext cx="2971800" cy="1943100"/>
            <a:chOff x="3920" y="2557"/>
            <a:chExt cx="4070" cy="2720"/>
          </a:xfrm>
        </p:grpSpPr>
        <p:sp>
          <p:nvSpPr>
            <p:cNvPr id="60422" name="Oval 5"/>
            <p:cNvSpPr>
              <a:spLocks noChangeArrowheads="1"/>
            </p:cNvSpPr>
            <p:nvPr/>
          </p:nvSpPr>
          <p:spPr bwMode="auto">
            <a:xfrm>
              <a:off x="3920" y="3677"/>
              <a:ext cx="313" cy="320"/>
            </a:xfrm>
            <a:prstGeom prst="ellipse">
              <a:avLst/>
            </a:prstGeom>
            <a:solidFill>
              <a:srgbClr val="FFFFFF"/>
            </a:solidFill>
            <a:ln w="9525">
              <a:solidFill>
                <a:srgbClr val="000000"/>
              </a:solidFill>
              <a:round/>
              <a:headEnd/>
              <a:tailEnd/>
            </a:ln>
          </p:spPr>
          <p:txBody>
            <a:bodyPr/>
            <a:lstStyle/>
            <a:p>
              <a:endParaRPr lang="en-US"/>
            </a:p>
          </p:txBody>
        </p:sp>
        <p:sp>
          <p:nvSpPr>
            <p:cNvPr id="60423" name="Oval 6"/>
            <p:cNvSpPr>
              <a:spLocks noChangeArrowheads="1"/>
            </p:cNvSpPr>
            <p:nvPr/>
          </p:nvSpPr>
          <p:spPr bwMode="auto">
            <a:xfrm>
              <a:off x="3920" y="4317"/>
              <a:ext cx="313" cy="320"/>
            </a:xfrm>
            <a:prstGeom prst="ellipse">
              <a:avLst/>
            </a:prstGeom>
            <a:solidFill>
              <a:srgbClr val="FFFFFF"/>
            </a:solidFill>
            <a:ln w="9525">
              <a:solidFill>
                <a:srgbClr val="000000"/>
              </a:solidFill>
              <a:round/>
              <a:headEnd/>
              <a:tailEnd/>
            </a:ln>
          </p:spPr>
          <p:txBody>
            <a:bodyPr/>
            <a:lstStyle/>
            <a:p>
              <a:endParaRPr lang="en-US"/>
            </a:p>
          </p:txBody>
        </p:sp>
        <p:sp>
          <p:nvSpPr>
            <p:cNvPr id="60424" name="Oval 7"/>
            <p:cNvSpPr>
              <a:spLocks noChangeArrowheads="1"/>
            </p:cNvSpPr>
            <p:nvPr/>
          </p:nvSpPr>
          <p:spPr bwMode="auto">
            <a:xfrm>
              <a:off x="5485" y="3037"/>
              <a:ext cx="313" cy="320"/>
            </a:xfrm>
            <a:prstGeom prst="ellipse">
              <a:avLst/>
            </a:prstGeom>
            <a:solidFill>
              <a:srgbClr val="FFFFFF"/>
            </a:solidFill>
            <a:ln w="9525">
              <a:solidFill>
                <a:srgbClr val="000000"/>
              </a:solidFill>
              <a:round/>
              <a:headEnd/>
              <a:tailEnd/>
            </a:ln>
          </p:spPr>
          <p:txBody>
            <a:bodyPr/>
            <a:lstStyle/>
            <a:p>
              <a:endParaRPr lang="en-US"/>
            </a:p>
          </p:txBody>
        </p:sp>
        <p:sp>
          <p:nvSpPr>
            <p:cNvPr id="60425" name="Oval 8"/>
            <p:cNvSpPr>
              <a:spLocks noChangeArrowheads="1"/>
            </p:cNvSpPr>
            <p:nvPr/>
          </p:nvSpPr>
          <p:spPr bwMode="auto">
            <a:xfrm>
              <a:off x="5485" y="3517"/>
              <a:ext cx="313" cy="320"/>
            </a:xfrm>
            <a:prstGeom prst="ellipse">
              <a:avLst/>
            </a:prstGeom>
            <a:solidFill>
              <a:srgbClr val="FFFFFF"/>
            </a:solidFill>
            <a:ln w="9525">
              <a:solidFill>
                <a:srgbClr val="000000"/>
              </a:solidFill>
              <a:round/>
              <a:headEnd/>
              <a:tailEnd/>
            </a:ln>
          </p:spPr>
          <p:txBody>
            <a:bodyPr/>
            <a:lstStyle/>
            <a:p>
              <a:endParaRPr lang="en-US"/>
            </a:p>
          </p:txBody>
        </p:sp>
        <p:sp>
          <p:nvSpPr>
            <p:cNvPr id="60426" name="Oval 9"/>
            <p:cNvSpPr>
              <a:spLocks noChangeArrowheads="1"/>
            </p:cNvSpPr>
            <p:nvPr/>
          </p:nvSpPr>
          <p:spPr bwMode="auto">
            <a:xfrm>
              <a:off x="5485" y="3997"/>
              <a:ext cx="313" cy="320"/>
            </a:xfrm>
            <a:prstGeom prst="ellipse">
              <a:avLst/>
            </a:prstGeom>
            <a:solidFill>
              <a:srgbClr val="FFFFFF"/>
            </a:solidFill>
            <a:ln w="9525">
              <a:solidFill>
                <a:srgbClr val="000000"/>
              </a:solidFill>
              <a:round/>
              <a:headEnd/>
              <a:tailEnd/>
            </a:ln>
          </p:spPr>
          <p:txBody>
            <a:bodyPr/>
            <a:lstStyle/>
            <a:p>
              <a:endParaRPr lang="en-US"/>
            </a:p>
          </p:txBody>
        </p:sp>
        <p:sp>
          <p:nvSpPr>
            <p:cNvPr id="60427" name="Oval 10"/>
            <p:cNvSpPr>
              <a:spLocks noChangeArrowheads="1"/>
            </p:cNvSpPr>
            <p:nvPr/>
          </p:nvSpPr>
          <p:spPr bwMode="auto">
            <a:xfrm>
              <a:off x="5485" y="4477"/>
              <a:ext cx="313" cy="320"/>
            </a:xfrm>
            <a:prstGeom prst="ellipse">
              <a:avLst/>
            </a:prstGeom>
            <a:solidFill>
              <a:srgbClr val="FFFFFF"/>
            </a:solidFill>
            <a:ln w="9525">
              <a:solidFill>
                <a:srgbClr val="000000"/>
              </a:solidFill>
              <a:round/>
              <a:headEnd/>
              <a:tailEnd/>
            </a:ln>
          </p:spPr>
          <p:txBody>
            <a:bodyPr/>
            <a:lstStyle/>
            <a:p>
              <a:endParaRPr lang="en-US"/>
            </a:p>
          </p:txBody>
        </p:sp>
        <p:sp>
          <p:nvSpPr>
            <p:cNvPr id="60428" name="Oval 11"/>
            <p:cNvSpPr>
              <a:spLocks noChangeArrowheads="1"/>
            </p:cNvSpPr>
            <p:nvPr/>
          </p:nvSpPr>
          <p:spPr bwMode="auto">
            <a:xfrm>
              <a:off x="5485" y="2557"/>
              <a:ext cx="313" cy="320"/>
            </a:xfrm>
            <a:prstGeom prst="ellipse">
              <a:avLst/>
            </a:prstGeom>
            <a:solidFill>
              <a:srgbClr val="FFFFFF"/>
            </a:solidFill>
            <a:ln w="9525">
              <a:solidFill>
                <a:srgbClr val="000000"/>
              </a:solidFill>
              <a:round/>
              <a:headEnd/>
              <a:tailEnd/>
            </a:ln>
          </p:spPr>
          <p:txBody>
            <a:bodyPr/>
            <a:lstStyle/>
            <a:p>
              <a:endParaRPr lang="en-US"/>
            </a:p>
          </p:txBody>
        </p:sp>
        <p:sp>
          <p:nvSpPr>
            <p:cNvPr id="60429" name="Oval 12"/>
            <p:cNvSpPr>
              <a:spLocks noChangeArrowheads="1"/>
            </p:cNvSpPr>
            <p:nvPr/>
          </p:nvSpPr>
          <p:spPr bwMode="auto">
            <a:xfrm>
              <a:off x="5485" y="4957"/>
              <a:ext cx="313" cy="320"/>
            </a:xfrm>
            <a:prstGeom prst="ellipse">
              <a:avLst/>
            </a:prstGeom>
            <a:solidFill>
              <a:srgbClr val="FFFFFF"/>
            </a:solidFill>
            <a:ln w="9525">
              <a:solidFill>
                <a:srgbClr val="000000"/>
              </a:solidFill>
              <a:round/>
              <a:headEnd/>
              <a:tailEnd/>
            </a:ln>
          </p:spPr>
          <p:txBody>
            <a:bodyPr/>
            <a:lstStyle/>
            <a:p>
              <a:endParaRPr lang="en-US"/>
            </a:p>
          </p:txBody>
        </p:sp>
        <p:sp>
          <p:nvSpPr>
            <p:cNvPr id="60430" name="Oval 13"/>
            <p:cNvSpPr>
              <a:spLocks noChangeArrowheads="1"/>
            </p:cNvSpPr>
            <p:nvPr/>
          </p:nvSpPr>
          <p:spPr bwMode="auto">
            <a:xfrm>
              <a:off x="7207" y="3837"/>
              <a:ext cx="313" cy="320"/>
            </a:xfrm>
            <a:prstGeom prst="ellipse">
              <a:avLst/>
            </a:prstGeom>
            <a:solidFill>
              <a:srgbClr val="FFFFFF"/>
            </a:solidFill>
            <a:ln w="9525">
              <a:solidFill>
                <a:srgbClr val="000000"/>
              </a:solidFill>
              <a:round/>
              <a:headEnd/>
              <a:tailEnd/>
            </a:ln>
          </p:spPr>
          <p:txBody>
            <a:bodyPr/>
            <a:lstStyle/>
            <a:p>
              <a:endParaRPr lang="en-US"/>
            </a:p>
          </p:txBody>
        </p:sp>
        <p:sp>
          <p:nvSpPr>
            <p:cNvPr id="60431" name="Line 14"/>
            <p:cNvSpPr>
              <a:spLocks noChangeShapeType="1"/>
            </p:cNvSpPr>
            <p:nvPr/>
          </p:nvSpPr>
          <p:spPr bwMode="auto">
            <a:xfrm flipV="1">
              <a:off x="4233" y="2717"/>
              <a:ext cx="1252" cy="1120"/>
            </a:xfrm>
            <a:prstGeom prst="line">
              <a:avLst/>
            </a:prstGeom>
            <a:noFill/>
            <a:ln w="9525">
              <a:solidFill>
                <a:srgbClr val="000000"/>
              </a:solidFill>
              <a:round/>
              <a:headEnd/>
              <a:tailEnd/>
            </a:ln>
          </p:spPr>
          <p:txBody>
            <a:bodyPr/>
            <a:lstStyle/>
            <a:p>
              <a:endParaRPr lang="en-US"/>
            </a:p>
          </p:txBody>
        </p:sp>
        <p:sp>
          <p:nvSpPr>
            <p:cNvPr id="60432" name="Line 15"/>
            <p:cNvSpPr>
              <a:spLocks noChangeShapeType="1"/>
            </p:cNvSpPr>
            <p:nvPr/>
          </p:nvSpPr>
          <p:spPr bwMode="auto">
            <a:xfrm>
              <a:off x="4233" y="3837"/>
              <a:ext cx="1252" cy="1280"/>
            </a:xfrm>
            <a:prstGeom prst="line">
              <a:avLst/>
            </a:prstGeom>
            <a:noFill/>
            <a:ln w="9525">
              <a:solidFill>
                <a:srgbClr val="000000"/>
              </a:solidFill>
              <a:round/>
              <a:headEnd/>
              <a:tailEnd/>
            </a:ln>
          </p:spPr>
          <p:txBody>
            <a:bodyPr/>
            <a:lstStyle/>
            <a:p>
              <a:endParaRPr lang="en-US"/>
            </a:p>
          </p:txBody>
        </p:sp>
        <p:sp>
          <p:nvSpPr>
            <p:cNvPr id="60433" name="Line 16"/>
            <p:cNvSpPr>
              <a:spLocks noChangeShapeType="1"/>
            </p:cNvSpPr>
            <p:nvPr/>
          </p:nvSpPr>
          <p:spPr bwMode="auto">
            <a:xfrm flipV="1">
              <a:off x="4233" y="2717"/>
              <a:ext cx="1252" cy="1760"/>
            </a:xfrm>
            <a:prstGeom prst="line">
              <a:avLst/>
            </a:prstGeom>
            <a:noFill/>
            <a:ln w="9525">
              <a:solidFill>
                <a:srgbClr val="000000"/>
              </a:solidFill>
              <a:round/>
              <a:headEnd/>
              <a:tailEnd/>
            </a:ln>
          </p:spPr>
          <p:txBody>
            <a:bodyPr/>
            <a:lstStyle/>
            <a:p>
              <a:endParaRPr lang="en-US"/>
            </a:p>
          </p:txBody>
        </p:sp>
        <p:sp>
          <p:nvSpPr>
            <p:cNvPr id="60434" name="Line 17"/>
            <p:cNvSpPr>
              <a:spLocks noChangeShapeType="1"/>
            </p:cNvSpPr>
            <p:nvPr/>
          </p:nvSpPr>
          <p:spPr bwMode="auto">
            <a:xfrm>
              <a:off x="4233" y="4477"/>
              <a:ext cx="1252" cy="640"/>
            </a:xfrm>
            <a:prstGeom prst="line">
              <a:avLst/>
            </a:prstGeom>
            <a:noFill/>
            <a:ln w="9525">
              <a:solidFill>
                <a:srgbClr val="000000"/>
              </a:solidFill>
              <a:round/>
              <a:headEnd/>
              <a:tailEnd/>
            </a:ln>
          </p:spPr>
          <p:txBody>
            <a:bodyPr/>
            <a:lstStyle/>
            <a:p>
              <a:endParaRPr lang="en-US"/>
            </a:p>
          </p:txBody>
        </p:sp>
        <p:sp>
          <p:nvSpPr>
            <p:cNvPr id="60435" name="Line 18"/>
            <p:cNvSpPr>
              <a:spLocks noChangeShapeType="1"/>
            </p:cNvSpPr>
            <p:nvPr/>
          </p:nvSpPr>
          <p:spPr bwMode="auto">
            <a:xfrm flipV="1">
              <a:off x="4233" y="3197"/>
              <a:ext cx="1252" cy="640"/>
            </a:xfrm>
            <a:prstGeom prst="line">
              <a:avLst/>
            </a:prstGeom>
            <a:noFill/>
            <a:ln w="9525">
              <a:solidFill>
                <a:srgbClr val="000000"/>
              </a:solidFill>
              <a:round/>
              <a:headEnd/>
              <a:tailEnd/>
            </a:ln>
          </p:spPr>
          <p:txBody>
            <a:bodyPr/>
            <a:lstStyle/>
            <a:p>
              <a:endParaRPr lang="en-US"/>
            </a:p>
          </p:txBody>
        </p:sp>
        <p:sp>
          <p:nvSpPr>
            <p:cNvPr id="60436" name="Line 19"/>
            <p:cNvSpPr>
              <a:spLocks noChangeShapeType="1"/>
            </p:cNvSpPr>
            <p:nvPr/>
          </p:nvSpPr>
          <p:spPr bwMode="auto">
            <a:xfrm flipV="1">
              <a:off x="4233" y="3677"/>
              <a:ext cx="1252" cy="160"/>
            </a:xfrm>
            <a:prstGeom prst="line">
              <a:avLst/>
            </a:prstGeom>
            <a:noFill/>
            <a:ln w="9525">
              <a:solidFill>
                <a:srgbClr val="000000"/>
              </a:solidFill>
              <a:round/>
              <a:headEnd/>
              <a:tailEnd/>
            </a:ln>
          </p:spPr>
          <p:txBody>
            <a:bodyPr/>
            <a:lstStyle/>
            <a:p>
              <a:endParaRPr lang="en-US"/>
            </a:p>
          </p:txBody>
        </p:sp>
        <p:sp>
          <p:nvSpPr>
            <p:cNvPr id="60437" name="Line 20"/>
            <p:cNvSpPr>
              <a:spLocks noChangeShapeType="1"/>
            </p:cNvSpPr>
            <p:nvPr/>
          </p:nvSpPr>
          <p:spPr bwMode="auto">
            <a:xfrm>
              <a:off x="4233" y="3837"/>
              <a:ext cx="1252" cy="320"/>
            </a:xfrm>
            <a:prstGeom prst="line">
              <a:avLst/>
            </a:prstGeom>
            <a:noFill/>
            <a:ln w="9525">
              <a:solidFill>
                <a:srgbClr val="000000"/>
              </a:solidFill>
              <a:round/>
              <a:headEnd/>
              <a:tailEnd/>
            </a:ln>
          </p:spPr>
          <p:txBody>
            <a:bodyPr/>
            <a:lstStyle/>
            <a:p>
              <a:endParaRPr lang="en-US"/>
            </a:p>
          </p:txBody>
        </p:sp>
        <p:sp>
          <p:nvSpPr>
            <p:cNvPr id="60438" name="Line 21"/>
            <p:cNvSpPr>
              <a:spLocks noChangeShapeType="1"/>
            </p:cNvSpPr>
            <p:nvPr/>
          </p:nvSpPr>
          <p:spPr bwMode="auto">
            <a:xfrm>
              <a:off x="4233" y="3837"/>
              <a:ext cx="1252" cy="800"/>
            </a:xfrm>
            <a:prstGeom prst="line">
              <a:avLst/>
            </a:prstGeom>
            <a:noFill/>
            <a:ln w="9525">
              <a:solidFill>
                <a:srgbClr val="000000"/>
              </a:solidFill>
              <a:round/>
              <a:headEnd/>
              <a:tailEnd/>
            </a:ln>
          </p:spPr>
          <p:txBody>
            <a:bodyPr/>
            <a:lstStyle/>
            <a:p>
              <a:endParaRPr lang="en-US"/>
            </a:p>
          </p:txBody>
        </p:sp>
        <p:sp>
          <p:nvSpPr>
            <p:cNvPr id="60439" name="Line 22"/>
            <p:cNvSpPr>
              <a:spLocks noChangeShapeType="1"/>
            </p:cNvSpPr>
            <p:nvPr/>
          </p:nvSpPr>
          <p:spPr bwMode="auto">
            <a:xfrm flipV="1">
              <a:off x="4233" y="3197"/>
              <a:ext cx="1252" cy="1280"/>
            </a:xfrm>
            <a:prstGeom prst="line">
              <a:avLst/>
            </a:prstGeom>
            <a:noFill/>
            <a:ln w="9525">
              <a:solidFill>
                <a:srgbClr val="000000"/>
              </a:solidFill>
              <a:round/>
              <a:headEnd/>
              <a:tailEnd/>
            </a:ln>
          </p:spPr>
          <p:txBody>
            <a:bodyPr/>
            <a:lstStyle/>
            <a:p>
              <a:endParaRPr lang="en-US"/>
            </a:p>
          </p:txBody>
        </p:sp>
        <p:sp>
          <p:nvSpPr>
            <p:cNvPr id="60440" name="Line 23"/>
            <p:cNvSpPr>
              <a:spLocks noChangeShapeType="1"/>
            </p:cNvSpPr>
            <p:nvPr/>
          </p:nvSpPr>
          <p:spPr bwMode="auto">
            <a:xfrm flipV="1">
              <a:off x="4233" y="3677"/>
              <a:ext cx="1252" cy="800"/>
            </a:xfrm>
            <a:prstGeom prst="line">
              <a:avLst/>
            </a:prstGeom>
            <a:noFill/>
            <a:ln w="9525">
              <a:solidFill>
                <a:srgbClr val="000000"/>
              </a:solidFill>
              <a:round/>
              <a:headEnd/>
              <a:tailEnd/>
            </a:ln>
          </p:spPr>
          <p:txBody>
            <a:bodyPr/>
            <a:lstStyle/>
            <a:p>
              <a:endParaRPr lang="en-US"/>
            </a:p>
          </p:txBody>
        </p:sp>
        <p:sp>
          <p:nvSpPr>
            <p:cNvPr id="60441" name="Line 24"/>
            <p:cNvSpPr>
              <a:spLocks noChangeShapeType="1"/>
            </p:cNvSpPr>
            <p:nvPr/>
          </p:nvSpPr>
          <p:spPr bwMode="auto">
            <a:xfrm flipV="1">
              <a:off x="4233" y="4157"/>
              <a:ext cx="1252" cy="320"/>
            </a:xfrm>
            <a:prstGeom prst="line">
              <a:avLst/>
            </a:prstGeom>
            <a:noFill/>
            <a:ln w="9525">
              <a:solidFill>
                <a:srgbClr val="000000"/>
              </a:solidFill>
              <a:round/>
              <a:headEnd/>
              <a:tailEnd/>
            </a:ln>
          </p:spPr>
          <p:txBody>
            <a:bodyPr/>
            <a:lstStyle/>
            <a:p>
              <a:endParaRPr lang="en-US"/>
            </a:p>
          </p:txBody>
        </p:sp>
        <p:sp>
          <p:nvSpPr>
            <p:cNvPr id="60442" name="Line 25"/>
            <p:cNvSpPr>
              <a:spLocks noChangeShapeType="1"/>
            </p:cNvSpPr>
            <p:nvPr/>
          </p:nvSpPr>
          <p:spPr bwMode="auto">
            <a:xfrm>
              <a:off x="4233" y="4477"/>
              <a:ext cx="1252" cy="160"/>
            </a:xfrm>
            <a:prstGeom prst="line">
              <a:avLst/>
            </a:prstGeom>
            <a:noFill/>
            <a:ln w="9525">
              <a:solidFill>
                <a:srgbClr val="000000"/>
              </a:solidFill>
              <a:round/>
              <a:headEnd/>
              <a:tailEnd/>
            </a:ln>
          </p:spPr>
          <p:txBody>
            <a:bodyPr/>
            <a:lstStyle/>
            <a:p>
              <a:endParaRPr lang="en-US"/>
            </a:p>
          </p:txBody>
        </p:sp>
        <p:sp>
          <p:nvSpPr>
            <p:cNvPr id="60443" name="Line 26"/>
            <p:cNvSpPr>
              <a:spLocks noChangeShapeType="1"/>
            </p:cNvSpPr>
            <p:nvPr/>
          </p:nvSpPr>
          <p:spPr bwMode="auto">
            <a:xfrm>
              <a:off x="5798" y="2717"/>
              <a:ext cx="1409" cy="1280"/>
            </a:xfrm>
            <a:prstGeom prst="line">
              <a:avLst/>
            </a:prstGeom>
            <a:noFill/>
            <a:ln w="9525">
              <a:solidFill>
                <a:srgbClr val="000000"/>
              </a:solidFill>
              <a:round/>
              <a:headEnd/>
              <a:tailEnd/>
            </a:ln>
          </p:spPr>
          <p:txBody>
            <a:bodyPr/>
            <a:lstStyle/>
            <a:p>
              <a:endParaRPr lang="en-US"/>
            </a:p>
          </p:txBody>
        </p:sp>
        <p:sp>
          <p:nvSpPr>
            <p:cNvPr id="60444" name="Line 27"/>
            <p:cNvSpPr>
              <a:spLocks noChangeShapeType="1"/>
            </p:cNvSpPr>
            <p:nvPr/>
          </p:nvSpPr>
          <p:spPr bwMode="auto">
            <a:xfrm flipV="1">
              <a:off x="5798" y="3997"/>
              <a:ext cx="1409" cy="1120"/>
            </a:xfrm>
            <a:prstGeom prst="line">
              <a:avLst/>
            </a:prstGeom>
            <a:noFill/>
            <a:ln w="9525">
              <a:solidFill>
                <a:srgbClr val="000000"/>
              </a:solidFill>
              <a:round/>
              <a:headEnd/>
              <a:tailEnd/>
            </a:ln>
          </p:spPr>
          <p:txBody>
            <a:bodyPr/>
            <a:lstStyle/>
            <a:p>
              <a:endParaRPr lang="en-US"/>
            </a:p>
          </p:txBody>
        </p:sp>
        <p:sp>
          <p:nvSpPr>
            <p:cNvPr id="60445" name="Line 28"/>
            <p:cNvSpPr>
              <a:spLocks noChangeShapeType="1"/>
            </p:cNvSpPr>
            <p:nvPr/>
          </p:nvSpPr>
          <p:spPr bwMode="auto">
            <a:xfrm>
              <a:off x="5798" y="3197"/>
              <a:ext cx="1409" cy="800"/>
            </a:xfrm>
            <a:prstGeom prst="line">
              <a:avLst/>
            </a:prstGeom>
            <a:noFill/>
            <a:ln w="9525">
              <a:solidFill>
                <a:srgbClr val="000000"/>
              </a:solidFill>
              <a:round/>
              <a:headEnd/>
              <a:tailEnd/>
            </a:ln>
          </p:spPr>
          <p:txBody>
            <a:bodyPr/>
            <a:lstStyle/>
            <a:p>
              <a:endParaRPr lang="en-US"/>
            </a:p>
          </p:txBody>
        </p:sp>
        <p:sp>
          <p:nvSpPr>
            <p:cNvPr id="60446" name="Line 29"/>
            <p:cNvSpPr>
              <a:spLocks noChangeShapeType="1"/>
            </p:cNvSpPr>
            <p:nvPr/>
          </p:nvSpPr>
          <p:spPr bwMode="auto">
            <a:xfrm>
              <a:off x="5798" y="3677"/>
              <a:ext cx="1409" cy="320"/>
            </a:xfrm>
            <a:prstGeom prst="line">
              <a:avLst/>
            </a:prstGeom>
            <a:noFill/>
            <a:ln w="9525">
              <a:solidFill>
                <a:srgbClr val="000000"/>
              </a:solidFill>
              <a:round/>
              <a:headEnd/>
              <a:tailEnd/>
            </a:ln>
          </p:spPr>
          <p:txBody>
            <a:bodyPr/>
            <a:lstStyle/>
            <a:p>
              <a:endParaRPr lang="en-US"/>
            </a:p>
          </p:txBody>
        </p:sp>
        <p:sp>
          <p:nvSpPr>
            <p:cNvPr id="60447" name="Line 30"/>
            <p:cNvSpPr>
              <a:spLocks noChangeShapeType="1"/>
            </p:cNvSpPr>
            <p:nvPr/>
          </p:nvSpPr>
          <p:spPr bwMode="auto">
            <a:xfrm flipV="1">
              <a:off x="5798" y="3997"/>
              <a:ext cx="1409" cy="160"/>
            </a:xfrm>
            <a:prstGeom prst="line">
              <a:avLst/>
            </a:prstGeom>
            <a:noFill/>
            <a:ln w="9525">
              <a:solidFill>
                <a:srgbClr val="000000"/>
              </a:solidFill>
              <a:round/>
              <a:headEnd/>
              <a:tailEnd/>
            </a:ln>
          </p:spPr>
          <p:txBody>
            <a:bodyPr/>
            <a:lstStyle/>
            <a:p>
              <a:endParaRPr lang="en-US"/>
            </a:p>
          </p:txBody>
        </p:sp>
        <p:sp>
          <p:nvSpPr>
            <p:cNvPr id="60448" name="Line 31"/>
            <p:cNvSpPr>
              <a:spLocks noChangeShapeType="1"/>
            </p:cNvSpPr>
            <p:nvPr/>
          </p:nvSpPr>
          <p:spPr bwMode="auto">
            <a:xfrm flipV="1">
              <a:off x="5798" y="3997"/>
              <a:ext cx="1409" cy="640"/>
            </a:xfrm>
            <a:prstGeom prst="line">
              <a:avLst/>
            </a:prstGeom>
            <a:noFill/>
            <a:ln w="9525">
              <a:solidFill>
                <a:srgbClr val="000000"/>
              </a:solidFill>
              <a:round/>
              <a:headEnd/>
              <a:tailEnd/>
            </a:ln>
          </p:spPr>
          <p:txBody>
            <a:bodyPr/>
            <a:lstStyle/>
            <a:p>
              <a:endParaRPr lang="en-US"/>
            </a:p>
          </p:txBody>
        </p:sp>
        <p:sp>
          <p:nvSpPr>
            <p:cNvPr id="60449" name="Line 32"/>
            <p:cNvSpPr>
              <a:spLocks noChangeShapeType="1"/>
            </p:cNvSpPr>
            <p:nvPr/>
          </p:nvSpPr>
          <p:spPr bwMode="auto">
            <a:xfrm>
              <a:off x="7520" y="3997"/>
              <a:ext cx="470" cy="0"/>
            </a:xfrm>
            <a:prstGeom prst="line">
              <a:avLst/>
            </a:prstGeom>
            <a:noFill/>
            <a:ln w="9525">
              <a:solidFill>
                <a:srgbClr val="000000"/>
              </a:solidFill>
              <a:round/>
              <a:headEnd/>
              <a:tailEnd type="triangle" w="med" len="med"/>
            </a:ln>
          </p:spPr>
          <p:txBody>
            <a:bodyPr/>
            <a:lstStyle/>
            <a:p>
              <a:endParaRPr lang="en-US"/>
            </a:p>
          </p:txBody>
        </p:sp>
      </p:grpSp>
      <p:sp>
        <p:nvSpPr>
          <p:cNvPr id="34" name="Date Placeholder 33"/>
          <p:cNvSpPr>
            <a:spLocks noGrp="1"/>
          </p:cNvSpPr>
          <p:nvPr>
            <p:ph type="dt" sz="half" idx="10"/>
          </p:nvPr>
        </p:nvSpPr>
        <p:spPr/>
        <p:txBody>
          <a:bodyPr/>
          <a:lstStyle/>
          <a:p>
            <a:fld id="{BDA7FBC5-1C04-4453-A60A-BAFC49D08918}" type="datetime1">
              <a:rPr lang="en-US" smtClean="0"/>
              <a:pPr/>
              <a:t>5/27/2022</a:t>
            </a:fld>
            <a:endParaRPr lang="en-US"/>
          </a:p>
        </p:txBody>
      </p:sp>
      <p:sp>
        <p:nvSpPr>
          <p:cNvPr id="35" name="Footer Placeholder 34"/>
          <p:cNvSpPr>
            <a:spLocks noGrp="1"/>
          </p:cNvSpPr>
          <p:nvPr>
            <p:ph type="ftr" sz="quarter" idx="11"/>
          </p:nvPr>
        </p:nvSpPr>
        <p:spPr/>
        <p:txBody>
          <a:bodyPr/>
          <a:lstStyle/>
          <a:p>
            <a:r>
              <a:rPr lang="en-US"/>
              <a:t>Dr. Anil Ahlawat, KIET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p:spPr>
        <p:txBody>
          <a:bodyPr/>
          <a:lstStyle/>
          <a:p>
            <a:fld id="{523DB89F-623D-49B8-8DF2-AA83BFBDD59E}" type="slidenum">
              <a:rPr lang="en-GB" smtClean="0">
                <a:cs typeface="Arial" pitchFamily="34" charset="0"/>
              </a:rPr>
              <a:pPr/>
              <a:t>79</a:t>
            </a:fld>
            <a:endParaRPr lang="en-GB">
              <a:cs typeface="Arial" pitchFamily="34" charset="0"/>
            </a:endParaRPr>
          </a:p>
        </p:txBody>
      </p:sp>
      <p:sp>
        <p:nvSpPr>
          <p:cNvPr id="61443" name="Rectangle 2"/>
          <p:cNvSpPr>
            <a:spLocks noGrp="1" noChangeArrowheads="1"/>
          </p:cNvSpPr>
          <p:nvPr>
            <p:ph type="title"/>
          </p:nvPr>
        </p:nvSpPr>
        <p:spPr/>
        <p:txBody>
          <a:bodyPr>
            <a:normAutofit fontScale="90000"/>
          </a:bodyPr>
          <a:lstStyle/>
          <a:p>
            <a:r>
              <a:rPr lang="en-US"/>
              <a:t>Function Approximation:</a:t>
            </a:r>
            <a:br>
              <a:rPr lang="en-US"/>
            </a:br>
            <a:r>
              <a:rPr lang="en-US"/>
              <a:t>Learning Sinus Function</a:t>
            </a:r>
            <a:endParaRPr lang="en-GB"/>
          </a:p>
        </p:txBody>
      </p:sp>
      <p:sp>
        <p:nvSpPr>
          <p:cNvPr id="61444" name="Rectangle 33"/>
          <p:cNvSpPr>
            <a:spLocks noGrp="1" noChangeArrowheads="1"/>
          </p:cNvSpPr>
          <p:nvPr>
            <p:ph type="body" idx="1"/>
          </p:nvPr>
        </p:nvSpPr>
        <p:spPr/>
        <p:txBody>
          <a:bodyPr/>
          <a:lstStyle/>
          <a:p>
            <a:pPr>
              <a:lnSpc>
                <a:spcPct val="80000"/>
              </a:lnSpc>
            </a:pPr>
            <a:r>
              <a:rPr lang="en-GB" sz="2400" dirty="0"/>
              <a:t>P = 0:0.1:10;</a:t>
            </a:r>
          </a:p>
          <a:p>
            <a:pPr>
              <a:lnSpc>
                <a:spcPct val="80000"/>
              </a:lnSpc>
            </a:pPr>
            <a:r>
              <a:rPr lang="en-GB" sz="2400" dirty="0"/>
              <a:t>T = sin(P)*10.0;</a:t>
            </a:r>
          </a:p>
          <a:p>
            <a:pPr>
              <a:lnSpc>
                <a:spcPct val="80000"/>
              </a:lnSpc>
            </a:pPr>
            <a:endParaRPr lang="en-GB" sz="2400" dirty="0"/>
          </a:p>
          <a:p>
            <a:pPr>
              <a:lnSpc>
                <a:spcPct val="80000"/>
              </a:lnSpc>
            </a:pPr>
            <a:r>
              <a:rPr lang="en-GB" sz="2400" dirty="0"/>
              <a:t>net = </a:t>
            </a:r>
            <a:r>
              <a:rPr lang="en-GB" sz="2400" dirty="0" err="1"/>
              <a:t>newff</a:t>
            </a:r>
            <a:r>
              <a:rPr lang="en-GB" sz="2400" dirty="0"/>
              <a:t>([0.0 10.0],[8 1],{'</a:t>
            </a:r>
            <a:r>
              <a:rPr lang="en-GB" sz="2400" dirty="0" err="1"/>
              <a:t>tansig</a:t>
            </a:r>
            <a:r>
              <a:rPr lang="en-GB" sz="2400" dirty="0"/>
              <a:t>' '</a:t>
            </a:r>
            <a:r>
              <a:rPr lang="en-GB" sz="2400" dirty="0" err="1"/>
              <a:t>purelin</a:t>
            </a:r>
            <a:r>
              <a:rPr lang="en-GB" sz="2400" dirty="0"/>
              <a:t>'});</a:t>
            </a:r>
          </a:p>
          <a:p>
            <a:pPr>
              <a:lnSpc>
                <a:spcPct val="80000"/>
              </a:lnSpc>
            </a:pPr>
            <a:r>
              <a:rPr lang="en-US" sz="2400" dirty="0"/>
              <a:t>plot(P,T); pause;</a:t>
            </a:r>
          </a:p>
          <a:p>
            <a:pPr>
              <a:lnSpc>
                <a:spcPct val="80000"/>
              </a:lnSpc>
            </a:pPr>
            <a:r>
              <a:rPr lang="en-GB" sz="2400" dirty="0"/>
              <a:t>Y = </a:t>
            </a:r>
            <a:r>
              <a:rPr lang="en-GB" sz="2400" dirty="0" err="1"/>
              <a:t>sim</a:t>
            </a:r>
            <a:r>
              <a:rPr lang="en-GB" sz="2400" dirty="0"/>
              <a:t>(</a:t>
            </a:r>
            <a:r>
              <a:rPr lang="en-GB" sz="2400" dirty="0" err="1"/>
              <a:t>net,P</a:t>
            </a:r>
            <a:r>
              <a:rPr lang="en-GB" sz="2400" dirty="0"/>
              <a:t>); plot(</a:t>
            </a:r>
            <a:r>
              <a:rPr lang="en-GB" sz="2400" dirty="0" err="1"/>
              <a:t>P,T,P,Y,’o</a:t>
            </a:r>
            <a:r>
              <a:rPr lang="en-GB" sz="2400" dirty="0"/>
              <a:t>’); pause;</a:t>
            </a:r>
          </a:p>
          <a:p>
            <a:pPr>
              <a:lnSpc>
                <a:spcPct val="80000"/>
              </a:lnSpc>
            </a:pPr>
            <a:endParaRPr lang="en-GB" sz="2400" dirty="0"/>
          </a:p>
          <a:p>
            <a:pPr>
              <a:lnSpc>
                <a:spcPct val="80000"/>
              </a:lnSpc>
            </a:pPr>
            <a:r>
              <a:rPr lang="en-GB" sz="2400" dirty="0" err="1"/>
              <a:t>net.trainParam.epochs</a:t>
            </a:r>
            <a:r>
              <a:rPr lang="en-GB" sz="2400" dirty="0"/>
              <a:t> = 5000;</a:t>
            </a:r>
          </a:p>
          <a:p>
            <a:pPr>
              <a:lnSpc>
                <a:spcPct val="80000"/>
              </a:lnSpc>
            </a:pPr>
            <a:r>
              <a:rPr lang="en-GB" sz="2400" dirty="0"/>
              <a:t>net = train(</a:t>
            </a:r>
            <a:r>
              <a:rPr lang="en-GB" sz="2400" dirty="0" err="1"/>
              <a:t>net,P,T</a:t>
            </a:r>
            <a:r>
              <a:rPr lang="en-GB" sz="2400" dirty="0"/>
              <a:t>);</a:t>
            </a:r>
          </a:p>
          <a:p>
            <a:pPr>
              <a:lnSpc>
                <a:spcPct val="80000"/>
              </a:lnSpc>
            </a:pPr>
            <a:endParaRPr lang="en-GB" sz="2400" dirty="0"/>
          </a:p>
          <a:p>
            <a:pPr>
              <a:lnSpc>
                <a:spcPct val="80000"/>
              </a:lnSpc>
            </a:pPr>
            <a:r>
              <a:rPr lang="en-GB" sz="2400" dirty="0"/>
              <a:t>Y = </a:t>
            </a:r>
            <a:r>
              <a:rPr lang="en-GB" sz="2400" dirty="0" err="1"/>
              <a:t>sim</a:t>
            </a:r>
            <a:r>
              <a:rPr lang="en-GB" sz="2400" dirty="0"/>
              <a:t>(</a:t>
            </a:r>
            <a:r>
              <a:rPr lang="en-GB" sz="2400" dirty="0" err="1"/>
              <a:t>net,P</a:t>
            </a:r>
            <a:r>
              <a:rPr lang="en-GB" sz="2400" dirty="0"/>
              <a:t>); plot(</a:t>
            </a:r>
            <a:r>
              <a:rPr lang="en-GB" sz="2400" dirty="0" err="1"/>
              <a:t>P,T,P,Y,’o</a:t>
            </a:r>
            <a:r>
              <a:rPr lang="en-GB" sz="2400" dirty="0"/>
              <a:t>’);</a:t>
            </a:r>
          </a:p>
        </p:txBody>
      </p:sp>
      <p:sp>
        <p:nvSpPr>
          <p:cNvPr id="5" name="Date Placeholder 4"/>
          <p:cNvSpPr>
            <a:spLocks noGrp="1"/>
          </p:cNvSpPr>
          <p:nvPr>
            <p:ph type="dt" sz="half" idx="10"/>
          </p:nvPr>
        </p:nvSpPr>
        <p:spPr/>
        <p:txBody>
          <a:bodyPr/>
          <a:lstStyle/>
          <a:p>
            <a:fld id="{4405FE0B-9B8E-41C5-9354-D3AC28F9D15F}" type="datetime1">
              <a:rPr lang="en-US" smtClean="0"/>
              <a:pPr/>
              <a:t>5/27/2022</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8" charset="0"/>
                <a:cs typeface="Times New Roman" pitchFamily="18" charset="0"/>
              </a:rPr>
              <a:t>How do our brains work?</a:t>
            </a:r>
          </a:p>
        </p:txBody>
      </p:sp>
      <p:sp>
        <p:nvSpPr>
          <p:cNvPr id="25604" name="Text Box 4"/>
          <p:cNvSpPr txBox="1">
            <a:spLocks noChangeArrowheads="1"/>
          </p:cNvSpPr>
          <p:nvPr/>
        </p:nvSpPr>
        <p:spPr bwMode="auto">
          <a:xfrm>
            <a:off x="304800" y="1524000"/>
            <a:ext cx="8305800" cy="5018939"/>
          </a:xfrm>
          <a:prstGeom prst="rect">
            <a:avLst/>
          </a:prstGeom>
          <a:noFill/>
          <a:ln w="9525">
            <a:noFill/>
            <a:round/>
            <a:headEnd/>
            <a:tailEnd/>
          </a:ln>
          <a:effectLst/>
        </p:spPr>
        <p:txBody>
          <a:bodyPr lIns="90000" tIns="46800" rIns="90000" bIns="46800">
            <a:spAutoFit/>
          </a:bodyPr>
          <a:lstStyle/>
          <a:p>
            <a:pPr marL="269875" indent="-269875">
              <a:lnSpc>
                <a:spcPct val="100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FF0000"/>
                </a:solidFill>
                <a:latin typeface="Times New Roman" pitchFamily="18" charset="0"/>
                <a:cs typeface="Times New Roman" pitchFamily="18" charset="0"/>
              </a:rPr>
              <a:t>A neuron is connected to other neurons through about </a:t>
            </a:r>
            <a:r>
              <a:rPr lang="en-GB" sz="3200" i="1" dirty="0">
                <a:solidFill>
                  <a:srgbClr val="FF0000"/>
                </a:solidFill>
                <a:latin typeface="Times New Roman" pitchFamily="18" charset="0"/>
                <a:cs typeface="Times New Roman" pitchFamily="18" charset="0"/>
              </a:rPr>
              <a:t>10,000 synapses</a:t>
            </a:r>
          </a:p>
          <a:p>
            <a:pPr marL="269875" indent="-269875">
              <a:lnSpc>
                <a:spcPct val="100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3200" i="1" dirty="0">
              <a:solidFill>
                <a:srgbClr val="FF0000"/>
              </a:solidFill>
              <a:latin typeface="Times New Roman" pitchFamily="18" charset="0"/>
              <a:cs typeface="Times New Roman" pitchFamily="18" charset="0"/>
            </a:endParaRPr>
          </a:p>
          <a:p>
            <a:pPr marL="269875" indent="-269875">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000000"/>
                </a:solidFill>
                <a:latin typeface="Times New Roman" pitchFamily="18" charset="0"/>
                <a:cs typeface="Times New Roman" pitchFamily="18" charset="0"/>
              </a:rPr>
              <a:t>A neuron receives input from other neurons. Inputs are combined.</a:t>
            </a:r>
          </a:p>
          <a:p>
            <a:pPr marL="269875" indent="-269875">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3200" dirty="0">
              <a:solidFill>
                <a:srgbClr val="000000"/>
              </a:solidFill>
              <a:latin typeface="Times New Roman" pitchFamily="18" charset="0"/>
              <a:cs typeface="Times New Roman" pitchFamily="18" charset="0"/>
            </a:endParaRPr>
          </a:p>
          <a:p>
            <a:pPr marL="269875" indent="-269875">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000000"/>
                </a:solidFill>
                <a:latin typeface="Times New Roman" pitchFamily="18" charset="0"/>
                <a:cs typeface="Times New Roman" pitchFamily="18" charset="0"/>
              </a:rPr>
              <a:t>Once input exceeds a critical level, the neuron discharges a spike ‐ an electrical pulse that travels from the body, down the axon, to the next neuron(s)</a:t>
            </a:r>
            <a:endParaRPr lang="en-GB" sz="3200" i="1" dirty="0">
              <a:solidFill>
                <a:srgbClr val="FF0000"/>
              </a:solidFill>
              <a:latin typeface="Times New Roman" pitchFamily="18" charset="0"/>
              <a:cs typeface="Times New Roman"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p:spPr>
        <p:txBody>
          <a:bodyPr/>
          <a:lstStyle/>
          <a:p>
            <a:fld id="{AB8B3679-B805-4EC3-A46D-6508E9A91B9A}" type="slidenum">
              <a:rPr lang="en-GB" smtClean="0">
                <a:cs typeface="Arial" pitchFamily="34" charset="0"/>
              </a:rPr>
              <a:pPr/>
              <a:t>80</a:t>
            </a:fld>
            <a:endParaRPr lang="en-GB">
              <a:cs typeface="Arial" pitchFamily="34" charset="0"/>
            </a:endParaRPr>
          </a:p>
        </p:txBody>
      </p:sp>
      <p:sp>
        <p:nvSpPr>
          <p:cNvPr id="62467" name="Rectangle 2"/>
          <p:cNvSpPr>
            <a:spLocks noGrp="1" noChangeArrowheads="1"/>
          </p:cNvSpPr>
          <p:nvPr>
            <p:ph type="title"/>
          </p:nvPr>
        </p:nvSpPr>
        <p:spPr/>
        <p:txBody>
          <a:bodyPr/>
          <a:lstStyle/>
          <a:p>
            <a:r>
              <a:rPr lang="en-US"/>
              <a:t>Digit Recognition:</a:t>
            </a:r>
            <a:endParaRPr lang="en-GB"/>
          </a:p>
        </p:txBody>
      </p:sp>
      <p:sp>
        <p:nvSpPr>
          <p:cNvPr id="62468" name="Rectangle 3"/>
          <p:cNvSpPr>
            <a:spLocks noGrp="1" noChangeArrowheads="1"/>
          </p:cNvSpPr>
          <p:nvPr>
            <p:ph type="body" idx="1"/>
          </p:nvPr>
        </p:nvSpPr>
        <p:spPr/>
        <p:txBody>
          <a:bodyPr>
            <a:noAutofit/>
          </a:bodyPr>
          <a:lstStyle/>
          <a:p>
            <a:pPr>
              <a:lnSpc>
                <a:spcPct val="80000"/>
              </a:lnSpc>
            </a:pPr>
            <a:r>
              <a:rPr lang="en-GB" sz="1200" b="1" dirty="0"/>
              <a:t>P = [ 1 0 1 1 1 1 1 1 1 1  ;</a:t>
            </a:r>
          </a:p>
          <a:p>
            <a:pPr>
              <a:lnSpc>
                <a:spcPct val="80000"/>
              </a:lnSpc>
            </a:pPr>
            <a:r>
              <a:rPr lang="en-GB" sz="1200" b="1" dirty="0"/>
              <a:t>        1 1 1 1 0 1 1 1 1 1  ;</a:t>
            </a:r>
          </a:p>
          <a:p>
            <a:pPr>
              <a:lnSpc>
                <a:spcPct val="80000"/>
              </a:lnSpc>
            </a:pPr>
            <a:r>
              <a:rPr lang="en-GB" sz="1200" b="1" dirty="0"/>
              <a:t>        1 0 1 1 1 1 1 1 1 1  ;</a:t>
            </a:r>
          </a:p>
          <a:p>
            <a:pPr>
              <a:lnSpc>
                <a:spcPct val="80000"/>
              </a:lnSpc>
            </a:pPr>
            <a:r>
              <a:rPr lang="en-GB" sz="1200" b="1" dirty="0"/>
              <a:t>        1 0 0 0 1 1 1 0 1 1  ;</a:t>
            </a:r>
          </a:p>
          <a:p>
            <a:pPr>
              <a:lnSpc>
                <a:spcPct val="80000"/>
              </a:lnSpc>
            </a:pPr>
            <a:r>
              <a:rPr lang="en-GB" sz="1200" b="1" dirty="0"/>
              <a:t>        0 1 0 0 0 0 0 0 0 0  ;</a:t>
            </a:r>
          </a:p>
          <a:p>
            <a:pPr>
              <a:lnSpc>
                <a:spcPct val="80000"/>
              </a:lnSpc>
            </a:pPr>
            <a:r>
              <a:rPr lang="en-GB" sz="1200" b="1" dirty="0"/>
              <a:t>        1 0 1 1 1 0 0 1 1 1  ;</a:t>
            </a:r>
          </a:p>
          <a:p>
            <a:pPr>
              <a:lnSpc>
                <a:spcPct val="80000"/>
              </a:lnSpc>
            </a:pPr>
            <a:r>
              <a:rPr lang="en-GB" sz="1200" b="1" dirty="0"/>
              <a:t>        1 0 1 1 1 1 1 0 1 1  ;</a:t>
            </a:r>
          </a:p>
          <a:p>
            <a:pPr>
              <a:lnSpc>
                <a:spcPct val="80000"/>
              </a:lnSpc>
            </a:pPr>
            <a:r>
              <a:rPr lang="en-GB" sz="1200" b="1" dirty="0"/>
              <a:t>        0 1 1 1 1 1 1 0 1 1  ;</a:t>
            </a:r>
          </a:p>
          <a:p>
            <a:pPr>
              <a:lnSpc>
                <a:spcPct val="80000"/>
              </a:lnSpc>
            </a:pPr>
            <a:r>
              <a:rPr lang="en-GB" sz="1200" b="1" dirty="0"/>
              <a:t>        1 0 1 1 1 1 1 1 1 1  ;</a:t>
            </a:r>
          </a:p>
          <a:p>
            <a:pPr>
              <a:lnSpc>
                <a:spcPct val="80000"/>
              </a:lnSpc>
            </a:pPr>
            <a:r>
              <a:rPr lang="en-GB" sz="1200" b="1" dirty="0"/>
              <a:t>        1 0 1 0 0 0 1 0 1 0  ;</a:t>
            </a:r>
          </a:p>
          <a:p>
            <a:pPr>
              <a:lnSpc>
                <a:spcPct val="80000"/>
              </a:lnSpc>
            </a:pPr>
            <a:r>
              <a:rPr lang="en-GB" sz="1200" b="1" dirty="0"/>
              <a:t>        0 1 0 0 0 0 0 0 0 0  ;</a:t>
            </a:r>
          </a:p>
          <a:p>
            <a:pPr>
              <a:lnSpc>
                <a:spcPct val="80000"/>
              </a:lnSpc>
            </a:pPr>
            <a:r>
              <a:rPr lang="en-GB" sz="1200" b="1" dirty="0"/>
              <a:t>        1 0 0 1 1 1 1 1 1 1  ;</a:t>
            </a:r>
          </a:p>
          <a:p>
            <a:pPr>
              <a:lnSpc>
                <a:spcPct val="80000"/>
              </a:lnSpc>
            </a:pPr>
            <a:r>
              <a:rPr lang="en-GB" sz="1200" b="1" dirty="0"/>
              <a:t>        1 0 1 1 0 1 1 0 1 1  ;</a:t>
            </a:r>
          </a:p>
          <a:p>
            <a:pPr>
              <a:lnSpc>
                <a:spcPct val="80000"/>
              </a:lnSpc>
            </a:pPr>
            <a:r>
              <a:rPr lang="en-GB" sz="1200" b="1" dirty="0"/>
              <a:t>        1 1 1 1 0 1 1 0 1 1  ;</a:t>
            </a:r>
          </a:p>
          <a:p>
            <a:pPr>
              <a:lnSpc>
                <a:spcPct val="80000"/>
              </a:lnSpc>
            </a:pPr>
            <a:r>
              <a:rPr lang="en-GB" sz="1200" b="1" dirty="0"/>
              <a:t>        1 0 1 1 1 1 1 1 1 1  ];</a:t>
            </a:r>
          </a:p>
          <a:p>
            <a:pPr>
              <a:lnSpc>
                <a:spcPct val="80000"/>
              </a:lnSpc>
            </a:pPr>
            <a:endParaRPr lang="en-GB" sz="1200" b="1" dirty="0"/>
          </a:p>
          <a:p>
            <a:pPr>
              <a:lnSpc>
                <a:spcPct val="80000"/>
              </a:lnSpc>
            </a:pPr>
            <a:r>
              <a:rPr lang="en-GB" sz="1200" b="1" dirty="0"/>
              <a:t>T = [ 1 0 0 0 0 0 0 0 0 0 ;</a:t>
            </a:r>
          </a:p>
          <a:p>
            <a:pPr>
              <a:lnSpc>
                <a:spcPct val="80000"/>
              </a:lnSpc>
            </a:pPr>
            <a:r>
              <a:rPr lang="en-GB" sz="1200" b="1" dirty="0"/>
              <a:t>        0 1 0 0 0 0 0 0 0 0 ;</a:t>
            </a:r>
          </a:p>
          <a:p>
            <a:pPr>
              <a:lnSpc>
                <a:spcPct val="80000"/>
              </a:lnSpc>
            </a:pPr>
            <a:r>
              <a:rPr lang="en-GB" sz="1200" b="1" dirty="0"/>
              <a:t>        0 0 1 0 0 0 0 0 0 0 ;</a:t>
            </a:r>
          </a:p>
          <a:p>
            <a:pPr>
              <a:lnSpc>
                <a:spcPct val="80000"/>
              </a:lnSpc>
            </a:pPr>
            <a:r>
              <a:rPr lang="en-GB" sz="1200" b="1" dirty="0"/>
              <a:t>        0 0 0 1 0 0 0 0 0 0 ;</a:t>
            </a:r>
          </a:p>
          <a:p>
            <a:pPr>
              <a:lnSpc>
                <a:spcPct val="80000"/>
              </a:lnSpc>
            </a:pPr>
            <a:r>
              <a:rPr lang="en-GB" sz="1200" b="1" dirty="0"/>
              <a:t>        0 0 0 0 1 0 0 0 0 0 ;</a:t>
            </a:r>
          </a:p>
          <a:p>
            <a:pPr>
              <a:lnSpc>
                <a:spcPct val="80000"/>
              </a:lnSpc>
            </a:pPr>
            <a:r>
              <a:rPr lang="en-GB" sz="1200" b="1" dirty="0"/>
              <a:t>        0 0 0 0 0 1 0 0 0 0 ;</a:t>
            </a:r>
          </a:p>
          <a:p>
            <a:pPr>
              <a:lnSpc>
                <a:spcPct val="80000"/>
              </a:lnSpc>
            </a:pPr>
            <a:r>
              <a:rPr lang="en-GB" sz="1200" b="1" dirty="0"/>
              <a:t>        0 0 0 0 0 0 1 0 0 0 ;</a:t>
            </a:r>
          </a:p>
          <a:p>
            <a:pPr>
              <a:lnSpc>
                <a:spcPct val="80000"/>
              </a:lnSpc>
            </a:pPr>
            <a:r>
              <a:rPr lang="en-GB" sz="1200" b="1" dirty="0"/>
              <a:t>        0 0 0 0 0 0 0 1 0 0 ;</a:t>
            </a:r>
          </a:p>
          <a:p>
            <a:pPr>
              <a:lnSpc>
                <a:spcPct val="80000"/>
              </a:lnSpc>
            </a:pPr>
            <a:r>
              <a:rPr lang="en-GB" sz="1200" b="1" dirty="0"/>
              <a:t>        0 0 0 0 0 0 0 0 1 0 ;</a:t>
            </a:r>
          </a:p>
          <a:p>
            <a:pPr>
              <a:lnSpc>
                <a:spcPct val="80000"/>
              </a:lnSpc>
            </a:pPr>
            <a:r>
              <a:rPr lang="en-GB" sz="1200" b="1" dirty="0"/>
              <a:t>        0 0 0 0 0 0 0 0 0 1 ];</a:t>
            </a:r>
          </a:p>
        </p:txBody>
      </p:sp>
      <p:sp>
        <p:nvSpPr>
          <p:cNvPr id="5" name="Date Placeholder 4"/>
          <p:cNvSpPr>
            <a:spLocks noGrp="1"/>
          </p:cNvSpPr>
          <p:nvPr>
            <p:ph type="dt" sz="half" idx="10"/>
          </p:nvPr>
        </p:nvSpPr>
        <p:spPr/>
        <p:txBody>
          <a:bodyPr/>
          <a:lstStyle/>
          <a:p>
            <a:fld id="{A9D155FF-10AF-4B1A-B1D8-788C48C4D42E}" type="datetime1">
              <a:rPr lang="en-US" smtClean="0"/>
              <a:pPr/>
              <a:t>5/27/2022</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p:spPr>
        <p:txBody>
          <a:bodyPr/>
          <a:lstStyle/>
          <a:p>
            <a:fld id="{CB95ED5B-3FB1-478B-A1D4-8A71A6E3297C}" type="slidenum">
              <a:rPr lang="en-GB" smtClean="0">
                <a:cs typeface="Arial" pitchFamily="34" charset="0"/>
              </a:rPr>
              <a:pPr/>
              <a:t>81</a:t>
            </a:fld>
            <a:endParaRPr lang="en-GB">
              <a:cs typeface="Arial" pitchFamily="34" charset="0"/>
            </a:endParaRPr>
          </a:p>
        </p:txBody>
      </p:sp>
      <p:sp>
        <p:nvSpPr>
          <p:cNvPr id="63491" name="Rectangle 2"/>
          <p:cNvSpPr>
            <a:spLocks noGrp="1" noChangeArrowheads="1"/>
          </p:cNvSpPr>
          <p:nvPr>
            <p:ph type="title"/>
          </p:nvPr>
        </p:nvSpPr>
        <p:spPr/>
        <p:txBody>
          <a:bodyPr/>
          <a:lstStyle/>
          <a:p>
            <a:r>
              <a:rPr lang="en-US"/>
              <a:t>Digit Recognition:</a:t>
            </a:r>
            <a:endParaRPr lang="en-GB"/>
          </a:p>
        </p:txBody>
      </p:sp>
      <p:sp>
        <p:nvSpPr>
          <p:cNvPr id="63492" name="Rectangle 3"/>
          <p:cNvSpPr>
            <a:spLocks noGrp="1" noChangeArrowheads="1"/>
          </p:cNvSpPr>
          <p:nvPr>
            <p:ph type="body" idx="1"/>
          </p:nvPr>
        </p:nvSpPr>
        <p:spPr>
          <a:xfrm>
            <a:off x="0" y="2017713"/>
            <a:ext cx="8955088" cy="4114800"/>
          </a:xfrm>
        </p:spPr>
        <p:txBody>
          <a:bodyPr/>
          <a:lstStyle/>
          <a:p>
            <a:pPr>
              <a:buFont typeface="Wingdings" pitchFamily="2" charset="2"/>
              <a:buNone/>
            </a:pPr>
            <a:r>
              <a:rPr lang="en-GB" sz="1800" b="1"/>
              <a:t>    net = newff([0 1;0 1;0 1;0 1;0 1;0 1;0 1; 0 1;0 1;0 1;0 1;0 1;0 1;0 1;0 1], [20 10],{'tansig' 'tansig'});</a:t>
            </a:r>
          </a:p>
          <a:p>
            <a:pPr>
              <a:buFont typeface="Wingdings" pitchFamily="2" charset="2"/>
              <a:buNone/>
            </a:pPr>
            <a:endParaRPr lang="en-GB" sz="1800" b="1"/>
          </a:p>
          <a:p>
            <a:pPr>
              <a:buFont typeface="Wingdings" pitchFamily="2" charset="2"/>
              <a:buNone/>
            </a:pPr>
            <a:r>
              <a:rPr lang="en-GB" sz="1800" b="1"/>
              <a:t>    net.trainParam.epochs = 4850;</a:t>
            </a:r>
          </a:p>
          <a:p>
            <a:pPr>
              <a:buFont typeface="Wingdings" pitchFamily="2" charset="2"/>
              <a:buNone/>
            </a:pPr>
            <a:r>
              <a:rPr lang="en-GB" sz="1800" b="1"/>
              <a:t>    net = train(net,P,T);</a:t>
            </a:r>
          </a:p>
          <a:p>
            <a:endParaRPr lang="en-GB" sz="4000"/>
          </a:p>
        </p:txBody>
      </p:sp>
      <p:sp>
        <p:nvSpPr>
          <p:cNvPr id="5" name="Date Placeholder 4"/>
          <p:cNvSpPr>
            <a:spLocks noGrp="1"/>
          </p:cNvSpPr>
          <p:nvPr>
            <p:ph type="dt" sz="half" idx="10"/>
          </p:nvPr>
        </p:nvSpPr>
        <p:spPr/>
        <p:txBody>
          <a:bodyPr/>
          <a:lstStyle/>
          <a:p>
            <a:fld id="{3CBE32F1-7BA6-4CCC-820E-FA116472AC89}" type="datetime1">
              <a:rPr lang="en-US" smtClean="0"/>
              <a:pPr/>
              <a:t>5/27/2022</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subTitle" idx="1"/>
          </p:nvPr>
        </p:nvSpPr>
        <p:spPr>
          <a:xfrm>
            <a:off x="1371600" y="2209800"/>
            <a:ext cx="6400800" cy="1752600"/>
          </a:xfrm>
        </p:spPr>
        <p:txBody>
          <a:bodyPr>
            <a:normAutofit/>
          </a:bodyPr>
          <a:lstStyle/>
          <a:p>
            <a:br>
              <a:rPr lang="en-US" sz="3600" dirty="0">
                <a:solidFill>
                  <a:srgbClr val="002060"/>
                </a:solidFill>
              </a:rPr>
            </a:br>
            <a:r>
              <a:rPr lang="en-US" sz="3600" dirty="0">
                <a:solidFill>
                  <a:srgbClr val="002060"/>
                </a:solidFill>
              </a:rPr>
              <a:t>Application Development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Slide </a:t>
            </a:r>
            <a:fld id="{3E0B6E43-9D97-40FB-952F-22FB45D9CF08}" type="slidenum">
              <a:rPr lang="en-GB"/>
              <a:pPr/>
              <a:t>83</a:t>
            </a:fld>
            <a:endParaRPr lang="en-GB"/>
          </a:p>
        </p:txBody>
      </p:sp>
      <p:sp>
        <p:nvSpPr>
          <p:cNvPr id="23554" name="Rectangle 2"/>
          <p:cNvSpPr>
            <a:spLocks noGrp="1" noChangeArrowheads="1"/>
          </p:cNvSpPr>
          <p:nvPr>
            <p:ph type="title"/>
          </p:nvPr>
        </p:nvSpPr>
        <p:spPr>
          <a:xfrm>
            <a:off x="457200" y="274638"/>
            <a:ext cx="8229600" cy="639762"/>
          </a:xfrm>
        </p:spPr>
        <p:txBody>
          <a:bodyPr>
            <a:normAutofit fontScale="90000"/>
          </a:bodyPr>
          <a:lstStyle/>
          <a:p>
            <a:r>
              <a:rPr lang="en-US" dirty="0"/>
              <a:t>Neural Networks Projects Are Different</a:t>
            </a:r>
            <a:endParaRPr lang="en-GB" dirty="0"/>
          </a:p>
        </p:txBody>
      </p:sp>
      <p:sp>
        <p:nvSpPr>
          <p:cNvPr id="23555" name="Rectangle 3"/>
          <p:cNvSpPr>
            <a:spLocks noGrp="1" noChangeArrowheads="1"/>
          </p:cNvSpPr>
          <p:nvPr>
            <p:ph type="body" idx="1"/>
          </p:nvPr>
        </p:nvSpPr>
        <p:spPr>
          <a:xfrm>
            <a:off x="304800" y="1219200"/>
            <a:ext cx="8458200" cy="4906963"/>
          </a:xfrm>
        </p:spPr>
        <p:txBody>
          <a:bodyPr>
            <a:noAutofit/>
          </a:bodyPr>
          <a:lstStyle/>
          <a:p>
            <a:r>
              <a:rPr lang="en-US" sz="2000" dirty="0">
                <a:solidFill>
                  <a:schemeClr val="hlink"/>
                </a:solidFill>
              </a:rPr>
              <a:t>P</a:t>
            </a:r>
            <a:r>
              <a:rPr lang="en-GB" sz="2000" dirty="0" err="1">
                <a:solidFill>
                  <a:schemeClr val="hlink"/>
                </a:solidFill>
              </a:rPr>
              <a:t>rojects</a:t>
            </a:r>
            <a:r>
              <a:rPr lang="en-GB" sz="2000" dirty="0">
                <a:solidFill>
                  <a:schemeClr val="hlink"/>
                </a:solidFill>
              </a:rPr>
              <a:t> are data driven</a:t>
            </a:r>
            <a:r>
              <a:rPr lang="en-US" sz="2000" dirty="0"/>
              <a:t>:</a:t>
            </a:r>
            <a:r>
              <a:rPr lang="en-GB" sz="2000" dirty="0"/>
              <a:t> Therefore, there is a need to collect and analyse data as part of the design process and to train the neural network. This task is often time-consuming and the effort, resources and time required are frequently underestimated </a:t>
            </a:r>
          </a:p>
          <a:p>
            <a:r>
              <a:rPr lang="en-US" sz="2000" dirty="0">
                <a:solidFill>
                  <a:schemeClr val="hlink"/>
                </a:solidFill>
              </a:rPr>
              <a:t>I</a:t>
            </a:r>
            <a:r>
              <a:rPr lang="en-GB" sz="2000" dirty="0">
                <a:solidFill>
                  <a:schemeClr val="hlink"/>
                </a:solidFill>
              </a:rPr>
              <a:t>t is not usually possible to specify fully the solution at the design stage</a:t>
            </a:r>
            <a:r>
              <a:rPr lang="en-US" sz="2000" dirty="0"/>
              <a:t>:</a:t>
            </a:r>
            <a:r>
              <a:rPr lang="en-GB" sz="2000" dirty="0"/>
              <a:t> Therefore, it is necessary to build prototypes and experiment with them in order to resolve design issues. This iterative development process can be difficult to control </a:t>
            </a:r>
          </a:p>
          <a:p>
            <a:r>
              <a:rPr lang="en-US" sz="2000" dirty="0">
                <a:solidFill>
                  <a:schemeClr val="hlink"/>
                </a:solidFill>
              </a:rPr>
              <a:t>P</a:t>
            </a:r>
            <a:r>
              <a:rPr lang="en-GB" sz="2000" dirty="0" err="1">
                <a:solidFill>
                  <a:schemeClr val="hlink"/>
                </a:solidFill>
              </a:rPr>
              <a:t>erformance</a:t>
            </a:r>
            <a:r>
              <a:rPr lang="en-GB" sz="2000" dirty="0">
                <a:solidFill>
                  <a:schemeClr val="hlink"/>
                </a:solidFill>
              </a:rPr>
              <a:t>, rather than speed of processing, is the key issue</a:t>
            </a:r>
            <a:r>
              <a:rPr lang="en-US" sz="2000" dirty="0"/>
              <a:t>:</a:t>
            </a:r>
            <a:r>
              <a:rPr lang="en-GB" sz="2000" dirty="0"/>
              <a:t> More attention must be paid to performance issues during the requirements analysis, design and test phases. Furthermore, demonstrating that the performance meets the requirements can be particularly difficult. </a:t>
            </a:r>
          </a:p>
          <a:p>
            <a:r>
              <a:rPr lang="en-US" sz="2000" dirty="0"/>
              <a:t>These issues affect the following areas :</a:t>
            </a:r>
          </a:p>
          <a:p>
            <a:pPr lvl="1"/>
            <a:r>
              <a:rPr lang="en-US" sz="2000" dirty="0"/>
              <a:t>Project planning</a:t>
            </a:r>
          </a:p>
          <a:p>
            <a:pPr lvl="1"/>
            <a:r>
              <a:rPr lang="en-US" sz="2000" dirty="0"/>
              <a:t>Project management</a:t>
            </a:r>
          </a:p>
          <a:p>
            <a:pPr lvl="1"/>
            <a:r>
              <a:rPr lang="en-US" sz="2000" dirty="0"/>
              <a:t>Project documentation</a:t>
            </a:r>
            <a:endParaRPr lang="en-GB" sz="2000" dirty="0"/>
          </a:p>
        </p:txBody>
      </p:sp>
      <p:sp>
        <p:nvSpPr>
          <p:cNvPr id="5" name="Date Placeholder 4"/>
          <p:cNvSpPr>
            <a:spLocks noGrp="1"/>
          </p:cNvSpPr>
          <p:nvPr>
            <p:ph type="dt" sz="half" idx="10"/>
          </p:nvPr>
        </p:nvSpPr>
        <p:spPr/>
        <p:txBody>
          <a:bodyPr/>
          <a:lstStyle/>
          <a:p>
            <a:fld id="{F9F5B4C3-127C-498F-89C4-CF19FD7775F6}" type="datetime1">
              <a:rPr lang="en-US" smtClean="0"/>
              <a:pPr/>
              <a:t>5/27/2022</a:t>
            </a:fld>
            <a:endParaRPr lang="en-US"/>
          </a:p>
        </p:txBody>
      </p:sp>
      <p:sp>
        <p:nvSpPr>
          <p:cNvPr id="7" name="Footer Placeholder 6"/>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555">
                                            <p:txEl>
                                              <p:pRg st="2" end="2"/>
                                            </p:txEl>
                                          </p:spTgt>
                                        </p:tgtEl>
                                        <p:attrNameLst>
                                          <p:attrName>style.visibility</p:attrName>
                                        </p:attrNameLst>
                                      </p:cBhvr>
                                      <p:to>
                                        <p:strVal val="visible"/>
                                      </p:to>
                                    </p:set>
                                    <p:anim calcmode="lin" valueType="num">
                                      <p:cBhvr additive="base">
                                        <p:cTn id="19"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555">
                                            <p:txEl>
                                              <p:pRg st="3" end="3"/>
                                            </p:txEl>
                                          </p:spTgt>
                                        </p:tgtEl>
                                        <p:attrNameLst>
                                          <p:attrName>style.visibility</p:attrName>
                                        </p:attrNameLst>
                                      </p:cBhvr>
                                      <p:to>
                                        <p:strVal val="visible"/>
                                      </p:to>
                                    </p:set>
                                    <p:anim calcmode="lin" valueType="num">
                                      <p:cBhvr additive="base">
                                        <p:cTn id="25"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3555">
                                            <p:txEl>
                                              <p:pRg st="4" end="4"/>
                                            </p:txEl>
                                          </p:spTgt>
                                        </p:tgtEl>
                                        <p:attrNameLst>
                                          <p:attrName>style.visibility</p:attrName>
                                        </p:attrNameLst>
                                      </p:cBhvr>
                                      <p:to>
                                        <p:strVal val="visible"/>
                                      </p:to>
                                    </p:set>
                                    <p:anim calcmode="lin" valueType="num">
                                      <p:cBhvr additive="base">
                                        <p:cTn id="29"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55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3555">
                                            <p:txEl>
                                              <p:pRg st="5" end="5"/>
                                            </p:txEl>
                                          </p:spTgt>
                                        </p:tgtEl>
                                        <p:attrNameLst>
                                          <p:attrName>style.visibility</p:attrName>
                                        </p:attrNameLst>
                                      </p:cBhvr>
                                      <p:to>
                                        <p:strVal val="visible"/>
                                      </p:to>
                                    </p:set>
                                    <p:anim calcmode="lin" valueType="num">
                                      <p:cBhvr additive="base">
                                        <p:cTn id="33" dur="5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3555">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3555">
                                            <p:txEl>
                                              <p:pRg st="6" end="6"/>
                                            </p:txEl>
                                          </p:spTgt>
                                        </p:tgtEl>
                                        <p:attrNameLst>
                                          <p:attrName>style.visibility</p:attrName>
                                        </p:attrNameLst>
                                      </p:cBhvr>
                                      <p:to>
                                        <p:strVal val="visible"/>
                                      </p:to>
                                    </p:set>
                                    <p:anim calcmode="lin" valueType="num">
                                      <p:cBhvr additive="base">
                                        <p:cTn id="37" dur="500" fill="hold"/>
                                        <p:tgtEl>
                                          <p:spTgt spid="2355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5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4"/>
          <p:cNvSpPr>
            <a:spLocks noGrp="1"/>
          </p:cNvSpPr>
          <p:nvPr>
            <p:ph type="sldNum" sz="quarter" idx="12"/>
          </p:nvPr>
        </p:nvSpPr>
        <p:spPr/>
        <p:txBody>
          <a:bodyPr/>
          <a:lstStyle/>
          <a:p>
            <a:r>
              <a:rPr lang="en-US"/>
              <a:t>Slide </a:t>
            </a:r>
            <a:fld id="{D895F1AB-3874-4996-ACF8-F3824C110617}" type="slidenum">
              <a:rPr lang="en-GB"/>
              <a:pPr/>
              <a:t>84</a:t>
            </a:fld>
            <a:endParaRPr lang="en-GB"/>
          </a:p>
        </p:txBody>
      </p:sp>
      <p:sp>
        <p:nvSpPr>
          <p:cNvPr id="33794" name="Rectangle 1026"/>
          <p:cNvSpPr>
            <a:spLocks noGrp="1" noChangeArrowheads="1"/>
          </p:cNvSpPr>
          <p:nvPr>
            <p:ph type="title"/>
          </p:nvPr>
        </p:nvSpPr>
        <p:spPr/>
        <p:txBody>
          <a:bodyPr/>
          <a:lstStyle/>
          <a:p>
            <a:r>
              <a:rPr lang="en-US"/>
              <a:t>Project life cycle</a:t>
            </a:r>
            <a:endParaRPr lang="en-GB"/>
          </a:p>
        </p:txBody>
      </p:sp>
      <p:sp>
        <p:nvSpPr>
          <p:cNvPr id="33795" name="AutoShape 1027"/>
          <p:cNvSpPr>
            <a:spLocks noChangeArrowheads="1"/>
          </p:cNvSpPr>
          <p:nvPr/>
        </p:nvSpPr>
        <p:spPr bwMode="auto">
          <a:xfrm>
            <a:off x="2540000" y="2057400"/>
            <a:ext cx="3657600" cy="370376"/>
          </a:xfrm>
          <a:prstGeom prst="flowChartProcess">
            <a:avLst/>
          </a:prstGeom>
          <a:solidFill>
            <a:srgbClr val="FFFFCC"/>
          </a:solidFill>
          <a:ln w="9525">
            <a:solidFill>
              <a:schemeClr val="tx1"/>
            </a:solidFill>
            <a:miter lim="800000"/>
            <a:headEnd/>
            <a:tailEnd/>
          </a:ln>
          <a:effectLst/>
        </p:spPr>
        <p:txBody>
          <a:bodyPr wrap="none" anchor="ctr"/>
          <a:lstStyle/>
          <a:p>
            <a:pPr algn="ctr"/>
            <a:r>
              <a:rPr lang="en-US" sz="1800"/>
              <a:t>Application Identification</a:t>
            </a:r>
            <a:endParaRPr lang="en-GB" sz="1800"/>
          </a:p>
        </p:txBody>
      </p:sp>
      <p:sp>
        <p:nvSpPr>
          <p:cNvPr id="33796" name="AutoShape 1028"/>
          <p:cNvSpPr>
            <a:spLocks noChangeArrowheads="1"/>
          </p:cNvSpPr>
          <p:nvPr/>
        </p:nvSpPr>
        <p:spPr bwMode="auto">
          <a:xfrm>
            <a:off x="2540000" y="2532185"/>
            <a:ext cx="3657600" cy="369277"/>
          </a:xfrm>
          <a:prstGeom prst="flowChartProcess">
            <a:avLst/>
          </a:prstGeom>
          <a:solidFill>
            <a:srgbClr val="FFFFCC"/>
          </a:solidFill>
          <a:ln w="9525">
            <a:solidFill>
              <a:schemeClr val="tx1"/>
            </a:solidFill>
            <a:miter lim="800000"/>
            <a:headEnd/>
            <a:tailEnd/>
          </a:ln>
          <a:effectLst/>
        </p:spPr>
        <p:txBody>
          <a:bodyPr wrap="none" anchor="ctr"/>
          <a:lstStyle/>
          <a:p>
            <a:pPr algn="ctr"/>
            <a:r>
              <a:rPr lang="en-US" sz="1800"/>
              <a:t>Feasibility Study</a:t>
            </a:r>
            <a:endParaRPr lang="en-GB" sz="1800"/>
          </a:p>
        </p:txBody>
      </p:sp>
      <p:sp>
        <p:nvSpPr>
          <p:cNvPr id="33797" name="AutoShape 1029"/>
          <p:cNvSpPr>
            <a:spLocks noChangeArrowheads="1"/>
          </p:cNvSpPr>
          <p:nvPr/>
        </p:nvSpPr>
        <p:spPr bwMode="auto">
          <a:xfrm>
            <a:off x="2540000" y="3113576"/>
            <a:ext cx="3657600" cy="368178"/>
          </a:xfrm>
          <a:prstGeom prst="flowChartProcess">
            <a:avLst/>
          </a:prstGeom>
          <a:solidFill>
            <a:schemeClr val="accent1"/>
          </a:solidFill>
          <a:ln w="9525">
            <a:solidFill>
              <a:schemeClr val="tx1"/>
            </a:solidFill>
            <a:miter lim="800000"/>
            <a:headEnd/>
            <a:tailEnd/>
          </a:ln>
          <a:effectLst/>
        </p:spPr>
        <p:txBody>
          <a:bodyPr wrap="none" anchor="ctr"/>
          <a:lstStyle/>
          <a:p>
            <a:pPr algn="ctr"/>
            <a:r>
              <a:rPr lang="en-US" sz="1800"/>
              <a:t>Design Prototype</a:t>
            </a:r>
            <a:endParaRPr lang="en-GB" sz="1800"/>
          </a:p>
        </p:txBody>
      </p:sp>
      <p:sp>
        <p:nvSpPr>
          <p:cNvPr id="33798" name="AutoShape 1030"/>
          <p:cNvSpPr>
            <a:spLocks noChangeArrowheads="1"/>
          </p:cNvSpPr>
          <p:nvPr/>
        </p:nvSpPr>
        <p:spPr bwMode="auto">
          <a:xfrm>
            <a:off x="2540000" y="3692769"/>
            <a:ext cx="3657600" cy="369277"/>
          </a:xfrm>
          <a:prstGeom prst="flowChartProcess">
            <a:avLst/>
          </a:prstGeom>
          <a:solidFill>
            <a:schemeClr val="accent1"/>
          </a:solidFill>
          <a:ln w="9525">
            <a:solidFill>
              <a:schemeClr val="tx1"/>
            </a:solidFill>
            <a:miter lim="800000"/>
            <a:headEnd/>
            <a:tailEnd/>
          </a:ln>
          <a:effectLst/>
        </p:spPr>
        <p:txBody>
          <a:bodyPr wrap="none" anchor="ctr"/>
          <a:lstStyle/>
          <a:p>
            <a:pPr algn="ctr"/>
            <a:r>
              <a:rPr lang="en-US" sz="1800"/>
              <a:t>Build Train and Test</a:t>
            </a:r>
            <a:endParaRPr lang="en-GB" sz="1800"/>
          </a:p>
        </p:txBody>
      </p:sp>
      <p:sp>
        <p:nvSpPr>
          <p:cNvPr id="33799" name="AutoShape 1031"/>
          <p:cNvSpPr>
            <a:spLocks noChangeArrowheads="1"/>
          </p:cNvSpPr>
          <p:nvPr/>
        </p:nvSpPr>
        <p:spPr bwMode="auto">
          <a:xfrm>
            <a:off x="2540000" y="4273062"/>
            <a:ext cx="3657600" cy="369277"/>
          </a:xfrm>
          <a:prstGeom prst="flowChartProcess">
            <a:avLst/>
          </a:prstGeom>
          <a:solidFill>
            <a:schemeClr val="accent1"/>
          </a:solidFill>
          <a:ln w="9525">
            <a:solidFill>
              <a:schemeClr val="tx1"/>
            </a:solidFill>
            <a:miter lim="800000"/>
            <a:headEnd/>
            <a:tailEnd/>
          </a:ln>
          <a:effectLst/>
        </p:spPr>
        <p:txBody>
          <a:bodyPr wrap="none" anchor="ctr"/>
          <a:lstStyle/>
          <a:p>
            <a:pPr algn="ctr"/>
            <a:r>
              <a:rPr lang="en-US" sz="1800"/>
              <a:t>Optimize prototype</a:t>
            </a:r>
            <a:endParaRPr lang="en-GB" sz="1800"/>
          </a:p>
        </p:txBody>
      </p:sp>
      <p:sp>
        <p:nvSpPr>
          <p:cNvPr id="33800" name="AutoShape 1032"/>
          <p:cNvSpPr>
            <a:spLocks noChangeArrowheads="1"/>
          </p:cNvSpPr>
          <p:nvPr/>
        </p:nvSpPr>
        <p:spPr bwMode="auto">
          <a:xfrm>
            <a:off x="2540000" y="4853354"/>
            <a:ext cx="3657600" cy="369277"/>
          </a:xfrm>
          <a:prstGeom prst="flowChartProcess">
            <a:avLst/>
          </a:prstGeom>
          <a:solidFill>
            <a:srgbClr val="FF99FF"/>
          </a:solidFill>
          <a:ln w="9525">
            <a:solidFill>
              <a:schemeClr val="tx1"/>
            </a:solidFill>
            <a:miter lim="800000"/>
            <a:headEnd/>
            <a:tailEnd/>
          </a:ln>
          <a:effectLst/>
        </p:spPr>
        <p:txBody>
          <a:bodyPr wrap="none" anchor="ctr"/>
          <a:lstStyle/>
          <a:p>
            <a:pPr algn="ctr"/>
            <a:r>
              <a:rPr lang="en-US" sz="1800"/>
              <a:t>Validate prototype</a:t>
            </a:r>
            <a:endParaRPr lang="en-GB" sz="1800"/>
          </a:p>
        </p:txBody>
      </p:sp>
      <p:sp>
        <p:nvSpPr>
          <p:cNvPr id="33801" name="AutoShape 1033"/>
          <p:cNvSpPr>
            <a:spLocks noChangeArrowheads="1"/>
          </p:cNvSpPr>
          <p:nvPr/>
        </p:nvSpPr>
        <p:spPr bwMode="auto">
          <a:xfrm>
            <a:off x="2540000" y="5381991"/>
            <a:ext cx="3657600" cy="368178"/>
          </a:xfrm>
          <a:prstGeom prst="flowChartProcess">
            <a:avLst/>
          </a:prstGeom>
          <a:solidFill>
            <a:srgbClr val="FF99FF"/>
          </a:solidFill>
          <a:ln w="9525">
            <a:solidFill>
              <a:schemeClr val="tx1"/>
            </a:solidFill>
            <a:miter lim="800000"/>
            <a:headEnd/>
            <a:tailEnd/>
          </a:ln>
          <a:effectLst/>
        </p:spPr>
        <p:txBody>
          <a:bodyPr wrap="none" anchor="ctr"/>
          <a:lstStyle/>
          <a:p>
            <a:pPr algn="ctr"/>
            <a:r>
              <a:rPr lang="en-US" sz="1800"/>
              <a:t>Implement System</a:t>
            </a:r>
            <a:endParaRPr lang="en-GB" sz="1800"/>
          </a:p>
        </p:txBody>
      </p:sp>
      <p:sp>
        <p:nvSpPr>
          <p:cNvPr id="33802" name="AutoShape 1034"/>
          <p:cNvSpPr>
            <a:spLocks noChangeArrowheads="1"/>
          </p:cNvSpPr>
          <p:nvPr/>
        </p:nvSpPr>
        <p:spPr bwMode="auto">
          <a:xfrm>
            <a:off x="2540000" y="5961185"/>
            <a:ext cx="3657600" cy="369277"/>
          </a:xfrm>
          <a:prstGeom prst="flowChartProcess">
            <a:avLst/>
          </a:prstGeom>
          <a:solidFill>
            <a:srgbClr val="FF99FF"/>
          </a:solidFill>
          <a:ln w="9525">
            <a:solidFill>
              <a:schemeClr val="tx1"/>
            </a:solidFill>
            <a:miter lim="800000"/>
            <a:headEnd/>
            <a:tailEnd/>
          </a:ln>
          <a:effectLst/>
        </p:spPr>
        <p:txBody>
          <a:bodyPr wrap="none" anchor="ctr"/>
          <a:lstStyle/>
          <a:p>
            <a:pPr algn="ctr"/>
            <a:r>
              <a:rPr lang="en-US" sz="1800"/>
              <a:t>Validate System</a:t>
            </a:r>
            <a:endParaRPr lang="en-GB" sz="1800"/>
          </a:p>
        </p:txBody>
      </p:sp>
      <p:sp>
        <p:nvSpPr>
          <p:cNvPr id="33803" name="Rectangle 1035"/>
          <p:cNvSpPr>
            <a:spLocks noChangeArrowheads="1"/>
          </p:cNvSpPr>
          <p:nvPr/>
        </p:nvSpPr>
        <p:spPr bwMode="auto">
          <a:xfrm rot="5400000">
            <a:off x="6097404" y="3343580"/>
            <a:ext cx="2638792" cy="1016000"/>
          </a:xfrm>
          <a:prstGeom prst="rect">
            <a:avLst/>
          </a:prstGeom>
          <a:solidFill>
            <a:srgbClr val="FFFF66"/>
          </a:solidFill>
          <a:ln w="9525">
            <a:solidFill>
              <a:schemeClr val="tx1"/>
            </a:solidFill>
            <a:miter lim="800000"/>
            <a:headEnd/>
            <a:tailEnd/>
          </a:ln>
          <a:effectLst/>
        </p:spPr>
        <p:txBody>
          <a:bodyPr wrap="none" anchor="ctr"/>
          <a:lstStyle/>
          <a:p>
            <a:pPr algn="ctr"/>
            <a:r>
              <a:rPr lang="en-US" sz="1800"/>
              <a:t>Data Collection</a:t>
            </a:r>
            <a:endParaRPr lang="en-GB" sz="1800"/>
          </a:p>
        </p:txBody>
      </p:sp>
      <p:sp>
        <p:nvSpPr>
          <p:cNvPr id="33804" name="Line 1036"/>
          <p:cNvSpPr>
            <a:spLocks noChangeShapeType="1"/>
          </p:cNvSpPr>
          <p:nvPr/>
        </p:nvSpPr>
        <p:spPr bwMode="auto">
          <a:xfrm>
            <a:off x="4368800" y="2427776"/>
            <a:ext cx="0" cy="104408"/>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05" name="Line 1037"/>
          <p:cNvSpPr>
            <a:spLocks noChangeShapeType="1"/>
          </p:cNvSpPr>
          <p:nvPr/>
        </p:nvSpPr>
        <p:spPr bwMode="auto">
          <a:xfrm>
            <a:off x="4368800" y="2901461"/>
            <a:ext cx="0" cy="212115"/>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06" name="Line 1038"/>
          <p:cNvSpPr>
            <a:spLocks noChangeShapeType="1"/>
          </p:cNvSpPr>
          <p:nvPr/>
        </p:nvSpPr>
        <p:spPr bwMode="auto">
          <a:xfrm>
            <a:off x="4368800" y="3481754"/>
            <a:ext cx="0" cy="211015"/>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07" name="Line 1039"/>
          <p:cNvSpPr>
            <a:spLocks noChangeShapeType="1"/>
          </p:cNvSpPr>
          <p:nvPr/>
        </p:nvSpPr>
        <p:spPr bwMode="auto">
          <a:xfrm>
            <a:off x="4368800" y="4062046"/>
            <a:ext cx="0" cy="211015"/>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08" name="Line 1040"/>
          <p:cNvSpPr>
            <a:spLocks noChangeShapeType="1"/>
          </p:cNvSpPr>
          <p:nvPr/>
        </p:nvSpPr>
        <p:spPr bwMode="auto">
          <a:xfrm>
            <a:off x="4368800" y="4642339"/>
            <a:ext cx="0" cy="211015"/>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09" name="Line 1041"/>
          <p:cNvSpPr>
            <a:spLocks noChangeShapeType="1"/>
          </p:cNvSpPr>
          <p:nvPr/>
        </p:nvSpPr>
        <p:spPr bwMode="auto">
          <a:xfrm>
            <a:off x="4368800" y="5222631"/>
            <a:ext cx="0" cy="159361"/>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10" name="Line 1042"/>
          <p:cNvSpPr>
            <a:spLocks noChangeShapeType="1"/>
          </p:cNvSpPr>
          <p:nvPr/>
        </p:nvSpPr>
        <p:spPr bwMode="auto">
          <a:xfrm>
            <a:off x="4368800" y="5750169"/>
            <a:ext cx="0" cy="211015"/>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11" name="Line 1043"/>
          <p:cNvSpPr>
            <a:spLocks noChangeShapeType="1"/>
          </p:cNvSpPr>
          <p:nvPr/>
        </p:nvSpPr>
        <p:spPr bwMode="auto">
          <a:xfrm flipH="1">
            <a:off x="6197600" y="2743200"/>
            <a:ext cx="711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12" name="Line 1044"/>
          <p:cNvSpPr>
            <a:spLocks noChangeShapeType="1"/>
          </p:cNvSpPr>
          <p:nvPr/>
        </p:nvSpPr>
        <p:spPr bwMode="auto">
          <a:xfrm flipH="1">
            <a:off x="6197600" y="3324592"/>
            <a:ext cx="711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13" name="Line 1045"/>
          <p:cNvSpPr>
            <a:spLocks noChangeShapeType="1"/>
          </p:cNvSpPr>
          <p:nvPr/>
        </p:nvSpPr>
        <p:spPr bwMode="auto">
          <a:xfrm flipH="1">
            <a:off x="6197600" y="3903785"/>
            <a:ext cx="711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14" name="Line 1046"/>
          <p:cNvSpPr>
            <a:spLocks noChangeShapeType="1"/>
          </p:cNvSpPr>
          <p:nvPr/>
        </p:nvSpPr>
        <p:spPr bwMode="auto">
          <a:xfrm flipH="1">
            <a:off x="6197600" y="4430224"/>
            <a:ext cx="711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15" name="Line 1047"/>
          <p:cNvSpPr>
            <a:spLocks noChangeShapeType="1"/>
          </p:cNvSpPr>
          <p:nvPr/>
        </p:nvSpPr>
        <p:spPr bwMode="auto">
          <a:xfrm flipH="1">
            <a:off x="6197600" y="5064369"/>
            <a:ext cx="7112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3816" name="AutoShape 1048"/>
          <p:cNvSpPr>
            <a:spLocks noChangeArrowheads="1"/>
          </p:cNvSpPr>
          <p:nvPr/>
        </p:nvSpPr>
        <p:spPr bwMode="auto">
          <a:xfrm flipV="1">
            <a:off x="1320800" y="3006969"/>
            <a:ext cx="1016000" cy="1582615"/>
          </a:xfrm>
          <a:prstGeom prst="curvedRightArrow">
            <a:avLst>
              <a:gd name="adj1" fmla="val 60000"/>
              <a:gd name="adj2" fmla="val 120000"/>
              <a:gd name="adj3" fmla="val 33333"/>
            </a:avLst>
          </a:prstGeom>
          <a:solidFill>
            <a:schemeClr val="accent1"/>
          </a:solidFill>
          <a:ln w="9525">
            <a:solidFill>
              <a:schemeClr val="tx1"/>
            </a:solidFill>
            <a:miter lim="800000"/>
            <a:headEnd/>
            <a:tailEnd/>
          </a:ln>
          <a:effectLst/>
        </p:spPr>
        <p:txBody>
          <a:bodyPr wrap="none" anchor="ctr"/>
          <a:lstStyle/>
          <a:p>
            <a:endParaRPr lang="en-US"/>
          </a:p>
        </p:txBody>
      </p:sp>
      <p:sp>
        <p:nvSpPr>
          <p:cNvPr id="33818" name="Text Box 1050"/>
          <p:cNvSpPr txBox="1">
            <a:spLocks noChangeArrowheads="1"/>
          </p:cNvSpPr>
          <p:nvPr/>
        </p:nvSpPr>
        <p:spPr bwMode="auto">
          <a:xfrm>
            <a:off x="304800" y="3481754"/>
            <a:ext cx="2235200" cy="915499"/>
          </a:xfrm>
          <a:prstGeom prst="rect">
            <a:avLst/>
          </a:prstGeom>
          <a:noFill/>
          <a:ln w="9525">
            <a:noFill/>
            <a:miter lim="800000"/>
            <a:headEnd/>
            <a:tailEnd/>
          </a:ln>
          <a:effectLst/>
        </p:spPr>
        <p:txBody>
          <a:bodyPr>
            <a:spAutoFit/>
          </a:bodyPr>
          <a:lstStyle/>
          <a:p>
            <a:pPr>
              <a:spcBef>
                <a:spcPct val="50000"/>
              </a:spcBef>
            </a:pPr>
            <a:r>
              <a:rPr lang="en-US" sz="1800"/>
              <a:t>Development and validation of prototype</a:t>
            </a:r>
            <a:endParaRPr lang="en-GB" sz="1800"/>
          </a:p>
        </p:txBody>
      </p:sp>
      <p:sp>
        <p:nvSpPr>
          <p:cNvPr id="27" name="Date Placeholder 26"/>
          <p:cNvSpPr>
            <a:spLocks noGrp="1"/>
          </p:cNvSpPr>
          <p:nvPr>
            <p:ph type="dt" sz="half" idx="10"/>
          </p:nvPr>
        </p:nvSpPr>
        <p:spPr/>
        <p:txBody>
          <a:bodyPr/>
          <a:lstStyle/>
          <a:p>
            <a:fld id="{E39EB783-6754-4DD6-9478-1AF89F34A642}" type="datetime1">
              <a:rPr lang="en-US" smtClean="0"/>
              <a:pPr/>
              <a:t>5/27/2022</a:t>
            </a:fld>
            <a:endParaRPr lang="en-US"/>
          </a:p>
        </p:txBody>
      </p:sp>
      <p:sp>
        <p:nvSpPr>
          <p:cNvPr id="29" name="Footer Placeholder 28"/>
          <p:cNvSpPr>
            <a:spLocks noGrp="1"/>
          </p:cNvSpPr>
          <p:nvPr>
            <p:ph type="ftr" sz="quarter" idx="11"/>
          </p:nvPr>
        </p:nvSpPr>
        <p:spPr/>
        <p:txBody>
          <a:bodyPr/>
          <a:lstStyle/>
          <a:p>
            <a:r>
              <a:rPr lang="en-US"/>
              <a:t>Dr. Anil Ahlawat, KIET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4"/>
          <p:cNvSpPr>
            <a:spLocks noGrp="1"/>
          </p:cNvSpPr>
          <p:nvPr>
            <p:ph type="sldNum" sz="quarter" idx="12"/>
          </p:nvPr>
        </p:nvSpPr>
        <p:spPr/>
        <p:txBody>
          <a:bodyPr/>
          <a:lstStyle/>
          <a:p>
            <a:r>
              <a:rPr lang="en-US"/>
              <a:t>Slide </a:t>
            </a:r>
            <a:fld id="{C2D5EDC1-E072-4637-A9DE-6CFEDD41A872}" type="slidenum">
              <a:rPr lang="en-GB"/>
              <a:pPr/>
              <a:t>85</a:t>
            </a:fld>
            <a:endParaRPr lang="en-GB"/>
          </a:p>
        </p:txBody>
      </p:sp>
      <p:sp>
        <p:nvSpPr>
          <p:cNvPr id="32770" name="Rectangle 2"/>
          <p:cNvSpPr>
            <a:spLocks noGrp="1" noChangeArrowheads="1"/>
          </p:cNvSpPr>
          <p:nvPr>
            <p:ph type="title"/>
          </p:nvPr>
        </p:nvSpPr>
        <p:spPr/>
        <p:txBody>
          <a:bodyPr/>
          <a:lstStyle/>
          <a:p>
            <a:r>
              <a:rPr lang="en-US"/>
              <a:t>NNs in real problems</a:t>
            </a:r>
            <a:endParaRPr lang="en-GB"/>
          </a:p>
        </p:txBody>
      </p:sp>
      <p:grpSp>
        <p:nvGrpSpPr>
          <p:cNvPr id="2" name="Group 25"/>
          <p:cNvGrpSpPr>
            <a:grpSpLocks/>
          </p:cNvGrpSpPr>
          <p:nvPr/>
        </p:nvGrpSpPr>
        <p:grpSpPr bwMode="auto">
          <a:xfrm>
            <a:off x="1066800" y="1524000"/>
            <a:ext cx="4396318" cy="5029200"/>
            <a:chOff x="720" y="1920"/>
            <a:chExt cx="1602" cy="2736"/>
          </a:xfrm>
        </p:grpSpPr>
        <p:sp>
          <p:nvSpPr>
            <p:cNvPr id="32774" name="AutoShape 6"/>
            <p:cNvSpPr>
              <a:spLocks noChangeArrowheads="1"/>
            </p:cNvSpPr>
            <p:nvPr/>
          </p:nvSpPr>
          <p:spPr bwMode="auto">
            <a:xfrm>
              <a:off x="834" y="2016"/>
              <a:ext cx="1296" cy="384"/>
            </a:xfrm>
            <a:prstGeom prst="downArrowCallout">
              <a:avLst>
                <a:gd name="adj1" fmla="val 84375"/>
                <a:gd name="adj2" fmla="val 84375"/>
                <a:gd name="adj3" fmla="val 16667"/>
                <a:gd name="adj4" fmla="val 66667"/>
              </a:avLst>
            </a:prstGeom>
            <a:solidFill>
              <a:schemeClr val="bg1"/>
            </a:solidFill>
            <a:ln w="9525">
              <a:solidFill>
                <a:schemeClr val="tx1"/>
              </a:solidFill>
              <a:miter lim="800000"/>
              <a:headEnd/>
              <a:tailEnd/>
            </a:ln>
            <a:effectLst/>
          </p:spPr>
          <p:txBody>
            <a:bodyPr wrap="none" anchor="ctr"/>
            <a:lstStyle/>
            <a:p>
              <a:pPr algn="ctr"/>
              <a:endParaRPr lang="en-GB" sz="1800"/>
            </a:p>
          </p:txBody>
        </p:sp>
        <p:sp>
          <p:nvSpPr>
            <p:cNvPr id="32772" name="AutoShape 4"/>
            <p:cNvSpPr>
              <a:spLocks noChangeArrowheads="1"/>
            </p:cNvSpPr>
            <p:nvPr/>
          </p:nvSpPr>
          <p:spPr bwMode="auto">
            <a:xfrm>
              <a:off x="834" y="4368"/>
              <a:ext cx="1344" cy="288"/>
            </a:xfrm>
            <a:prstGeom prst="bracePair">
              <a:avLst>
                <a:gd name="adj" fmla="val 8333"/>
              </a:avLst>
            </a:prstGeom>
            <a:noFill/>
            <a:ln w="9525">
              <a:solidFill>
                <a:schemeClr val="tx1"/>
              </a:solidFill>
              <a:miter lim="800000"/>
              <a:headEnd/>
              <a:tailEnd/>
            </a:ln>
            <a:effectLst/>
          </p:spPr>
          <p:txBody>
            <a:bodyPr wrap="none" anchor="ctr"/>
            <a:lstStyle/>
            <a:p>
              <a:pPr algn="ctr"/>
              <a:r>
                <a:rPr lang="en-US" sz="1800"/>
                <a:t>Rest of System</a:t>
              </a:r>
              <a:endParaRPr lang="en-GB" sz="1800"/>
            </a:p>
          </p:txBody>
        </p:sp>
        <p:sp>
          <p:nvSpPr>
            <p:cNvPr id="32773" name="AutoShape 5"/>
            <p:cNvSpPr>
              <a:spLocks noChangeArrowheads="1"/>
            </p:cNvSpPr>
            <p:nvPr/>
          </p:nvSpPr>
          <p:spPr bwMode="auto">
            <a:xfrm>
              <a:off x="834" y="2400"/>
              <a:ext cx="1296" cy="384"/>
            </a:xfrm>
            <a:prstGeom prst="downArrowCallout">
              <a:avLst>
                <a:gd name="adj1" fmla="val 84375"/>
                <a:gd name="adj2" fmla="val 84375"/>
                <a:gd name="adj3" fmla="val 16667"/>
                <a:gd name="adj4" fmla="val 66667"/>
              </a:avLst>
            </a:prstGeom>
            <a:solidFill>
              <a:schemeClr val="bg1"/>
            </a:solidFill>
            <a:ln w="9525">
              <a:solidFill>
                <a:schemeClr val="tx1"/>
              </a:solidFill>
              <a:miter lim="800000"/>
              <a:headEnd/>
              <a:tailEnd/>
            </a:ln>
            <a:effectLst/>
          </p:spPr>
          <p:txBody>
            <a:bodyPr wrap="none" anchor="ctr"/>
            <a:lstStyle/>
            <a:p>
              <a:pPr algn="ctr"/>
              <a:r>
                <a:rPr lang="en-US" sz="1800"/>
                <a:t>Pre-processing</a:t>
              </a:r>
              <a:endParaRPr lang="en-GB" sz="1800"/>
            </a:p>
          </p:txBody>
        </p:sp>
        <p:sp>
          <p:nvSpPr>
            <p:cNvPr id="32775" name="Rectangle 7"/>
            <p:cNvSpPr>
              <a:spLocks noChangeArrowheads="1"/>
            </p:cNvSpPr>
            <p:nvPr/>
          </p:nvSpPr>
          <p:spPr bwMode="auto">
            <a:xfrm>
              <a:off x="786" y="1920"/>
              <a:ext cx="1488" cy="336"/>
            </a:xfrm>
            <a:prstGeom prst="rect">
              <a:avLst/>
            </a:prstGeom>
            <a:solidFill>
              <a:schemeClr val="bg1"/>
            </a:solidFill>
            <a:ln w="9525">
              <a:noFill/>
              <a:miter lim="800000"/>
              <a:headEnd/>
              <a:tailEnd/>
            </a:ln>
            <a:effectLst/>
          </p:spPr>
          <p:txBody>
            <a:bodyPr wrap="none" anchor="ctr"/>
            <a:lstStyle/>
            <a:p>
              <a:endParaRPr lang="en-US"/>
            </a:p>
          </p:txBody>
        </p:sp>
        <p:sp>
          <p:nvSpPr>
            <p:cNvPr id="32771" name="AutoShape 3"/>
            <p:cNvSpPr>
              <a:spLocks noChangeArrowheads="1"/>
            </p:cNvSpPr>
            <p:nvPr/>
          </p:nvSpPr>
          <p:spPr bwMode="auto">
            <a:xfrm>
              <a:off x="720" y="1980"/>
              <a:ext cx="1602" cy="288"/>
            </a:xfrm>
            <a:prstGeom prst="bracePair">
              <a:avLst>
                <a:gd name="adj" fmla="val 8333"/>
              </a:avLst>
            </a:prstGeom>
            <a:noFill/>
            <a:ln w="9525">
              <a:solidFill>
                <a:schemeClr val="tx1"/>
              </a:solidFill>
              <a:miter lim="800000"/>
              <a:headEnd/>
              <a:tailEnd/>
            </a:ln>
            <a:effectLst/>
          </p:spPr>
          <p:txBody>
            <a:bodyPr wrap="none" anchor="ctr"/>
            <a:lstStyle/>
            <a:p>
              <a:pPr algn="ctr"/>
              <a:r>
                <a:rPr lang="en-US" sz="1800"/>
                <a:t>Rest of System</a:t>
              </a:r>
              <a:endParaRPr lang="en-GB" sz="1800"/>
            </a:p>
          </p:txBody>
        </p:sp>
        <p:sp>
          <p:nvSpPr>
            <p:cNvPr id="32776" name="AutoShape 8"/>
            <p:cNvSpPr>
              <a:spLocks noChangeArrowheads="1"/>
            </p:cNvSpPr>
            <p:nvPr/>
          </p:nvSpPr>
          <p:spPr bwMode="auto">
            <a:xfrm>
              <a:off x="834" y="2784"/>
              <a:ext cx="1296" cy="384"/>
            </a:xfrm>
            <a:prstGeom prst="downArrowCallout">
              <a:avLst>
                <a:gd name="adj1" fmla="val 84375"/>
                <a:gd name="adj2" fmla="val 84375"/>
                <a:gd name="adj3" fmla="val 16667"/>
                <a:gd name="adj4" fmla="val 66667"/>
              </a:avLst>
            </a:prstGeom>
            <a:solidFill>
              <a:schemeClr val="bg1"/>
            </a:solidFill>
            <a:ln w="9525">
              <a:solidFill>
                <a:schemeClr val="tx1"/>
              </a:solidFill>
              <a:miter lim="800000"/>
              <a:headEnd/>
              <a:tailEnd/>
            </a:ln>
            <a:effectLst/>
          </p:spPr>
          <p:txBody>
            <a:bodyPr wrap="none" anchor="ctr"/>
            <a:lstStyle/>
            <a:p>
              <a:pPr algn="ctr"/>
              <a:r>
                <a:rPr lang="en-US" sz="1800"/>
                <a:t>Input encode</a:t>
              </a:r>
              <a:endParaRPr lang="en-GB" sz="1800"/>
            </a:p>
          </p:txBody>
        </p:sp>
        <p:sp>
          <p:nvSpPr>
            <p:cNvPr id="32777" name="AutoShape 9"/>
            <p:cNvSpPr>
              <a:spLocks noChangeArrowheads="1"/>
            </p:cNvSpPr>
            <p:nvPr/>
          </p:nvSpPr>
          <p:spPr bwMode="auto">
            <a:xfrm>
              <a:off x="834" y="3168"/>
              <a:ext cx="1296" cy="384"/>
            </a:xfrm>
            <a:prstGeom prst="downArrowCallout">
              <a:avLst>
                <a:gd name="adj1" fmla="val 84375"/>
                <a:gd name="adj2" fmla="val 84375"/>
                <a:gd name="adj3" fmla="val 16667"/>
                <a:gd name="adj4" fmla="val 66667"/>
              </a:avLst>
            </a:prstGeom>
            <a:solidFill>
              <a:schemeClr val="bg1"/>
            </a:solidFill>
            <a:ln w="9525">
              <a:solidFill>
                <a:schemeClr val="tx1"/>
              </a:solidFill>
              <a:miter lim="800000"/>
              <a:headEnd/>
              <a:tailEnd/>
            </a:ln>
            <a:effectLst/>
          </p:spPr>
          <p:txBody>
            <a:bodyPr wrap="none" anchor="ctr"/>
            <a:lstStyle/>
            <a:p>
              <a:pPr algn="ctr"/>
              <a:r>
                <a:rPr lang="en-US" sz="1800">
                  <a:solidFill>
                    <a:schemeClr val="hlink"/>
                  </a:solidFill>
                </a:rPr>
                <a:t>Neural Network</a:t>
              </a:r>
              <a:endParaRPr lang="en-GB" sz="1800">
                <a:solidFill>
                  <a:schemeClr val="hlink"/>
                </a:solidFill>
              </a:endParaRPr>
            </a:p>
          </p:txBody>
        </p:sp>
        <p:sp>
          <p:nvSpPr>
            <p:cNvPr id="32778" name="AutoShape 10"/>
            <p:cNvSpPr>
              <a:spLocks noChangeArrowheads="1"/>
            </p:cNvSpPr>
            <p:nvPr/>
          </p:nvSpPr>
          <p:spPr bwMode="auto">
            <a:xfrm>
              <a:off x="834" y="3552"/>
              <a:ext cx="1296" cy="384"/>
            </a:xfrm>
            <a:prstGeom prst="downArrowCallout">
              <a:avLst>
                <a:gd name="adj1" fmla="val 84375"/>
                <a:gd name="adj2" fmla="val 84375"/>
                <a:gd name="adj3" fmla="val 16667"/>
                <a:gd name="adj4" fmla="val 66667"/>
              </a:avLst>
            </a:prstGeom>
            <a:solidFill>
              <a:schemeClr val="bg1"/>
            </a:solidFill>
            <a:ln w="9525">
              <a:solidFill>
                <a:schemeClr val="tx1"/>
              </a:solidFill>
              <a:miter lim="800000"/>
              <a:headEnd/>
              <a:tailEnd/>
            </a:ln>
            <a:effectLst/>
          </p:spPr>
          <p:txBody>
            <a:bodyPr wrap="none" anchor="ctr"/>
            <a:lstStyle/>
            <a:p>
              <a:pPr algn="ctr"/>
              <a:r>
                <a:rPr lang="en-US" sz="1800" dirty="0"/>
                <a:t>Output encode</a:t>
              </a:r>
              <a:endParaRPr lang="en-GB" sz="1800" dirty="0"/>
            </a:p>
          </p:txBody>
        </p:sp>
        <p:sp>
          <p:nvSpPr>
            <p:cNvPr id="32779" name="AutoShape 11"/>
            <p:cNvSpPr>
              <a:spLocks noChangeArrowheads="1"/>
            </p:cNvSpPr>
            <p:nvPr/>
          </p:nvSpPr>
          <p:spPr bwMode="auto">
            <a:xfrm>
              <a:off x="834" y="3936"/>
              <a:ext cx="1296" cy="384"/>
            </a:xfrm>
            <a:prstGeom prst="downArrowCallout">
              <a:avLst>
                <a:gd name="adj1" fmla="val 84375"/>
                <a:gd name="adj2" fmla="val 84375"/>
                <a:gd name="adj3" fmla="val 16667"/>
                <a:gd name="adj4" fmla="val 66667"/>
              </a:avLst>
            </a:prstGeom>
            <a:solidFill>
              <a:schemeClr val="bg1"/>
            </a:solidFill>
            <a:ln w="9525">
              <a:solidFill>
                <a:schemeClr val="tx1"/>
              </a:solidFill>
              <a:miter lim="800000"/>
              <a:headEnd/>
              <a:tailEnd/>
            </a:ln>
            <a:effectLst/>
          </p:spPr>
          <p:txBody>
            <a:bodyPr wrap="none" anchor="ctr"/>
            <a:lstStyle/>
            <a:p>
              <a:pPr algn="ctr"/>
              <a:r>
                <a:rPr lang="en-US" sz="1800"/>
                <a:t>Post-processing</a:t>
              </a:r>
              <a:endParaRPr lang="en-GB" sz="1800"/>
            </a:p>
          </p:txBody>
        </p:sp>
      </p:grpSp>
      <p:sp>
        <p:nvSpPr>
          <p:cNvPr id="32782" name="Line 14"/>
          <p:cNvSpPr>
            <a:spLocks noChangeShapeType="1"/>
          </p:cNvSpPr>
          <p:nvPr/>
        </p:nvSpPr>
        <p:spPr bwMode="auto">
          <a:xfrm flipH="1">
            <a:off x="4510617" y="2279771"/>
            <a:ext cx="11176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2783" name="Text Box 15"/>
          <p:cNvSpPr txBox="1">
            <a:spLocks noChangeArrowheads="1"/>
          </p:cNvSpPr>
          <p:nvPr/>
        </p:nvSpPr>
        <p:spPr bwMode="auto">
          <a:xfrm>
            <a:off x="5704418" y="2133600"/>
            <a:ext cx="1045633" cy="367079"/>
          </a:xfrm>
          <a:prstGeom prst="rect">
            <a:avLst/>
          </a:prstGeom>
          <a:noFill/>
          <a:ln w="9525">
            <a:noFill/>
            <a:miter lim="800000"/>
            <a:headEnd/>
            <a:tailEnd/>
          </a:ln>
          <a:effectLst/>
        </p:spPr>
        <p:txBody>
          <a:bodyPr wrap="none">
            <a:spAutoFit/>
          </a:bodyPr>
          <a:lstStyle/>
          <a:p>
            <a:r>
              <a:rPr lang="en-US" sz="1800"/>
              <a:t>Raw data</a:t>
            </a:r>
            <a:endParaRPr lang="en-GB" sz="1800"/>
          </a:p>
        </p:txBody>
      </p:sp>
      <p:sp>
        <p:nvSpPr>
          <p:cNvPr id="32784" name="Line 16"/>
          <p:cNvSpPr>
            <a:spLocks noChangeShapeType="1"/>
          </p:cNvSpPr>
          <p:nvPr/>
        </p:nvSpPr>
        <p:spPr bwMode="auto">
          <a:xfrm flipH="1">
            <a:off x="4510617" y="3006548"/>
            <a:ext cx="11176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2785" name="Text Box 17"/>
          <p:cNvSpPr txBox="1">
            <a:spLocks noChangeArrowheads="1"/>
          </p:cNvSpPr>
          <p:nvPr/>
        </p:nvSpPr>
        <p:spPr bwMode="auto">
          <a:xfrm>
            <a:off x="5704418" y="2831068"/>
            <a:ext cx="1547027" cy="369332"/>
          </a:xfrm>
          <a:prstGeom prst="rect">
            <a:avLst/>
          </a:prstGeom>
          <a:noFill/>
          <a:ln w="9525">
            <a:noFill/>
            <a:miter lim="800000"/>
            <a:headEnd/>
            <a:tailEnd/>
          </a:ln>
          <a:effectLst/>
        </p:spPr>
        <p:txBody>
          <a:bodyPr wrap="none">
            <a:spAutoFit/>
          </a:bodyPr>
          <a:lstStyle/>
          <a:p>
            <a:r>
              <a:rPr lang="en-US" sz="1800" dirty="0"/>
              <a:t>Feature vector</a:t>
            </a:r>
            <a:endParaRPr lang="en-GB" sz="1800" dirty="0"/>
          </a:p>
        </p:txBody>
      </p:sp>
      <p:sp>
        <p:nvSpPr>
          <p:cNvPr id="32786" name="Line 18"/>
          <p:cNvSpPr>
            <a:spLocks noChangeShapeType="1"/>
          </p:cNvSpPr>
          <p:nvPr/>
        </p:nvSpPr>
        <p:spPr bwMode="auto">
          <a:xfrm flipH="1">
            <a:off x="4510617" y="3731181"/>
            <a:ext cx="11176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2787" name="Text Box 19"/>
          <p:cNvSpPr txBox="1">
            <a:spLocks noChangeArrowheads="1"/>
          </p:cNvSpPr>
          <p:nvPr/>
        </p:nvSpPr>
        <p:spPr bwMode="auto">
          <a:xfrm>
            <a:off x="5704417" y="3587207"/>
            <a:ext cx="1632050" cy="369332"/>
          </a:xfrm>
          <a:prstGeom prst="rect">
            <a:avLst/>
          </a:prstGeom>
          <a:noFill/>
          <a:ln w="9525">
            <a:noFill/>
            <a:miter lim="800000"/>
            <a:headEnd/>
            <a:tailEnd/>
          </a:ln>
          <a:effectLst/>
        </p:spPr>
        <p:txBody>
          <a:bodyPr wrap="none">
            <a:spAutoFit/>
          </a:bodyPr>
          <a:lstStyle/>
          <a:p>
            <a:r>
              <a:rPr lang="en-US" sz="1800"/>
              <a:t>Network inputs</a:t>
            </a:r>
            <a:endParaRPr lang="en-GB" sz="1800"/>
          </a:p>
        </p:txBody>
      </p:sp>
      <p:sp>
        <p:nvSpPr>
          <p:cNvPr id="32788" name="Line 20"/>
          <p:cNvSpPr>
            <a:spLocks noChangeShapeType="1"/>
          </p:cNvSpPr>
          <p:nvPr/>
        </p:nvSpPr>
        <p:spPr bwMode="auto">
          <a:xfrm flipH="1">
            <a:off x="4510617" y="4419600"/>
            <a:ext cx="11176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2789" name="Text Box 21"/>
          <p:cNvSpPr txBox="1">
            <a:spLocks noChangeArrowheads="1"/>
          </p:cNvSpPr>
          <p:nvPr/>
        </p:nvSpPr>
        <p:spPr bwMode="auto">
          <a:xfrm>
            <a:off x="5704418" y="4191000"/>
            <a:ext cx="1777923" cy="369332"/>
          </a:xfrm>
          <a:prstGeom prst="rect">
            <a:avLst/>
          </a:prstGeom>
          <a:noFill/>
          <a:ln w="9525">
            <a:noFill/>
            <a:miter lim="800000"/>
            <a:headEnd/>
            <a:tailEnd/>
          </a:ln>
          <a:effectLst/>
        </p:spPr>
        <p:txBody>
          <a:bodyPr wrap="none">
            <a:spAutoFit/>
          </a:bodyPr>
          <a:lstStyle/>
          <a:p>
            <a:r>
              <a:rPr lang="en-US" sz="1800" dirty="0"/>
              <a:t>Network outputs</a:t>
            </a:r>
            <a:endParaRPr lang="en-GB" sz="1800" dirty="0"/>
          </a:p>
        </p:txBody>
      </p:sp>
      <p:sp>
        <p:nvSpPr>
          <p:cNvPr id="32790" name="Line 22"/>
          <p:cNvSpPr>
            <a:spLocks noChangeShapeType="1"/>
          </p:cNvSpPr>
          <p:nvPr/>
        </p:nvSpPr>
        <p:spPr bwMode="auto">
          <a:xfrm flipH="1">
            <a:off x="4510617" y="5109741"/>
            <a:ext cx="11176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32791" name="Text Box 23"/>
          <p:cNvSpPr txBox="1">
            <a:spLocks noChangeArrowheads="1"/>
          </p:cNvSpPr>
          <p:nvPr/>
        </p:nvSpPr>
        <p:spPr bwMode="auto">
          <a:xfrm>
            <a:off x="5704418" y="4964668"/>
            <a:ext cx="1803379" cy="369332"/>
          </a:xfrm>
          <a:prstGeom prst="rect">
            <a:avLst/>
          </a:prstGeom>
          <a:noFill/>
          <a:ln w="9525">
            <a:noFill/>
            <a:miter lim="800000"/>
            <a:headEnd/>
            <a:tailEnd/>
          </a:ln>
          <a:effectLst/>
        </p:spPr>
        <p:txBody>
          <a:bodyPr wrap="none">
            <a:spAutoFit/>
          </a:bodyPr>
          <a:lstStyle/>
          <a:p>
            <a:r>
              <a:rPr lang="en-US" sz="1800"/>
              <a:t>Decoded outputs</a:t>
            </a:r>
            <a:endParaRPr lang="en-GB" sz="1800"/>
          </a:p>
        </p:txBody>
      </p:sp>
      <p:sp>
        <p:nvSpPr>
          <p:cNvPr id="24" name="Date Placeholder 23"/>
          <p:cNvSpPr>
            <a:spLocks noGrp="1"/>
          </p:cNvSpPr>
          <p:nvPr>
            <p:ph type="dt" sz="half" idx="10"/>
          </p:nvPr>
        </p:nvSpPr>
        <p:spPr/>
        <p:txBody>
          <a:bodyPr/>
          <a:lstStyle/>
          <a:p>
            <a:fld id="{5D6DC435-C7D3-49C9-9689-E4F6A9DA946B}" type="datetime1">
              <a:rPr lang="en-US" smtClean="0"/>
              <a:pPr/>
              <a:t>5/27/2022</a:t>
            </a:fld>
            <a:endParaRPr lang="en-US"/>
          </a:p>
        </p:txBody>
      </p:sp>
      <p:sp>
        <p:nvSpPr>
          <p:cNvPr id="26" name="Footer Placeholder 25"/>
          <p:cNvSpPr>
            <a:spLocks noGrp="1"/>
          </p:cNvSpPr>
          <p:nvPr>
            <p:ph type="ftr" sz="quarter" idx="11"/>
          </p:nvPr>
        </p:nvSpPr>
        <p:spPr/>
        <p:txBody>
          <a:bodyPr/>
          <a:lstStyle/>
          <a:p>
            <a:r>
              <a:rPr lang="en-US"/>
              <a:t>Dr. Anil Ahlawat, KIET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Slide </a:t>
            </a:r>
            <a:fld id="{C5DB2ABF-8203-4F54-9723-705D8250B4E0}" type="slidenum">
              <a:rPr lang="en-GB"/>
              <a:pPr/>
              <a:t>86</a:t>
            </a:fld>
            <a:endParaRPr lang="en-GB"/>
          </a:p>
        </p:txBody>
      </p:sp>
      <p:sp>
        <p:nvSpPr>
          <p:cNvPr id="34818" name="Rectangle 1026"/>
          <p:cNvSpPr>
            <a:spLocks noGrp="1" noChangeArrowheads="1"/>
          </p:cNvSpPr>
          <p:nvPr>
            <p:ph type="title"/>
          </p:nvPr>
        </p:nvSpPr>
        <p:spPr>
          <a:xfrm>
            <a:off x="457200" y="274638"/>
            <a:ext cx="8229600" cy="639762"/>
          </a:xfrm>
        </p:spPr>
        <p:txBody>
          <a:bodyPr>
            <a:normAutofit fontScale="90000"/>
          </a:bodyPr>
          <a:lstStyle/>
          <a:p>
            <a:r>
              <a:rPr lang="en-US" dirty="0"/>
              <a:t>Pre-processing </a:t>
            </a:r>
            <a:endParaRPr lang="en-GB" dirty="0"/>
          </a:p>
        </p:txBody>
      </p:sp>
      <p:sp>
        <p:nvSpPr>
          <p:cNvPr id="34819" name="Rectangle 1027"/>
          <p:cNvSpPr>
            <a:spLocks noGrp="1" noChangeArrowheads="1"/>
          </p:cNvSpPr>
          <p:nvPr>
            <p:ph type="body" idx="1"/>
          </p:nvPr>
        </p:nvSpPr>
        <p:spPr>
          <a:xfrm>
            <a:off x="228600" y="1143000"/>
            <a:ext cx="8686800" cy="4983163"/>
          </a:xfrm>
        </p:spPr>
        <p:txBody>
          <a:bodyPr>
            <a:normAutofit/>
          </a:bodyPr>
          <a:lstStyle/>
          <a:p>
            <a:r>
              <a:rPr lang="en-US" sz="2800" dirty="0"/>
              <a:t>Transform data to NN inputs</a:t>
            </a:r>
          </a:p>
          <a:p>
            <a:pPr lvl="1"/>
            <a:r>
              <a:rPr lang="en-US" sz="2400" dirty="0"/>
              <a:t>Applying a mathematical or statistical function</a:t>
            </a:r>
          </a:p>
          <a:p>
            <a:pPr lvl="1"/>
            <a:r>
              <a:rPr lang="en-US" sz="2400" dirty="0"/>
              <a:t>Encoding textual data from a database</a:t>
            </a:r>
          </a:p>
          <a:p>
            <a:r>
              <a:rPr lang="en-US" sz="2800" dirty="0"/>
              <a:t>Selection of the most relevant data and outlier removal</a:t>
            </a:r>
          </a:p>
          <a:p>
            <a:r>
              <a:rPr lang="en-US" sz="2800" dirty="0"/>
              <a:t>Minimizing network inputs</a:t>
            </a:r>
          </a:p>
          <a:p>
            <a:pPr lvl="1"/>
            <a:r>
              <a:rPr lang="en-US" sz="2400" dirty="0"/>
              <a:t>Feature extraction</a:t>
            </a:r>
          </a:p>
          <a:p>
            <a:pPr lvl="1"/>
            <a:r>
              <a:rPr lang="en-US" sz="2400" dirty="0"/>
              <a:t>Principal components analysis</a:t>
            </a:r>
          </a:p>
          <a:p>
            <a:pPr lvl="1"/>
            <a:r>
              <a:rPr lang="en-US" sz="2400" dirty="0"/>
              <a:t>Waveform / Image analysis</a:t>
            </a:r>
          </a:p>
          <a:p>
            <a:r>
              <a:rPr lang="en-US" sz="2800" dirty="0"/>
              <a:t>Coding pre-processing data to network inputs</a:t>
            </a:r>
            <a:endParaRPr lang="en-GB" sz="2800" dirty="0"/>
          </a:p>
        </p:txBody>
      </p:sp>
      <p:sp>
        <p:nvSpPr>
          <p:cNvPr id="5" name="Date Placeholder 4"/>
          <p:cNvSpPr>
            <a:spLocks noGrp="1"/>
          </p:cNvSpPr>
          <p:nvPr>
            <p:ph type="dt" sz="half" idx="10"/>
          </p:nvPr>
        </p:nvSpPr>
        <p:spPr/>
        <p:txBody>
          <a:bodyPr/>
          <a:lstStyle/>
          <a:p>
            <a:fld id="{FE361FC1-BBA9-49A7-A0FC-5F0BE7102989}" type="datetime1">
              <a:rPr lang="en-US" smtClean="0"/>
              <a:pPr/>
              <a:t>5/27/2022</a:t>
            </a:fld>
            <a:endParaRPr lang="en-US"/>
          </a:p>
        </p:txBody>
      </p:sp>
      <p:sp>
        <p:nvSpPr>
          <p:cNvPr id="7" name="Footer Placeholder 6"/>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anim calcmode="lin" valueType="num">
                                      <p:cBhvr additive="base">
                                        <p:cTn id="11" dur="5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81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 calcmode="lin" valueType="num">
                                      <p:cBhvr additive="base">
                                        <p:cTn id="15"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8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4819">
                                            <p:txEl>
                                              <p:pRg st="3" end="3"/>
                                            </p:txEl>
                                          </p:spTgt>
                                        </p:tgtEl>
                                        <p:attrNameLst>
                                          <p:attrName>style.visibility</p:attrName>
                                        </p:attrNameLst>
                                      </p:cBhvr>
                                      <p:to>
                                        <p:strVal val="visible"/>
                                      </p:to>
                                    </p:set>
                                    <p:anim calcmode="lin" valueType="num">
                                      <p:cBhvr additive="base">
                                        <p:cTn id="21" dur="5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48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4819">
                                            <p:txEl>
                                              <p:pRg st="4" end="4"/>
                                            </p:txEl>
                                          </p:spTgt>
                                        </p:tgtEl>
                                        <p:attrNameLst>
                                          <p:attrName>style.visibility</p:attrName>
                                        </p:attrNameLst>
                                      </p:cBhvr>
                                      <p:to>
                                        <p:strVal val="visible"/>
                                      </p:to>
                                    </p:set>
                                    <p:anim calcmode="lin" valueType="num">
                                      <p:cBhvr additive="base">
                                        <p:cTn id="27"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81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4819">
                                            <p:txEl>
                                              <p:pRg st="5" end="5"/>
                                            </p:txEl>
                                          </p:spTgt>
                                        </p:tgtEl>
                                        <p:attrNameLst>
                                          <p:attrName>style.visibility</p:attrName>
                                        </p:attrNameLst>
                                      </p:cBhvr>
                                      <p:to>
                                        <p:strVal val="visible"/>
                                      </p:to>
                                    </p:set>
                                    <p:anim calcmode="lin" valueType="num">
                                      <p:cBhvr additive="base">
                                        <p:cTn id="31" dur="5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4819">
                                            <p:txEl>
                                              <p:pRg st="6" end="6"/>
                                            </p:txEl>
                                          </p:spTgt>
                                        </p:tgtEl>
                                        <p:attrNameLst>
                                          <p:attrName>style.visibility</p:attrName>
                                        </p:attrNameLst>
                                      </p:cBhvr>
                                      <p:to>
                                        <p:strVal val="visible"/>
                                      </p:to>
                                    </p:set>
                                    <p:anim calcmode="lin" valueType="num">
                                      <p:cBhvr additive="base">
                                        <p:cTn id="35" dur="500" fill="hold"/>
                                        <p:tgtEl>
                                          <p:spTgt spid="3481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481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4819">
                                            <p:txEl>
                                              <p:pRg st="7" end="7"/>
                                            </p:txEl>
                                          </p:spTgt>
                                        </p:tgtEl>
                                        <p:attrNameLst>
                                          <p:attrName>style.visibility</p:attrName>
                                        </p:attrNameLst>
                                      </p:cBhvr>
                                      <p:to>
                                        <p:strVal val="visible"/>
                                      </p:to>
                                    </p:set>
                                    <p:anim calcmode="lin" valueType="num">
                                      <p:cBhvr additive="base">
                                        <p:cTn id="39" dur="500" fill="hold"/>
                                        <p:tgtEl>
                                          <p:spTgt spid="3481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481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4819">
                                            <p:txEl>
                                              <p:pRg st="8" end="8"/>
                                            </p:txEl>
                                          </p:spTgt>
                                        </p:tgtEl>
                                        <p:attrNameLst>
                                          <p:attrName>style.visibility</p:attrName>
                                        </p:attrNameLst>
                                      </p:cBhvr>
                                      <p:to>
                                        <p:strVal val="visible"/>
                                      </p:to>
                                    </p:set>
                                    <p:anim calcmode="lin" valueType="num">
                                      <p:cBhvr additive="base">
                                        <p:cTn id="45" dur="500" fill="hold"/>
                                        <p:tgtEl>
                                          <p:spTgt spid="34819">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481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p:txBody>
          <a:bodyPr>
            <a:normAutofit fontScale="90000"/>
          </a:bodyPr>
          <a:lstStyle/>
          <a:p>
            <a:br>
              <a:rPr lang="en-US" sz="3600" dirty="0"/>
            </a:br>
            <a:r>
              <a:rPr lang="en-US" sz="3600" dirty="0"/>
              <a:t>1. Using Neural Networks to Forecast Stock Market Prices</a:t>
            </a:r>
            <a:br>
              <a:rPr lang="en-US" sz="3600" dirty="0"/>
            </a:br>
            <a:endParaRPr lang="en-US" sz="36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Motivation behind using NN</a:t>
            </a:r>
          </a:p>
        </p:txBody>
      </p:sp>
      <p:sp>
        <p:nvSpPr>
          <p:cNvPr id="117763" name="Rectangle 3"/>
          <p:cNvSpPr>
            <a:spLocks noGrp="1" noChangeArrowheads="1"/>
          </p:cNvSpPr>
          <p:nvPr>
            <p:ph type="body" idx="1"/>
          </p:nvPr>
        </p:nvSpPr>
        <p:spPr/>
        <p:txBody>
          <a:bodyPr/>
          <a:lstStyle/>
          <a:p>
            <a:r>
              <a:rPr lang="en-US" dirty="0"/>
              <a:t>Neural networks are used to predict stock market prices because they are able to learn nonlinear mappings between inputs and outputs.</a:t>
            </a:r>
          </a:p>
          <a:p>
            <a:r>
              <a:rPr lang="en-US" dirty="0"/>
              <a:t>It may be possible that NN outperforms the traditional analysis and other computer-based methods.</a:t>
            </a:r>
          </a:p>
        </p:txBody>
      </p:sp>
      <p:sp>
        <p:nvSpPr>
          <p:cNvPr id="4" name="Date Placeholder 3"/>
          <p:cNvSpPr>
            <a:spLocks noGrp="1"/>
          </p:cNvSpPr>
          <p:nvPr>
            <p:ph type="dt" sz="half" idx="10"/>
          </p:nvPr>
        </p:nvSpPr>
        <p:spPr/>
        <p:txBody>
          <a:bodyPr/>
          <a:lstStyle/>
          <a:p>
            <a:fld id="{087D06A9-0178-46E8-9F60-0B1179EAFC86}"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88</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additive="base">
                                        <p:cTn id="7" dur="500" fill="hold"/>
                                        <p:tgtEl>
                                          <p:spTgt spid="1177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7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7763">
                                            <p:txEl>
                                              <p:pRg st="1" end="1"/>
                                            </p:txEl>
                                          </p:spTgt>
                                        </p:tgtEl>
                                        <p:attrNameLst>
                                          <p:attrName>style.visibility</p:attrName>
                                        </p:attrNameLst>
                                      </p:cBhvr>
                                      <p:to>
                                        <p:strVal val="visible"/>
                                      </p:to>
                                    </p:set>
                                    <p:anim calcmode="lin" valueType="num">
                                      <p:cBhvr additive="base">
                                        <p:cTn id="13" dur="500" fill="hold"/>
                                        <p:tgtEl>
                                          <p:spTgt spid="1177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776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Traditional Methods</a:t>
            </a:r>
          </a:p>
        </p:txBody>
      </p:sp>
      <p:sp>
        <p:nvSpPr>
          <p:cNvPr id="119811" name="Rectangle 3"/>
          <p:cNvSpPr>
            <a:spLocks noGrp="1" noChangeArrowheads="1"/>
          </p:cNvSpPr>
          <p:nvPr>
            <p:ph type="body" idx="1"/>
          </p:nvPr>
        </p:nvSpPr>
        <p:spPr>
          <a:xfrm>
            <a:off x="228600" y="1600200"/>
            <a:ext cx="8686800" cy="4525963"/>
          </a:xfrm>
        </p:spPr>
        <p:txBody>
          <a:bodyPr/>
          <a:lstStyle/>
          <a:p>
            <a:r>
              <a:rPr lang="en-US" dirty="0"/>
              <a:t>Traditional methods used were:</a:t>
            </a:r>
          </a:p>
          <a:p>
            <a:pPr>
              <a:buFont typeface="Wingdings" pitchFamily="2" charset="2"/>
              <a:buNone/>
            </a:pPr>
            <a:r>
              <a:rPr lang="en-US" dirty="0"/>
              <a:t>	Statistics, technical analysis, fundamental analysis, and linear regression.</a:t>
            </a:r>
          </a:p>
          <a:p>
            <a:pPr>
              <a:buFont typeface="Wingdings" pitchFamily="2" charset="2"/>
              <a:buNone/>
            </a:pPr>
            <a:endParaRPr lang="en-US" dirty="0"/>
          </a:p>
          <a:p>
            <a:r>
              <a:rPr lang="en-US" dirty="0"/>
              <a:t>None of these techniques has proven to be the consistently correct prediction tool that is desired.</a:t>
            </a:r>
          </a:p>
          <a:p>
            <a:pPr>
              <a:buFont typeface="Wingdings" pitchFamily="2" charset="2"/>
              <a:buNone/>
            </a:pPr>
            <a:endParaRPr lang="en-US" dirty="0"/>
          </a:p>
        </p:txBody>
      </p:sp>
      <p:sp>
        <p:nvSpPr>
          <p:cNvPr id="4" name="Date Placeholder 3"/>
          <p:cNvSpPr>
            <a:spLocks noGrp="1"/>
          </p:cNvSpPr>
          <p:nvPr>
            <p:ph type="dt" sz="half" idx="10"/>
          </p:nvPr>
        </p:nvSpPr>
        <p:spPr/>
        <p:txBody>
          <a:bodyPr/>
          <a:lstStyle/>
          <a:p>
            <a:fld id="{843805A0-4C0E-4F1B-B539-42390C68F0FA}"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89</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9811">
                                            <p:txEl>
                                              <p:pRg st="1" end="1"/>
                                            </p:txEl>
                                          </p:spTgt>
                                        </p:tgtEl>
                                        <p:attrNameLst>
                                          <p:attrName>style.visibility</p:attrName>
                                        </p:attrNameLst>
                                      </p:cBhvr>
                                      <p:to>
                                        <p:strVal val="visible"/>
                                      </p:to>
                                    </p:set>
                                    <p:anim calcmode="lin" valueType="num">
                                      <p:cBhvr additive="base">
                                        <p:cTn id="13" dur="500" fill="hold"/>
                                        <p:tgtEl>
                                          <p:spTgt spid="1198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9811">
                                            <p:txEl>
                                              <p:pRg st="3" end="3"/>
                                            </p:txEl>
                                          </p:spTgt>
                                        </p:tgtEl>
                                        <p:attrNameLst>
                                          <p:attrName>style.visibility</p:attrName>
                                        </p:attrNameLst>
                                      </p:cBhvr>
                                      <p:to>
                                        <p:strVal val="visible"/>
                                      </p:to>
                                    </p:set>
                                    <p:anim calcmode="lin" valueType="num">
                                      <p:cBhvr additive="base">
                                        <p:cTn id="19" dur="500" fill="hold"/>
                                        <p:tgtEl>
                                          <p:spTgt spid="1198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8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685800" y="0"/>
            <a:ext cx="7772400" cy="914400"/>
          </a:xfrm>
          <a:prstGeom prst="rect">
            <a:avLst/>
          </a:prstGeom>
          <a:noFill/>
          <a:ln w="9525">
            <a:noFill/>
            <a:round/>
            <a:headEnd/>
            <a:tailEnd/>
          </a:ln>
          <a:effectLst/>
        </p:spPr>
        <p:txBody>
          <a:bodyPr lIns="90000" tIns="46800" rIns="90000" bIns="91440" anchor="b">
            <a:spAutoFit/>
          </a:bodyPr>
          <a:lstStyle/>
          <a:p>
            <a:pPr>
              <a:lnSpc>
                <a:spcPct val="100000"/>
              </a:lnSpc>
              <a:buClr>
                <a:srgbClr val="696464"/>
              </a:buClr>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a:solidFill>
                  <a:srgbClr val="696464"/>
                </a:solidFill>
                <a:latin typeface="Times New Roman" pitchFamily="18" charset="0"/>
                <a:cs typeface="Times New Roman" pitchFamily="18" charset="0"/>
              </a:rPr>
              <a:t>How do our brains work?</a:t>
            </a:r>
          </a:p>
        </p:txBody>
      </p:sp>
      <p:sp>
        <p:nvSpPr>
          <p:cNvPr id="25604" name="Text Box 4"/>
          <p:cNvSpPr txBox="1">
            <a:spLocks noChangeArrowheads="1"/>
          </p:cNvSpPr>
          <p:nvPr/>
        </p:nvSpPr>
        <p:spPr bwMode="auto">
          <a:xfrm>
            <a:off x="304800" y="1524000"/>
            <a:ext cx="8305800" cy="6003824"/>
          </a:xfrm>
          <a:prstGeom prst="rect">
            <a:avLst/>
          </a:prstGeom>
          <a:noFill/>
          <a:ln w="9525">
            <a:noFill/>
            <a:round/>
            <a:headEnd/>
            <a:tailEnd/>
          </a:ln>
          <a:effectLst/>
        </p:spPr>
        <p:txBody>
          <a:bodyPr lIns="90000" tIns="46800" rIns="90000" bIns="46800">
            <a:spAutoFit/>
          </a:bodyPr>
          <a:lstStyle/>
          <a:p>
            <a:pPr marL="269875" indent="-269875">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000000"/>
                </a:solidFill>
                <a:latin typeface="Times New Roman" pitchFamily="18" charset="0"/>
                <a:cs typeface="Times New Roman" pitchFamily="18" charset="0"/>
              </a:rPr>
              <a:t>The axon endings almost touch the dendrites or cell body of the next neuron.</a:t>
            </a:r>
          </a:p>
          <a:p>
            <a:pPr marL="269875" indent="-269875">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3200" dirty="0">
              <a:solidFill>
                <a:srgbClr val="000000"/>
              </a:solidFill>
              <a:latin typeface="Times New Roman" pitchFamily="18" charset="0"/>
              <a:cs typeface="Times New Roman" pitchFamily="18" charset="0"/>
            </a:endParaRPr>
          </a:p>
          <a:p>
            <a:pPr marL="269875" indent="-269875">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000000"/>
                </a:solidFill>
                <a:latin typeface="Times New Roman" pitchFamily="18" charset="0"/>
                <a:cs typeface="Times New Roman" pitchFamily="18" charset="0"/>
              </a:rPr>
              <a:t>Transmission of an electrical signal from one neuron to the next is effected by neurotransmitters</a:t>
            </a:r>
          </a:p>
          <a:p>
            <a:pPr marL="269875" indent="-269875">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3200" dirty="0">
              <a:solidFill>
                <a:srgbClr val="000000"/>
              </a:solidFill>
              <a:latin typeface="Times New Roman" pitchFamily="18" charset="0"/>
              <a:cs typeface="Times New Roman" pitchFamily="18" charset="0"/>
            </a:endParaRPr>
          </a:p>
          <a:p>
            <a:pPr marL="360363" indent="-360363">
              <a:lnSpc>
                <a:spcPct val="100000"/>
              </a:lnSpc>
              <a:buFont typeface="Arial" pitchFamily="34" charset="0"/>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rgbClr val="000000"/>
                </a:solidFill>
                <a:ea typeface="HG Mincho Light J" charset="0"/>
                <a:cs typeface="HG Mincho Light J" charset="0"/>
              </a:rPr>
              <a:t>Neurotransmitters are chemicals which are released from the first neuron and which bind to the Second.</a:t>
            </a:r>
          </a:p>
          <a:p>
            <a:pPr marL="269875" indent="-269875">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3200" dirty="0">
              <a:solidFill>
                <a:srgbClr val="000000"/>
              </a:solidFill>
              <a:latin typeface="Times New Roman" pitchFamily="18" charset="0"/>
              <a:cs typeface="Times New Roman" pitchFamily="18" charset="0"/>
            </a:endParaRPr>
          </a:p>
          <a:p>
            <a:pPr algn="ctr">
              <a:lnSpc>
                <a:spcPct val="100000"/>
              </a:lnSpc>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3200" i="1" dirty="0">
              <a:solidFill>
                <a:srgbClr val="FF0000"/>
              </a:solidFill>
              <a:latin typeface="Times New Roman" pitchFamily="18" charset="0"/>
              <a:cs typeface="Times New Roman"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                                      contd.</a:t>
            </a:r>
          </a:p>
        </p:txBody>
      </p:sp>
      <p:sp>
        <p:nvSpPr>
          <p:cNvPr id="121859" name="Rectangle 3"/>
          <p:cNvSpPr>
            <a:spLocks noGrp="1" noChangeArrowheads="1"/>
          </p:cNvSpPr>
          <p:nvPr>
            <p:ph type="body" idx="1"/>
          </p:nvPr>
        </p:nvSpPr>
        <p:spPr/>
        <p:txBody>
          <a:bodyPr/>
          <a:lstStyle/>
          <a:p>
            <a:r>
              <a:rPr lang="en-US" sz="2800" dirty="0"/>
              <a:t>However, these methods are presented as they are commonly used in practice and represent a base-level standard, which neural networks should outperform. </a:t>
            </a:r>
          </a:p>
          <a:p>
            <a:endParaRPr lang="en-US" sz="2800" dirty="0"/>
          </a:p>
          <a:p>
            <a:r>
              <a:rPr lang="en-US" sz="2800" dirty="0"/>
              <a:t>Also, many of these techniques are used to preprocess raw data inputs, and their results are fed into neural networks as input.</a:t>
            </a:r>
          </a:p>
          <a:p>
            <a:endParaRPr lang="en-US" sz="2800" dirty="0"/>
          </a:p>
        </p:txBody>
      </p:sp>
      <p:sp>
        <p:nvSpPr>
          <p:cNvPr id="4" name="Date Placeholder 3"/>
          <p:cNvSpPr>
            <a:spLocks noGrp="1"/>
          </p:cNvSpPr>
          <p:nvPr>
            <p:ph type="dt" sz="half" idx="10"/>
          </p:nvPr>
        </p:nvSpPr>
        <p:spPr/>
        <p:txBody>
          <a:bodyPr/>
          <a:lstStyle/>
          <a:p>
            <a:fld id="{5D1B20F3-525B-48C1-A619-91CFC9E94CB3}"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90</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 calcmode="lin" valueType="num">
                                      <p:cBhvr additive="base">
                                        <p:cTn id="7" dur="500" fill="hold"/>
                                        <p:tgtEl>
                                          <p:spTgt spid="121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1859">
                                            <p:txEl>
                                              <p:pRg st="2" end="2"/>
                                            </p:txEl>
                                          </p:spTgt>
                                        </p:tgtEl>
                                        <p:attrNameLst>
                                          <p:attrName>style.visibility</p:attrName>
                                        </p:attrNameLst>
                                      </p:cBhvr>
                                      <p:to>
                                        <p:strVal val="visible"/>
                                      </p:to>
                                    </p:set>
                                    <p:anim calcmode="lin" valueType="num">
                                      <p:cBhvr additive="base">
                                        <p:cTn id="13" dur="500" fill="hold"/>
                                        <p:tgtEl>
                                          <p:spTgt spid="1218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85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Technical Analysis</a:t>
            </a:r>
          </a:p>
        </p:txBody>
      </p:sp>
      <p:sp>
        <p:nvSpPr>
          <p:cNvPr id="123907" name="Rectangle 3"/>
          <p:cNvSpPr>
            <a:spLocks noGrp="1" noChangeArrowheads="1"/>
          </p:cNvSpPr>
          <p:nvPr>
            <p:ph type="body" idx="1"/>
          </p:nvPr>
        </p:nvSpPr>
        <p:spPr>
          <a:xfrm>
            <a:off x="228600" y="1295400"/>
            <a:ext cx="8458200" cy="4830763"/>
          </a:xfrm>
        </p:spPr>
        <p:txBody>
          <a:bodyPr/>
          <a:lstStyle/>
          <a:p>
            <a:r>
              <a:rPr lang="en-US" dirty="0"/>
              <a:t>Technical analysis rests on the assumption that history repeats itself and that future market direction can be determined by examining past prices.</a:t>
            </a:r>
          </a:p>
          <a:p>
            <a:endParaRPr lang="en-US" dirty="0"/>
          </a:p>
          <a:p>
            <a:r>
              <a:rPr lang="en-US" dirty="0"/>
              <a:t>Ex. Using price, volume, and open interest statistics, the technical analyst uses charts to predict future stock movements.</a:t>
            </a:r>
          </a:p>
          <a:p>
            <a:endParaRPr lang="en-US" dirty="0"/>
          </a:p>
          <a:p>
            <a:endParaRPr lang="en-US" dirty="0"/>
          </a:p>
        </p:txBody>
      </p:sp>
      <p:sp>
        <p:nvSpPr>
          <p:cNvPr id="4" name="Date Placeholder 3"/>
          <p:cNvSpPr>
            <a:spLocks noGrp="1"/>
          </p:cNvSpPr>
          <p:nvPr>
            <p:ph type="dt" sz="half" idx="10"/>
          </p:nvPr>
        </p:nvSpPr>
        <p:spPr/>
        <p:txBody>
          <a:bodyPr/>
          <a:lstStyle/>
          <a:p>
            <a:fld id="{04DF8973-C709-44FC-8853-C37097F3F803}"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91</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 calcmode="lin" valueType="num">
                                      <p:cBhvr additive="base">
                                        <p:cTn id="7" dur="500" fill="hold"/>
                                        <p:tgtEl>
                                          <p:spTgt spid="1239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 calcmode="lin" valueType="num">
                                      <p:cBhvr additive="base">
                                        <p:cTn id="13" dur="500" fill="hold"/>
                                        <p:tgtEl>
                                          <p:spTgt spid="1239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Fundamental Analysis</a:t>
            </a:r>
          </a:p>
        </p:txBody>
      </p:sp>
      <p:sp>
        <p:nvSpPr>
          <p:cNvPr id="125955" name="Rectangle 3"/>
          <p:cNvSpPr>
            <a:spLocks noGrp="1" noChangeArrowheads="1"/>
          </p:cNvSpPr>
          <p:nvPr>
            <p:ph type="body" idx="1"/>
          </p:nvPr>
        </p:nvSpPr>
        <p:spPr>
          <a:xfrm>
            <a:off x="457200" y="1371600"/>
            <a:ext cx="8229600" cy="4754563"/>
          </a:xfrm>
        </p:spPr>
        <p:txBody>
          <a:bodyPr>
            <a:normAutofit/>
          </a:bodyPr>
          <a:lstStyle/>
          <a:p>
            <a:pPr>
              <a:lnSpc>
                <a:spcPct val="80000"/>
              </a:lnSpc>
            </a:pPr>
            <a:r>
              <a:rPr lang="en-US" sz="2800" dirty="0"/>
              <a:t>Fundamental analysis involves the in-depth analysis of a company’s performance and profitability to determine its share price. </a:t>
            </a:r>
          </a:p>
          <a:p>
            <a:pPr>
              <a:lnSpc>
                <a:spcPct val="80000"/>
              </a:lnSpc>
            </a:pPr>
            <a:endParaRPr lang="en-US" sz="2800" dirty="0"/>
          </a:p>
          <a:p>
            <a:pPr>
              <a:lnSpc>
                <a:spcPct val="80000"/>
              </a:lnSpc>
            </a:pPr>
            <a:r>
              <a:rPr lang="en-US" sz="2800" dirty="0"/>
              <a:t>By studying the overall economic conditions, the company’s competition, and other factors, it is possible to determine expected returns and the intrinsic value of shares. </a:t>
            </a:r>
          </a:p>
          <a:p>
            <a:pPr>
              <a:lnSpc>
                <a:spcPct val="80000"/>
              </a:lnSpc>
            </a:pPr>
            <a:endParaRPr lang="en-US" sz="2800" dirty="0"/>
          </a:p>
          <a:p>
            <a:pPr>
              <a:lnSpc>
                <a:spcPct val="80000"/>
              </a:lnSpc>
            </a:pPr>
            <a:r>
              <a:rPr lang="en-US" sz="2800" dirty="0"/>
              <a:t>This type of analysis assumes that a share’s current (and future) price depends on its intrinsic value and anticipated return on investment.</a:t>
            </a:r>
          </a:p>
          <a:p>
            <a:pPr>
              <a:lnSpc>
                <a:spcPct val="80000"/>
              </a:lnSpc>
            </a:pPr>
            <a:endParaRPr lang="en-US" sz="2800" dirty="0"/>
          </a:p>
        </p:txBody>
      </p:sp>
      <p:sp>
        <p:nvSpPr>
          <p:cNvPr id="4" name="Date Placeholder 3"/>
          <p:cNvSpPr>
            <a:spLocks noGrp="1"/>
          </p:cNvSpPr>
          <p:nvPr>
            <p:ph type="dt" sz="half" idx="10"/>
          </p:nvPr>
        </p:nvSpPr>
        <p:spPr/>
        <p:txBody>
          <a:bodyPr/>
          <a:lstStyle/>
          <a:p>
            <a:fld id="{881C3D55-FDE2-4EF7-ACFF-130BB0628573}"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92</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 calcmode="lin" valueType="num">
                                      <p:cBhvr additive="base">
                                        <p:cTn id="7" dur="500" fill="hold"/>
                                        <p:tgtEl>
                                          <p:spTgt spid="1259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9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5955">
                                            <p:txEl>
                                              <p:pRg st="2" end="2"/>
                                            </p:txEl>
                                          </p:spTgt>
                                        </p:tgtEl>
                                        <p:attrNameLst>
                                          <p:attrName>style.visibility</p:attrName>
                                        </p:attrNameLst>
                                      </p:cBhvr>
                                      <p:to>
                                        <p:strVal val="visible"/>
                                      </p:to>
                                    </p:set>
                                    <p:anim calcmode="lin" valueType="num">
                                      <p:cBhvr additive="base">
                                        <p:cTn id="13" dur="500" fill="hold"/>
                                        <p:tgtEl>
                                          <p:spTgt spid="1259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59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5955">
                                            <p:txEl>
                                              <p:pRg st="4" end="4"/>
                                            </p:txEl>
                                          </p:spTgt>
                                        </p:tgtEl>
                                        <p:attrNameLst>
                                          <p:attrName>style.visibility</p:attrName>
                                        </p:attrNameLst>
                                      </p:cBhvr>
                                      <p:to>
                                        <p:strVal val="visible"/>
                                      </p:to>
                                    </p:set>
                                    <p:anim calcmode="lin" valueType="num">
                                      <p:cBhvr additive="base">
                                        <p:cTn id="19" dur="500" fill="hold"/>
                                        <p:tgtEl>
                                          <p:spTgt spid="12595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59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		                          contd.</a:t>
            </a:r>
          </a:p>
        </p:txBody>
      </p:sp>
      <p:sp>
        <p:nvSpPr>
          <p:cNvPr id="128003" name="Rectangle 3"/>
          <p:cNvSpPr>
            <a:spLocks noGrp="1" noChangeArrowheads="1"/>
          </p:cNvSpPr>
          <p:nvPr>
            <p:ph type="body" idx="1"/>
          </p:nvPr>
        </p:nvSpPr>
        <p:spPr/>
        <p:txBody>
          <a:bodyPr/>
          <a:lstStyle/>
          <a:p>
            <a:r>
              <a:rPr lang="en-US" sz="2800" dirty="0"/>
              <a:t>The advantages of fundamental analysis are its systematic approach and its ability to predict changes.</a:t>
            </a:r>
          </a:p>
          <a:p>
            <a:endParaRPr lang="en-US" sz="2800" dirty="0"/>
          </a:p>
          <a:p>
            <a:r>
              <a:rPr lang="en-US" sz="2800" dirty="0"/>
              <a:t>Unfortunately, it becomes harder to formalize all this knowledge for purposes of automation (with a neural network for example), and interpretation of this knowledge may be subjective.</a:t>
            </a:r>
          </a:p>
          <a:p>
            <a:endParaRPr lang="en-US" sz="2800" dirty="0"/>
          </a:p>
        </p:txBody>
      </p:sp>
      <p:sp>
        <p:nvSpPr>
          <p:cNvPr id="4" name="Date Placeholder 3"/>
          <p:cNvSpPr>
            <a:spLocks noGrp="1"/>
          </p:cNvSpPr>
          <p:nvPr>
            <p:ph type="dt" sz="half" idx="10"/>
          </p:nvPr>
        </p:nvSpPr>
        <p:spPr/>
        <p:txBody>
          <a:bodyPr/>
          <a:lstStyle/>
          <a:p>
            <a:fld id="{AD4EE07F-595C-444B-A944-522057012F66}"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93</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 calcmode="lin" valueType="num">
                                      <p:cBhvr additive="base">
                                        <p:cTn id="7" dur="500" fill="hold"/>
                                        <p:tgtEl>
                                          <p:spTgt spid="1280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8003">
                                            <p:txEl>
                                              <p:pRg st="2" end="2"/>
                                            </p:txEl>
                                          </p:spTgt>
                                        </p:tgtEl>
                                        <p:attrNameLst>
                                          <p:attrName>style.visibility</p:attrName>
                                        </p:attrNameLst>
                                      </p:cBhvr>
                                      <p:to>
                                        <p:strVal val="visible"/>
                                      </p:to>
                                    </p:set>
                                    <p:anim calcmode="lin" valueType="num">
                                      <p:cBhvr additive="base">
                                        <p:cTn id="13" dur="500" fill="hold"/>
                                        <p:tgtEl>
                                          <p:spTgt spid="1280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800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Other techniques</a:t>
            </a:r>
          </a:p>
        </p:txBody>
      </p:sp>
      <p:sp>
        <p:nvSpPr>
          <p:cNvPr id="132099" name="Rectangle 3"/>
          <p:cNvSpPr>
            <a:spLocks noGrp="1" noChangeArrowheads="1"/>
          </p:cNvSpPr>
          <p:nvPr>
            <p:ph type="body" idx="1"/>
          </p:nvPr>
        </p:nvSpPr>
        <p:spPr/>
        <p:txBody>
          <a:bodyPr/>
          <a:lstStyle/>
          <a:p>
            <a:r>
              <a:rPr lang="en-US" dirty="0"/>
              <a:t>Many other computer based techniques have been employed to forecast the stock market.</a:t>
            </a:r>
          </a:p>
          <a:p>
            <a:endParaRPr lang="en-US" dirty="0"/>
          </a:p>
          <a:p>
            <a:r>
              <a:rPr lang="en-US" dirty="0"/>
              <a:t>They range from charting programs to sophisticated expert systems. Fuzzy logic has also been used.</a:t>
            </a:r>
          </a:p>
          <a:p>
            <a:pPr>
              <a:buFont typeface="Wingdings" pitchFamily="2" charset="2"/>
              <a:buNone/>
            </a:pPr>
            <a:endParaRPr lang="en-US" dirty="0"/>
          </a:p>
          <a:p>
            <a:endParaRPr lang="en-US" dirty="0"/>
          </a:p>
        </p:txBody>
      </p:sp>
      <p:sp>
        <p:nvSpPr>
          <p:cNvPr id="4" name="Date Placeholder 3"/>
          <p:cNvSpPr>
            <a:spLocks noGrp="1"/>
          </p:cNvSpPr>
          <p:nvPr>
            <p:ph type="dt" sz="half" idx="10"/>
          </p:nvPr>
        </p:nvSpPr>
        <p:spPr/>
        <p:txBody>
          <a:bodyPr/>
          <a:lstStyle/>
          <a:p>
            <a:fld id="{80180763-BED3-44F4-B38A-01B6A8FD3799}"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94</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 calcmode="lin" valueType="num">
                                      <p:cBhvr additive="base">
                                        <p:cTn id="7" dur="500" fill="hold"/>
                                        <p:tgtEl>
                                          <p:spTgt spid="132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2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2099">
                                            <p:txEl>
                                              <p:pRg st="2" end="2"/>
                                            </p:txEl>
                                          </p:spTgt>
                                        </p:tgtEl>
                                        <p:attrNameLst>
                                          <p:attrName>style.visibility</p:attrName>
                                        </p:attrNameLst>
                                      </p:cBhvr>
                                      <p:to>
                                        <p:strVal val="visible"/>
                                      </p:to>
                                    </p:set>
                                    <p:anim calcmode="lin" valueType="num">
                                      <p:cBhvr additive="base">
                                        <p:cTn id="13" dur="500" fill="hold"/>
                                        <p:tgtEl>
                                          <p:spTgt spid="1320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20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Comparison with Expert Systems</a:t>
            </a:r>
          </a:p>
        </p:txBody>
      </p:sp>
      <p:sp>
        <p:nvSpPr>
          <p:cNvPr id="134147" name="Rectangle 3"/>
          <p:cNvSpPr>
            <a:spLocks noGrp="1" noChangeArrowheads="1"/>
          </p:cNvSpPr>
          <p:nvPr>
            <p:ph type="body" idx="1"/>
          </p:nvPr>
        </p:nvSpPr>
        <p:spPr/>
        <p:txBody>
          <a:bodyPr/>
          <a:lstStyle/>
          <a:p>
            <a:r>
              <a:rPr lang="en-US" sz="2800" dirty="0"/>
              <a:t>Expert systems process knowledge sequentially and formulate it into rules. In this capacity, expert systems can be used in conjunction with neural networks to predict the market. </a:t>
            </a:r>
          </a:p>
          <a:p>
            <a:endParaRPr lang="en-US" sz="2800" dirty="0"/>
          </a:p>
          <a:p>
            <a:r>
              <a:rPr lang="en-US" sz="2800" dirty="0"/>
              <a:t>In such a combined system, the neural network can perform its prediction, while the expert system could validate the prediction based on its well-known trading rules.</a:t>
            </a:r>
          </a:p>
          <a:p>
            <a:endParaRPr lang="en-US" sz="2800" dirty="0"/>
          </a:p>
        </p:txBody>
      </p:sp>
      <p:sp>
        <p:nvSpPr>
          <p:cNvPr id="4" name="Date Placeholder 3"/>
          <p:cNvSpPr>
            <a:spLocks noGrp="1"/>
          </p:cNvSpPr>
          <p:nvPr>
            <p:ph type="dt" sz="half" idx="10"/>
          </p:nvPr>
        </p:nvSpPr>
        <p:spPr/>
        <p:txBody>
          <a:bodyPr/>
          <a:lstStyle/>
          <a:p>
            <a:fld id="{42DBF976-CFF0-4387-A87B-4A0A689A049A}"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95</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 calcmode="lin" valueType="num">
                                      <p:cBhvr additive="base">
                                        <p:cTn id="7" dur="500" fill="hold"/>
                                        <p:tgtEl>
                                          <p:spTgt spid="134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4147">
                                            <p:txEl>
                                              <p:pRg st="2" end="2"/>
                                            </p:txEl>
                                          </p:spTgt>
                                        </p:tgtEl>
                                        <p:attrNameLst>
                                          <p:attrName>style.visibility</p:attrName>
                                        </p:attrNameLst>
                                      </p:cBhvr>
                                      <p:to>
                                        <p:strVal val="visible"/>
                                      </p:to>
                                    </p:set>
                                    <p:anim calcmode="lin" valueType="num">
                                      <p:cBhvr additive="base">
                                        <p:cTn id="13" dur="500" fill="hold"/>
                                        <p:tgtEl>
                                          <p:spTgt spid="1341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41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4D339D1-E17B-93C3-C497-520ECCD89F89}"/>
              </a:ext>
            </a:extLst>
          </p:cNvPr>
          <p:cNvSpPr>
            <a:spLocks noGrp="1" noChangeArrowheads="1"/>
          </p:cNvSpPr>
          <p:nvPr>
            <p:ph type="title"/>
          </p:nvPr>
        </p:nvSpPr>
        <p:spPr/>
        <p:txBody>
          <a:bodyPr/>
          <a:lstStyle/>
          <a:p>
            <a:r>
              <a:rPr lang="en-US" altLang="ko-KR" sz="4000" dirty="0">
                <a:latin typeface="Times New Roman" panose="02020603050405020304" pitchFamily="18" charset="0"/>
              </a:rPr>
              <a:t>2. Neural Nets for Face Recognition</a:t>
            </a:r>
          </a:p>
        </p:txBody>
      </p:sp>
      <p:sp>
        <p:nvSpPr>
          <p:cNvPr id="32771" name="Rectangle 3">
            <a:extLst>
              <a:ext uri="{FF2B5EF4-FFF2-40B4-BE49-F238E27FC236}">
                <a16:creationId xmlns:a16="http://schemas.microsoft.com/office/drawing/2014/main" id="{9EA2A53A-A972-45A0-4D53-A65476A6FA84}"/>
              </a:ext>
            </a:extLst>
          </p:cNvPr>
          <p:cNvSpPr>
            <a:spLocks noGrp="1" noChangeArrowheads="1"/>
          </p:cNvSpPr>
          <p:nvPr>
            <p:ph idx="1"/>
          </p:nvPr>
        </p:nvSpPr>
        <p:spPr>
          <a:xfrm>
            <a:off x="685800" y="5029200"/>
            <a:ext cx="7772400" cy="1066800"/>
          </a:xfrm>
        </p:spPr>
        <p:txBody>
          <a:bodyPr/>
          <a:lstStyle/>
          <a:p>
            <a:r>
              <a:rPr lang="en-US" altLang="ko-KR" sz="2800">
                <a:latin typeface="Times New Roman" panose="02020603050405020304" pitchFamily="18" charset="0"/>
              </a:rPr>
              <a:t>90% accurate learning head pose, and recognizing 1-of-20 faces</a:t>
            </a:r>
          </a:p>
          <a:p>
            <a:endParaRPr lang="en-US" altLang="ko-KR" sz="2800">
              <a:latin typeface="Times New Roman" panose="02020603050405020304" pitchFamily="18" charset="0"/>
            </a:endParaRPr>
          </a:p>
        </p:txBody>
      </p:sp>
      <p:sp>
        <p:nvSpPr>
          <p:cNvPr id="2" name="Slide Number Placeholder 5">
            <a:extLst>
              <a:ext uri="{FF2B5EF4-FFF2-40B4-BE49-F238E27FC236}">
                <a16:creationId xmlns:a16="http://schemas.microsoft.com/office/drawing/2014/main" id="{C1BF9BB6-587A-E0F8-5C9D-A18C466087F7}"/>
              </a:ext>
            </a:extLst>
          </p:cNvPr>
          <p:cNvSpPr>
            <a:spLocks noGrp="1"/>
          </p:cNvSpPr>
          <p:nvPr>
            <p:ph type="sldNum" sz="quarter" idx="12"/>
          </p:nvPr>
        </p:nvSpPr>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fld id="{47D0779F-07C9-4AEB-9EEF-B2EAAE7DCC62}" type="slidenum">
              <a:rPr lang="en-US" altLang="ko-KR" sz="1200">
                <a:solidFill>
                  <a:srgbClr val="898989"/>
                </a:solidFill>
              </a:rPr>
              <a:pPr eaLnBrk="1" hangingPunct="1"/>
              <a:t>96</a:t>
            </a:fld>
            <a:endParaRPr lang="en-US" altLang="ko-KR" sz="1200">
              <a:solidFill>
                <a:srgbClr val="898989"/>
              </a:solidFill>
            </a:endParaRPr>
          </a:p>
        </p:txBody>
      </p:sp>
      <p:pic>
        <p:nvPicPr>
          <p:cNvPr id="32773" name="Picture 4">
            <a:extLst>
              <a:ext uri="{FF2B5EF4-FFF2-40B4-BE49-F238E27FC236}">
                <a16:creationId xmlns:a16="http://schemas.microsoft.com/office/drawing/2014/main" id="{6B7A419F-D300-957C-0311-A68384F6B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232092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5">
            <a:extLst>
              <a:ext uri="{FF2B5EF4-FFF2-40B4-BE49-F238E27FC236}">
                <a16:creationId xmlns:a16="http://schemas.microsoft.com/office/drawing/2014/main" id="{04A1526B-F074-8C4A-02D1-5AF361285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667000"/>
            <a:ext cx="5148263"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A3CC281-82CB-208E-7C84-E300EAE41181}"/>
              </a:ext>
            </a:extLst>
          </p:cNvPr>
          <p:cNvSpPr>
            <a:spLocks noGrp="1" noChangeArrowheads="1"/>
          </p:cNvSpPr>
          <p:nvPr>
            <p:ph type="title"/>
          </p:nvPr>
        </p:nvSpPr>
        <p:spPr/>
        <p:txBody>
          <a:bodyPr/>
          <a:lstStyle/>
          <a:p>
            <a:r>
              <a:rPr lang="en-US" altLang="ko-KR" sz="4000">
                <a:latin typeface="Times New Roman" panose="02020603050405020304" pitchFamily="18" charset="0"/>
              </a:rPr>
              <a:t>Learned Hidden Unit Weights</a:t>
            </a:r>
          </a:p>
        </p:txBody>
      </p:sp>
      <p:sp>
        <p:nvSpPr>
          <p:cNvPr id="33795" name="Rectangle 5">
            <a:extLst>
              <a:ext uri="{FF2B5EF4-FFF2-40B4-BE49-F238E27FC236}">
                <a16:creationId xmlns:a16="http://schemas.microsoft.com/office/drawing/2014/main" id="{642F526D-445D-5BA1-5713-DBDFA854763E}"/>
              </a:ext>
            </a:extLst>
          </p:cNvPr>
          <p:cNvSpPr>
            <a:spLocks noGrp="1" noChangeArrowheads="1"/>
          </p:cNvSpPr>
          <p:nvPr>
            <p:ph idx="1"/>
          </p:nvPr>
        </p:nvSpPr>
        <p:spPr>
          <a:xfrm>
            <a:off x="3657600" y="4267200"/>
            <a:ext cx="4648200" cy="381000"/>
          </a:xfrm>
        </p:spPr>
        <p:txBody>
          <a:bodyPr/>
          <a:lstStyle/>
          <a:p>
            <a:pPr>
              <a:lnSpc>
                <a:spcPct val="90000"/>
              </a:lnSpc>
              <a:buFont typeface="Wingdings" panose="05000000000000000000" pitchFamily="2" charset="2"/>
              <a:buNone/>
            </a:pPr>
            <a:r>
              <a:rPr lang="en-US" altLang="ko-KR" sz="2000">
                <a:latin typeface="Times New Roman" panose="02020603050405020304" pitchFamily="18" charset="0"/>
              </a:rPr>
              <a:t>http://www.cs.cmu.edu/tom/faces.html</a:t>
            </a:r>
          </a:p>
        </p:txBody>
      </p:sp>
      <p:sp>
        <p:nvSpPr>
          <p:cNvPr id="2" name="Slide Number Placeholder 5">
            <a:extLst>
              <a:ext uri="{FF2B5EF4-FFF2-40B4-BE49-F238E27FC236}">
                <a16:creationId xmlns:a16="http://schemas.microsoft.com/office/drawing/2014/main" id="{A99157B4-9A0A-0FD2-1887-38FF0BDC8A18}"/>
              </a:ext>
            </a:extLst>
          </p:cNvPr>
          <p:cNvSpPr>
            <a:spLocks noGrp="1"/>
          </p:cNvSpPr>
          <p:nvPr>
            <p:ph type="sldNum" sz="quarter" idx="12"/>
          </p:nvPr>
        </p:nvSpPr>
        <p:spPr/>
        <p:txBody>
          <a:bodyPr/>
          <a:lstStyle>
            <a:lvl1pPr eaLnBrk="0" hangingPunct="0">
              <a:defRPr kumimoji="1" sz="2400">
                <a:solidFill>
                  <a:schemeClr val="tx1"/>
                </a:solidFill>
                <a:latin typeface="굴림" panose="020B0600000101010101" pitchFamily="34" charset="-127"/>
                <a:ea typeface="굴림" panose="020B0600000101010101" pitchFamily="34" charset="-127"/>
              </a:defRPr>
            </a:lvl1pPr>
            <a:lvl2pPr marL="742950" indent="-285750" eaLnBrk="0" hangingPunct="0">
              <a:defRPr kumimoji="1" sz="2400">
                <a:solidFill>
                  <a:schemeClr val="tx1"/>
                </a:solidFill>
                <a:latin typeface="굴림" panose="020B0600000101010101" pitchFamily="34" charset="-127"/>
                <a:ea typeface="굴림" panose="020B0600000101010101" pitchFamily="34" charset="-127"/>
              </a:defRPr>
            </a:lvl2pPr>
            <a:lvl3pPr marL="1143000" indent="-228600" eaLnBrk="0" hangingPunct="0">
              <a:defRPr kumimoji="1" sz="2400">
                <a:solidFill>
                  <a:schemeClr val="tx1"/>
                </a:solidFill>
                <a:latin typeface="굴림" panose="020B0600000101010101" pitchFamily="34" charset="-127"/>
                <a:ea typeface="굴림" panose="020B0600000101010101" pitchFamily="34" charset="-127"/>
              </a:defRPr>
            </a:lvl3pPr>
            <a:lvl4pPr marL="1600200" indent="-228600" eaLnBrk="0" hangingPunct="0">
              <a:defRPr kumimoji="1" sz="2400">
                <a:solidFill>
                  <a:schemeClr val="tx1"/>
                </a:solidFill>
                <a:latin typeface="굴림" panose="020B0600000101010101" pitchFamily="34" charset="-127"/>
                <a:ea typeface="굴림" panose="020B0600000101010101" pitchFamily="34" charset="-127"/>
              </a:defRPr>
            </a:lvl4pPr>
            <a:lvl5pPr marL="2057400" indent="-228600" eaLnBrk="0" hangingPunct="0">
              <a:defRPr kumimoji="1" sz="2400">
                <a:solidFill>
                  <a:schemeClr val="tx1"/>
                </a:solidFill>
                <a:latin typeface="굴림" panose="020B0600000101010101" pitchFamily="34" charset="-127"/>
                <a:ea typeface="굴림" panose="020B0600000101010101" pitchFamily="34" charset="-127"/>
              </a:defRPr>
            </a:lvl5pPr>
            <a:lvl6pPr marL="25146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algn="r"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fld id="{B16DD34E-BB31-4C09-843A-26644C3CA108}" type="slidenum">
              <a:rPr lang="en-US" altLang="ko-KR" sz="1200">
                <a:solidFill>
                  <a:srgbClr val="898989"/>
                </a:solidFill>
              </a:rPr>
              <a:pPr eaLnBrk="1" hangingPunct="1"/>
              <a:t>97</a:t>
            </a:fld>
            <a:endParaRPr lang="en-US" altLang="ko-KR" sz="1200">
              <a:solidFill>
                <a:srgbClr val="898989"/>
              </a:solidFill>
            </a:endParaRPr>
          </a:p>
        </p:txBody>
      </p:sp>
      <p:pic>
        <p:nvPicPr>
          <p:cNvPr id="33797" name="Picture 3">
            <a:extLst>
              <a:ext uri="{FF2B5EF4-FFF2-40B4-BE49-F238E27FC236}">
                <a16:creationId xmlns:a16="http://schemas.microsoft.com/office/drawing/2014/main" id="{EB358FAA-E693-9254-0020-46331BAEB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95450"/>
            <a:ext cx="6210300"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4">
            <a:extLst>
              <a:ext uri="{FF2B5EF4-FFF2-40B4-BE49-F238E27FC236}">
                <a16:creationId xmlns:a16="http://schemas.microsoft.com/office/drawing/2014/main" id="{36829A0D-9A47-D98F-958B-740410DA2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050" y="4819650"/>
            <a:ext cx="540067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normAutofit fontScale="90000"/>
          </a:bodyPr>
          <a:lstStyle/>
          <a:p>
            <a:r>
              <a:rPr lang="en-US" dirty="0"/>
              <a:t>3. Application of NN to Stock Market Prediction</a:t>
            </a:r>
          </a:p>
        </p:txBody>
      </p:sp>
      <p:sp>
        <p:nvSpPr>
          <p:cNvPr id="138243" name="Rectangle 3"/>
          <p:cNvSpPr>
            <a:spLocks noGrp="1" noChangeArrowheads="1"/>
          </p:cNvSpPr>
          <p:nvPr>
            <p:ph type="body" idx="1"/>
          </p:nvPr>
        </p:nvSpPr>
        <p:spPr>
          <a:xfrm>
            <a:off x="457200" y="2057400"/>
            <a:ext cx="8229600" cy="4068763"/>
          </a:xfrm>
        </p:spPr>
        <p:txBody>
          <a:bodyPr/>
          <a:lstStyle/>
          <a:p>
            <a:r>
              <a:rPr lang="en-US" dirty="0"/>
              <a:t>The networks are examined in three main areas:</a:t>
            </a:r>
          </a:p>
          <a:p>
            <a:endParaRPr lang="en-US" dirty="0"/>
          </a:p>
          <a:p>
            <a:pPr lvl="1"/>
            <a:r>
              <a:rPr lang="en-US" dirty="0"/>
              <a:t>Network environment </a:t>
            </a:r>
          </a:p>
          <a:p>
            <a:pPr lvl="1"/>
            <a:r>
              <a:rPr lang="en-US" dirty="0"/>
              <a:t>Training data</a:t>
            </a:r>
          </a:p>
          <a:p>
            <a:pPr lvl="1"/>
            <a:r>
              <a:rPr lang="en-US" dirty="0"/>
              <a:t>Network organization</a:t>
            </a:r>
          </a:p>
          <a:p>
            <a:endParaRPr lang="en-US" dirty="0"/>
          </a:p>
        </p:txBody>
      </p:sp>
      <p:sp>
        <p:nvSpPr>
          <p:cNvPr id="4" name="Date Placeholder 3"/>
          <p:cNvSpPr>
            <a:spLocks noGrp="1"/>
          </p:cNvSpPr>
          <p:nvPr>
            <p:ph type="dt" sz="half" idx="10"/>
          </p:nvPr>
        </p:nvSpPr>
        <p:spPr/>
        <p:txBody>
          <a:bodyPr/>
          <a:lstStyle/>
          <a:p>
            <a:fld id="{8F84BE3D-1FE6-4A3A-8092-6FA6AE473276}"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98</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Training a NN</a:t>
            </a:r>
          </a:p>
        </p:txBody>
      </p:sp>
      <p:sp>
        <p:nvSpPr>
          <p:cNvPr id="140291" name="Rectangle 3"/>
          <p:cNvSpPr>
            <a:spLocks noGrp="1" noChangeArrowheads="1"/>
          </p:cNvSpPr>
          <p:nvPr>
            <p:ph type="body" idx="1"/>
          </p:nvPr>
        </p:nvSpPr>
        <p:spPr/>
        <p:txBody>
          <a:bodyPr/>
          <a:lstStyle/>
          <a:p>
            <a:pPr>
              <a:lnSpc>
                <a:spcPct val="90000"/>
              </a:lnSpc>
            </a:pPr>
            <a:r>
              <a:rPr lang="en-US" sz="2800" dirty="0"/>
              <a:t>A neural network must be trained on some input data. </a:t>
            </a:r>
          </a:p>
          <a:p>
            <a:pPr>
              <a:lnSpc>
                <a:spcPct val="90000"/>
              </a:lnSpc>
            </a:pPr>
            <a:endParaRPr lang="en-US" sz="2800" dirty="0"/>
          </a:p>
          <a:p>
            <a:pPr>
              <a:lnSpc>
                <a:spcPct val="90000"/>
              </a:lnSpc>
            </a:pPr>
            <a:r>
              <a:rPr lang="en-US" sz="2800" dirty="0"/>
              <a:t>The two major problems in implementing this training discussed in the following sections are:</a:t>
            </a:r>
          </a:p>
          <a:p>
            <a:pPr>
              <a:lnSpc>
                <a:spcPct val="90000"/>
              </a:lnSpc>
            </a:pPr>
            <a:endParaRPr lang="en-US" sz="2800" dirty="0"/>
          </a:p>
          <a:p>
            <a:pPr lvl="1">
              <a:lnSpc>
                <a:spcPct val="90000"/>
              </a:lnSpc>
            </a:pPr>
            <a:r>
              <a:rPr lang="en-US" sz="2400" dirty="0"/>
              <a:t>Defining the set of input to be used (the learning environment)</a:t>
            </a:r>
          </a:p>
          <a:p>
            <a:pPr>
              <a:lnSpc>
                <a:spcPct val="90000"/>
              </a:lnSpc>
            </a:pPr>
            <a:endParaRPr lang="en-US" sz="2800" dirty="0"/>
          </a:p>
          <a:p>
            <a:pPr lvl="1">
              <a:lnSpc>
                <a:spcPct val="90000"/>
              </a:lnSpc>
            </a:pPr>
            <a:r>
              <a:rPr lang="en-US" sz="2400" dirty="0"/>
              <a:t>Deciding on an algorithm to train the network</a:t>
            </a:r>
          </a:p>
          <a:p>
            <a:pPr>
              <a:lnSpc>
                <a:spcPct val="90000"/>
              </a:lnSpc>
            </a:pPr>
            <a:endParaRPr lang="en-US" sz="2800" dirty="0"/>
          </a:p>
        </p:txBody>
      </p:sp>
      <p:sp>
        <p:nvSpPr>
          <p:cNvPr id="4" name="Date Placeholder 3"/>
          <p:cNvSpPr>
            <a:spLocks noGrp="1"/>
          </p:cNvSpPr>
          <p:nvPr>
            <p:ph type="dt" sz="half" idx="10"/>
          </p:nvPr>
        </p:nvSpPr>
        <p:spPr/>
        <p:txBody>
          <a:bodyPr/>
          <a:lstStyle/>
          <a:p>
            <a:fld id="{04AEA6D4-B96E-4F9D-9CC5-F62DD417FA82}" type="datetime1">
              <a:rPr lang="en-US" smtClean="0"/>
              <a:pPr/>
              <a:t>5/27/2022</a:t>
            </a:fld>
            <a:endParaRPr lang="en-US"/>
          </a:p>
        </p:txBody>
      </p:sp>
      <p:sp>
        <p:nvSpPr>
          <p:cNvPr id="5" name="Slide Number Placeholder 4"/>
          <p:cNvSpPr>
            <a:spLocks noGrp="1"/>
          </p:cNvSpPr>
          <p:nvPr>
            <p:ph type="sldNum" sz="quarter" idx="12"/>
          </p:nvPr>
        </p:nvSpPr>
        <p:spPr/>
        <p:txBody>
          <a:bodyPr/>
          <a:lstStyle/>
          <a:p>
            <a:fld id="{6BB85EBB-7B44-4B3C-B6B3-563B087C1478}" type="slidenum">
              <a:rPr lang="en-US" smtClean="0"/>
              <a:pPr/>
              <a:t>99</a:t>
            </a:fld>
            <a:endParaRPr lang="en-US"/>
          </a:p>
        </p:txBody>
      </p:sp>
      <p:sp>
        <p:nvSpPr>
          <p:cNvPr id="6" name="Footer Placeholder 5"/>
          <p:cNvSpPr>
            <a:spLocks noGrp="1"/>
          </p:cNvSpPr>
          <p:nvPr>
            <p:ph type="ftr" sz="quarter" idx="11"/>
          </p:nvPr>
        </p:nvSpPr>
        <p:spPr/>
        <p:txBody>
          <a:bodyPr/>
          <a:lstStyle/>
          <a:p>
            <a:r>
              <a:rPr lang="en-US"/>
              <a:t>Dr. Anil Ahlawat, KIET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7199</TotalTime>
  <Words>5888</Words>
  <Application>Microsoft Office PowerPoint</Application>
  <PresentationFormat>On-screen Show (4:3)</PresentationFormat>
  <Paragraphs>959</Paragraphs>
  <Slides>107</Slides>
  <Notes>60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3</vt:i4>
      </vt:variant>
      <vt:variant>
        <vt:lpstr>Slide Titles</vt:lpstr>
      </vt:variant>
      <vt:variant>
        <vt:i4>107</vt:i4>
      </vt:variant>
    </vt:vector>
  </HeadingPairs>
  <TitlesOfParts>
    <vt:vector size="123" baseType="lpstr">
      <vt:lpstr>Gulim</vt:lpstr>
      <vt:lpstr>Andalus</vt:lpstr>
      <vt:lpstr>Arial</vt:lpstr>
      <vt:lpstr>Arial</vt:lpstr>
      <vt:lpstr>Bookman Old Style</vt:lpstr>
      <vt:lpstr>Calibri</vt:lpstr>
      <vt:lpstr>Comic Sans MS</vt:lpstr>
      <vt:lpstr>Franklin Gothic Book</vt:lpstr>
      <vt:lpstr>Times</vt:lpstr>
      <vt:lpstr>Times New Roman</vt:lpstr>
      <vt:lpstr>Wingdings</vt:lpstr>
      <vt:lpstr>Wingdings 2</vt:lpstr>
      <vt:lpstr>Office Theme</vt:lpstr>
      <vt:lpstr>Microsoft Drawing</vt:lpstr>
      <vt:lpstr>Equation</vt:lpstr>
      <vt:lpstr>Microsoft Equation 3.0</vt:lpstr>
      <vt:lpstr>PowerPoint Presentation</vt:lpstr>
      <vt:lpstr>Artificial Neural Network </vt:lpstr>
      <vt:lpstr>Artificial Neural Network</vt:lpstr>
      <vt:lpstr>Biological inspirations</vt:lpstr>
      <vt:lpstr>PowerPoint Presentation</vt:lpstr>
      <vt:lpstr>PowerPoint Presentation</vt:lpstr>
      <vt:lpstr>Biological neuron</vt:lpstr>
      <vt:lpstr>PowerPoint Presentation</vt:lpstr>
      <vt:lpstr>PowerPoint Presentation</vt:lpstr>
      <vt:lpstr>PowerPoint Presentation</vt:lpstr>
      <vt:lpstr>Connectionist Models</vt:lpstr>
      <vt:lpstr>When to Consider Neural Networks</vt:lpstr>
      <vt:lpstr>ALVINN drives 70 mph on highways</vt:lpstr>
      <vt:lpstr>PowerPoint Presentation</vt:lpstr>
      <vt:lpstr>PowerPoint Presentation</vt:lpstr>
      <vt:lpstr>What is an artificial neuron ?</vt:lpstr>
      <vt:lpstr>Typical Artificial Neuron</vt:lpstr>
      <vt:lpstr>Typical Artificial Neuron</vt:lpstr>
      <vt:lpstr>Equations</vt:lpstr>
      <vt:lpstr>Perceptron</vt:lpstr>
      <vt:lpstr>Decision Surface of a Perceptron</vt:lpstr>
      <vt:lpstr>Perceptron training rule</vt:lpstr>
      <vt:lpstr>PowerPoint Presentation</vt:lpstr>
      <vt:lpstr>PowerPoint Presentation</vt:lpstr>
      <vt:lpstr>PowerPoint Presentation</vt:lpstr>
      <vt:lpstr>PowerPoint Presentation</vt:lpstr>
      <vt:lpstr>Activation functions</vt:lpstr>
      <vt:lpstr>Real vs. Artificial Neurons</vt:lpstr>
      <vt:lpstr>Neurons as Universal computing machine</vt:lpstr>
      <vt:lpstr>Implementing AND</vt:lpstr>
      <vt:lpstr>Implementing OR</vt:lpstr>
      <vt:lpstr>NNs vs Computers</vt:lpstr>
      <vt:lpstr>Artificial Neural Networks (ANN)</vt:lpstr>
      <vt:lpstr>PowerPoint Presentation</vt:lpstr>
      <vt:lpstr>Neural Networks</vt:lpstr>
      <vt:lpstr>PowerPoint Presentation</vt:lpstr>
      <vt:lpstr>ANN Architecture</vt:lpstr>
      <vt:lpstr>Artificial Neural Network Feedforward Network</vt:lpstr>
      <vt:lpstr>Artificial Neural Network Recurrent Architecture</vt:lpstr>
      <vt:lpstr>PowerPoint Presentation</vt:lpstr>
      <vt:lpstr>PowerPoint Presentation</vt:lpstr>
      <vt:lpstr>PowerPoint Presentation</vt:lpstr>
      <vt:lpstr>Gradient Descent (1/4)</vt:lpstr>
      <vt:lpstr>Gradient Descent (2/4)</vt:lpstr>
      <vt:lpstr>Gradient Descent (3/4)</vt:lpstr>
      <vt:lpstr>Gradient Descent (4/4)</vt:lpstr>
      <vt:lpstr>Summary</vt:lpstr>
      <vt:lpstr>Incremental (Stochastic) Gradient Descent (1/2)</vt:lpstr>
      <vt:lpstr>Incremental (Stochastic) Gradient Descent (2/2)</vt:lpstr>
      <vt:lpstr>PowerPoint Presentation</vt:lpstr>
      <vt:lpstr>PowerPoint Presentation</vt:lpstr>
      <vt:lpstr>Backpropagation Algorithm</vt:lpstr>
      <vt:lpstr>More on Backpropagation</vt:lpstr>
      <vt:lpstr>PowerPoint Presentation</vt:lpstr>
      <vt:lpstr>PowerPoint Presentation</vt:lpstr>
      <vt:lpstr>PowerPoint Presentation</vt:lpstr>
      <vt:lpstr>An overview of the backpropagation</vt:lpstr>
      <vt:lpstr>An overview of the backpropagation</vt:lpstr>
      <vt:lpstr>Single-Layer Network</vt:lpstr>
      <vt:lpstr>Single-Layer Network</vt:lpstr>
      <vt:lpstr>Multilayer Network</vt:lpstr>
      <vt:lpstr>Multilayer Network</vt:lpstr>
      <vt:lpstr>BP problem</vt:lpstr>
      <vt:lpstr>Question</vt:lpstr>
      <vt:lpstr>PowerPoint Presentation</vt:lpstr>
      <vt:lpstr>Design Conciderations</vt:lpstr>
      <vt:lpstr>Preprocessing</vt:lpstr>
      <vt:lpstr>Why Preprocessing ?</vt:lpstr>
      <vt:lpstr>Preprocessing methods </vt:lpstr>
      <vt:lpstr>Character recognition example</vt:lpstr>
      <vt:lpstr>Normalization</vt:lpstr>
      <vt:lpstr>PowerPoint Presentation</vt:lpstr>
      <vt:lpstr>Components reduction</vt:lpstr>
      <vt:lpstr>« Intelligent preprocessing »</vt:lpstr>
      <vt:lpstr>When to use ANNs?</vt:lpstr>
      <vt:lpstr>What do we need to use NN ?</vt:lpstr>
      <vt:lpstr>Matlab Demo</vt:lpstr>
      <vt:lpstr>Learning XOR Operation: Matlab Code</vt:lpstr>
      <vt:lpstr>Function Approximation: Learning Sinus Function</vt:lpstr>
      <vt:lpstr>Digit Recognition:</vt:lpstr>
      <vt:lpstr>Digit Recognition:</vt:lpstr>
      <vt:lpstr>PowerPoint Presentation</vt:lpstr>
      <vt:lpstr>Neural Networks Projects Are Different</vt:lpstr>
      <vt:lpstr>Project life cycle</vt:lpstr>
      <vt:lpstr>NNs in real problems</vt:lpstr>
      <vt:lpstr>Pre-processing </vt:lpstr>
      <vt:lpstr> 1. Using Neural Networks to Forecast Stock Market Prices </vt:lpstr>
      <vt:lpstr>Motivation behind using NN</vt:lpstr>
      <vt:lpstr>Traditional Methods</vt:lpstr>
      <vt:lpstr>                                      contd.</vt:lpstr>
      <vt:lpstr>Technical Analysis</vt:lpstr>
      <vt:lpstr>Fundamental Analysis</vt:lpstr>
      <vt:lpstr>                            contd.</vt:lpstr>
      <vt:lpstr>Other techniques</vt:lpstr>
      <vt:lpstr>Comparison with Expert Systems</vt:lpstr>
      <vt:lpstr>2. Neural Nets for Face Recognition</vt:lpstr>
      <vt:lpstr>Learned Hidden Unit Weights</vt:lpstr>
      <vt:lpstr>3. Application of NN to Stock Market Prediction</vt:lpstr>
      <vt:lpstr>Training a NN</vt:lpstr>
      <vt:lpstr>Learning Environment</vt:lpstr>
      <vt:lpstr>Input Data</vt:lpstr>
      <vt:lpstr>Training Data</vt:lpstr>
      <vt:lpstr>Network Training </vt:lpstr>
      <vt:lpstr>       contd.</vt:lpstr>
      <vt:lpstr>Over training </vt:lpstr>
      <vt:lpstr>Overfitting in ANNs (1/2)</vt:lpstr>
      <vt:lpstr>Overfitting in ANNs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mca</dc:creator>
  <cp:lastModifiedBy>anil.ahlawat</cp:lastModifiedBy>
  <cp:revision>139</cp:revision>
  <dcterms:created xsi:type="dcterms:W3CDTF">2014-03-07T06:38:21Z</dcterms:created>
  <dcterms:modified xsi:type="dcterms:W3CDTF">2022-05-30T10:15:24Z</dcterms:modified>
</cp:coreProperties>
</file>