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8" r:id="rId5"/>
    <p:sldId id="334" r:id="rId6"/>
    <p:sldId id="339" r:id="rId7"/>
    <p:sldId id="340" r:id="rId8"/>
    <p:sldId id="337" r:id="rId9"/>
    <p:sldId id="335" r:id="rId10"/>
    <p:sldId id="267" r:id="rId11"/>
    <p:sldId id="285" r:id="rId12"/>
    <p:sldId id="276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>
        <p:scale>
          <a:sx n="90" d="100"/>
          <a:sy n="90" d="100"/>
        </p:scale>
        <p:origin x="600" y="12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A30F-4E19-997C-AB1D053FC94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F-4E19-997C-AB1D053FC9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0F-4E19-997C-AB1D053F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79A9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E33D-4E46-AE70-50C5E1B450C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3D-4E46-AE70-50C5E1B45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3D-4E46-AE70-50C5E1B45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D4-4047-8B49-055A2C391162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4-4047-8B49-055A2C3911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D4-4047-8B49-055A2C391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35091328"/>
        <c:axId val="135092864"/>
      </c:barChart>
      <c:catAx>
        <c:axId val="1350913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5092864"/>
        <c:crosses val="autoZero"/>
        <c:auto val="1"/>
        <c:lblAlgn val="ctr"/>
        <c:lblOffset val="100"/>
        <c:noMultiLvlLbl val="0"/>
      </c:catAx>
      <c:valAx>
        <c:axId val="13509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5091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845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4161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2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496" y="51470"/>
            <a:ext cx="5904656" cy="1440160"/>
          </a:xfrm>
        </p:spPr>
        <p:txBody>
          <a:bodyPr/>
          <a:lstStyle/>
          <a:p>
            <a:r>
              <a:rPr lang="en-US" altLang="ko-KR" sz="4800" dirty="0">
                <a:latin typeface="Dubai" panose="020B0503030403030204" pitchFamily="34" charset="-78"/>
                <a:ea typeface="맑은 고딕" pitchFamily="50" charset="-127"/>
                <a:cs typeface="Dubai" panose="020B0503030403030204" pitchFamily="34" charset="-78"/>
              </a:rPr>
              <a:t>What is Web development ?</a:t>
            </a:r>
            <a:endParaRPr lang="en-US" altLang="ko-K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1C234-5FA1-B954-4C56-7532BFCBE2C7}"/>
              </a:ext>
            </a:extLst>
          </p:cNvPr>
          <p:cNvSpPr txBox="1"/>
          <p:nvPr/>
        </p:nvSpPr>
        <p:spPr>
          <a:xfrm>
            <a:off x="-70587" y="2061756"/>
            <a:ext cx="9132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01</a:t>
            </a:r>
            <a:r>
              <a:rPr lang="en-US" altLang="ko-KR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 development is the act of building, creating and maintaining websites.</a:t>
            </a:r>
          </a:p>
          <a:p>
            <a:pPr algn="ctr"/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24AF2-CE32-1104-D123-B2F93B31F71C}"/>
              </a:ext>
            </a:extLst>
          </p:cNvPr>
          <p:cNvSpPr txBox="1"/>
          <p:nvPr/>
        </p:nvSpPr>
        <p:spPr>
          <a:xfrm>
            <a:off x="-36512" y="3044758"/>
            <a:ext cx="9180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02</a:t>
            </a:r>
            <a:r>
              <a:rPr lang="en-US" altLang="ko-KR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3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 development consists of three main components:</a:t>
            </a:r>
            <a:endParaRPr lang="en-US" altLang="ko-KR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5B85-1887-858D-3B7D-BDA4E0581C3C}"/>
              </a:ext>
            </a:extLst>
          </p:cNvPr>
          <p:cNvSpPr txBox="1"/>
          <p:nvPr/>
        </p:nvSpPr>
        <p:spPr>
          <a:xfrm>
            <a:off x="539552" y="3579862"/>
            <a:ext cx="781236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Front-end development (UI).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Back-end development (Logic, Database , APIs).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Full-Stack (Front-end , Back-end).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ost demand field in web development 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55B115-365F-026E-76CA-C492C5B0C3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87574"/>
            <a:ext cx="8604448" cy="36004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Front-End Development: Focuses on user experience and UI design, making websites attractive and easy to use. Some argue this is crucial for a website's success.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Back-End Development: Manages servers, databases, and logic to ensure smooth and efficient site performance. Demand may depend on market factors.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Full-Stack Development: Combines front-end and back-end skills, offering flexibility and cost-efficiency. Preferred by companies seeking comprehensive solutions.</a:t>
            </a:r>
          </a:p>
          <a:p>
            <a:pPr algn="l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Conclusion: The demand varies based on market needs, with some companies favoring specialized developers and others opting for flexible full-stack developers.</a:t>
            </a:r>
          </a:p>
        </p:txBody>
      </p:sp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C1F512A-282B-D085-A80C-9C024E99E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139702"/>
            <a:ext cx="9144000" cy="576064"/>
          </a:xfrm>
        </p:spPr>
        <p:txBody>
          <a:bodyPr/>
          <a:lstStyle/>
          <a:p>
            <a:r>
              <a:rPr lang="ar-JO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شكرااااااااااااااااااااااااااااااااااا</a:t>
            </a:r>
            <a:br>
              <a:rPr lang="ar-JO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</a:br>
            <a:r>
              <a:rPr lang="ar-JO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من القلب 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93643710-D758-429F-26C3-674AAA75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32248">
            <a:off x="2339752" y="24277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27171"/>
          </a:xfrm>
        </p:spPr>
        <p:txBody>
          <a:bodyPr/>
          <a:lstStyle/>
          <a:p>
            <a:pPr algn="ctr"/>
            <a:r>
              <a:rPr lang="en-US" sz="28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what is the difference between the Internet and the web ?</a:t>
            </a:r>
            <a:endParaRPr lang="en-US" sz="28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699542"/>
            <a:ext cx="7728709" cy="424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23135" y="672510"/>
            <a:ext cx="408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Definition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9339" y="1126819"/>
            <a:ext cx="2377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</a:t>
            </a:r>
            <a:r>
              <a:rPr lang="en-US" sz="1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: Hardware(servers, routers, </a:t>
            </a:r>
          </a:p>
          <a:p>
            <a:pPr algn="just"/>
            <a:r>
              <a:rPr lang="en-US" sz="1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devices), protocols(TCP/IP).</a:t>
            </a:r>
          </a:p>
          <a:p>
            <a:pPr algn="just"/>
            <a:r>
              <a:rPr lang="en-US" sz="14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web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: Websites, web pages</a:t>
            </a:r>
            <a:endParaRPr lang="en-US" sz="14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9951" y="1230542"/>
            <a:ext cx="2078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Internet: </a:t>
            </a:r>
            <a:r>
              <a:rPr lang="en-US" sz="1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TCP/IP, FTS, SMTP, </a:t>
            </a:r>
          </a:p>
          <a:p>
            <a:pPr algn="ctr"/>
            <a:r>
              <a:rPr lang="en-US" sz="1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IMAP and many more. </a:t>
            </a:r>
            <a:r>
              <a:rPr lang="en-US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Web: </a:t>
            </a:r>
            <a:r>
              <a:rPr lang="en-US" sz="1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Mainly HTTP/HTTPS 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126819"/>
            <a:ext cx="2592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Internet : </a:t>
            </a:r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 global system of 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interconnected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computer networks that use TCP/IP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protocol to link devices worldwide.</a:t>
            </a:r>
          </a:p>
          <a:p>
            <a:pPr algn="just"/>
            <a:r>
              <a:rPr lang="en-US" sz="11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web : </a:t>
            </a:r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 system of interlinked hypertext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documents and multimedia </a:t>
            </a:r>
          </a:p>
          <a:p>
            <a:pPr algn="just"/>
            <a:r>
              <a:rPr lang="en-US" sz="11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content accessible via the Internet.. </a:t>
            </a:r>
            <a:b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</a:b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7607" y="3335206"/>
            <a:ext cx="1892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Internet: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Email services, VoIP, Online gaming, Cloud storage and more.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Web:</a:t>
            </a:r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Websites like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Google, </a:t>
            </a:r>
            <a:r>
              <a:rPr lang="en-US" sz="12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Wikipidea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, </a:t>
            </a:r>
            <a:r>
              <a:rPr lang="en-US" sz="12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Youtube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, Amazon, Facebook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981" y="2758157"/>
            <a:ext cx="183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Invention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475" y="3394480"/>
            <a:ext cx="1830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Internet :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Originated in the late 1960s and early 1970s as ARPANET.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: 1989 by Tim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Berners-Lee </a:t>
            </a:r>
            <a:b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</a:b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4AF69-5C09-FCD2-11C3-8BB4A537EB22}"/>
              </a:ext>
            </a:extLst>
          </p:cNvPr>
          <p:cNvSpPr txBox="1"/>
          <p:nvPr/>
        </p:nvSpPr>
        <p:spPr>
          <a:xfrm>
            <a:off x="3131839" y="678655"/>
            <a:ext cx="231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Components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B07BAB-12EB-4803-D708-C7B3712AC7FE}"/>
              </a:ext>
            </a:extLst>
          </p:cNvPr>
          <p:cNvCxnSpPr>
            <a:cxnSpLocks/>
          </p:cNvCxnSpPr>
          <p:nvPr/>
        </p:nvCxnSpPr>
        <p:spPr>
          <a:xfrm>
            <a:off x="3203845" y="710033"/>
            <a:ext cx="0" cy="4237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B440E-D28E-04A3-E370-F61424DAE7C0}"/>
              </a:ext>
            </a:extLst>
          </p:cNvPr>
          <p:cNvSpPr txBox="1"/>
          <p:nvPr/>
        </p:nvSpPr>
        <p:spPr>
          <a:xfrm>
            <a:off x="5786402" y="772020"/>
            <a:ext cx="264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Protocols used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A47C37-BCDA-7CD3-2DEC-DCE4A4F4B913}"/>
              </a:ext>
            </a:extLst>
          </p:cNvPr>
          <p:cNvCxnSpPr>
            <a:cxnSpLocks/>
          </p:cNvCxnSpPr>
          <p:nvPr/>
        </p:nvCxnSpPr>
        <p:spPr>
          <a:xfrm>
            <a:off x="5724128" y="710033"/>
            <a:ext cx="0" cy="4237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2E598E-726A-9842-0FB8-7DB42AF8C0A1}"/>
              </a:ext>
            </a:extLst>
          </p:cNvPr>
          <p:cNvSpPr txBox="1"/>
          <p:nvPr/>
        </p:nvSpPr>
        <p:spPr>
          <a:xfrm>
            <a:off x="3350317" y="2752640"/>
            <a:ext cx="183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Examples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003219-B912-1584-B3A9-6172EDA89C14}"/>
              </a:ext>
            </a:extLst>
          </p:cNvPr>
          <p:cNvSpPr txBox="1"/>
          <p:nvPr/>
        </p:nvSpPr>
        <p:spPr>
          <a:xfrm>
            <a:off x="6033698" y="2751938"/>
            <a:ext cx="183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Usage 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DEDCF8-3100-AFF1-C150-50C14925853D}"/>
              </a:ext>
            </a:extLst>
          </p:cNvPr>
          <p:cNvSpPr txBox="1"/>
          <p:nvPr/>
        </p:nvSpPr>
        <p:spPr>
          <a:xfrm>
            <a:off x="5998117" y="3382178"/>
            <a:ext cx="229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Internet: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Used for all forms of digital communication and data exchange.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Web:</a:t>
            </a:r>
            <a:r>
              <a:rPr lang="en-US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Used mainly for accessing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information and multimedia </a:t>
            </a:r>
          </a:p>
          <a:p>
            <a:r>
              <a:rPr lang="en-US" sz="1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using web browsers.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21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51470"/>
            <a:ext cx="8679898" cy="543185"/>
          </a:xfrm>
        </p:spPr>
        <p:txBody>
          <a:bodyPr/>
          <a:lstStyle/>
          <a:p>
            <a:r>
              <a:rPr lang="en-US" sz="4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Jobs in web developments:</a:t>
            </a:r>
            <a:endParaRPr lang="en-US" sz="8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14AD00-B6CF-4B35-AA3A-E036594E83C4}"/>
              </a:ext>
            </a:extLst>
          </p:cNvPr>
          <p:cNvGrpSpPr/>
          <p:nvPr/>
        </p:nvGrpSpPr>
        <p:grpSpPr>
          <a:xfrm rot="20222813">
            <a:off x="3036924" y="1395676"/>
            <a:ext cx="3070154" cy="3062738"/>
            <a:chOff x="3512816" y="2353309"/>
            <a:chExt cx="2978565" cy="2971371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B3346FA8-0376-4DC3-B844-3CF7B6864749}"/>
                </a:ext>
              </a:extLst>
            </p:cNvPr>
            <p:cNvSpPr/>
            <p:nvPr/>
          </p:nvSpPr>
          <p:spPr>
            <a:xfrm rot="5400000">
              <a:off x="4979213" y="3080572"/>
              <a:ext cx="1512168" cy="1512168"/>
            </a:xfrm>
            <a:prstGeom prst="blockArc">
              <a:avLst>
                <a:gd name="adj1" fmla="val 11310558"/>
                <a:gd name="adj2" fmla="val 1418851"/>
                <a:gd name="adj3" fmla="val 2582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F145239-292C-4AA5-AAF6-5A78A56DD1F2}"/>
                </a:ext>
              </a:extLst>
            </p:cNvPr>
            <p:cNvSpPr/>
            <p:nvPr/>
          </p:nvSpPr>
          <p:spPr>
            <a:xfrm rot="10800000">
              <a:off x="4240657" y="3812512"/>
              <a:ext cx="1512168" cy="1512168"/>
            </a:xfrm>
            <a:prstGeom prst="blockArc">
              <a:avLst>
                <a:gd name="adj1" fmla="val 11340239"/>
                <a:gd name="adj2" fmla="val 1418851"/>
                <a:gd name="adj3" fmla="val 258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42236ADB-0829-42FB-BCEE-039E36964210}"/>
                </a:ext>
              </a:extLst>
            </p:cNvPr>
            <p:cNvSpPr/>
            <p:nvPr/>
          </p:nvSpPr>
          <p:spPr>
            <a:xfrm rot="16200000">
              <a:off x="3512816" y="3080572"/>
              <a:ext cx="1512168" cy="1512168"/>
            </a:xfrm>
            <a:prstGeom prst="blockArc">
              <a:avLst>
                <a:gd name="adj1" fmla="val 11319132"/>
                <a:gd name="adj2" fmla="val 1418851"/>
                <a:gd name="adj3" fmla="val 258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2485B13-D8B6-4009-AE28-DA3E98BE30D5}"/>
                </a:ext>
              </a:extLst>
            </p:cNvPr>
            <p:cNvSpPr/>
            <p:nvPr/>
          </p:nvSpPr>
          <p:spPr>
            <a:xfrm>
              <a:off x="4240656" y="2353309"/>
              <a:ext cx="1512168" cy="1512168"/>
            </a:xfrm>
            <a:prstGeom prst="blockArc">
              <a:avLst>
                <a:gd name="adj1" fmla="val 11339965"/>
                <a:gd name="adj2" fmla="val 1418851"/>
                <a:gd name="adj3" fmla="val 2582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91CABF0-4241-4852-9F47-CEB6274F5D2D}"/>
              </a:ext>
            </a:extLst>
          </p:cNvPr>
          <p:cNvSpPr/>
          <p:nvPr/>
        </p:nvSpPr>
        <p:spPr>
          <a:xfrm>
            <a:off x="4014576" y="2366088"/>
            <a:ext cx="1113209" cy="1131109"/>
          </a:xfrm>
          <a:prstGeom prst="roundRect">
            <a:avLst>
              <a:gd name="adj" fmla="val 1787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  <a:scene3d>
            <a:camera prst="orthographicFront"/>
            <a:lightRig rig="threePt" dir="t"/>
          </a:scene3d>
          <a:sp3d extrusionH="1905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B4270-7608-4A74-81D3-3867DDC04F0D}"/>
              </a:ext>
            </a:extLst>
          </p:cNvPr>
          <p:cNvSpPr txBox="1"/>
          <p:nvPr/>
        </p:nvSpPr>
        <p:spPr>
          <a:xfrm>
            <a:off x="35496" y="1532686"/>
            <a:ext cx="3397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Full-Stack Developer:</a:t>
            </a:r>
          </a:p>
          <a:p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Develops both client and server sides of a software application.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FA8BB7F6-6CCB-FF9A-4071-9D0EF1B1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user experience and building elements for end-users.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C02C30C-2D66-0D76-7F68-8C85F07E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0" y="3335382"/>
            <a:ext cx="29682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Front-End Development: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Focuses on user experience and building elements for end-users.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AF02837-04C9-FDD4-F804-1CE6564C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65" y="1559682"/>
            <a:ext cx="287672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Back-End Development: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Handles server-side code, databases, and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13973B50-38CF-B660-55E7-BAD5E9AF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20" y="2968814"/>
            <a:ext cx="31418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UX vs UI Design: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UX solves user problems, while UI focuses on aesthetics and interface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id="{7926FD75-4C89-7540-CD94-116995E2DF3A}"/>
              </a:ext>
            </a:extLst>
          </p:cNvPr>
          <p:cNvSpPr/>
          <p:nvPr/>
        </p:nvSpPr>
        <p:spPr>
          <a:xfrm>
            <a:off x="4373401" y="273463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C7F82D-FD93-A8FB-4E6D-6744BBBBF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project manager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DB43-7F6C-ACD7-8571-C85AB3C0AE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0651" y="1008307"/>
            <a:ext cx="9144000" cy="1440160"/>
          </a:xfrm>
        </p:spPr>
        <p:txBody>
          <a:bodyPr/>
          <a:lstStyle/>
          <a:p>
            <a:r>
              <a:rPr lang="en-US" sz="1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A project manager, or PM, coordinates the elements of a project, aiming for timely completion within budget and with high standards.</a:t>
            </a:r>
            <a:endParaRPr lang="ar-JO" sz="18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F9449-A53A-33CD-1A47-A3E1A0E7BC62}"/>
              </a:ext>
            </a:extLst>
          </p:cNvPr>
          <p:cNvSpPr txBox="1"/>
          <p:nvPr/>
        </p:nvSpPr>
        <p:spPr>
          <a:xfrm>
            <a:off x="251520" y="2067694"/>
            <a:ext cx="5544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Their key responsibilities include:</a:t>
            </a:r>
            <a:endParaRPr kumimoji="0" lang="ar-JO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Project Planning</a:t>
            </a:r>
            <a:endParaRPr lang="ar-JO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Team Management</a:t>
            </a:r>
            <a:endParaRPr kumimoji="0" lang="ar-JO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Budgeting and Resource Allocation Risk</a:t>
            </a:r>
            <a:endParaRPr kumimoji="0" lang="ar-JO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CommunicationQuality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60BF-970B-FDDC-CC23-B01039B91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32" y="2258080"/>
            <a:ext cx="3719616" cy="24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643E5-16CF-DFAB-79C2-9F0782A62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QA&amp;QC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A4B77F-F2A2-6D7F-2B7D-2250F530355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0" y="1563280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Quality Control: A reactive process focused on identifying and resolving issues in the final product after it reaches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Quality Assurance: A proactive process aimed at ensuring quality requirements are met before the product or service is released to the public.</a:t>
            </a:r>
          </a:p>
        </p:txBody>
      </p:sp>
    </p:spTree>
    <p:extLst>
      <p:ext uri="{BB962C8B-B14F-4D97-AF65-F5344CB8AC3E}">
        <p14:creationId xmlns:p14="http://schemas.microsoft.com/office/powerpoint/2010/main" val="5363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FCA79F-B7F6-D5CA-6012-66B08A340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Mobile Developer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84DEB-F3E3-1EB9-A4C1-D5F2366E35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4208" y="1131590"/>
            <a:ext cx="2520280" cy="3672408"/>
          </a:xfrm>
        </p:spPr>
        <p:txBody>
          <a:bodyPr/>
          <a:lstStyle/>
          <a:p>
            <a:r>
              <a:rPr lang="en-US" sz="1800" b="0" i="0" dirty="0">
                <a:solidFill>
                  <a:srgbClr val="7030A0"/>
                </a:solidFill>
                <a:effectLst/>
                <a:latin typeface="inherit"/>
              </a:rPr>
              <a:t>A mobile developer is a professional software engineer who </a:t>
            </a:r>
            <a:r>
              <a:rPr lang="en-US" sz="1800" b="0" i="0" dirty="0" err="1">
                <a:solidFill>
                  <a:srgbClr val="7030A0"/>
                </a:solidFill>
                <a:effectLst/>
                <a:latin typeface="inherit"/>
              </a:rPr>
              <a:t>specialises</a:t>
            </a:r>
            <a:r>
              <a:rPr lang="en-US" sz="1800" b="0" i="0" dirty="0">
                <a:solidFill>
                  <a:srgbClr val="7030A0"/>
                </a:solidFill>
                <a:effectLst/>
                <a:latin typeface="inherit"/>
              </a:rPr>
              <a:t> in designing, building, and maintaining applications for mobile devices.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F58B45-24A4-12B9-8651-0EDFCBEE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7614"/>
            <a:ext cx="61926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0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2A43893-6655-54A2-D265-ADEA41DB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4" y="0"/>
            <a:ext cx="932452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4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5F2507-D304-FAD0-E253-4B2B466ED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D0068B-730F-5B0D-71EB-66692F3AAF91}"/>
              </a:ext>
            </a:extLst>
          </p:cNvPr>
          <p:cNvSpPr/>
          <p:nvPr/>
        </p:nvSpPr>
        <p:spPr>
          <a:xfrm>
            <a:off x="-1" y="-1446"/>
            <a:ext cx="9144000" cy="696558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8DBDA-00AA-8ED7-C74E-2288A6739E84}"/>
              </a:ext>
            </a:extLst>
          </p:cNvPr>
          <p:cNvSpPr/>
          <p:nvPr/>
        </p:nvSpPr>
        <p:spPr>
          <a:xfrm>
            <a:off x="107504" y="3310515"/>
            <a:ext cx="8928992" cy="1709507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218689E-E9D7-48B5-8657-388D4CA9B61D}"/>
              </a:ext>
            </a:extLst>
          </p:cNvPr>
          <p:cNvGrpSpPr/>
          <p:nvPr/>
        </p:nvGrpSpPr>
        <p:grpSpPr>
          <a:xfrm>
            <a:off x="2269514" y="1113578"/>
            <a:ext cx="4394508" cy="2563687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434F9EB4-4C01-4568-BDC2-BC2125394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9">
              <a:extLst>
                <a:ext uri="{FF2B5EF4-FFF2-40B4-BE49-F238E27FC236}">
                  <a16:creationId xmlns:a16="http://schemas.microsoft.com/office/drawing/2014/main" id="{FCD4DA0A-A08F-4FC5-B347-D58E13769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10">
              <a:extLst>
                <a:ext uri="{FF2B5EF4-FFF2-40B4-BE49-F238E27FC236}">
                  <a16:creationId xmlns:a16="http://schemas.microsoft.com/office/drawing/2014/main" id="{5FC5F2A2-74FA-42C8-8DA8-35DA991D5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1">
              <a:extLst>
                <a:ext uri="{FF2B5EF4-FFF2-40B4-BE49-F238E27FC236}">
                  <a16:creationId xmlns:a16="http://schemas.microsoft.com/office/drawing/2014/main" id="{64ADF4D2-55BF-413F-B8A4-9F530A5E6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en-US" sz="32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The estimated total pay for a Web Developer is :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088231633"/>
              </p:ext>
            </p:extLst>
          </p:nvPr>
        </p:nvGraphicFramePr>
        <p:xfrm>
          <a:off x="3285892" y="4321001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09072" y="3539288"/>
            <a:ext cx="3139842" cy="788659"/>
            <a:chOff x="803640" y="2928136"/>
            <a:chExt cx="2559051" cy="1113391"/>
          </a:xfrm>
        </p:grpSpPr>
        <p:sp>
          <p:nvSpPr>
            <p:cNvPr id="21" name="TextBox 20"/>
            <p:cNvSpPr txBox="1"/>
            <p:nvPr/>
          </p:nvSpPr>
          <p:spPr>
            <a:xfrm>
              <a:off x="1235342" y="3520122"/>
              <a:ext cx="2127349" cy="52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 7140 JD </a:t>
              </a:r>
              <a:r>
                <a:rPr lang="en-US" b="1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per year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2928136"/>
              <a:ext cx="2059657" cy="52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JORDAN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7203" y="3649255"/>
            <a:ext cx="2983999" cy="679964"/>
            <a:chOff x="803640" y="3362835"/>
            <a:chExt cx="2432036" cy="679964"/>
          </a:xfrm>
        </p:grpSpPr>
        <p:sp>
          <p:nvSpPr>
            <p:cNvPr id="24" name="TextBox 23"/>
            <p:cNvSpPr txBox="1"/>
            <p:nvPr/>
          </p:nvSpPr>
          <p:spPr>
            <a:xfrm>
              <a:off x="1176019" y="3673467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 $69,328 </a:t>
              </a:r>
              <a:r>
                <a:rPr lang="en-US" b="1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per year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US</a:t>
              </a:r>
              <a:endPara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  <p:graphicFrame>
        <p:nvGraphicFramePr>
          <p:cNvPr id="302" name="Chart 9">
            <a:extLst>
              <a:ext uri="{FF2B5EF4-FFF2-40B4-BE49-F238E27FC236}">
                <a16:creationId xmlns:a16="http://schemas.microsoft.com/office/drawing/2014/main" id="{24AFCF48-3E15-4A99-A736-AC950458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965612"/>
              </p:ext>
            </p:extLst>
          </p:nvPr>
        </p:nvGraphicFramePr>
        <p:xfrm>
          <a:off x="5940152" y="4293281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E1D50F50-1720-4A77-A36A-8906088ED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8668"/>
              </p:ext>
            </p:extLst>
          </p:nvPr>
        </p:nvGraphicFramePr>
        <p:xfrm>
          <a:off x="384932" y="4327088"/>
          <a:ext cx="2376264" cy="44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6F8BF03-AB0F-6E5D-77FD-8346AAE969DA}"/>
              </a:ext>
            </a:extLst>
          </p:cNvPr>
          <p:cNvGrpSpPr/>
          <p:nvPr/>
        </p:nvGrpSpPr>
        <p:grpSpPr>
          <a:xfrm>
            <a:off x="6004158" y="3564285"/>
            <a:ext cx="3139842" cy="788659"/>
            <a:chOff x="803640" y="2928136"/>
            <a:chExt cx="2559051" cy="11133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6615B5-AC6A-56CD-534C-9CF0F4872C5D}"/>
                </a:ext>
              </a:extLst>
            </p:cNvPr>
            <p:cNvSpPr txBox="1"/>
            <p:nvPr/>
          </p:nvSpPr>
          <p:spPr>
            <a:xfrm>
              <a:off x="1235342" y="3520122"/>
              <a:ext cx="2127349" cy="52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$ 125,198 </a:t>
              </a:r>
              <a:r>
                <a:rPr lang="en-US" b="1" i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per year 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FA8418-2D59-AA29-C3ED-27809E07CA0D}"/>
                </a:ext>
              </a:extLst>
            </p:cNvPr>
            <p:cNvSpPr txBox="1"/>
            <p:nvPr/>
          </p:nvSpPr>
          <p:spPr>
            <a:xfrm>
              <a:off x="803640" y="2928136"/>
              <a:ext cx="2059657" cy="52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Berlin</a:t>
              </a:r>
              <a:r>
                <a:rPr lang="en-US" altLang="ko-KR" b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ubai" panose="020B0503030403030204" pitchFamily="34" charset="-78"/>
                  <a:cs typeface="Dubai" panose="020B0503030403030204" pitchFamily="34" charset="-78"/>
                </a:rPr>
                <a:t> </a:t>
              </a:r>
              <a:endParaRPr lang="ko-KR" alt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1499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555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Dubai</vt:lpstr>
      <vt:lpstr>inherit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hamza altal</cp:lastModifiedBy>
  <cp:revision>90</cp:revision>
  <dcterms:created xsi:type="dcterms:W3CDTF">2016-12-05T23:26:54Z</dcterms:created>
  <dcterms:modified xsi:type="dcterms:W3CDTF">2024-09-08T12:08:00Z</dcterms:modified>
</cp:coreProperties>
</file>