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4"/>
  </p:notesMasterIdLst>
  <p:sldIdLst>
    <p:sldId id="256" r:id="rId2"/>
    <p:sldId id="261" r:id="rId3"/>
    <p:sldId id="262" r:id="rId4"/>
    <p:sldId id="272" r:id="rId5"/>
    <p:sldId id="273" r:id="rId6"/>
    <p:sldId id="274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5" r:id="rId16"/>
    <p:sldId id="270" r:id="rId17"/>
    <p:sldId id="276" r:id="rId18"/>
    <p:sldId id="277" r:id="rId19"/>
    <p:sldId id="278" r:id="rId20"/>
    <p:sldId id="279" r:id="rId21"/>
    <p:sldId id="280" r:id="rId22"/>
    <p:sldId id="281" r:id="rId23"/>
  </p:sldIdLst>
  <p:sldSz cx="12192000" cy="6858000"/>
  <p:notesSz cx="12192000" cy="6858000"/>
  <p:embeddedFontLst>
    <p:embeddedFont>
      <p:font typeface="Abadi" panose="020F0502020204030204" pitchFamily="34" charset="0"/>
      <p:regular r:id="rId25"/>
    </p:embeddedFont>
    <p:embeddedFont>
      <p:font typeface="ADLaM Display" panose="020F0502020204030204" pitchFamily="2" charset="0"/>
      <p:regular r:id="rId26"/>
    </p:embeddedFont>
    <p:embeddedFont>
      <p:font typeface="Aharoni" panose="020F0502020204030204" pitchFamily="2" charset="-79"/>
      <p:bold r:id="rId27"/>
    </p:embeddedFont>
    <p:embeddedFont>
      <p:font typeface="Arial Rounded MT Bold" panose="020F0704030504030204" pitchFamily="34" charset="0"/>
      <p:regular r:id="rId28"/>
    </p:embeddedFont>
  </p:embeddedFontLst>
  <p:defaultTextStyle>
    <a:defPPr>
      <a:defRPr lang="en-US"/>
    </a:defPPr>
    <a:lvl1pPr marL="0" lvl="0" algn="l" rtl="0">
      <a:defRPr lang="en-US" sz="1800" dirty="0">
        <a:solidFill>
          <a:schemeClr val="tx1"/>
        </a:solidFill>
        <a:latin typeface="+mn-lt"/>
      </a:defRPr>
    </a:lvl1pPr>
    <a:lvl2pPr marL="457200" lvl="1" algn="l" rtl="0">
      <a:defRPr lang="en-US" sz="1800" dirty="0">
        <a:solidFill>
          <a:schemeClr val="tx1"/>
        </a:solidFill>
        <a:latin typeface="+mn-lt"/>
      </a:defRPr>
    </a:lvl2pPr>
    <a:lvl3pPr marL="914400" lvl="2" algn="l" rtl="0">
      <a:defRPr lang="en-US" sz="1800" dirty="0">
        <a:solidFill>
          <a:schemeClr val="tx1"/>
        </a:solidFill>
        <a:latin typeface="+mn-lt"/>
      </a:defRPr>
    </a:lvl3pPr>
    <a:lvl4pPr marL="1371600" lvl="3" algn="l" rtl="0">
      <a:defRPr lang="en-US" sz="1800" dirty="0">
        <a:solidFill>
          <a:schemeClr val="tx1"/>
        </a:solidFill>
        <a:latin typeface="+mn-lt"/>
      </a:defRPr>
    </a:lvl4pPr>
    <a:lvl5pPr marL="1828800" lvl="4" algn="l" rtl="0">
      <a:defRPr lang="en-US" sz="1800" dirty="0">
        <a:solidFill>
          <a:schemeClr val="tx1"/>
        </a:solidFill>
        <a:latin typeface="+mn-lt"/>
      </a:defRPr>
    </a:lvl5pPr>
    <a:lvl6pPr marL="2286000" lvl="5" algn="l" rtl="0">
      <a:defRPr lang="en-US" sz="1800" dirty="0">
        <a:solidFill>
          <a:schemeClr val="tx1"/>
        </a:solidFill>
        <a:latin typeface="+mn-lt"/>
      </a:defRPr>
    </a:lvl6pPr>
    <a:lvl7pPr marL="2743200" lvl="6" algn="l" rtl="0">
      <a:defRPr lang="en-US" sz="1800" dirty="0">
        <a:solidFill>
          <a:schemeClr val="tx1"/>
        </a:solidFill>
        <a:latin typeface="+mn-lt"/>
      </a:defRPr>
    </a:lvl7pPr>
    <a:lvl8pPr marL="3200400" lvl="7" algn="l" rtl="0">
      <a:defRPr lang="en-US" sz="1800" dirty="0">
        <a:solidFill>
          <a:schemeClr val="tx1"/>
        </a:solidFill>
        <a:latin typeface="+mn-lt"/>
      </a:defRPr>
    </a:lvl8pPr>
    <a:lvl9pPr marL="3657600" lvl="8" algn="l" rtl="0">
      <a:defRPr lang="en-US" sz="1800" dirty="0">
        <a:solidFill>
          <a:schemeClr val="tx1"/>
        </a:solidFill>
        <a:latin typeface="+mn-lt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42F484E2-D13C-4198-809A-BEC5E46278DC}" styleName="Style 3">
    <a:wholeTbl>
      <a:tcTxStyle>
        <a:fontRef idx="minor">
          <a:srgbClr val="000000"/>
        </a:fontRef>
        <a:schemeClr val="tx1"/>
      </a:tcTxStyle>
      <a:tcStyle>
        <a:tcBdr>
          <a:left>
            <a:ln w="12700">
              <a:solidFill>
                <a:schemeClr val="accent1"/>
              </a:solidFill>
            </a:ln>
          </a:left>
          <a:right>
            <a:ln w="12700">
              <a:solidFill>
                <a:schemeClr val="accent1"/>
              </a:solidFill>
            </a:ln>
          </a:right>
          <a:top>
            <a:ln w="12700">
              <a:solidFill>
                <a:schemeClr val="accent1"/>
              </a:solidFill>
            </a:ln>
          </a:top>
          <a:bottom>
            <a:ln w="12700">
              <a:solidFill>
                <a:schemeClr val="accent1"/>
              </a:solidFill>
            </a:ln>
          </a:bottom>
          <a:insideH>
            <a:ln w="12700">
              <a:solidFill>
                <a:schemeClr val="accent1"/>
              </a:solidFill>
            </a:ln>
          </a:insideH>
          <a:insideV>
            <a:ln w="12700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19999"/>
            </a:schemeClr>
          </a:solidFill>
        </a:fill>
      </a:tcStyle>
    </a:band1H>
    <a:band1V>
      <a:tcStyle>
        <a:tcBdr/>
        <a:fill>
          <a:solidFill>
            <a:schemeClr val="accent1">
              <a:alpha val="19999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03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JAHNAVI" userId="66f55358b054afe6" providerId="LiveId" clId="{F89C4534-70BF-49A4-93F9-6B8A570E2A15}"/>
    <pc:docChg chg="modSld">
      <pc:chgData name="LAKSHMI JAHNAVI" userId="66f55358b054afe6" providerId="LiveId" clId="{F89C4534-70BF-49A4-93F9-6B8A570E2A15}" dt="2025-07-12T15:12:20.193" v="0" actId="1076"/>
      <pc:docMkLst>
        <pc:docMk/>
      </pc:docMkLst>
      <pc:sldChg chg="modSp mod">
        <pc:chgData name="LAKSHMI JAHNAVI" userId="66f55358b054afe6" providerId="LiveId" clId="{F89C4534-70BF-49A4-93F9-6B8A570E2A15}" dt="2025-07-12T15:12:20.193" v="0" actId="1076"/>
        <pc:sldMkLst>
          <pc:docMk/>
          <pc:sldMk cId="400314700" sldId="262"/>
        </pc:sldMkLst>
        <pc:picChg chg="mod">
          <ac:chgData name="LAKSHMI JAHNAVI" userId="66f55358b054afe6" providerId="LiveId" clId="{F89C4534-70BF-49A4-93F9-6B8A570E2A15}" dt="2025-07-12T15:12:20.193" v="0" actId="1076"/>
          <ac:picMkLst>
            <pc:docMk/>
            <pc:sldMk cId="400314700" sldId="262"/>
            <ac:picMk id="4" creationId="{6A244145-F1D4-8617-B671-EE7E286CC63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65459-4C01-9248-BDAA-F28591FAF6F5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327042-6B61-B148-8485-8BBBFAA13D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21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1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rtlCol="0"/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3DCFA7E3-AF1E-4675-AD18-D5B679F37F4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4E6D2F1-D737-43DE-B4CE-C454EF7BB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854199"/>
            <a:ext cx="9144000" cy="1655763"/>
          </a:xfrm>
        </p:spPr>
        <p:txBody>
          <a:bodyPr rtlCol="0" anchor="b"/>
          <a:lstStyle>
            <a:lvl1pPr lvl="0" algn="ctr">
              <a:defRPr lang="en-US"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32171CF1-2CD1-4848-A55A-5A508E25A32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04F51DF-EF08-4C97-A330-FD7D92F0E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lvl="0" indent="0" algn="ctr">
              <a:buNone/>
              <a:defRPr lang="en-US" sz="2400" dirty="0"/>
            </a:lvl1pPr>
            <a:lvl2pPr marL="457200" lvl="1" indent="0" algn="ctr">
              <a:buNone/>
              <a:defRPr lang="en-US" sz="2000" dirty="0"/>
            </a:lvl2pPr>
            <a:lvl3pPr marL="914400" lvl="2" indent="0" algn="ctr">
              <a:buNone/>
              <a:defRPr lang="en-US" sz="1800" dirty="0"/>
            </a:lvl3pPr>
            <a:lvl4pPr marL="1371600" lvl="3" indent="0" algn="ctr">
              <a:buNone/>
              <a:defRPr lang="en-US" sz="1600" dirty="0"/>
            </a:lvl4pPr>
            <a:lvl5pPr marL="1828800" lvl="4" indent="0" algn="ctr">
              <a:buNone/>
              <a:defRPr lang="en-US" sz="1600" dirty="0"/>
            </a:lvl5pPr>
            <a:lvl6pPr marL="2286000" lvl="5" indent="0" algn="ctr">
              <a:buNone/>
              <a:defRPr lang="en-US" sz="1600" dirty="0"/>
            </a:lvl6pPr>
            <a:lvl7pPr marL="2743200" lvl="6" indent="0" algn="ctr">
              <a:buNone/>
              <a:defRPr lang="en-US" sz="1600" dirty="0"/>
            </a:lvl7pPr>
            <a:lvl8pPr marL="3200400" lvl="7" indent="0" algn="ctr">
              <a:buNone/>
              <a:defRPr lang="en-US" sz="1600" dirty="0"/>
            </a:lvl8pPr>
            <a:lvl9pPr marL="3657600" lvl="8" indent="0" algn="ctr">
              <a:buNone/>
              <a:defRPr lang="en-US"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3">
            <a:extLst>
              <a:ext uri="{C1EB77FD-C848-422B-B273-451CDA41F43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1682ECF-C071-4F62-8564-87ABCCA31A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67608" y="592088"/>
            <a:ext cx="7609140" cy="1008112"/>
          </a:xfrm>
          <a:prstGeom prst="rect">
            <a:avLst/>
          </a:prstGeom>
          <a:noFill/>
        </p:spPr>
      </p:pic>
      <p:sp>
        <p:nvSpPr>
          <p:cNvPr id="5" name="Footer Placeholder 4">
            <a:extLst>
              <a:ext uri="{C687AB22-C009-4796-A595-4B274F53E9E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19EC38CB-622C-4106-803A-85E3D5477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Footer</a:t>
            </a:r>
          </a:p>
        </p:txBody>
      </p:sp>
      <p:sp>
        <p:nvSpPr>
          <p:cNvPr id="6" name="Slide Number Placeholder 5">
            <a:extLst>
              <a:ext uri="{30F4214F-3E4E-4B8B-8AC2-BF59D50B2CD1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25D679E-58E0-45F1-BEFC-163C6EEC1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&lt;#&gt;</a:t>
            </a:r>
          </a:p>
        </p:txBody>
      </p:sp>
      <p:sp>
        <p:nvSpPr>
          <p:cNvPr id="7" name="Date Placeholder 3">
            <a:extLst>
              <a:ext uri="{02364871-6258-47BB-A41D-1E9BEBD3EA96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E775BF1-9C64-4531-A7E2-730347FD3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 lvl="0"/>
          </a:lstStyle>
          <a:p>
            <a:r>
              <a:rPr lang="en-US" dirty="0"/>
              <a:t>Date</a:t>
            </a:r>
          </a:p>
        </p:txBody>
      </p:sp>
    </p:spTree>
    <p:extLst>
      <p:ext uri="{7D129387-9967-4C73-939D-69EF041DFD95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4851171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05269A97-DC81-49F9-B896-84CAB659C62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56F5785-025F-4915-96E3-0AFF7163BC1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085" y="1561876"/>
            <a:ext cx="10515600" cy="4531419"/>
          </a:xfrm>
        </p:spPr>
        <p:txBody>
          <a:bodyPr rtlCol="0"/>
          <a:lstStyle>
            <a:lvl1pPr marL="457200" lvl="0" indent="0">
              <a:buNone/>
            </a:lvl1pPr>
            <a:lvl2pPr marL="914400" lvl="1" indent="0">
              <a:buNone/>
            </a:lvl2pPr>
            <a:lvl3pPr marL="1371600" lvl="2" indent="0">
              <a:buNone/>
            </a:lvl3pPr>
            <a:lvl4pPr marL="1828800" lvl="3" indent="0">
              <a:buNone/>
            </a:lvl4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C7EE3D1E-6A2F-4B40-9445-6784FC740ACE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4C561F3-3431-4CB3-94B3-3A3D9CDA63D8}"/>
              </a:ext>
            </a:extLst>
          </p:cNvPr>
          <p:cNvSpPr>
            <a:spLocks noGrp="1"/>
          </p:cNvSpPr>
          <p:nvPr>
            <p:ph type="dt" sz="half" idx="1"/>
          </p:nvPr>
        </p:nvSpPr>
        <p:spPr>
          <a:xfrm>
            <a:off x="695400" y="6278769"/>
            <a:ext cx="1656183" cy="365125"/>
          </a:xfrm>
          <a:ln>
            <a:noFill/>
          </a:ln>
        </p:spPr>
        <p:txBody>
          <a:bodyPr rtlCol="0"/>
          <a:lstStyle>
            <a:lvl1pPr lvl="0">
              <a:defRPr lang="en-US" b="1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ADCE28B6-DBFE-4620-B95B-46D05A4EFA88}" type="datetime1">
              <a:t>7/12/2025</a:t>
            </a:fld>
            <a:endParaRPr lang="en-US" dirty="0"/>
          </a:p>
        </p:txBody>
      </p:sp>
      <p:sp>
        <p:nvSpPr>
          <p:cNvPr id="4" name="Footer Placeholder 3">
            <a:extLst>
              <a:ext uri="{E2B100E3-D1A2-4814-971B-1F28BC986BE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56403740-14DB-4D0C-AC81-1640F2592B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567608" y="6278771"/>
            <a:ext cx="6912768" cy="365125"/>
          </a:xfrm>
          <a:ln>
            <a:noFill/>
          </a:ln>
        </p:spPr>
        <p:txBody>
          <a:bodyPr rtlCol="0"/>
          <a:lstStyle>
            <a:lvl1pPr lvl="0">
              <a:defRPr lang="en-US" b="1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DL&amp;CO                                                                G.LAVARAJU, Associate Professor, CSE</a:t>
            </a:r>
          </a:p>
        </p:txBody>
      </p:sp>
      <p:pic>
        <p:nvPicPr>
          <p:cNvPr id="5" name="Picture 2">
            <a:extLst>
              <a:ext uri="{DAD87817-DB1B-4DE8-BD41-41BB3E99A74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D3518EA9-28E9-4397-BCB4-F5D7ABFF9E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0709" y="-243408"/>
            <a:ext cx="3249644" cy="1800000"/>
          </a:xfrm>
          <a:prstGeom prst="rect">
            <a:avLst/>
          </a:prstGeom>
          <a:noFill/>
        </p:spPr>
      </p:pic>
      <p:sp>
        <p:nvSpPr>
          <p:cNvPr id="6" name="Slide Number Placeholder 3">
            <a:extLst>
              <a:ext uri="{8B62DEED-5952-4478-9464-706CCDCB22D5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265A311-D434-4806-B3C0-ED40E2B04A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10272464" y="6356350"/>
            <a:ext cx="1081336" cy="365125"/>
          </a:xfrm>
        </p:spPr>
        <p:txBody>
          <a:bodyPr rtlCol="0"/>
          <a:lstStyle/>
          <a:p>
            <a:fld id="{9359D16F-76A5-41BA-ADDD-CBF352B33DDD}" type="slidenum">
              <a:t>‹#›</a:t>
            </a:fld>
            <a:endParaRPr lang="en-US" dirty="0"/>
          </a:p>
        </p:txBody>
      </p:sp>
    </p:spTree>
    <p:extLst>
      <p:ext uri="{E791D5F0-FCE4-45B8-828D-F7D7E855498A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48511710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2A124749-B5E7-4428-BF59-41C47B6A612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8CFA2DB-E1A9-463A-BC5A-35A8CCF5293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0709" y="-243408"/>
            <a:ext cx="3249644" cy="1800000"/>
          </a:xfrm>
          <a:prstGeom prst="rect">
            <a:avLst/>
          </a:prstGeom>
          <a:noFill/>
        </p:spPr>
      </p:pic>
      <p:sp>
        <p:nvSpPr>
          <p:cNvPr id="3" name="Date Placeholder 2">
            <a:extLst>
              <a:ext uri="{E7A761B9-81CB-49B2-8BE6-983B6B07B3D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8F471AC3-982D-4B96-9E59-D3B6F74D90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5400" y="6278769"/>
            <a:ext cx="1656183" cy="365125"/>
          </a:xfrm>
          <a:ln>
            <a:noFill/>
          </a:ln>
        </p:spPr>
        <p:txBody>
          <a:bodyPr rtlCol="0"/>
          <a:lstStyle>
            <a:lvl1pPr lvl="0">
              <a:defRPr lang="en-US" b="1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fld id="{B13D2877-58CC-4844-975B-B8D6496C43E9}" type="datetime1">
              <a:t>7/12/2025</a:t>
            </a:fld>
            <a:endParaRPr lang="en-US" dirty="0"/>
          </a:p>
        </p:txBody>
      </p:sp>
      <p:sp>
        <p:nvSpPr>
          <p:cNvPr id="4" name="Footer Placeholder 3">
            <a:extLst>
              <a:ext uri="{7A687B93-B742-4FC6-AC3F-36C63D4DF72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5844C2E-6153-4C88-A824-95DE18C3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67608" y="6278771"/>
            <a:ext cx="6912768" cy="365125"/>
          </a:xfrm>
          <a:ln>
            <a:noFill/>
          </a:ln>
        </p:spPr>
        <p:txBody>
          <a:bodyPr rtlCol="0"/>
          <a:lstStyle>
            <a:lvl1pPr lvl="0">
              <a:defRPr lang="en-US" b="1" dirty="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DL&amp;CO                                                                G.LAVARAJU, Associate Professor, CSE</a:t>
            </a:r>
          </a:p>
        </p:txBody>
      </p:sp>
      <p:sp>
        <p:nvSpPr>
          <p:cNvPr id="5" name="Slide Number Placeholder 3">
            <a:extLst>
              <a:ext uri="{A59E037D-D639-4F65-9477-94A0EBCDC4E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EC0A76B5-951D-4394-8F2D-A4E34AC06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2464" y="6356350"/>
            <a:ext cx="1081336" cy="365125"/>
          </a:xfrm>
        </p:spPr>
        <p:txBody>
          <a:bodyPr rtlCol="0"/>
          <a:lstStyle/>
          <a:p>
            <a:fld id="{D9C5B093-D3DD-4808-813A-F58BF8E67773}" type="slidenum">
              <a:t>‹#›</a:t>
            </a:fld>
            <a:endParaRPr lang="en-US" dirty="0"/>
          </a:p>
        </p:txBody>
      </p:sp>
    </p:spTree>
    <p:extLst>
      <p:ext uri="{917857EF-1D39-4225-A829-037EB1D27937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4851171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Master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48EA39CE-E158-4B2A-99CD-545B14A22D34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4313CDBB-BA82-4DED-973B-07A500BC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76CEBE57-5AC2-4233-9D99-CAE469A4C85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438A3C5-0C27-48D9-9FD4-D71686301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5757E326-5F3E-43A1-830E-27FE2CE96B3D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A1FB99B2-34CB-4F0C-AABD-9CC4327C4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l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3D07-B41D-4865-9117-A59235B241FC}" type="datetime1">
              <a:t>7/12/2025</a:t>
            </a:fld>
            <a:endParaRPr lang="en-US" dirty="0"/>
          </a:p>
        </p:txBody>
      </p:sp>
      <p:sp>
        <p:nvSpPr>
          <p:cNvPr id="5" name="Footer Placeholder 4">
            <a:extLst>
              <a:ext uri="{71906065-35B4-4935-A9D1-FD668DE1E598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F7A5B885-A2DA-46BA-BC42-719D5CA3E2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ct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DL&amp;CO                                                                G.LAVARAJU, Associate Professor, CSE</a:t>
            </a:r>
          </a:p>
        </p:txBody>
      </p:sp>
      <p:sp>
        <p:nvSpPr>
          <p:cNvPr id="6" name="Slide Number Placeholder 5">
            <a:extLst>
              <a:ext uri="{35F2950A-B1CB-4727-AB58-367C2C82CEAF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9979ABAE-2F0E-462F-935B-AC49E1A2F7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lvl="0" algn="r">
              <a:defRPr lang="en-US"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A9481-3A84-418C-9FCC-1F8C2D158F80}" type="slidenum"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lvl="0" algn="l" rtl="0">
        <a:lnSpc>
          <a:spcPct val="90000"/>
        </a:lnSpc>
        <a:spcBef>
          <a:spcPct val="0"/>
        </a:spcBef>
        <a:buNone/>
        <a:defRPr lang="en-US" sz="4400" dirty="0">
          <a:solidFill>
            <a:schemeClr val="tx1"/>
          </a:solidFill>
          <a:latin typeface="+mj-lt"/>
        </a:defRPr>
      </a:lvl1pPr>
    </p:titleStyle>
    <p:bodyStyle>
      <a:lvl1pPr marL="228600" lvl="0" indent="-228600" algn="l" rtl="0">
        <a:lnSpc>
          <a:spcPct val="90000"/>
        </a:lnSpc>
        <a:spcBef>
          <a:spcPts val="1000"/>
        </a:spcBef>
        <a:buChar char="•"/>
        <a:defRPr lang="en-US" sz="2800" dirty="0">
          <a:solidFill>
            <a:schemeClr val="tx1"/>
          </a:solidFill>
          <a:latin typeface="+mn-lt"/>
        </a:defRPr>
      </a:lvl1pPr>
      <a:lvl2pPr marL="685800" lvl="1" indent="-228600" algn="l" rtl="0">
        <a:lnSpc>
          <a:spcPct val="90000"/>
        </a:lnSpc>
        <a:spcBef>
          <a:spcPts val="500"/>
        </a:spcBef>
        <a:buChar char="•"/>
        <a:defRPr lang="en-US" sz="2400" dirty="0">
          <a:solidFill>
            <a:schemeClr val="tx1"/>
          </a:solidFill>
          <a:latin typeface="+mn-lt"/>
        </a:defRPr>
      </a:lvl2pPr>
      <a:lvl3pPr marL="1143000" lvl="2" indent="-228600" algn="l" rtl="0">
        <a:lnSpc>
          <a:spcPct val="90000"/>
        </a:lnSpc>
        <a:spcBef>
          <a:spcPts val="500"/>
        </a:spcBef>
        <a:buChar char="•"/>
        <a:defRPr lang="en-US" sz="2000" dirty="0">
          <a:solidFill>
            <a:schemeClr val="tx1"/>
          </a:solidFill>
          <a:latin typeface="+mn-lt"/>
        </a:defRPr>
      </a:lvl3pPr>
      <a:lvl4pPr marL="1600200" lvl="3" indent="-228600" algn="l" rtl="0">
        <a:lnSpc>
          <a:spcPct val="90000"/>
        </a:lnSpc>
        <a:spcBef>
          <a:spcPts val="500"/>
        </a:spcBef>
        <a:buChar char="•"/>
        <a:defRPr lang="en-US" sz="1800" dirty="0">
          <a:solidFill>
            <a:schemeClr val="tx1"/>
          </a:solidFill>
          <a:latin typeface="+mn-lt"/>
        </a:defRPr>
      </a:lvl4pPr>
      <a:lvl5pPr marL="2057400" lvl="4" indent="-228600" algn="l" rtl="0">
        <a:lnSpc>
          <a:spcPct val="90000"/>
        </a:lnSpc>
        <a:spcBef>
          <a:spcPts val="500"/>
        </a:spcBef>
        <a:buChar char="•"/>
        <a:defRPr lang="en-US" sz="1800" dirty="0">
          <a:solidFill>
            <a:schemeClr val="tx1"/>
          </a:solidFill>
          <a:latin typeface="+mn-lt"/>
        </a:defRPr>
      </a:lvl5pPr>
      <a:lvl6pPr marL="2514600" lvl="5" indent="-228600" algn="l" rtl="0">
        <a:lnSpc>
          <a:spcPct val="90000"/>
        </a:lnSpc>
        <a:spcBef>
          <a:spcPts val="500"/>
        </a:spcBef>
        <a:buChar char="•"/>
        <a:defRPr lang="en-US" sz="1800" dirty="0">
          <a:solidFill>
            <a:schemeClr val="tx1"/>
          </a:solidFill>
          <a:latin typeface="+mn-lt"/>
        </a:defRPr>
      </a:lvl6pPr>
      <a:lvl7pPr marL="2971800" lvl="6" indent="-228600" algn="l" rtl="0">
        <a:lnSpc>
          <a:spcPct val="90000"/>
        </a:lnSpc>
        <a:spcBef>
          <a:spcPts val="500"/>
        </a:spcBef>
        <a:buChar char="•"/>
        <a:defRPr lang="en-US" sz="1800" dirty="0">
          <a:solidFill>
            <a:schemeClr val="tx1"/>
          </a:solidFill>
          <a:latin typeface="+mn-lt"/>
        </a:defRPr>
      </a:lvl7pPr>
      <a:lvl8pPr marL="3429000" lvl="7" indent="-228600" algn="l" rtl="0">
        <a:lnSpc>
          <a:spcPct val="90000"/>
        </a:lnSpc>
        <a:spcBef>
          <a:spcPts val="500"/>
        </a:spcBef>
        <a:buChar char="•"/>
        <a:defRPr lang="en-US" sz="1800" dirty="0">
          <a:solidFill>
            <a:schemeClr val="tx1"/>
          </a:solidFill>
          <a:latin typeface="+mn-lt"/>
        </a:defRPr>
      </a:lvl8pPr>
      <a:lvl9pPr marL="3886200" lvl="8" indent="-228600" algn="l" rtl="0">
        <a:lnSpc>
          <a:spcPct val="90000"/>
        </a:lnSpc>
        <a:spcBef>
          <a:spcPts val="500"/>
        </a:spcBef>
        <a:buChar char="•"/>
        <a:defRPr lang="en-US" sz="1800" dirty="0">
          <a:solidFill>
            <a:schemeClr val="tx1"/>
          </a:solidFill>
          <a:latin typeface="+mn-lt"/>
        </a:defRPr>
      </a:lvl9pPr>
    </p:bodyStyle>
    <p:otherStyle>
      <a:lvl1pPr marL="0" lvl="0" algn="l" rtl="0">
        <a:defRPr lang="en-US" sz="1800" dirty="0">
          <a:solidFill>
            <a:schemeClr val="tx1"/>
          </a:solidFill>
          <a:latin typeface="+mn-lt"/>
        </a:defRPr>
      </a:lvl1pPr>
      <a:lvl2pPr marL="457200" lvl="1" algn="l" rtl="0">
        <a:defRPr lang="en-US" sz="1800" dirty="0">
          <a:solidFill>
            <a:schemeClr val="tx1"/>
          </a:solidFill>
          <a:latin typeface="+mn-lt"/>
        </a:defRPr>
      </a:lvl2pPr>
      <a:lvl3pPr marL="914400" lvl="2" algn="l" rtl="0">
        <a:defRPr lang="en-US" sz="1800" dirty="0">
          <a:solidFill>
            <a:schemeClr val="tx1"/>
          </a:solidFill>
          <a:latin typeface="+mn-lt"/>
        </a:defRPr>
      </a:lvl3pPr>
      <a:lvl4pPr marL="1371600" lvl="3" algn="l" rtl="0">
        <a:defRPr lang="en-US" sz="1800" dirty="0">
          <a:solidFill>
            <a:schemeClr val="tx1"/>
          </a:solidFill>
          <a:latin typeface="+mn-lt"/>
        </a:defRPr>
      </a:lvl4pPr>
      <a:lvl5pPr marL="1828800" lvl="4" algn="l" rtl="0">
        <a:defRPr lang="en-US" sz="1800" dirty="0">
          <a:solidFill>
            <a:schemeClr val="tx1"/>
          </a:solidFill>
          <a:latin typeface="+mn-lt"/>
        </a:defRPr>
      </a:lvl5pPr>
      <a:lvl6pPr marL="2286000" lvl="5" algn="l" rtl="0">
        <a:defRPr lang="en-US" sz="1800" dirty="0">
          <a:solidFill>
            <a:schemeClr val="tx1"/>
          </a:solidFill>
          <a:latin typeface="+mn-lt"/>
        </a:defRPr>
      </a:lvl6pPr>
      <a:lvl7pPr marL="2743200" lvl="6" algn="l" rtl="0">
        <a:defRPr lang="en-US" sz="1800" dirty="0">
          <a:solidFill>
            <a:schemeClr val="tx1"/>
          </a:solidFill>
          <a:latin typeface="+mn-lt"/>
        </a:defRPr>
      </a:lvl7pPr>
      <a:lvl8pPr marL="3200400" lvl="7" algn="l" rtl="0">
        <a:defRPr lang="en-US" sz="1800" dirty="0">
          <a:solidFill>
            <a:schemeClr val="tx1"/>
          </a:solidFill>
          <a:latin typeface="+mn-lt"/>
        </a:defRPr>
      </a:lvl8pPr>
      <a:lvl9pPr marL="3657600" lvl="8" algn="l" rtl="0">
        <a:defRPr lang="en-US" sz="1800" dirty="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c/index.ph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5173A155-D39B-4A4B-8D04-AEDF7C74512A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25635022-F8A5-4229-B18F-290C3D3C64FB}"/>
              </a:ext>
            </a:extLst>
          </p:cNvPr>
          <p:cNvSpPr txBox="1"/>
          <p:nvPr/>
        </p:nvSpPr>
        <p:spPr>
          <a:xfrm>
            <a:off x="1055440" y="1700808"/>
            <a:ext cx="10696612" cy="194421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endParaRPr lang="en-US" sz="4000" dirty="0">
              <a:solidFill>
                <a:srgbClr val="00B050"/>
              </a:solidFill>
              <a:latin typeface="Arial Rounded MT Bold"/>
            </a:endParaRPr>
          </a:p>
        </p:txBody>
      </p:sp>
      <p:sp>
        <p:nvSpPr>
          <p:cNvPr id="3" name="Title 1">
            <a:extLst>
              <a:ext uri="{64856C8F-7DB4-4507-9010-97CF4AE55C32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72140DA9-F832-465D-86DE-FEB6803F3756}"/>
              </a:ext>
            </a:extLst>
          </p:cNvPr>
          <p:cNvSpPr txBox="1"/>
          <p:nvPr/>
        </p:nvSpPr>
        <p:spPr>
          <a:xfrm>
            <a:off x="838200" y="2438400"/>
            <a:ext cx="10696612" cy="936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GB" sz="4000" dirty="0">
                <a:solidFill>
                  <a:srgbClr val="0000FF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Object Oriented Programming through C++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IN" sz="2800" dirty="0">
                <a:solidFill>
                  <a:srgbClr val="C00000"/>
                </a:solidFill>
              </a:rPr>
              <a:t>Course Code: 241CS008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</a:pPr>
            <a:endParaRPr lang="en-US" sz="2800" dirty="0">
              <a:solidFill>
                <a:srgbClr val="C0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itle 1">
            <a:extLst>
              <a:ext uri="{20663F85-F48B-43E1-96BA-3B1BE53937F7}">
                <a16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a16="http://schemas.microsoft.com/office/drawing/2010/main" id="{6082DE41-6288-42A5-A437-B3C890B5FD67}"/>
              </a:ext>
            </a:extLst>
          </p:cNvPr>
          <p:cNvSpPr txBox="1"/>
          <p:nvPr/>
        </p:nvSpPr>
        <p:spPr>
          <a:xfrm>
            <a:off x="228600" y="4495800"/>
            <a:ext cx="11811000" cy="13171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solidFill>
                  <a:srgbClr val="FF0000"/>
                </a:solidFill>
                <a:latin typeface="Abadi"/>
              </a:rPr>
              <a:t>Course Instructor: 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solidFill>
                  <a:srgbClr val="0070C0"/>
                </a:solidFill>
                <a:latin typeface="Abadi"/>
              </a:rPr>
              <a:t>Dr. Chandra Sekhar K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solidFill>
                  <a:srgbClr val="0070C0"/>
                </a:solidFill>
                <a:latin typeface="Abadi"/>
              </a:rPr>
              <a:t>Associate Professor, </a:t>
            </a:r>
          </a:p>
          <a:p>
            <a:pPr lvl="0" algn="ctr">
              <a:lnSpc>
                <a:spcPct val="90000"/>
              </a:lnSpc>
              <a:spcBef>
                <a:spcPct val="0"/>
              </a:spcBef>
            </a:pPr>
            <a:r>
              <a:rPr lang="en-US" sz="3200" dirty="0">
                <a:solidFill>
                  <a:srgbClr val="0070C0"/>
                </a:solidFill>
                <a:latin typeface="Abadi"/>
              </a:rPr>
              <a:t>CSE Dept.</a:t>
            </a:r>
          </a:p>
        </p:txBody>
      </p:sp>
    </p:spTree>
    <p:extLst>
      <p:ext uri="{59DB2955-81A9-4330-9517-4CB607EFC6F5}">
        <p14:creationId xmlns="" xmlns:c="http://schemas.openxmlformats.org/drawingml/2006/chart" xmlns:cs="http://schemas.microsoft.com/office/drawing/2012/chartStyle" xmlns:ns1="http://schemas.openxmlformats.org/officeDocument/2006/extended-properties" xmlns:vt="http://schemas.openxmlformats.org/officeDocument/2006/docPropsVTypes" xmlns:p14="http://schemas.microsoft.com/office/powerpoint/2010/main" val="1748511710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EEDA55-70C7-43E3-191B-719CACF56C3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28600" y="914400"/>
            <a:ext cx="11734800" cy="5715000"/>
          </a:xfrm>
        </p:spPr>
        <p:txBody>
          <a:bodyPr/>
          <a:lstStyle/>
          <a:p>
            <a:pPr algn="ctr">
              <a:lnSpc>
                <a:spcPct val="140000"/>
              </a:lnSpc>
            </a:pPr>
            <a:r>
              <a:rPr lang="en-GB" sz="2700" b="1" dirty="0">
                <a:solidFill>
                  <a:srgbClr val="0070C0"/>
                </a:solidFill>
              </a:rPr>
              <a:t>Differences between C and C++</a:t>
            </a:r>
          </a:p>
          <a:p>
            <a:pPr marL="914400" indent="-457200">
              <a:lnSpc>
                <a:spcPct val="140000"/>
              </a:lnSpc>
              <a:buFont typeface="Arial" panose="020B0604020202020204" pitchFamily="34" charset="0"/>
              <a:buChar char="•"/>
            </a:pPr>
            <a:endParaRPr lang="en-IN" sz="27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46509D3-23D0-610F-9B32-0F72C3F26C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942272"/>
              </p:ext>
            </p:extLst>
          </p:nvPr>
        </p:nvGraphicFramePr>
        <p:xfrm>
          <a:off x="152400" y="1828800"/>
          <a:ext cx="11887200" cy="4706890"/>
        </p:xfrm>
        <a:graphic>
          <a:graphicData uri="http://schemas.openxmlformats.org/drawingml/2006/table">
            <a:tbl>
              <a:tblPr/>
              <a:tblGrid>
                <a:gridCol w="3962400">
                  <a:extLst>
                    <a:ext uri="{9D8B030D-6E8A-4147-A177-3AD203B41FA5}">
                      <a16:colId xmlns:a16="http://schemas.microsoft.com/office/drawing/2014/main" val="2726174676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61249098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995596351"/>
                    </a:ext>
                  </a:extLst>
                </a:gridCol>
              </a:tblGrid>
              <a:tr h="368061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Feature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C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C00000"/>
                          </a:solidFill>
                        </a:rPr>
                        <a:t>C++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08139"/>
                  </a:ext>
                </a:extLst>
              </a:tr>
              <a:tr h="644105">
                <a:tc>
                  <a:txBody>
                    <a:bodyPr/>
                    <a:lstStyle/>
                    <a:p>
                      <a:r>
                        <a:rPr lang="en-IN" sz="2400" b="1" dirty="0"/>
                        <a:t>Paradigm</a:t>
                      </a:r>
                      <a:endParaRPr lang="en-IN" sz="2400" dirty="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Procedural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Procedural + Object-Oriented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928651"/>
                  </a:ext>
                </a:extLst>
              </a:tr>
              <a:tr h="138291">
                <a:tc>
                  <a:txBody>
                    <a:bodyPr/>
                    <a:lstStyle/>
                    <a:p>
                      <a:r>
                        <a:rPr lang="en-IN" sz="2400" b="1"/>
                        <a:t>Encapsulation</a:t>
                      </a:r>
                      <a:endParaRPr lang="en-IN" sz="24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Not supported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/>
                        <a:t>Supported via classes and objects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548495"/>
                  </a:ext>
                </a:extLst>
              </a:tr>
              <a:tr h="644105">
                <a:tc>
                  <a:txBody>
                    <a:bodyPr/>
                    <a:lstStyle/>
                    <a:p>
                      <a:r>
                        <a:rPr lang="en-IN" sz="2400" b="1"/>
                        <a:t>Data Security</a:t>
                      </a:r>
                      <a:endParaRPr lang="en-IN" sz="24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Data is not secured </a:t>
                      </a:r>
                    </a:p>
                    <a:p>
                      <a:r>
                        <a:rPr lang="en-GB" sz="2400" dirty="0"/>
                        <a:t>(Global scope)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Supports data hiding through Access Specifiers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5532809"/>
                  </a:ext>
                </a:extLst>
              </a:tr>
              <a:tr h="368061">
                <a:tc>
                  <a:txBody>
                    <a:bodyPr/>
                    <a:lstStyle/>
                    <a:p>
                      <a:r>
                        <a:rPr lang="en-IN" sz="2400" b="1" dirty="0"/>
                        <a:t>Inheritance &amp; Polymorphism</a:t>
                      </a:r>
                      <a:endParaRPr lang="en-IN" sz="2400" dirty="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Not supported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Supported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712317"/>
                  </a:ext>
                </a:extLst>
              </a:tr>
              <a:tr h="644105">
                <a:tc>
                  <a:txBody>
                    <a:bodyPr/>
                    <a:lstStyle/>
                    <a:p>
                      <a:r>
                        <a:rPr lang="en-IN" sz="2400" b="1" dirty="0"/>
                        <a:t>Standard Input/Output</a:t>
                      </a:r>
                      <a:endParaRPr lang="en-IN" sz="2400" dirty="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scanf</a:t>
                      </a:r>
                      <a:r>
                        <a:rPr lang="en-IN" sz="2400" dirty="0"/>
                        <a:t>() / </a:t>
                      </a:r>
                      <a:r>
                        <a:rPr lang="en-IN" sz="2400" dirty="0" err="1"/>
                        <a:t>printf</a:t>
                      </a:r>
                      <a:r>
                        <a:rPr lang="en-IN" sz="2400" dirty="0"/>
                        <a:t>()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/>
                        <a:t>cin</a:t>
                      </a:r>
                      <a:r>
                        <a:rPr lang="en-GB" sz="2400" dirty="0"/>
                        <a:t> / </a:t>
                      </a:r>
                      <a:r>
                        <a:rPr lang="en-GB" sz="2400" dirty="0" err="1"/>
                        <a:t>cout</a:t>
                      </a:r>
                      <a:r>
                        <a:rPr lang="en-GB" sz="2400" dirty="0"/>
                        <a:t> 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7674339"/>
                  </a:ext>
                </a:extLst>
              </a:tr>
              <a:tr h="368061">
                <a:tc>
                  <a:txBody>
                    <a:bodyPr/>
                    <a:lstStyle/>
                    <a:p>
                      <a:r>
                        <a:rPr lang="en-IN" sz="2400" b="1" dirty="0"/>
                        <a:t>Exception Handling</a:t>
                      </a:r>
                      <a:endParaRPr lang="en-IN" sz="2400" dirty="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Manual (via return codes)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Built-in using try-catch blocks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03117"/>
                  </a:ext>
                </a:extLst>
              </a:tr>
              <a:tr h="368061">
                <a:tc>
                  <a:txBody>
                    <a:bodyPr/>
                    <a:lstStyle/>
                    <a:p>
                      <a:r>
                        <a:rPr lang="en-IN" sz="2400" b="1"/>
                        <a:t>File Extension</a:t>
                      </a:r>
                      <a:endParaRPr lang="en-IN" sz="240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.c</a:t>
                      </a:r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.</a:t>
                      </a:r>
                      <a:r>
                        <a:rPr lang="en-IN" sz="2400" dirty="0" err="1"/>
                        <a:t>cpp</a:t>
                      </a:r>
                      <a:endParaRPr lang="en-IN" sz="2400" dirty="0"/>
                    </a:p>
                  </a:txBody>
                  <a:tcPr marL="82101" marR="82101" marT="41050" marB="41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873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1915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39BA88-9C77-E505-D808-B70DA52B0DF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04800" y="1561876"/>
            <a:ext cx="11734800" cy="4531419"/>
          </a:xfrm>
        </p:spPr>
        <p:txBody>
          <a:bodyPr/>
          <a:lstStyle/>
          <a:p>
            <a:pPr marL="914400" indent="-457200" algn="just">
              <a:buFont typeface="Arial" panose="020B0604020202020204" pitchFamily="34" charset="0"/>
              <a:buChar char="•"/>
            </a:pPr>
            <a:r>
              <a:rPr lang="en-GB" dirty="0"/>
              <a:t>C is mainly used for </a:t>
            </a:r>
            <a:r>
              <a:rPr lang="en-GB" dirty="0">
                <a:solidFill>
                  <a:srgbClr val="00B050"/>
                </a:solidFill>
              </a:rPr>
              <a:t>system-level programming</a:t>
            </a:r>
            <a:r>
              <a:rPr lang="en-GB" dirty="0"/>
              <a:t>.</a:t>
            </a:r>
          </a:p>
          <a:p>
            <a:pPr marL="914400" indent="-457200" algn="just">
              <a:buFont typeface="Arial" panose="020B0604020202020204" pitchFamily="34" charset="0"/>
              <a:buChar char="•"/>
            </a:pPr>
            <a:r>
              <a:rPr lang="en-GB" dirty="0"/>
              <a:t>C++ is used for </a:t>
            </a:r>
            <a:r>
              <a:rPr lang="en-GB" dirty="0">
                <a:solidFill>
                  <a:srgbClr val="00B050"/>
                </a:solidFill>
              </a:rPr>
              <a:t>application-level programming </a:t>
            </a:r>
            <a:r>
              <a:rPr lang="en-GB" dirty="0"/>
              <a:t>and supports OOP.</a:t>
            </a:r>
          </a:p>
          <a:p>
            <a:pPr marL="914400" indent="-45720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914400" indent="-457200" algn="just">
              <a:buFont typeface="Arial" panose="020B0604020202020204" pitchFamily="34" charset="0"/>
              <a:buChar char="•"/>
            </a:pPr>
            <a:r>
              <a:rPr lang="en-IN" dirty="0"/>
              <a:t>The main difference is </a:t>
            </a:r>
            <a:r>
              <a:rPr lang="en-GB" dirty="0">
                <a:solidFill>
                  <a:srgbClr val="00B050"/>
                </a:solidFill>
              </a:rPr>
              <a:t>C++ supports classes and objects</a:t>
            </a:r>
            <a:r>
              <a:rPr lang="en-GB" dirty="0"/>
              <a:t>, </a:t>
            </a:r>
            <a:r>
              <a:rPr lang="en-GB" dirty="0">
                <a:solidFill>
                  <a:srgbClr val="FF0000"/>
                </a:solidFill>
              </a:rPr>
              <a:t>while C does not.</a:t>
            </a:r>
          </a:p>
          <a:p>
            <a:pPr marL="914400" indent="-457200" algn="just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65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DC476B-1B41-C007-FC40-D798436D76E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52400" y="1295400"/>
            <a:ext cx="11734800" cy="5334000"/>
          </a:xfrm>
        </p:spPr>
        <p:txBody>
          <a:bodyPr>
            <a:normAutofit/>
          </a:bodyPr>
          <a:lstStyle/>
          <a:p>
            <a:pPr algn="just"/>
            <a:r>
              <a:rPr lang="en-GB" b="1" dirty="0">
                <a:solidFill>
                  <a:srgbClr val="0070C0"/>
                </a:solidFill>
              </a:rPr>
              <a:t>Disadvantages of Conventional Programming (Procedural Programming)</a:t>
            </a:r>
          </a:p>
          <a:p>
            <a:pPr marL="914400" indent="-457200" algn="just">
              <a:buFont typeface="Arial" panose="020B0604020202020204" pitchFamily="34" charset="0"/>
              <a:buChar char="•"/>
            </a:pPr>
            <a:r>
              <a:rPr lang="en-GB" dirty="0"/>
              <a:t>Conventional programming like </a:t>
            </a:r>
            <a:r>
              <a:rPr lang="en-GB" b="1" dirty="0"/>
              <a:t>C</a:t>
            </a:r>
            <a:r>
              <a:rPr lang="en-GB" dirty="0"/>
              <a:t> has the following limitations:</a:t>
            </a:r>
          </a:p>
          <a:p>
            <a:pPr marL="914400" indent="-4572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C00000"/>
                </a:solidFill>
              </a:rPr>
              <a:t>Lack of Data Security</a:t>
            </a:r>
          </a:p>
          <a:p>
            <a:pPr lvl="1" algn="just"/>
            <a:r>
              <a:rPr lang="en-GB" dirty="0"/>
              <a:t>All variables are global or passed around manually.</a:t>
            </a:r>
          </a:p>
          <a:p>
            <a:pPr lvl="1" algn="just"/>
            <a:r>
              <a:rPr lang="en-GB" dirty="0"/>
              <a:t>No mechanism to hide data (no encapsulation).</a:t>
            </a:r>
          </a:p>
          <a:p>
            <a:pPr marL="914400" indent="-4572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C00000"/>
                </a:solidFill>
              </a:rPr>
              <a:t>Code Reusability</a:t>
            </a:r>
          </a:p>
          <a:p>
            <a:pPr marL="1257300" lvl="1" indent="-342900" algn="just">
              <a:buFont typeface="Arial" panose="020B0604020202020204" pitchFamily="34" charset="0"/>
              <a:buChar char="•"/>
            </a:pPr>
            <a:r>
              <a:rPr lang="en-GB" dirty="0"/>
              <a:t>Difficult to reuse code, especially if functions rely on global variables.</a:t>
            </a:r>
          </a:p>
          <a:p>
            <a:pPr marL="914400" indent="-457200" algn="just"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C00000"/>
                </a:solidFill>
              </a:rPr>
              <a:t>Scalability Issues</a:t>
            </a:r>
          </a:p>
          <a:p>
            <a:pPr marL="1257300" lvl="1" indent="-342900" algn="just">
              <a:buFont typeface="Arial" panose="020B0604020202020204" pitchFamily="34" charset="0"/>
              <a:buChar char="•"/>
            </a:pPr>
            <a:r>
              <a:rPr lang="en-GB" dirty="0"/>
              <a:t>As codebase grows, managing and modifying the program becomes complex.</a:t>
            </a:r>
          </a:p>
          <a:p>
            <a:pPr marL="1257300" lvl="1" indent="-342900" algn="just">
              <a:buFont typeface="Arial" panose="020B0604020202020204" pitchFamily="34" charset="0"/>
              <a:buChar char="•"/>
            </a:pPr>
            <a:r>
              <a:rPr lang="en-GB" dirty="0"/>
              <a:t>Hard to track changes or debug in large applications.</a:t>
            </a: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966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C8AA4F-7AD1-9B0B-F63A-9B435B53DD8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914400" y="1295400"/>
            <a:ext cx="10515600" cy="3962400"/>
          </a:xfrm>
        </p:spPr>
        <p:txBody>
          <a:bodyPr>
            <a:normAutofit fontScale="77500" lnSpcReduction="20000"/>
          </a:bodyPr>
          <a:lstStyle/>
          <a:p>
            <a:pPr marL="9144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C00000"/>
                </a:solidFill>
              </a:rPr>
              <a:t>Poor Mapping to Real World</a:t>
            </a:r>
          </a:p>
          <a:p>
            <a:pPr marL="13716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Procedural approach is not intuitive for </a:t>
            </a:r>
            <a:r>
              <a:rPr lang="en-GB" dirty="0" err="1"/>
              <a:t>modeling</a:t>
            </a:r>
            <a:r>
              <a:rPr lang="en-GB" dirty="0"/>
              <a:t> real-world entities.</a:t>
            </a:r>
          </a:p>
          <a:p>
            <a:pPr marL="13716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Real-world objects and </a:t>
            </a:r>
            <a:r>
              <a:rPr lang="en-GB" dirty="0" err="1"/>
              <a:t>behaviors</a:t>
            </a:r>
            <a:r>
              <a:rPr lang="en-GB" dirty="0"/>
              <a:t> are hard to simulate.</a:t>
            </a:r>
          </a:p>
          <a:p>
            <a:pPr marL="9144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C00000"/>
                </a:solidFill>
              </a:rPr>
              <a:t>No Polymorphism or Inheritance</a:t>
            </a:r>
          </a:p>
          <a:p>
            <a:pPr marL="13716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Can't define multiple </a:t>
            </a:r>
            <a:r>
              <a:rPr lang="en-GB" dirty="0" err="1"/>
              <a:t>behaviors</a:t>
            </a:r>
            <a:r>
              <a:rPr lang="en-GB" dirty="0"/>
              <a:t> for the same function name (no overloading).</a:t>
            </a:r>
          </a:p>
          <a:p>
            <a:pPr marL="1371600" lvl="1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/>
              <a:t>Can't reuse or extend functionality using inheritance.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B528E-49FD-4C31-E139-08D265D85B95}"/>
              </a:ext>
            </a:extLst>
          </p:cNvPr>
          <p:cNvSpPr txBox="1"/>
          <p:nvPr/>
        </p:nvSpPr>
        <p:spPr>
          <a:xfrm>
            <a:off x="381000" y="5486400"/>
            <a:ext cx="11658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400" dirty="0">
                <a:solidFill>
                  <a:srgbClr val="0000FF"/>
                </a:solidFill>
              </a:rPr>
              <a:t>As software complexity increased, the need for </a:t>
            </a:r>
            <a:r>
              <a:rPr lang="en-GB" sz="2400" dirty="0">
                <a:solidFill>
                  <a:srgbClr val="00B050"/>
                </a:solidFill>
              </a:rPr>
              <a:t>better structure, reuse, and maintainability </a:t>
            </a:r>
            <a:r>
              <a:rPr lang="en-GB" sz="2400" dirty="0">
                <a:solidFill>
                  <a:srgbClr val="0000FF"/>
                </a:solidFill>
              </a:rPr>
              <a:t>led to the evolution of </a:t>
            </a:r>
            <a:r>
              <a:rPr lang="en-GB" sz="2400" dirty="0">
                <a:solidFill>
                  <a:srgbClr val="00B050"/>
                </a:solidFill>
              </a:rPr>
              <a:t>OBJECT-ORIENTED PROGRAMMING (OOP).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327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E85771-6DF5-26B6-5E87-28FC945FA3AC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pPr marL="914400" indent="-45720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C00000"/>
                </a:solidFill>
              </a:rPr>
              <a:t>Install C++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GB" dirty="0"/>
              <a:t>If you want to run C++ on your own computer, you need two things: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GB" dirty="0"/>
              <a:t>A text editor, like Notepad, to write C++ code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GB" dirty="0"/>
              <a:t>A compiler, like GCC, to translate the C++ code into a language that the computer will understand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IN" dirty="0"/>
              <a:t>C++ IDE (Integrated Development Environment)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1804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B53896-227A-3E5D-30FE-00F41CBD059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04800" y="1524000"/>
            <a:ext cx="5715000" cy="4531419"/>
          </a:xfrm>
        </p:spPr>
        <p:txBody>
          <a:bodyPr/>
          <a:lstStyle/>
          <a:p>
            <a:r>
              <a:rPr lang="en-GB" dirty="0">
                <a:solidFill>
                  <a:srgbClr val="0000FF"/>
                </a:solidFill>
              </a:rPr>
              <a:t>Example 1: </a:t>
            </a:r>
            <a:r>
              <a:rPr lang="en-GB" dirty="0">
                <a:solidFill>
                  <a:srgbClr val="FF0000"/>
                </a:solidFill>
              </a:rPr>
              <a:t>with namespace</a:t>
            </a:r>
          </a:p>
          <a:p>
            <a:r>
              <a:rPr lang="en-GB" dirty="0"/>
              <a:t>#include &lt;iostream&gt;</a:t>
            </a:r>
          </a:p>
          <a:p>
            <a:r>
              <a:rPr lang="en-GB" dirty="0">
                <a:solidFill>
                  <a:srgbClr val="C00000"/>
                </a:solidFill>
              </a:rPr>
              <a:t>using namespace std;</a:t>
            </a:r>
          </a:p>
          <a:p>
            <a:r>
              <a:rPr lang="en-GB" dirty="0"/>
              <a:t>int main() {</a:t>
            </a:r>
          </a:p>
          <a:p>
            <a:r>
              <a:rPr lang="en-GB" dirty="0"/>
              <a:t>    </a:t>
            </a:r>
            <a:r>
              <a:rPr lang="en-GB" dirty="0" err="1"/>
              <a:t>cout</a:t>
            </a:r>
            <a:r>
              <a:rPr lang="en-GB" dirty="0"/>
              <a:t> &lt;&lt; "Hello, CPP " ;</a:t>
            </a:r>
          </a:p>
          <a:p>
            <a:r>
              <a:rPr lang="en-GB" dirty="0"/>
              <a:t>    return 0;</a:t>
            </a:r>
          </a:p>
          <a:p>
            <a:r>
              <a:rPr lang="en-GB" dirty="0"/>
              <a:t>}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9410C4-F26F-4F32-4F3F-93D57F62B7EA}"/>
              </a:ext>
            </a:extLst>
          </p:cNvPr>
          <p:cNvSpPr txBox="1"/>
          <p:nvPr/>
        </p:nvSpPr>
        <p:spPr>
          <a:xfrm>
            <a:off x="6553200" y="1752600"/>
            <a:ext cx="5181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0000FF"/>
                </a:solidFill>
              </a:rPr>
              <a:t>Example 2: </a:t>
            </a:r>
            <a:r>
              <a:rPr lang="en-GB" sz="2800" dirty="0">
                <a:solidFill>
                  <a:srgbClr val="FF0000"/>
                </a:solidFill>
              </a:rPr>
              <a:t>without namespace</a:t>
            </a:r>
          </a:p>
          <a:p>
            <a:r>
              <a:rPr lang="en-IN" sz="2800" dirty="0"/>
              <a:t>#include &lt;iostream&gt;</a:t>
            </a:r>
          </a:p>
          <a:p>
            <a:endParaRPr lang="en-IN" sz="2800" dirty="0"/>
          </a:p>
          <a:p>
            <a:r>
              <a:rPr lang="en-IN" sz="2800" dirty="0"/>
              <a:t>int main() </a:t>
            </a:r>
          </a:p>
          <a:p>
            <a:r>
              <a:rPr lang="en-IN" sz="2800" dirty="0"/>
              <a:t>{</a:t>
            </a:r>
          </a:p>
          <a:p>
            <a:r>
              <a:rPr lang="en-IN" sz="2800" dirty="0"/>
              <a:t>    std::</a:t>
            </a:r>
            <a:r>
              <a:rPr lang="en-IN" sz="2800" dirty="0" err="1"/>
              <a:t>cout</a:t>
            </a:r>
            <a:r>
              <a:rPr lang="en-IN" sz="2800" dirty="0"/>
              <a:t> &lt;&lt; "Hello, CPP" ;</a:t>
            </a:r>
          </a:p>
          <a:p>
            <a:r>
              <a:rPr lang="en-IN" sz="2800" dirty="0"/>
              <a:t>    return 0;</a:t>
            </a:r>
          </a:p>
          <a:p>
            <a:r>
              <a:rPr lang="en-IN" sz="2800" dirty="0"/>
              <a:t>}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13536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BAB05B-9346-E91E-8106-CD0BC83B023A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04800" y="1561876"/>
            <a:ext cx="11658600" cy="4531419"/>
          </a:xfrm>
        </p:spPr>
        <p:txBody>
          <a:bodyPr>
            <a:normAutofit lnSpcReduction="10000"/>
          </a:bodyPr>
          <a:lstStyle/>
          <a:p>
            <a:pPr algn="ctr"/>
            <a:r>
              <a:rPr lang="en-GB" dirty="0">
                <a:solidFill>
                  <a:srgbClr val="0070C0"/>
                </a:solidFill>
              </a:rPr>
              <a:t>Key Concepts of Object-Oriented Programming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endParaRPr lang="en-GB" dirty="0">
              <a:solidFill>
                <a:srgbClr val="0070C0"/>
              </a:solidFill>
            </a:endParaRPr>
          </a:p>
          <a:p>
            <a:pPr marL="971550" indent="-514350">
              <a:buFont typeface="+mj-lt"/>
              <a:buAutoNum type="arabicPeriod"/>
            </a:pPr>
            <a:r>
              <a:rPr lang="en-IN" dirty="0"/>
              <a:t>Class</a:t>
            </a:r>
          </a:p>
          <a:p>
            <a:pPr marL="971550" indent="-514350">
              <a:buFont typeface="+mj-lt"/>
              <a:buAutoNum type="arabicPeriod"/>
            </a:pPr>
            <a:r>
              <a:rPr lang="en-IN" dirty="0"/>
              <a:t>Object</a:t>
            </a:r>
          </a:p>
          <a:p>
            <a:pPr marL="971550" indent="-514350">
              <a:buFont typeface="+mj-lt"/>
              <a:buAutoNum type="arabicPeriod"/>
            </a:pPr>
            <a:r>
              <a:rPr lang="en-IN" dirty="0"/>
              <a:t>Encapsulation</a:t>
            </a:r>
          </a:p>
          <a:p>
            <a:pPr marL="971550" indent="-514350">
              <a:buFont typeface="+mj-lt"/>
              <a:buAutoNum type="arabicPeriod"/>
            </a:pPr>
            <a:r>
              <a:rPr lang="en-IN" dirty="0"/>
              <a:t>Abstraction</a:t>
            </a:r>
          </a:p>
          <a:p>
            <a:pPr marL="971550" indent="-514350">
              <a:buFont typeface="+mj-lt"/>
              <a:buAutoNum type="arabicPeriod"/>
            </a:pPr>
            <a:r>
              <a:rPr lang="en-IN" dirty="0"/>
              <a:t>Inheritance</a:t>
            </a:r>
          </a:p>
          <a:p>
            <a:pPr marL="971550" indent="-514350">
              <a:buFont typeface="+mj-lt"/>
              <a:buAutoNum type="arabicPeriod"/>
            </a:pPr>
            <a:r>
              <a:rPr lang="en-IN" dirty="0"/>
              <a:t>Polymorphism</a:t>
            </a:r>
          </a:p>
          <a:p>
            <a:pPr marL="971550" indent="-514350">
              <a:buFont typeface="+mj-lt"/>
              <a:buAutoNum type="arabicPeriod"/>
            </a:pPr>
            <a:r>
              <a:rPr lang="en-IN" dirty="0"/>
              <a:t>Message Passing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9622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77518C-8572-BCD9-418E-30710B22678F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b="1" dirty="0"/>
              <a:t>Class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GB" dirty="0"/>
              <a:t>A blueprint or template for creating objects.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GB" dirty="0"/>
              <a:t>Defines attributes (data) and methods (functions) common to all objects of that type.</a:t>
            </a:r>
          </a:p>
          <a:p>
            <a:r>
              <a:rPr lang="en-GB" dirty="0"/>
              <a:t>	Example:</a:t>
            </a:r>
          </a:p>
          <a:p>
            <a:r>
              <a:rPr lang="en-GB" dirty="0"/>
              <a:t>		class Car </a:t>
            </a:r>
          </a:p>
          <a:p>
            <a:r>
              <a:rPr lang="en-GB" dirty="0"/>
              <a:t>		{</a:t>
            </a:r>
          </a:p>
          <a:p>
            <a:r>
              <a:rPr lang="en-GB" dirty="0"/>
              <a:t> 			public:</a:t>
            </a:r>
          </a:p>
          <a:p>
            <a:r>
              <a:rPr lang="en-GB" dirty="0"/>
              <a:t>   			 string brand;</a:t>
            </a:r>
          </a:p>
          <a:p>
            <a:r>
              <a:rPr lang="en-GB" dirty="0"/>
              <a:t>   			 void drive() </a:t>
            </a:r>
          </a:p>
          <a:p>
            <a:r>
              <a:rPr lang="en-GB" dirty="0"/>
              <a:t>			{</a:t>
            </a:r>
          </a:p>
          <a:p>
            <a:r>
              <a:rPr lang="en-GB" dirty="0"/>
              <a:t>      				</a:t>
            </a:r>
            <a:r>
              <a:rPr lang="en-GB" dirty="0" err="1"/>
              <a:t>cout</a:t>
            </a:r>
            <a:r>
              <a:rPr lang="en-GB" dirty="0"/>
              <a:t> &lt;&lt; "Driving the car";</a:t>
            </a:r>
          </a:p>
          <a:p>
            <a:r>
              <a:rPr lang="en-GB" dirty="0"/>
              <a:t>   			 }</a:t>
            </a:r>
          </a:p>
          <a:p>
            <a:r>
              <a:rPr lang="en-GB" dirty="0"/>
              <a:t>		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2627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28D863-6D1D-1DAE-5335-B6CC965A442B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33400" y="990600"/>
            <a:ext cx="11277600" cy="5638800"/>
          </a:xfrm>
        </p:spPr>
        <p:txBody>
          <a:bodyPr>
            <a:normAutofit fontScale="85000" lnSpcReduction="2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Object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GB" dirty="0"/>
              <a:t>A real-world entity created based on a class.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GB" dirty="0"/>
              <a:t>It holds actual data and can access class methods.</a:t>
            </a:r>
          </a:p>
          <a:p>
            <a:r>
              <a:rPr lang="en-GB" dirty="0"/>
              <a:t>Example:  Car c1, c2;</a:t>
            </a:r>
          </a:p>
          <a:p>
            <a:r>
              <a:rPr lang="en-GB" dirty="0">
                <a:solidFill>
                  <a:srgbClr val="FF0000"/>
                </a:solidFill>
              </a:rPr>
              <a:t>Encapsulation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GB" dirty="0"/>
              <a:t>Wrapping of data and functions into a single unit (class).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GB" dirty="0"/>
              <a:t>Ensures data hiding and security by using access specifiers (private, public, protected).</a:t>
            </a:r>
          </a:p>
          <a:p>
            <a:r>
              <a:rPr lang="en-GB" dirty="0"/>
              <a:t>	Example: 		class Student {</a:t>
            </a:r>
          </a:p>
          <a:p>
            <a:r>
              <a:rPr lang="en-GB" dirty="0"/>
              <a:t> 				 private:</a:t>
            </a:r>
          </a:p>
          <a:p>
            <a:r>
              <a:rPr lang="en-GB" dirty="0"/>
              <a:t>   					 int </a:t>
            </a:r>
            <a:r>
              <a:rPr lang="en-GB" dirty="0" err="1"/>
              <a:t>rollNo</a:t>
            </a:r>
            <a:r>
              <a:rPr lang="en-GB" dirty="0"/>
              <a:t>;</a:t>
            </a:r>
          </a:p>
          <a:p>
            <a:r>
              <a:rPr lang="en-GB" dirty="0"/>
              <a:t> 				 public:</a:t>
            </a:r>
          </a:p>
          <a:p>
            <a:r>
              <a:rPr lang="en-GB" dirty="0"/>
              <a:t>   					 void </a:t>
            </a:r>
            <a:r>
              <a:rPr lang="en-GB" dirty="0" err="1"/>
              <a:t>setRollNo</a:t>
            </a:r>
            <a:r>
              <a:rPr lang="en-GB" dirty="0"/>
              <a:t>(int r) { </a:t>
            </a:r>
            <a:r>
              <a:rPr lang="en-GB" dirty="0" err="1"/>
              <a:t>rollNo</a:t>
            </a:r>
            <a:r>
              <a:rPr lang="en-GB" dirty="0"/>
              <a:t> = r; }</a:t>
            </a:r>
          </a:p>
          <a:p>
            <a:r>
              <a:rPr lang="en-GB" dirty="0"/>
              <a:t>  					  int </a:t>
            </a:r>
            <a:r>
              <a:rPr lang="en-GB" dirty="0" err="1"/>
              <a:t>getRollNo</a:t>
            </a:r>
            <a:r>
              <a:rPr lang="en-GB" dirty="0"/>
              <a:t>() { return </a:t>
            </a:r>
            <a:r>
              <a:rPr lang="en-GB" dirty="0" err="1"/>
              <a:t>rollNo</a:t>
            </a:r>
            <a:r>
              <a:rPr lang="en-GB" dirty="0"/>
              <a:t>; }</a:t>
            </a:r>
          </a:p>
          <a:p>
            <a:r>
              <a:rPr lang="en-GB" dirty="0"/>
              <a:t>				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3105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07F241-4EC1-B6B1-F1DD-12EB8CE4989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085" y="1561876"/>
            <a:ext cx="10515600" cy="5143724"/>
          </a:xfrm>
        </p:spPr>
        <p:txBody>
          <a:bodyPr>
            <a:normAutofit lnSpcReduction="1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Abstraction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GB" dirty="0"/>
              <a:t>Hides complex internal details and shows only necessary features to the user.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GB" dirty="0"/>
              <a:t>Achieved using abstract classes or interfaces (pure virtual functions in C++).</a:t>
            </a:r>
          </a:p>
          <a:p>
            <a:r>
              <a:rPr lang="en-GB" dirty="0"/>
              <a:t>Example:</a:t>
            </a:r>
          </a:p>
          <a:p>
            <a:r>
              <a:rPr lang="en-GB" dirty="0"/>
              <a:t>	class Shape </a:t>
            </a:r>
          </a:p>
          <a:p>
            <a:r>
              <a:rPr lang="en-GB" dirty="0"/>
              <a:t>	{</a:t>
            </a:r>
          </a:p>
          <a:p>
            <a:r>
              <a:rPr lang="en-GB" dirty="0"/>
              <a:t> 	 	public:</a:t>
            </a:r>
          </a:p>
          <a:p>
            <a:r>
              <a:rPr lang="en-GB" dirty="0"/>
              <a:t>    			virtual void draw() = 0; // pure virtual function</a:t>
            </a:r>
          </a:p>
          <a:p>
            <a:r>
              <a:rPr lang="en-GB" dirty="0"/>
              <a:t>	};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36396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126916-C468-279F-BD39-3F1483379827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28600" y="1981200"/>
            <a:ext cx="11811000" cy="4531419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Course Outcomes: </a:t>
            </a:r>
          </a:p>
          <a:p>
            <a:r>
              <a:rPr lang="en-GB" dirty="0">
                <a:solidFill>
                  <a:srgbClr val="C00000"/>
                </a:solidFill>
              </a:rPr>
              <a:t>At the end of the course, student will be able to: </a:t>
            </a:r>
          </a:p>
          <a:p>
            <a:r>
              <a:rPr lang="en-GB" dirty="0">
                <a:solidFill>
                  <a:srgbClr val="C00000"/>
                </a:solidFill>
              </a:rPr>
              <a:t>CO1:</a:t>
            </a:r>
            <a:r>
              <a:rPr lang="en-GB" dirty="0"/>
              <a:t> Make use of C and C++ programming constructs to demonstrate OOP concepts. </a:t>
            </a:r>
          </a:p>
          <a:p>
            <a:r>
              <a:rPr lang="en-GB" dirty="0">
                <a:solidFill>
                  <a:srgbClr val="C00000"/>
                </a:solidFill>
              </a:rPr>
              <a:t>CO2: </a:t>
            </a:r>
            <a:r>
              <a:rPr lang="en-GB" dirty="0"/>
              <a:t>Develop applications using constructor and destructor. </a:t>
            </a:r>
          </a:p>
          <a:p>
            <a:r>
              <a:rPr lang="en-GB" dirty="0">
                <a:solidFill>
                  <a:srgbClr val="C00000"/>
                </a:solidFill>
              </a:rPr>
              <a:t>CO3:</a:t>
            </a:r>
            <a:r>
              <a:rPr lang="en-GB" dirty="0"/>
              <a:t> Apply C++ features for problem solving. </a:t>
            </a:r>
          </a:p>
          <a:p>
            <a:r>
              <a:rPr lang="en-GB" dirty="0">
                <a:solidFill>
                  <a:srgbClr val="C00000"/>
                </a:solidFill>
              </a:rPr>
              <a:t>CO4:</a:t>
            </a:r>
            <a:r>
              <a:rPr lang="en-GB" dirty="0"/>
              <a:t> Apply inheritance concepts and file I/O to solve a given problem. </a:t>
            </a:r>
          </a:p>
          <a:p>
            <a:r>
              <a:rPr lang="en-GB" dirty="0">
                <a:solidFill>
                  <a:srgbClr val="C00000"/>
                </a:solidFill>
              </a:rPr>
              <a:t>CO5:</a:t>
            </a:r>
            <a:r>
              <a:rPr lang="en-GB" dirty="0"/>
              <a:t> Design C++ classes using templates and STL. 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CB5994-EE40-87FF-F33A-D6D4404A2844}"/>
              </a:ext>
            </a:extLst>
          </p:cNvPr>
          <p:cNvSpPr txBox="1"/>
          <p:nvPr/>
        </p:nvSpPr>
        <p:spPr>
          <a:xfrm>
            <a:off x="10287000" y="152400"/>
            <a:ext cx="21336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0000FF"/>
                </a:solidFill>
              </a:rPr>
              <a:t>L T P C</a:t>
            </a:r>
          </a:p>
          <a:p>
            <a:r>
              <a:rPr lang="en-IN" sz="3200" dirty="0">
                <a:solidFill>
                  <a:srgbClr val="0000FF"/>
                </a:solidFill>
              </a:rPr>
              <a:t>2 0 2 4 </a:t>
            </a:r>
          </a:p>
        </p:txBody>
      </p:sp>
    </p:spTree>
    <p:extLst>
      <p:ext uri="{BB962C8B-B14F-4D97-AF65-F5344CB8AC3E}">
        <p14:creationId xmlns:p14="http://schemas.microsoft.com/office/powerpoint/2010/main" val="486373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24CB3A-9BCB-B6D3-E199-EE01B88089C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084" y="990600"/>
            <a:ext cx="10865715" cy="5638800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Inheritance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GB" dirty="0"/>
              <a:t>Mechanism where a class acquires properties and </a:t>
            </a:r>
            <a:r>
              <a:rPr lang="en-GB" dirty="0" err="1"/>
              <a:t>behaviors</a:t>
            </a:r>
            <a:r>
              <a:rPr lang="en-GB" dirty="0"/>
              <a:t> of another class.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GB" dirty="0"/>
              <a:t>Promotes code reusability.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GB" dirty="0"/>
              <a:t>Types: Single, Multilevel, Hierarchical, Multiple (in C++), Hybrid.</a:t>
            </a:r>
          </a:p>
          <a:p>
            <a:r>
              <a:rPr lang="en-GB" dirty="0"/>
              <a:t>Example:</a:t>
            </a:r>
          </a:p>
          <a:p>
            <a:r>
              <a:rPr lang="en-IN" dirty="0">
                <a:solidFill>
                  <a:srgbClr val="00B050"/>
                </a:solidFill>
              </a:rPr>
              <a:t>	class Vehicle </a:t>
            </a:r>
          </a:p>
          <a:p>
            <a:r>
              <a:rPr lang="en-IN" dirty="0">
                <a:solidFill>
                  <a:srgbClr val="00B050"/>
                </a:solidFill>
              </a:rPr>
              <a:t>	{	public:</a:t>
            </a:r>
          </a:p>
          <a:p>
            <a:r>
              <a:rPr lang="en-IN" dirty="0">
                <a:solidFill>
                  <a:srgbClr val="00B050"/>
                </a:solidFill>
              </a:rPr>
              <a:t>   		 void start() </a:t>
            </a:r>
          </a:p>
          <a:p>
            <a:r>
              <a:rPr lang="en-IN" dirty="0">
                <a:solidFill>
                  <a:srgbClr val="00B050"/>
                </a:solidFill>
              </a:rPr>
              <a:t>		{ 		</a:t>
            </a:r>
            <a:r>
              <a:rPr lang="en-IN" dirty="0" err="1">
                <a:solidFill>
                  <a:srgbClr val="00B050"/>
                </a:solidFill>
              </a:rPr>
              <a:t>cout</a:t>
            </a:r>
            <a:r>
              <a:rPr lang="en-IN" dirty="0">
                <a:solidFill>
                  <a:srgbClr val="00B050"/>
                </a:solidFill>
              </a:rPr>
              <a:t> &lt;&lt; "Starting vehicle"; 	}</a:t>
            </a:r>
          </a:p>
          <a:p>
            <a:r>
              <a:rPr lang="en-IN" dirty="0">
                <a:solidFill>
                  <a:srgbClr val="00B050"/>
                </a:solidFill>
              </a:rPr>
              <a:t>	};</a:t>
            </a:r>
          </a:p>
          <a:p>
            <a:r>
              <a:rPr lang="en-IN" dirty="0">
                <a:solidFill>
                  <a:srgbClr val="00B050"/>
                </a:solidFill>
              </a:rPr>
              <a:t>	class Car : public Vehicle </a:t>
            </a:r>
          </a:p>
          <a:p>
            <a:r>
              <a:rPr lang="en-IN" dirty="0">
                <a:solidFill>
                  <a:srgbClr val="00B050"/>
                </a:solidFill>
              </a:rPr>
              <a:t>	{  public:</a:t>
            </a:r>
          </a:p>
          <a:p>
            <a:r>
              <a:rPr lang="en-IN" dirty="0">
                <a:solidFill>
                  <a:srgbClr val="00B050"/>
                </a:solidFill>
              </a:rPr>
              <a:t>   		 void drive() </a:t>
            </a:r>
          </a:p>
          <a:p>
            <a:r>
              <a:rPr lang="en-IN" dirty="0">
                <a:solidFill>
                  <a:srgbClr val="00B050"/>
                </a:solidFill>
              </a:rPr>
              <a:t>		{ 		</a:t>
            </a:r>
            <a:r>
              <a:rPr lang="en-IN" dirty="0" err="1">
                <a:solidFill>
                  <a:srgbClr val="00B050"/>
                </a:solidFill>
              </a:rPr>
              <a:t>cout</a:t>
            </a:r>
            <a:r>
              <a:rPr lang="en-IN" dirty="0">
                <a:solidFill>
                  <a:srgbClr val="00B050"/>
                </a:solidFill>
              </a:rPr>
              <a:t> &lt;&lt; "Driving car"; 		}</a:t>
            </a:r>
          </a:p>
          <a:p>
            <a:r>
              <a:rPr lang="en-IN" dirty="0">
                <a:solidFill>
                  <a:srgbClr val="00B050"/>
                </a:solidFill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95147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79B3D4-82EE-AB5D-B672-743BC0130BA1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869085" y="1066800"/>
            <a:ext cx="10515600" cy="5715000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>
                <a:solidFill>
                  <a:srgbClr val="C00000"/>
                </a:solidFill>
              </a:rPr>
              <a:t>Polymorphism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GB" dirty="0"/>
              <a:t>Ability of functions or objects to behave differently based on context.</a:t>
            </a:r>
          </a:p>
          <a:p>
            <a:pPr marL="914400" indent="-457200">
              <a:buFont typeface="Arial" panose="020B0604020202020204" pitchFamily="34" charset="0"/>
              <a:buChar char="•"/>
            </a:pPr>
            <a:r>
              <a:rPr lang="en-GB" dirty="0"/>
              <a:t>Types: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GB" b="1" dirty="0"/>
              <a:t>Compile-time (Static)</a:t>
            </a:r>
            <a:r>
              <a:rPr lang="en-GB" dirty="0"/>
              <a:t>: Function overloading, Operator overloading.</a:t>
            </a:r>
          </a:p>
          <a:p>
            <a:pPr marL="1257300" lvl="1" indent="-342900">
              <a:buFont typeface="Arial" panose="020B0604020202020204" pitchFamily="34" charset="0"/>
              <a:buChar char="•"/>
            </a:pPr>
            <a:r>
              <a:rPr lang="en-GB" b="1" dirty="0"/>
              <a:t>Run-time (Dynamic)</a:t>
            </a:r>
            <a:r>
              <a:rPr lang="en-GB" dirty="0"/>
              <a:t>: Function overriding using virtual functions.</a:t>
            </a:r>
          </a:p>
          <a:p>
            <a:r>
              <a:rPr lang="en-GB" dirty="0"/>
              <a:t>Example:</a:t>
            </a:r>
          </a:p>
          <a:p>
            <a:r>
              <a:rPr lang="en-GB" dirty="0"/>
              <a:t>		class </a:t>
            </a:r>
            <a:r>
              <a:rPr lang="en-GB" dirty="0">
                <a:solidFill>
                  <a:srgbClr val="C00000"/>
                </a:solidFill>
              </a:rPr>
              <a:t>Animal</a:t>
            </a:r>
            <a:r>
              <a:rPr lang="en-GB" dirty="0"/>
              <a:t> {</a:t>
            </a:r>
          </a:p>
          <a:p>
            <a:r>
              <a:rPr lang="en-GB" dirty="0"/>
              <a:t>		public:</a:t>
            </a:r>
          </a:p>
          <a:p>
            <a:r>
              <a:rPr lang="en-GB" dirty="0"/>
              <a:t>    			virtual void </a:t>
            </a:r>
            <a:r>
              <a:rPr lang="en-GB" dirty="0">
                <a:solidFill>
                  <a:srgbClr val="0000FF"/>
                </a:solidFill>
              </a:rPr>
              <a:t>sound</a:t>
            </a:r>
            <a:r>
              <a:rPr lang="en-GB" dirty="0"/>
              <a:t>()</a:t>
            </a:r>
          </a:p>
          <a:p>
            <a:r>
              <a:rPr lang="en-GB" dirty="0"/>
              <a:t>				 { </a:t>
            </a:r>
            <a:r>
              <a:rPr lang="en-GB" dirty="0" err="1"/>
              <a:t>cout</a:t>
            </a:r>
            <a:r>
              <a:rPr lang="en-GB" dirty="0"/>
              <a:t> &lt;&lt; "Some sound"; }</a:t>
            </a:r>
          </a:p>
          <a:p>
            <a:r>
              <a:rPr lang="en-GB" dirty="0"/>
              <a:t>		};</a:t>
            </a:r>
          </a:p>
          <a:p>
            <a:endParaRPr lang="en-GB" dirty="0"/>
          </a:p>
          <a:p>
            <a:r>
              <a:rPr lang="en-GB" dirty="0"/>
              <a:t>		class </a:t>
            </a:r>
            <a:r>
              <a:rPr lang="en-GB" dirty="0">
                <a:solidFill>
                  <a:srgbClr val="C00000"/>
                </a:solidFill>
              </a:rPr>
              <a:t>Dog</a:t>
            </a:r>
            <a:r>
              <a:rPr lang="en-GB" dirty="0"/>
              <a:t> : public Animal {</a:t>
            </a:r>
          </a:p>
          <a:p>
            <a:r>
              <a:rPr lang="en-GB" dirty="0"/>
              <a:t> 		 public:</a:t>
            </a:r>
          </a:p>
          <a:p>
            <a:r>
              <a:rPr lang="en-GB" dirty="0"/>
              <a:t>    			void </a:t>
            </a:r>
            <a:r>
              <a:rPr lang="en-GB" dirty="0">
                <a:solidFill>
                  <a:srgbClr val="0000FF"/>
                </a:solidFill>
              </a:rPr>
              <a:t>sound</a:t>
            </a:r>
            <a:r>
              <a:rPr lang="en-GB" dirty="0"/>
              <a:t>() override { </a:t>
            </a:r>
            <a:r>
              <a:rPr lang="en-GB" dirty="0" err="1"/>
              <a:t>cout</a:t>
            </a:r>
            <a:r>
              <a:rPr lang="en-GB" dirty="0"/>
              <a:t> &lt;&lt; "Bark"; }</a:t>
            </a:r>
          </a:p>
          <a:p>
            <a:r>
              <a:rPr lang="en-GB" dirty="0"/>
              <a:t>};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1429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DD2132-AB06-BC42-3809-0BAA92CC3CDD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GB" b="1" dirty="0"/>
              <a:t>Message Passing</a:t>
            </a:r>
          </a:p>
          <a:p>
            <a:r>
              <a:rPr lang="en-GB" dirty="0"/>
              <a:t>Objects communicate by sending and receiving data (messages).</a:t>
            </a:r>
          </a:p>
          <a:p>
            <a:r>
              <a:rPr lang="en-GB" dirty="0"/>
              <a:t>A method call is an example of message passing.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1526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A244145-F1D4-8617-B671-EE7E286CC634}"/>
              </a:ext>
            </a:extLst>
          </p:cNvPr>
          <p:cNvPicPr>
            <a:picLocks noGrp="1" noChangeAspect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685800" y="1828800"/>
            <a:ext cx="11397142" cy="38862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9FCD87-84F4-09E0-6181-144BE7229E54}"/>
              </a:ext>
            </a:extLst>
          </p:cNvPr>
          <p:cNvSpPr txBox="1"/>
          <p:nvPr/>
        </p:nvSpPr>
        <p:spPr>
          <a:xfrm>
            <a:off x="5029200" y="914400"/>
            <a:ext cx="20574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0000FF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400314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697E26F-2569-7B79-440A-7EA58EC354C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81000" y="1219200"/>
            <a:ext cx="11277600" cy="4874095"/>
          </a:xfrm>
        </p:spPr>
        <p:txBody>
          <a:bodyPr/>
          <a:lstStyle/>
          <a:p>
            <a:pPr algn="ctr"/>
            <a:r>
              <a:rPr lang="en-GB" dirty="0">
                <a:solidFill>
                  <a:srgbClr val="C00000"/>
                </a:solidFill>
              </a:rPr>
              <a:t>Introduction to C++</a:t>
            </a:r>
          </a:p>
          <a:p>
            <a:pPr marL="9144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C++ is a powerful C++ is a </a:t>
            </a:r>
            <a:r>
              <a:rPr lang="en-GB" u="sng" dirty="0">
                <a:solidFill>
                  <a:srgbClr val="0000FF"/>
                </a:solidFill>
              </a:rPr>
              <a:t>general-purpose</a:t>
            </a:r>
            <a:r>
              <a:rPr lang="en-GB" dirty="0"/>
              <a:t> programming language.</a:t>
            </a:r>
          </a:p>
          <a:p>
            <a:pPr marL="9144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Developed by </a:t>
            </a:r>
            <a:r>
              <a:rPr lang="en-GB" dirty="0">
                <a:solidFill>
                  <a:srgbClr val="00B050"/>
                </a:solidFill>
              </a:rPr>
              <a:t>Bjarne Stroustrup at Bell Labs</a:t>
            </a:r>
            <a:r>
              <a:rPr lang="en-GB" dirty="0"/>
              <a:t>.</a:t>
            </a:r>
          </a:p>
          <a:p>
            <a:pPr marL="9144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/>
              <a:t>It is designed to be used for writing software in a wide variety of application domains</a:t>
            </a:r>
            <a:r>
              <a:rPr lang="en-GB" dirty="0"/>
              <a:t>, not just for a specific type of task.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2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8B57C5-E39A-FC29-2670-45F91CAC821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04800" y="1143000"/>
            <a:ext cx="11506200" cy="5181600"/>
          </a:xfrm>
        </p:spPr>
        <p:txBody>
          <a:bodyPr>
            <a:normAutofit fontScale="92500"/>
          </a:bodyPr>
          <a:lstStyle/>
          <a:p>
            <a:pPr marL="9144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FF"/>
                </a:solidFill>
              </a:rPr>
              <a:t>Versatility</a:t>
            </a:r>
            <a:r>
              <a:rPr lang="en-GB" dirty="0"/>
              <a:t>: C++ can be used to develop </a:t>
            </a:r>
            <a:r>
              <a:rPr lang="en-GB" dirty="0">
                <a:solidFill>
                  <a:srgbClr val="C00000"/>
                </a:solidFill>
              </a:rPr>
              <a:t>system software </a:t>
            </a:r>
            <a:r>
              <a:rPr lang="en-GB" dirty="0"/>
              <a:t>(like operating systems), </a:t>
            </a:r>
            <a:r>
              <a:rPr lang="en-GB" dirty="0">
                <a:solidFill>
                  <a:srgbClr val="C00000"/>
                </a:solidFill>
              </a:rPr>
              <a:t>application software </a:t>
            </a:r>
            <a:r>
              <a:rPr lang="en-GB" dirty="0"/>
              <a:t>(like games or GUIs), </a:t>
            </a:r>
            <a:r>
              <a:rPr lang="en-GB" dirty="0">
                <a:solidFill>
                  <a:srgbClr val="C00000"/>
                </a:solidFill>
              </a:rPr>
              <a:t>drivers</a:t>
            </a:r>
            <a:r>
              <a:rPr lang="en-GB" dirty="0"/>
              <a:t>, </a:t>
            </a:r>
            <a:r>
              <a:rPr lang="en-GB" dirty="0">
                <a:solidFill>
                  <a:srgbClr val="C00000"/>
                </a:solidFill>
              </a:rPr>
              <a:t>embedded firmware</a:t>
            </a:r>
            <a:r>
              <a:rPr lang="en-GB" dirty="0"/>
              <a:t>, and more.</a:t>
            </a:r>
          </a:p>
          <a:p>
            <a:pPr marL="9144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FF"/>
                </a:solidFill>
              </a:rPr>
              <a:t>No single domain</a:t>
            </a:r>
            <a:r>
              <a:rPr lang="en-GB" dirty="0"/>
              <a:t>: It's not limited to one field like web development, numerical computation, or graphics — </a:t>
            </a:r>
            <a:r>
              <a:rPr lang="en-GB" dirty="0">
                <a:solidFill>
                  <a:srgbClr val="C00000"/>
                </a:solidFill>
              </a:rPr>
              <a:t>it can do all of those.</a:t>
            </a:r>
          </a:p>
          <a:p>
            <a:pPr marL="9144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00FF"/>
                </a:solidFill>
              </a:rPr>
              <a:t>Performance and control</a:t>
            </a:r>
            <a:r>
              <a:rPr lang="en-GB" dirty="0"/>
              <a:t>: It </a:t>
            </a:r>
            <a:r>
              <a:rPr lang="en-GB" dirty="0">
                <a:solidFill>
                  <a:srgbClr val="0000FF"/>
                </a:solidFill>
              </a:rPr>
              <a:t>gives</a:t>
            </a:r>
            <a:r>
              <a:rPr lang="en-GB" dirty="0"/>
              <a:t> </a:t>
            </a:r>
            <a:r>
              <a:rPr lang="en-GB" dirty="0">
                <a:solidFill>
                  <a:srgbClr val="C00000"/>
                </a:solidFill>
              </a:rPr>
              <a:t>low-level memory access </a:t>
            </a:r>
            <a:r>
              <a:rPr lang="en-GB" dirty="0"/>
              <a:t>(like C), but also </a:t>
            </a:r>
            <a:r>
              <a:rPr lang="en-GB" dirty="0">
                <a:solidFill>
                  <a:srgbClr val="00B050"/>
                </a:solidFill>
              </a:rPr>
              <a:t>supports high-level abstractions </a:t>
            </a:r>
            <a:r>
              <a:rPr lang="en-GB" dirty="0"/>
              <a:t>(like object-oriented programming), </a:t>
            </a:r>
          </a:p>
          <a:p>
            <a:pPr marL="9144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00B050"/>
                </a:solidFill>
              </a:rPr>
              <a:t>Suitable</a:t>
            </a:r>
            <a:r>
              <a:rPr lang="en-GB" dirty="0"/>
              <a:t> for both </a:t>
            </a:r>
            <a:r>
              <a:rPr lang="en-GB" dirty="0">
                <a:solidFill>
                  <a:srgbClr val="00B050"/>
                </a:solidFill>
              </a:rPr>
              <a:t>system-level and application-level </a:t>
            </a:r>
            <a:r>
              <a:rPr lang="en-GB" dirty="0"/>
              <a:t>development.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483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3ED42B-98AD-F3FB-E21E-86106129E535}"/>
              </a:ext>
            </a:extLst>
          </p:cNvPr>
          <p:cNvSpPr>
            <a:spLocks noGrp="1"/>
          </p:cNvSpPr>
          <p:nvPr>
            <p:ph/>
          </p:nvPr>
        </p:nvSpPr>
        <p:spPr/>
        <p:txBody>
          <a:bodyPr/>
          <a:lstStyle/>
          <a:p>
            <a:r>
              <a:rPr lang="en-IN" b="1" dirty="0">
                <a:solidFill>
                  <a:srgbClr val="C00000"/>
                </a:solidFill>
              </a:rPr>
              <a:t>Example Use Cases:</a:t>
            </a:r>
          </a:p>
          <a:p>
            <a:pPr marL="9144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Operating systems (e.g., parts of Windows, Linux components)</a:t>
            </a:r>
          </a:p>
          <a:p>
            <a:pPr marL="9144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Game engines (e.g., Unreal Engine)</a:t>
            </a:r>
          </a:p>
          <a:p>
            <a:pPr marL="9144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Desktop applications (e.g., Adobe software)</a:t>
            </a:r>
          </a:p>
          <a:p>
            <a:pPr marL="9144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Embedded systems</a:t>
            </a:r>
          </a:p>
          <a:p>
            <a:pPr marL="9144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Financial </a:t>
            </a:r>
            <a:r>
              <a:rPr lang="en-IN" dirty="0" err="1"/>
              <a:t>modeling</a:t>
            </a:r>
            <a:r>
              <a:rPr lang="en-IN" dirty="0"/>
              <a:t> and simulations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42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1A82921-32FE-1115-2D75-140E66182946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533400" y="1219200"/>
            <a:ext cx="11430000" cy="54864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3200" b="1" dirty="0">
                <a:solidFill>
                  <a:srgbClr val="0070C0"/>
                </a:solidFill>
              </a:rPr>
              <a:t>Evolution of C++</a:t>
            </a:r>
          </a:p>
          <a:p>
            <a:pPr marL="9144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It is as an extension to the </a:t>
            </a:r>
            <a:r>
              <a:rPr lang="en-GB" dirty="0">
                <a:hlinkClick r:id="rId2"/>
              </a:rPr>
              <a:t>C language</a:t>
            </a:r>
            <a:r>
              <a:rPr lang="en-GB" dirty="0"/>
              <a:t>.</a:t>
            </a:r>
          </a:p>
          <a:p>
            <a:pPr marL="9144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FF"/>
                </a:solidFill>
              </a:rPr>
              <a:t>C Language (1972 - Dennis Ritchie) </a:t>
            </a:r>
            <a:r>
              <a:rPr lang="en-GB" dirty="0"/>
              <a:t>Created at Bell Labs.</a:t>
            </a:r>
          </a:p>
          <a:p>
            <a:pPr marL="9144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</a:rPr>
              <a:t>Designed for system programming and operating systems (e.g., UNIX).</a:t>
            </a:r>
          </a:p>
          <a:p>
            <a:pPr marL="9144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FF"/>
                </a:solidFill>
              </a:rPr>
              <a:t>Need for Better Software Engineering Practices</a:t>
            </a:r>
          </a:p>
          <a:p>
            <a:pPr marL="13716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Software systems became large and complex.</a:t>
            </a:r>
          </a:p>
          <a:p>
            <a:pPr marL="13716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Limitations of procedural programming exposed.</a:t>
            </a:r>
          </a:p>
          <a:p>
            <a:pPr marL="914400" indent="-457200" algn="just">
              <a:buFont typeface="Arial" panose="020B0604020202020204" pitchFamily="34" charset="0"/>
              <a:buChar char="•"/>
            </a:pPr>
            <a:endParaRPr lang="en-GB" dirty="0"/>
          </a:p>
          <a:p>
            <a:pPr marL="914400" indent="-457200" algn="just"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85816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1E4E88-D56C-29F0-846D-5B24862DDAC5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04800" y="1219200"/>
            <a:ext cx="11658600" cy="5486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GB" b="1" dirty="0" err="1">
                <a:solidFill>
                  <a:srgbClr val="0000FF"/>
                </a:solidFill>
              </a:rPr>
              <a:t>Originallyy</a:t>
            </a:r>
            <a:r>
              <a:rPr lang="en-GB" b="1" dirty="0">
                <a:solidFill>
                  <a:srgbClr val="0000FF"/>
                </a:solidFill>
              </a:rPr>
              <a:t> called as </a:t>
            </a:r>
            <a:r>
              <a:rPr lang="en-GB" b="1" dirty="0">
                <a:solidFill>
                  <a:srgbClr val="C00000"/>
                </a:solidFill>
              </a:rPr>
              <a:t>C with Classes</a:t>
            </a:r>
            <a:r>
              <a:rPr lang="en-GB" b="1" dirty="0">
                <a:solidFill>
                  <a:srgbClr val="0000FF"/>
                </a:solidFill>
              </a:rPr>
              <a:t> (1979 - Bjarne Stroustrup)</a:t>
            </a:r>
          </a:p>
          <a:p>
            <a:pPr marL="9144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Bjarne Stroustrup at Bell Labs </a:t>
            </a:r>
            <a:r>
              <a:rPr lang="en-GB" dirty="0">
                <a:solidFill>
                  <a:srgbClr val="00B050"/>
                </a:solidFill>
              </a:rPr>
              <a:t>extended C by adding </a:t>
            </a:r>
            <a:r>
              <a:rPr lang="en-GB" b="1" dirty="0">
                <a:solidFill>
                  <a:srgbClr val="00B050"/>
                </a:solidFill>
              </a:rPr>
              <a:t>classes</a:t>
            </a:r>
            <a:r>
              <a:rPr lang="en-GB" dirty="0"/>
              <a:t>.</a:t>
            </a:r>
          </a:p>
          <a:p>
            <a:pPr marL="9144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Introduced </a:t>
            </a:r>
            <a:r>
              <a:rPr lang="en-GB" u="sng" dirty="0">
                <a:solidFill>
                  <a:srgbClr val="00B050"/>
                </a:solidFill>
              </a:rPr>
              <a:t>OOP principles </a:t>
            </a:r>
            <a:r>
              <a:rPr lang="en-GB" dirty="0">
                <a:solidFill>
                  <a:srgbClr val="00B050"/>
                </a:solidFill>
              </a:rPr>
              <a:t>while retaining C’s efficiency.</a:t>
            </a:r>
          </a:p>
          <a:p>
            <a:pPr marL="9144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FF"/>
                </a:solidFill>
              </a:rPr>
              <a:t>Developed in the year 1983</a:t>
            </a:r>
          </a:p>
          <a:p>
            <a:pPr marL="9144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rgbClr val="0000FF"/>
                </a:solidFill>
              </a:rPr>
              <a:t>C++ (1985 - Official Release)</a:t>
            </a:r>
          </a:p>
          <a:p>
            <a:pPr marL="9144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Enhanced with features like </a:t>
            </a:r>
            <a:r>
              <a:rPr lang="en-GB" b="1" u="sng" dirty="0">
                <a:solidFill>
                  <a:srgbClr val="FF0000"/>
                </a:solidFill>
              </a:rPr>
              <a:t>classes, objects, inheritance, polymorphism, operator overloading</a:t>
            </a:r>
            <a:r>
              <a:rPr lang="en-GB" u="sng" dirty="0">
                <a:solidFill>
                  <a:srgbClr val="FF0000"/>
                </a:solidFill>
              </a:rPr>
              <a:t>, etc.</a:t>
            </a:r>
          </a:p>
          <a:p>
            <a:pPr marL="9144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Backward compatible with C (you can run most C code in C++).</a:t>
            </a:r>
          </a:p>
        </p:txBody>
      </p:sp>
    </p:spTree>
    <p:extLst>
      <p:ext uri="{BB962C8B-B14F-4D97-AF65-F5344CB8AC3E}">
        <p14:creationId xmlns:p14="http://schemas.microsoft.com/office/powerpoint/2010/main" val="172809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0272B1B5-D8D2-1E9B-7631-96CB44EA3414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743011328"/>
              </p:ext>
            </p:extLst>
          </p:nvPr>
        </p:nvGraphicFramePr>
        <p:xfrm>
          <a:off x="2895600" y="381000"/>
          <a:ext cx="8839200" cy="3535680"/>
        </p:xfrm>
        <a:graphic>
          <a:graphicData uri="http://schemas.openxmlformats.org/drawingml/2006/table">
            <a:tbl>
              <a:tblPr/>
              <a:tblGrid>
                <a:gridCol w="2433982">
                  <a:extLst>
                    <a:ext uri="{9D8B030D-6E8A-4147-A177-3AD203B41FA5}">
                      <a16:colId xmlns:a16="http://schemas.microsoft.com/office/drawing/2014/main" val="2183669809"/>
                    </a:ext>
                  </a:extLst>
                </a:gridCol>
                <a:gridCol w="6405218">
                  <a:extLst>
                    <a:ext uri="{9D8B030D-6E8A-4147-A177-3AD203B41FA5}">
                      <a16:colId xmlns:a16="http://schemas.microsoft.com/office/drawing/2014/main" val="24411881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800" b="1" dirty="0">
                          <a:solidFill>
                            <a:srgbClr val="FF0000"/>
                          </a:solidFill>
                        </a:rPr>
                        <a:t>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>
                          <a:solidFill>
                            <a:srgbClr val="FF0000"/>
                          </a:solidFill>
                        </a:rPr>
                        <a:t>Evolution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518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 dirty="0"/>
                        <a:t>1972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C Language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49895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 dirty="0"/>
                        <a:t>1979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/>
                        <a:t>C with Classes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06590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 dirty="0"/>
                        <a:t>1983-85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First version of C++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997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 dirty="0"/>
                        <a:t>1998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ISO Standard C++98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577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800"/>
                        <a:t>2011+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dirty="0"/>
                        <a:t>Modern C++ (C++11, C++14, C++17, C++20, C++23)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678654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30065C-E7B1-AF09-5B27-ACE52FF30FEE}"/>
              </a:ext>
            </a:extLst>
          </p:cNvPr>
          <p:cNvSpPr txBox="1"/>
          <p:nvPr/>
        </p:nvSpPr>
        <p:spPr>
          <a:xfrm>
            <a:off x="762000" y="4419600"/>
            <a:ext cx="10820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b="1" dirty="0"/>
              <a:t>C++</a:t>
            </a:r>
            <a:r>
              <a:rPr lang="en-GB" sz="2400" dirty="0"/>
              <a:t> evolved to overcome the limitations of C by supporting </a:t>
            </a:r>
            <a:r>
              <a:rPr lang="en-GB" sz="2400" b="1" dirty="0"/>
              <a:t>Object-Oriented Programming</a:t>
            </a:r>
            <a:r>
              <a:rPr lang="en-GB" sz="2400" dirty="0"/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061693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4999"/>
                <a:lumMod val="110000"/>
              </a:schemeClr>
            </a:gs>
            <a:gs pos="50000">
              <a:schemeClr val="phClr">
                <a:tint val="73000"/>
                <a:satMod val="103000"/>
                <a:lumMod val="104999"/>
              </a:schemeClr>
            </a:gs>
            <a:gs pos="100000">
              <a:schemeClr val="phClr">
                <a:tint val="81000"/>
                <a:satMod val="109000"/>
                <a:lumMod val="104999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>
          <a:solidFill>
            <a:schemeClr val="phClr"/>
          </a:solidFill>
          <a:prstDash val="solid"/>
          <a:miter lim="800000"/>
        </a:ln>
        <a:ln w="12700" cap="flat">
          <a:solidFill>
            <a:schemeClr val="phClr"/>
          </a:solidFill>
          <a:prstDash val="solid"/>
          <a:miter lim="800000"/>
        </a:ln>
        <a:ln w="19050" cap="flat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1377</Words>
  <Application>Microsoft Office PowerPoint</Application>
  <PresentationFormat>Widescreen</PresentationFormat>
  <Paragraphs>204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ADLaM Display</vt:lpstr>
      <vt:lpstr>Arial Rounded MT Bold</vt:lpstr>
      <vt:lpstr>Calibri Light</vt:lpstr>
      <vt:lpstr>Arial</vt:lpstr>
      <vt:lpstr>Calibri</vt:lpstr>
      <vt:lpstr>Aharoni</vt:lpstr>
      <vt:lpstr>Abadi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LAKSHMI JAHNAVI</cp:lastModifiedBy>
  <cp:revision>11</cp:revision>
  <dcterms:created xsi:type="dcterms:W3CDTF">2025-05-29T13:02:32Z</dcterms:created>
  <dcterms:modified xsi:type="dcterms:W3CDTF">2025-07-12T15:12:31Z</dcterms:modified>
</cp:coreProperties>
</file>