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ileron Heavy" panose="020B0604020202020204" charset="0"/>
      <p:regular r:id="rId11"/>
    </p:embeddedFont>
    <p:embeddedFont>
      <p:font typeface="Bebas Neue Cyrillic" panose="020B0604020202020204" charset="0"/>
      <p:regular r:id="rId12"/>
    </p:embeddedFont>
    <p:embeddedFont>
      <p:font typeface="Lato" panose="020B0604020202020204" charset="0"/>
      <p:regular r:id="rId13"/>
    </p:embeddedFont>
    <p:embeddedFont>
      <p:font typeface="Lato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34" t="-3626" r="-5455" b="-1791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785691" y="5873343"/>
            <a:ext cx="6233088" cy="0"/>
          </a:xfrm>
          <a:prstGeom prst="line">
            <a:avLst/>
          </a:prstGeom>
          <a:ln w="47625" cap="rnd">
            <a:solidFill>
              <a:srgbClr val="FFDE59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4" name="Freeform 4"/>
          <p:cNvSpPr/>
          <p:nvPr/>
        </p:nvSpPr>
        <p:spPr>
          <a:xfrm>
            <a:off x="15821032" y="7820032"/>
            <a:ext cx="2466968" cy="2466968"/>
          </a:xfrm>
          <a:custGeom>
            <a:avLst/>
            <a:gdLst/>
            <a:ahLst/>
            <a:cxnLst/>
            <a:rect l="l" t="t" r="r" b="b"/>
            <a:pathLst>
              <a:path w="2466968" h="2466968">
                <a:moveTo>
                  <a:pt x="0" y="0"/>
                </a:moveTo>
                <a:lnTo>
                  <a:pt x="2466968" y="0"/>
                </a:lnTo>
                <a:lnTo>
                  <a:pt x="2466968" y="2466968"/>
                </a:lnTo>
                <a:lnTo>
                  <a:pt x="0" y="2466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07518" y="960665"/>
            <a:ext cx="9006660" cy="3962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49"/>
              </a:lnSpc>
            </a:pPr>
            <a:r>
              <a:rPr lang="en-US" sz="9000" dirty="0">
                <a:solidFill>
                  <a:srgbClr val="FFDE59"/>
                </a:solidFill>
                <a:latin typeface="Aileron Heavy"/>
              </a:rPr>
              <a:t>Understanding JavaScript Conditions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006397"/>
            <a:ext cx="2873535" cy="5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DE59"/>
                </a:solidFill>
                <a:latin typeface="Lato"/>
              </a:rPr>
              <a:t>Created by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677910"/>
            <a:ext cx="28735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DE59"/>
                </a:solidFill>
                <a:latin typeface="Lato Bold"/>
              </a:rPr>
              <a:t>Anas</a:t>
            </a:r>
            <a:r>
              <a:rPr lang="en-US" sz="3399" dirty="0">
                <a:solidFill>
                  <a:srgbClr val="FFDE59"/>
                </a:solidFill>
                <a:latin typeface="Lato Bold"/>
              </a:rPr>
              <a:t> Ismail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9313" y="0"/>
            <a:ext cx="8318687" cy="10287000"/>
          </a:xfrm>
          <a:custGeom>
            <a:avLst/>
            <a:gdLst/>
            <a:ahLst/>
            <a:cxnLst/>
            <a:rect l="l" t="t" r="r" b="b"/>
            <a:pathLst>
              <a:path w="8318687" h="10287000">
                <a:moveTo>
                  <a:pt x="0" y="0"/>
                </a:moveTo>
                <a:lnTo>
                  <a:pt x="8318687" y="0"/>
                </a:lnTo>
                <a:lnTo>
                  <a:pt x="831868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39" t="-929" r="-3825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00" y="9280234"/>
            <a:ext cx="14896726" cy="9525"/>
          </a:xfrm>
          <a:prstGeom prst="rect">
            <a:avLst/>
          </a:prstGeom>
          <a:solidFill>
            <a:srgbClr val="FFFFFF">
              <a:alpha val="29804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8924273" y="6783440"/>
            <a:ext cx="2090080" cy="1880107"/>
            <a:chOff x="0" y="0"/>
            <a:chExt cx="2786774" cy="2506810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786774" cy="250681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11435" y="696589"/>
              <a:ext cx="2363904" cy="1696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36"/>
                </a:lnSpc>
              </a:pPr>
              <a:r>
                <a:rPr lang="en-US" sz="9600">
                  <a:solidFill>
                    <a:srgbClr val="1E1E1E"/>
                  </a:solidFill>
                  <a:latin typeface="Bebas Neue Cyrillic"/>
                </a:rPr>
                <a:t>01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1028700"/>
            <a:ext cx="1861990" cy="202730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366645" y="3546575"/>
            <a:ext cx="6914419" cy="4442219"/>
            <a:chOff x="0" y="0"/>
            <a:chExt cx="9219225" cy="5922958"/>
          </a:xfrm>
        </p:grpSpPr>
        <p:sp>
          <p:nvSpPr>
            <p:cNvPr id="9" name="TextBox 9"/>
            <p:cNvSpPr txBox="1"/>
            <p:nvPr/>
          </p:nvSpPr>
          <p:spPr>
            <a:xfrm>
              <a:off x="0" y="314325"/>
              <a:ext cx="9219225" cy="2015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467"/>
                </a:lnSpc>
              </a:pPr>
              <a:r>
                <a:rPr lang="en-US" sz="11502" dirty="0">
                  <a:solidFill>
                    <a:srgbClr val="FFDE59"/>
                  </a:solidFill>
                  <a:latin typeface="Bebas Neue Cyrillic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64780"/>
              <a:ext cx="8478120" cy="3258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93050" lvl="1" indent="-396525">
                <a:lnSpc>
                  <a:spcPts val="3673"/>
                </a:lnSpc>
                <a:buFont typeface="Arial"/>
                <a:buChar char="•"/>
              </a:pPr>
              <a:r>
                <a:rPr lang="en-US" sz="3673">
                  <a:solidFill>
                    <a:srgbClr val="FFFFFF"/>
                  </a:solidFill>
                  <a:latin typeface="Bebas Neue Cyrillic"/>
                </a:rPr>
                <a:t>Briefly introduce the concept of control flow in programming.</a:t>
              </a:r>
            </a:p>
            <a:p>
              <a:pPr marL="793050" lvl="1" indent="-396525">
                <a:lnSpc>
                  <a:spcPts val="3673"/>
                </a:lnSpc>
                <a:buFont typeface="Arial"/>
                <a:buChar char="•"/>
              </a:pPr>
              <a:r>
                <a:rPr lang="en-US" sz="3673">
                  <a:solidFill>
                    <a:srgbClr val="FFFFFF"/>
                  </a:solidFill>
                  <a:latin typeface="Bebas Neue Cyrillic"/>
                </a:rPr>
                <a:t>Mention the importance of making decisions in code.</a:t>
              </a:r>
            </a:p>
            <a:p>
              <a:pPr>
                <a:lnSpc>
                  <a:spcPts val="4473"/>
                </a:lnSpc>
              </a:pPr>
              <a:endParaRPr lang="en-US" sz="3673">
                <a:solidFill>
                  <a:srgbClr val="FFFFFF"/>
                </a:solidFill>
                <a:latin typeface="Bebas Neue Cyrill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4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38793" y="0"/>
            <a:ext cx="12939702" cy="10148884"/>
          </a:xfrm>
          <a:custGeom>
            <a:avLst/>
            <a:gdLst/>
            <a:ahLst/>
            <a:cxnLst/>
            <a:rect l="l" t="t" r="r" b="b"/>
            <a:pathLst>
              <a:path w="12939702" h="10148884">
                <a:moveTo>
                  <a:pt x="0" y="0"/>
                </a:moveTo>
                <a:lnTo>
                  <a:pt x="12939702" y="0"/>
                </a:lnTo>
                <a:lnTo>
                  <a:pt x="12939702" y="10148884"/>
                </a:lnTo>
                <a:lnTo>
                  <a:pt x="0" y="10148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03" r="-7186" b="-151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4927" y="2075090"/>
            <a:ext cx="8489073" cy="1248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55"/>
              </a:lnSpc>
            </a:pPr>
            <a:r>
              <a:rPr lang="en-US" sz="8482" spc="797" dirty="0">
                <a:solidFill>
                  <a:srgbClr val="FFDE59"/>
                </a:solidFill>
                <a:latin typeface="Aileron Heavy"/>
              </a:rPr>
              <a:t>'if'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4799" y="4434724"/>
            <a:ext cx="8830380" cy="3369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28922" lvl="1" indent="-514461" algn="ctr">
              <a:lnSpc>
                <a:spcPts val="6672"/>
              </a:lnSpc>
              <a:spcBef>
                <a:spcPct val="0"/>
              </a:spcBef>
              <a:buFont typeface="Arial"/>
              <a:buChar char="•"/>
            </a:pPr>
            <a:r>
              <a:rPr lang="en-US" sz="4765" dirty="0">
                <a:solidFill>
                  <a:srgbClr val="FFFFFF"/>
                </a:solidFill>
                <a:latin typeface="Bebas Neue Cyrillic"/>
              </a:rPr>
              <a:t>Explain the basic syntax of the if statement.</a:t>
            </a:r>
          </a:p>
          <a:p>
            <a:pPr marL="1028922" lvl="1" indent="-514461" algn="ctr">
              <a:lnSpc>
                <a:spcPts val="6672"/>
              </a:lnSpc>
              <a:spcBef>
                <a:spcPct val="0"/>
              </a:spcBef>
              <a:buFont typeface="Arial"/>
              <a:buChar char="•"/>
            </a:pPr>
            <a:r>
              <a:rPr lang="en-US" sz="4765" dirty="0">
                <a:solidFill>
                  <a:srgbClr val="FFFFFF"/>
                </a:solidFill>
                <a:latin typeface="Bebas Neue Cyrillic"/>
              </a:rPr>
              <a:t>Provide a simple example:</a:t>
            </a:r>
          </a:p>
          <a:p>
            <a:pPr algn="ctr">
              <a:lnSpc>
                <a:spcPts val="6672"/>
              </a:lnSpc>
              <a:spcBef>
                <a:spcPct val="0"/>
              </a:spcBef>
            </a:pPr>
            <a:endParaRPr lang="en-US" sz="4765" dirty="0">
              <a:solidFill>
                <a:srgbClr val="FFFFFF"/>
              </a:solidFill>
              <a:latin typeface="Bebas Neue Cyril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00" y="4304701"/>
            <a:ext cx="14277876" cy="3905170"/>
          </a:xfrm>
          <a:custGeom>
            <a:avLst/>
            <a:gdLst/>
            <a:ahLst/>
            <a:cxnLst/>
            <a:rect l="l" t="t" r="r" b="b"/>
            <a:pathLst>
              <a:path w="14277876" h="3905170">
                <a:moveTo>
                  <a:pt x="0" y="0"/>
                </a:moveTo>
                <a:lnTo>
                  <a:pt x="14277876" y="0"/>
                </a:lnTo>
                <a:lnTo>
                  <a:pt x="14277876" y="3905169"/>
                </a:lnTo>
                <a:lnTo>
                  <a:pt x="0" y="3905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2838" b="-1063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4927" y="752475"/>
            <a:ext cx="8489073" cy="2481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55"/>
              </a:lnSpc>
            </a:pPr>
            <a:r>
              <a:rPr lang="en-US" sz="8482" spc="797" dirty="0">
                <a:solidFill>
                  <a:srgbClr val="FFDE59"/>
                </a:solidFill>
                <a:latin typeface="Aileron Heavy"/>
              </a:rPr>
              <a:t>'if' Statement</a:t>
            </a:r>
          </a:p>
          <a:p>
            <a:pPr>
              <a:lnSpc>
                <a:spcPts val="9755"/>
              </a:lnSpc>
            </a:pPr>
            <a:r>
              <a:rPr lang="en-US" sz="8482" spc="797" dirty="0">
                <a:solidFill>
                  <a:srgbClr val="FFDE59"/>
                </a:solidFill>
                <a:latin typeface="Aileron Heavy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5813" y="4159720"/>
            <a:ext cx="9695568" cy="4796485"/>
          </a:xfrm>
          <a:custGeom>
            <a:avLst/>
            <a:gdLst/>
            <a:ahLst/>
            <a:cxnLst/>
            <a:rect l="l" t="t" r="r" b="b"/>
            <a:pathLst>
              <a:path w="9695568" h="4796485">
                <a:moveTo>
                  <a:pt x="0" y="0"/>
                </a:moveTo>
                <a:lnTo>
                  <a:pt x="9695568" y="0"/>
                </a:lnTo>
                <a:lnTo>
                  <a:pt x="9695568" y="4796485"/>
                </a:lnTo>
                <a:lnTo>
                  <a:pt x="0" y="4796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1463" y="852488"/>
            <a:ext cx="10526084" cy="249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76"/>
              </a:lnSpc>
            </a:pPr>
            <a:r>
              <a:rPr lang="en-US" sz="8500" spc="314">
                <a:solidFill>
                  <a:srgbClr val="FFDE59"/>
                </a:solidFill>
                <a:latin typeface="Aileron Heavy"/>
              </a:rPr>
              <a:t>'if-else' Statement</a:t>
            </a:r>
          </a:p>
          <a:p>
            <a:pPr algn="just">
              <a:lnSpc>
                <a:spcPts val="9776"/>
              </a:lnSpc>
            </a:pPr>
            <a:r>
              <a:rPr lang="en-US" sz="8500" spc="314">
                <a:solidFill>
                  <a:srgbClr val="FFDE59"/>
                </a:solidFill>
                <a:latin typeface="Aileron Heavy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9400" y="4456147"/>
            <a:ext cx="8394600" cy="5032307"/>
          </a:xfrm>
          <a:custGeom>
            <a:avLst/>
            <a:gdLst/>
            <a:ahLst/>
            <a:cxnLst/>
            <a:rect l="l" t="t" r="r" b="b"/>
            <a:pathLst>
              <a:path w="8394600" h="5032307">
                <a:moveTo>
                  <a:pt x="0" y="0"/>
                </a:moveTo>
                <a:lnTo>
                  <a:pt x="8394600" y="0"/>
                </a:lnTo>
                <a:lnTo>
                  <a:pt x="8394600" y="5032306"/>
                </a:lnTo>
                <a:lnTo>
                  <a:pt x="0" y="5032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9400" y="1266825"/>
            <a:ext cx="13367747" cy="2257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27"/>
              </a:lnSpc>
            </a:pPr>
            <a:r>
              <a:rPr lang="en-US" sz="8821" dirty="0">
                <a:solidFill>
                  <a:srgbClr val="FFDE59"/>
                </a:solidFill>
                <a:latin typeface="Aileron Heavy"/>
              </a:rPr>
              <a:t>'if-else </a:t>
            </a:r>
            <a:r>
              <a:rPr lang="en-US" sz="8821" dirty="0" err="1">
                <a:solidFill>
                  <a:srgbClr val="FFDE59"/>
                </a:solidFill>
                <a:latin typeface="Aileron Heavy"/>
              </a:rPr>
              <a:t>if-else</a:t>
            </a:r>
            <a:r>
              <a:rPr lang="en-US" sz="8821" dirty="0">
                <a:solidFill>
                  <a:srgbClr val="FFDE59"/>
                </a:solidFill>
                <a:latin typeface="Aileron Heavy"/>
              </a:rPr>
              <a:t>' Statement</a:t>
            </a:r>
          </a:p>
          <a:p>
            <a:pPr algn="just">
              <a:lnSpc>
                <a:spcPts val="10144"/>
              </a:lnSpc>
            </a:pPr>
            <a:r>
              <a:rPr lang="en-US" sz="8821" spc="326" dirty="0">
                <a:solidFill>
                  <a:srgbClr val="FFDE59"/>
                </a:solidFill>
                <a:latin typeface="Aileron Heavy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015714"/>
            <a:ext cx="8714265" cy="5242586"/>
          </a:xfrm>
          <a:custGeom>
            <a:avLst/>
            <a:gdLst/>
            <a:ahLst/>
            <a:cxnLst/>
            <a:rect l="l" t="t" r="r" b="b"/>
            <a:pathLst>
              <a:path w="8714265" h="5242586">
                <a:moveTo>
                  <a:pt x="0" y="0"/>
                </a:moveTo>
                <a:lnTo>
                  <a:pt x="8714265" y="0"/>
                </a:lnTo>
                <a:lnTo>
                  <a:pt x="8714265" y="5242586"/>
                </a:lnTo>
                <a:lnTo>
                  <a:pt x="0" y="5242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0063" y="823913"/>
            <a:ext cx="11753259" cy="2587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44"/>
              </a:lnSpc>
            </a:pPr>
            <a:r>
              <a:rPr lang="en-US" sz="8821" spc="326" dirty="0">
                <a:solidFill>
                  <a:srgbClr val="FFDE59"/>
                </a:solidFill>
                <a:latin typeface="Aileron Heavy"/>
              </a:rPr>
              <a:t>'switch' Statement</a:t>
            </a:r>
          </a:p>
          <a:p>
            <a:pPr>
              <a:lnSpc>
                <a:spcPts val="10144"/>
              </a:lnSpc>
            </a:pPr>
            <a:r>
              <a:rPr lang="en-US" sz="8821" spc="326" dirty="0">
                <a:solidFill>
                  <a:srgbClr val="FFDE59"/>
                </a:solidFill>
                <a:latin typeface="Aileron Heavy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9215437" y="2314313"/>
            <a:ext cx="23813" cy="6943906"/>
          </a:xfrm>
          <a:prstGeom prst="line">
            <a:avLst/>
          </a:prstGeom>
          <a:ln w="47625" cap="rnd">
            <a:solidFill>
              <a:srgbClr val="FFDE59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3" name="AutoShape 3"/>
          <p:cNvSpPr/>
          <p:nvPr/>
        </p:nvSpPr>
        <p:spPr>
          <a:xfrm flipH="1">
            <a:off x="4024151" y="2626864"/>
            <a:ext cx="876413" cy="0"/>
          </a:xfrm>
          <a:prstGeom prst="line">
            <a:avLst/>
          </a:prstGeom>
          <a:ln w="47625" cap="rnd">
            <a:solidFill>
              <a:srgbClr val="FFDE59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4" name="AutoShape 4"/>
          <p:cNvSpPr/>
          <p:nvPr/>
        </p:nvSpPr>
        <p:spPr>
          <a:xfrm flipH="1">
            <a:off x="13552062" y="2626864"/>
            <a:ext cx="876413" cy="0"/>
          </a:xfrm>
          <a:prstGeom prst="line">
            <a:avLst/>
          </a:prstGeom>
          <a:ln w="47625" cap="rnd">
            <a:solidFill>
              <a:srgbClr val="FFDE59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5" name="TextBox 5"/>
          <p:cNvSpPr txBox="1"/>
          <p:nvPr/>
        </p:nvSpPr>
        <p:spPr>
          <a:xfrm>
            <a:off x="5483489" y="492657"/>
            <a:ext cx="7416271" cy="82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72"/>
              </a:lnSpc>
              <a:spcBef>
                <a:spcPct val="0"/>
              </a:spcBef>
            </a:pPr>
            <a:r>
              <a:rPr lang="en-US" sz="4765" dirty="0">
                <a:solidFill>
                  <a:srgbClr val="FFDE59"/>
                </a:solidFill>
                <a:latin typeface="Bebas Neue Cyrillic"/>
              </a:rPr>
              <a:t>Differences Between 'if' and 'switch'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6772" y="3425489"/>
            <a:ext cx="8395294" cy="55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920" lvl="1" indent="-342460" algn="ctr">
              <a:lnSpc>
                <a:spcPts val="4441"/>
              </a:lnSpc>
              <a:buFont typeface="Arial"/>
              <a:buChar char="•"/>
            </a:pPr>
            <a:r>
              <a:rPr lang="en-US" sz="3172" dirty="0">
                <a:solidFill>
                  <a:srgbClr val="FFDE59"/>
                </a:solidFill>
                <a:latin typeface="Bebas Neue Cyrillic"/>
              </a:rPr>
              <a:t>more flexible and can handle a wide range of conditions.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18588" y="1410628"/>
            <a:ext cx="2691662" cy="97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23"/>
              </a:lnSpc>
              <a:spcBef>
                <a:spcPct val="0"/>
              </a:spcBef>
            </a:pPr>
            <a:r>
              <a:rPr lang="en-US" sz="5588" dirty="0">
                <a:solidFill>
                  <a:srgbClr val="FFDE59"/>
                </a:solidFill>
                <a:latin typeface="Bebas Neue Cyrillic"/>
              </a:rPr>
              <a:t>if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88750" y="3444539"/>
            <a:ext cx="7870550" cy="102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113" lvl="1" indent="-325557" algn="ctr">
              <a:lnSpc>
                <a:spcPts val="4101"/>
              </a:lnSpc>
              <a:buFont typeface="Arial"/>
              <a:buChar char="•"/>
            </a:pPr>
            <a:r>
              <a:rPr lang="en-US" sz="3015" dirty="0">
                <a:solidFill>
                  <a:srgbClr val="FFDE59"/>
                </a:solidFill>
                <a:latin typeface="Bebas Neue Cyrillic"/>
              </a:rPr>
              <a:t>more suitable for situations where you're comparing a single value against multiple possible values.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44437" y="1410628"/>
            <a:ext cx="2691662" cy="97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23"/>
              </a:lnSpc>
              <a:spcBef>
                <a:spcPct val="0"/>
              </a:spcBef>
            </a:pPr>
            <a:r>
              <a:rPr lang="en-US" sz="5588" dirty="0">
                <a:solidFill>
                  <a:srgbClr val="FFDE59"/>
                </a:solidFill>
                <a:latin typeface="Bebas Neue Cyrillic"/>
              </a:rPr>
              <a:t>switch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26863" y="5825789"/>
            <a:ext cx="7870550" cy="510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113" lvl="1" indent="-325557" algn="ctr">
              <a:lnSpc>
                <a:spcPts val="4101"/>
              </a:lnSpc>
              <a:buFont typeface="Arial"/>
              <a:buChar char="•"/>
            </a:pPr>
            <a:r>
              <a:rPr lang="en-US" sz="3015" dirty="0">
                <a:solidFill>
                  <a:srgbClr val="FFDE59"/>
                </a:solidFill>
                <a:latin typeface="Bebas Neue Cyrillic"/>
              </a:rPr>
              <a:t>can be more concise and readable in certain scenarios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16787" y="7393217"/>
            <a:ext cx="7870550" cy="510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113" lvl="1" indent="-325557" algn="ctr">
              <a:lnSpc>
                <a:spcPts val="4101"/>
              </a:lnSpc>
              <a:buFont typeface="Arial"/>
              <a:buChar char="•"/>
            </a:pPr>
            <a:r>
              <a:rPr lang="en-US" sz="3015" dirty="0">
                <a:solidFill>
                  <a:srgbClr val="FFDE59"/>
                </a:solidFill>
                <a:latin typeface="Bebas Neue Cyrillic"/>
              </a:rPr>
              <a:t>the compiler is dealing with “switch” better than “if”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21032" y="7820032"/>
            <a:ext cx="2466968" cy="2466968"/>
          </a:xfrm>
          <a:custGeom>
            <a:avLst/>
            <a:gdLst/>
            <a:ahLst/>
            <a:cxnLst/>
            <a:rect l="l" t="t" r="r" b="b"/>
            <a:pathLst>
              <a:path w="2466968" h="2466968">
                <a:moveTo>
                  <a:pt x="0" y="0"/>
                </a:moveTo>
                <a:lnTo>
                  <a:pt x="2466968" y="0"/>
                </a:lnTo>
                <a:lnTo>
                  <a:pt x="2466968" y="2466968"/>
                </a:lnTo>
                <a:lnTo>
                  <a:pt x="0" y="2466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34630" y="5377227"/>
            <a:ext cx="9695568" cy="4796485"/>
          </a:xfrm>
          <a:custGeom>
            <a:avLst/>
            <a:gdLst/>
            <a:ahLst/>
            <a:cxnLst/>
            <a:rect l="l" t="t" r="r" b="b"/>
            <a:pathLst>
              <a:path w="9695568" h="4796485">
                <a:moveTo>
                  <a:pt x="0" y="0"/>
                </a:moveTo>
                <a:lnTo>
                  <a:pt x="9695568" y="0"/>
                </a:lnTo>
                <a:lnTo>
                  <a:pt x="9695568" y="4796485"/>
                </a:lnTo>
                <a:lnTo>
                  <a:pt x="0" y="4796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893400" y="-17708"/>
            <a:ext cx="8394600" cy="5032307"/>
          </a:xfrm>
          <a:custGeom>
            <a:avLst/>
            <a:gdLst/>
            <a:ahLst/>
            <a:cxnLst/>
            <a:rect l="l" t="t" r="r" b="b"/>
            <a:pathLst>
              <a:path w="8394600" h="5032307">
                <a:moveTo>
                  <a:pt x="0" y="0"/>
                </a:moveTo>
                <a:lnTo>
                  <a:pt x="8394600" y="0"/>
                </a:lnTo>
                <a:lnTo>
                  <a:pt x="8394600" y="5032307"/>
                </a:lnTo>
                <a:lnTo>
                  <a:pt x="0" y="503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162" y="134641"/>
            <a:ext cx="8714265" cy="5242586"/>
          </a:xfrm>
          <a:custGeom>
            <a:avLst/>
            <a:gdLst/>
            <a:ahLst/>
            <a:cxnLst/>
            <a:rect l="l" t="t" r="r" b="b"/>
            <a:pathLst>
              <a:path w="8714265" h="5242586">
                <a:moveTo>
                  <a:pt x="0" y="0"/>
                </a:moveTo>
                <a:lnTo>
                  <a:pt x="8714266" y="0"/>
                </a:lnTo>
                <a:lnTo>
                  <a:pt x="8714266" y="5242586"/>
                </a:lnTo>
                <a:lnTo>
                  <a:pt x="0" y="52425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93918" y="3583445"/>
            <a:ext cx="7643253" cy="156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32"/>
              </a:lnSpc>
            </a:pPr>
            <a:r>
              <a:rPr lang="en-US" sz="10550" dirty="0">
                <a:solidFill>
                  <a:srgbClr val="FFDE59"/>
                </a:solidFill>
                <a:latin typeface="Aileron Heavy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125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Aileron Heavy</vt:lpstr>
      <vt:lpstr>Bebas Neue Cyrillic</vt:lpstr>
      <vt:lpstr>Lato</vt:lpstr>
      <vt:lpstr>Lato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Creative Professional Modern Business Personal Portfolio Presentation Template</dc:title>
  <cp:lastModifiedBy>pc</cp:lastModifiedBy>
  <cp:revision>2</cp:revision>
  <dcterms:created xsi:type="dcterms:W3CDTF">2006-08-16T00:00:00Z</dcterms:created>
  <dcterms:modified xsi:type="dcterms:W3CDTF">2023-11-27T18:31:24Z</dcterms:modified>
  <dc:identifier>DAFZoktWwiE</dc:identifier>
</cp:coreProperties>
</file>