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997" r:id="rId2"/>
  </p:sldMasterIdLst>
  <p:notesMasterIdLst>
    <p:notesMasterId r:id="rId11"/>
  </p:notesMasterIdLst>
  <p:sldIdLst>
    <p:sldId id="260" r:id="rId3"/>
    <p:sldId id="261" r:id="rId4"/>
    <p:sldId id="262" r:id="rId5"/>
    <p:sldId id="257" r:id="rId6"/>
    <p:sldId id="265" r:id="rId7"/>
    <p:sldId id="25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86673-9FEB-4E6F-81C3-AEA194779D23}" v="20" dt="2022-09-23T13:55:27.803"/>
    <p1510:client id="{39DAEE8D-29BD-45B6-8813-1EFDF7F5DD80}" v="18" dt="2022-09-23T13:13:06.256"/>
    <p1510:client id="{51066ABF-19B6-4EE1-9AE5-9EF0683D80D4}" v="833" dt="2022-09-24T10:37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viewProps" Target="viewProps.xml" Id="rId13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Master" Target="slideMasters/slideMaster2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notesMaster" Target="notesMasters/notesMaster1.xml" Id="rId11" /><Relationship Type="http://schemas.openxmlformats.org/officeDocument/2006/relationships/slide" Target="slides/slide3.xml" Id="rId5" /><Relationship Type="http://schemas.openxmlformats.org/officeDocument/2006/relationships/tableStyles" Target="tableStyles.xml" Id="rId15" /><Relationship Type="http://schemas.openxmlformats.org/officeDocument/2006/relationships/slide" Target="slides/slide8.xml" Id="rId10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theme" Target="theme/theme1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1AC72-0B26-44AD-99D6-27BDFEF806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1276E4-6FA4-492A-AC9D-6F2AE79A9834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Cleaning five datasets (each dataset contains the information about movies that were released in every year and profit received in different zones (worldwide, domestic and foreign); </a:t>
          </a:r>
          <a:endParaRPr lang="en-US">
            <a:latin typeface="Calibri"/>
            <a:cs typeface="Calibri"/>
          </a:endParaRPr>
        </a:p>
      </dgm:t>
    </dgm:pt>
    <dgm:pt modelId="{B8747F72-6DE4-4F2F-9C20-4A6B74B75C2D}" type="parTrans" cxnId="{6556875B-55F2-46B4-98EA-E066220FBC71}">
      <dgm:prSet/>
      <dgm:spPr/>
      <dgm:t>
        <a:bodyPr/>
        <a:lstStyle/>
        <a:p>
          <a:endParaRPr lang="en-US"/>
        </a:p>
      </dgm:t>
    </dgm:pt>
    <dgm:pt modelId="{BF043422-78DE-4FEB-8169-E44D8248EBB7}" type="sibTrans" cxnId="{6556875B-55F2-46B4-98EA-E066220FBC71}">
      <dgm:prSet/>
      <dgm:spPr/>
      <dgm:t>
        <a:bodyPr/>
        <a:lstStyle/>
        <a:p>
          <a:endParaRPr lang="en-US"/>
        </a:p>
      </dgm:t>
    </dgm:pt>
    <dgm:pt modelId="{298C0A8A-89A9-4F8D-BDE9-51F362AF152B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Replacing errors, detecting and changing datatypes; </a:t>
          </a:r>
          <a:endParaRPr lang="en-US">
            <a:latin typeface="Calibri"/>
            <a:cs typeface="Calibri"/>
          </a:endParaRPr>
        </a:p>
      </dgm:t>
    </dgm:pt>
    <dgm:pt modelId="{59B8FDD1-E6B6-420F-84D8-4EAE11A23835}" type="parTrans" cxnId="{BD734EA0-4FBA-4D47-AFF7-7D8485DEB1B9}">
      <dgm:prSet/>
      <dgm:spPr/>
      <dgm:t>
        <a:bodyPr/>
        <a:lstStyle/>
        <a:p>
          <a:endParaRPr lang="en-US"/>
        </a:p>
      </dgm:t>
    </dgm:pt>
    <dgm:pt modelId="{E3155C09-16F5-41F4-98D8-3E8601ACEE39}" type="sibTrans" cxnId="{BD734EA0-4FBA-4D47-AFF7-7D8485DEB1B9}">
      <dgm:prSet/>
      <dgm:spPr/>
      <dgm:t>
        <a:bodyPr/>
        <a:lstStyle/>
        <a:p>
          <a:endParaRPr lang="en-US"/>
        </a:p>
      </dgm:t>
    </dgm:pt>
    <dgm:pt modelId="{F542A2D4-9DE1-4EE7-9AE3-62972891F065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Appending five datasets;</a:t>
          </a:r>
          <a:endParaRPr lang="en-US">
            <a:latin typeface="Calibri"/>
            <a:cs typeface="Calibri"/>
          </a:endParaRPr>
        </a:p>
      </dgm:t>
    </dgm:pt>
    <dgm:pt modelId="{730FAA5C-DE42-4A11-A192-125CC01FD41E}" type="parTrans" cxnId="{89B704B3-1133-45A9-9851-58D13595674F}">
      <dgm:prSet/>
      <dgm:spPr/>
      <dgm:t>
        <a:bodyPr/>
        <a:lstStyle/>
        <a:p>
          <a:endParaRPr lang="en-US"/>
        </a:p>
      </dgm:t>
    </dgm:pt>
    <dgm:pt modelId="{CBA7489A-7D1A-4A5E-8D04-4AEA09AE16E4}" type="sibTrans" cxnId="{89B704B3-1133-45A9-9851-58D13595674F}">
      <dgm:prSet/>
      <dgm:spPr/>
      <dgm:t>
        <a:bodyPr/>
        <a:lstStyle/>
        <a:p>
          <a:endParaRPr lang="en-US"/>
        </a:p>
      </dgm:t>
    </dgm:pt>
    <dgm:pt modelId="{FA326A6D-3C59-486B-94C0-9660B71B7E7D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Performing aggregation on the data using group by on the transform tab; </a:t>
          </a:r>
          <a:endParaRPr lang="en-US">
            <a:latin typeface="Calibri"/>
            <a:cs typeface="Calibri"/>
          </a:endParaRPr>
        </a:p>
      </dgm:t>
    </dgm:pt>
    <dgm:pt modelId="{155165F8-F70B-42FC-8EAF-27F50FC04243}" type="parTrans" cxnId="{D26E45A5-741B-4759-8020-EB08ADCF5B4E}">
      <dgm:prSet/>
      <dgm:spPr/>
      <dgm:t>
        <a:bodyPr/>
        <a:lstStyle/>
        <a:p>
          <a:endParaRPr lang="en-US"/>
        </a:p>
      </dgm:t>
    </dgm:pt>
    <dgm:pt modelId="{FEA595CC-677D-4754-B0E0-EFF2E94FD32B}" type="sibTrans" cxnId="{D26E45A5-741B-4759-8020-EB08ADCF5B4E}">
      <dgm:prSet/>
      <dgm:spPr/>
      <dgm:t>
        <a:bodyPr/>
        <a:lstStyle/>
        <a:p>
          <a:endParaRPr lang="en-US"/>
        </a:p>
      </dgm:t>
    </dgm:pt>
    <dgm:pt modelId="{5EE393E2-A1FA-46E4-A668-B29ED4389FDD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Creating the table with top 5 movies for every year; </a:t>
          </a:r>
          <a:endParaRPr lang="en-US">
            <a:latin typeface="Calibri"/>
            <a:cs typeface="Calibri"/>
          </a:endParaRPr>
        </a:p>
      </dgm:t>
    </dgm:pt>
    <dgm:pt modelId="{8F35373F-6F68-427D-80F2-A95DBA6AA9F0}" type="parTrans" cxnId="{D6227294-9A2E-407E-ADA7-DB2F97F17CA3}">
      <dgm:prSet/>
      <dgm:spPr/>
      <dgm:t>
        <a:bodyPr/>
        <a:lstStyle/>
        <a:p>
          <a:endParaRPr lang="en-US"/>
        </a:p>
      </dgm:t>
    </dgm:pt>
    <dgm:pt modelId="{D4DF647D-E4BF-4AF2-868B-13FFEECD073A}" type="sibTrans" cxnId="{D6227294-9A2E-407E-ADA7-DB2F97F17CA3}">
      <dgm:prSet/>
      <dgm:spPr/>
      <dgm:t>
        <a:bodyPr/>
        <a:lstStyle/>
        <a:p>
          <a:endParaRPr lang="en-US"/>
        </a:p>
      </dgm:t>
    </dgm:pt>
    <dgm:pt modelId="{309C8BD3-1EF9-4603-A78A-3388D68E47E4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Unpivoting columns for detailed analysis; </a:t>
          </a:r>
          <a:endParaRPr lang="en-US">
            <a:latin typeface="Calibri"/>
            <a:cs typeface="Calibri"/>
          </a:endParaRPr>
        </a:p>
      </dgm:t>
    </dgm:pt>
    <dgm:pt modelId="{439BDC31-0EB7-4FC7-900F-A6E88F643A51}" type="parTrans" cxnId="{2890A795-4F33-4224-AFF5-08788C8CF355}">
      <dgm:prSet/>
      <dgm:spPr/>
      <dgm:t>
        <a:bodyPr/>
        <a:lstStyle/>
        <a:p>
          <a:endParaRPr lang="en-US"/>
        </a:p>
      </dgm:t>
    </dgm:pt>
    <dgm:pt modelId="{CDF6D9C4-3262-4DC2-B059-DE1E4215848B}" type="sibTrans" cxnId="{2890A795-4F33-4224-AFF5-08788C8CF355}">
      <dgm:prSet/>
      <dgm:spPr/>
      <dgm:t>
        <a:bodyPr/>
        <a:lstStyle/>
        <a:p>
          <a:endParaRPr lang="en-US"/>
        </a:p>
      </dgm:t>
    </dgm:pt>
    <dgm:pt modelId="{6FC7482F-57DA-4E0A-8D9B-E95AE5046EAD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Visualisation of the results; </a:t>
          </a:r>
          <a:endParaRPr lang="en-US">
            <a:latin typeface="Calibri"/>
            <a:cs typeface="Calibri"/>
          </a:endParaRPr>
        </a:p>
      </dgm:t>
    </dgm:pt>
    <dgm:pt modelId="{A1227654-4009-40F7-9EDB-A283963F31A3}" type="parTrans" cxnId="{7A3DFD58-058F-48F8-AF8C-E120B7FAAFFF}">
      <dgm:prSet/>
      <dgm:spPr/>
      <dgm:t>
        <a:bodyPr/>
        <a:lstStyle/>
        <a:p>
          <a:endParaRPr lang="en-US"/>
        </a:p>
      </dgm:t>
    </dgm:pt>
    <dgm:pt modelId="{D19A7A5F-1951-4565-B979-C38232E9486C}" type="sibTrans" cxnId="{7A3DFD58-058F-48F8-AF8C-E120B7FAAFFF}">
      <dgm:prSet/>
      <dgm:spPr/>
      <dgm:t>
        <a:bodyPr/>
        <a:lstStyle/>
        <a:p>
          <a:endParaRPr lang="en-US"/>
        </a:p>
      </dgm:t>
    </dgm:pt>
    <dgm:pt modelId="{8B7AFCF0-9971-49C0-8322-33837FDCE05F}">
      <dgm:prSet/>
      <dgm:spPr/>
      <dgm:t>
        <a:bodyPr/>
        <a:lstStyle/>
        <a:p>
          <a:r>
            <a:rPr lang="en-GB">
              <a:latin typeface="Calibri"/>
              <a:cs typeface="Calibri"/>
            </a:rPr>
            <a:t>Formulating the insights.</a:t>
          </a:r>
          <a:endParaRPr lang="en-US">
            <a:latin typeface="Calibri"/>
            <a:cs typeface="Calibri"/>
          </a:endParaRPr>
        </a:p>
      </dgm:t>
    </dgm:pt>
    <dgm:pt modelId="{EF3D4C04-0C8D-4C74-935E-CBDD91FC33A2}" type="parTrans" cxnId="{9AC96D62-12DA-4525-94FF-DA414C250C00}">
      <dgm:prSet/>
      <dgm:spPr/>
      <dgm:t>
        <a:bodyPr/>
        <a:lstStyle/>
        <a:p>
          <a:endParaRPr lang="en-US"/>
        </a:p>
      </dgm:t>
    </dgm:pt>
    <dgm:pt modelId="{6E1F2731-9649-4B5C-8703-0892C3C3A00C}" type="sibTrans" cxnId="{9AC96D62-12DA-4525-94FF-DA414C250C00}">
      <dgm:prSet/>
      <dgm:spPr/>
      <dgm:t>
        <a:bodyPr/>
        <a:lstStyle/>
        <a:p>
          <a:endParaRPr lang="en-US"/>
        </a:p>
      </dgm:t>
    </dgm:pt>
    <dgm:pt modelId="{A0B53864-CE4E-496F-BCBB-3346EC0E6B72}" type="pres">
      <dgm:prSet presAssocID="{E7D1AC72-0B26-44AD-99D6-27BDFEF806B0}" presName="vert0" presStyleCnt="0">
        <dgm:presLayoutVars>
          <dgm:dir/>
          <dgm:animOne val="branch"/>
          <dgm:animLvl val="lvl"/>
        </dgm:presLayoutVars>
      </dgm:prSet>
      <dgm:spPr/>
    </dgm:pt>
    <dgm:pt modelId="{5C485CFE-FC08-4411-9C56-22A00CBA6C73}" type="pres">
      <dgm:prSet presAssocID="{8C1276E4-6FA4-492A-AC9D-6F2AE79A9834}" presName="thickLine" presStyleLbl="alignNode1" presStyleIdx="0" presStyleCnt="8"/>
      <dgm:spPr/>
    </dgm:pt>
    <dgm:pt modelId="{01D80B82-4051-42DD-8572-6B17AE26BAAF}" type="pres">
      <dgm:prSet presAssocID="{8C1276E4-6FA4-492A-AC9D-6F2AE79A9834}" presName="horz1" presStyleCnt="0"/>
      <dgm:spPr/>
    </dgm:pt>
    <dgm:pt modelId="{75E7249C-DA41-4C19-8B06-A47DF7724BBD}" type="pres">
      <dgm:prSet presAssocID="{8C1276E4-6FA4-492A-AC9D-6F2AE79A9834}" presName="tx1" presStyleLbl="revTx" presStyleIdx="0" presStyleCnt="8"/>
      <dgm:spPr/>
    </dgm:pt>
    <dgm:pt modelId="{9D00845D-0A98-41B6-AFA1-6FACFE0AAD03}" type="pres">
      <dgm:prSet presAssocID="{8C1276E4-6FA4-492A-AC9D-6F2AE79A9834}" presName="vert1" presStyleCnt="0"/>
      <dgm:spPr/>
    </dgm:pt>
    <dgm:pt modelId="{C48D30AB-57EA-4E3B-87C9-95D1FDE49B13}" type="pres">
      <dgm:prSet presAssocID="{298C0A8A-89A9-4F8D-BDE9-51F362AF152B}" presName="thickLine" presStyleLbl="alignNode1" presStyleIdx="1" presStyleCnt="8"/>
      <dgm:spPr/>
    </dgm:pt>
    <dgm:pt modelId="{3EECD7F7-AD8C-4A12-AC48-9957EADADCA1}" type="pres">
      <dgm:prSet presAssocID="{298C0A8A-89A9-4F8D-BDE9-51F362AF152B}" presName="horz1" presStyleCnt="0"/>
      <dgm:spPr/>
    </dgm:pt>
    <dgm:pt modelId="{B413A4BA-7AEF-4DF9-BA2E-46EC978A6D26}" type="pres">
      <dgm:prSet presAssocID="{298C0A8A-89A9-4F8D-BDE9-51F362AF152B}" presName="tx1" presStyleLbl="revTx" presStyleIdx="1" presStyleCnt="8"/>
      <dgm:spPr/>
    </dgm:pt>
    <dgm:pt modelId="{25D1DFF3-7D3E-42BA-8272-0CF6AE92222F}" type="pres">
      <dgm:prSet presAssocID="{298C0A8A-89A9-4F8D-BDE9-51F362AF152B}" presName="vert1" presStyleCnt="0"/>
      <dgm:spPr/>
    </dgm:pt>
    <dgm:pt modelId="{24E41511-450B-405F-87ED-DC1FA2AF3503}" type="pres">
      <dgm:prSet presAssocID="{F542A2D4-9DE1-4EE7-9AE3-62972891F065}" presName="thickLine" presStyleLbl="alignNode1" presStyleIdx="2" presStyleCnt="8"/>
      <dgm:spPr/>
    </dgm:pt>
    <dgm:pt modelId="{2096FE12-3429-4E8C-9BC5-8218481B4DC9}" type="pres">
      <dgm:prSet presAssocID="{F542A2D4-9DE1-4EE7-9AE3-62972891F065}" presName="horz1" presStyleCnt="0"/>
      <dgm:spPr/>
    </dgm:pt>
    <dgm:pt modelId="{D66D6C0F-7E26-45DE-812F-6D0ADB2AABDB}" type="pres">
      <dgm:prSet presAssocID="{F542A2D4-9DE1-4EE7-9AE3-62972891F065}" presName="tx1" presStyleLbl="revTx" presStyleIdx="2" presStyleCnt="8"/>
      <dgm:spPr/>
    </dgm:pt>
    <dgm:pt modelId="{4C4ED778-477B-46B8-8555-95638C1E563B}" type="pres">
      <dgm:prSet presAssocID="{F542A2D4-9DE1-4EE7-9AE3-62972891F065}" presName="vert1" presStyleCnt="0"/>
      <dgm:spPr/>
    </dgm:pt>
    <dgm:pt modelId="{EA32B3E8-E877-4927-B7CC-D2B400DA6A1C}" type="pres">
      <dgm:prSet presAssocID="{FA326A6D-3C59-486B-94C0-9660B71B7E7D}" presName="thickLine" presStyleLbl="alignNode1" presStyleIdx="3" presStyleCnt="8"/>
      <dgm:spPr/>
    </dgm:pt>
    <dgm:pt modelId="{0B6CAFC3-51BB-406F-ADB9-CDC424D14238}" type="pres">
      <dgm:prSet presAssocID="{FA326A6D-3C59-486B-94C0-9660B71B7E7D}" presName="horz1" presStyleCnt="0"/>
      <dgm:spPr/>
    </dgm:pt>
    <dgm:pt modelId="{2DC735B8-96E7-4969-B251-CE0D6E930525}" type="pres">
      <dgm:prSet presAssocID="{FA326A6D-3C59-486B-94C0-9660B71B7E7D}" presName="tx1" presStyleLbl="revTx" presStyleIdx="3" presStyleCnt="8"/>
      <dgm:spPr/>
    </dgm:pt>
    <dgm:pt modelId="{280E10EC-FEA6-4F98-9A8B-EE464FD51AAA}" type="pres">
      <dgm:prSet presAssocID="{FA326A6D-3C59-486B-94C0-9660B71B7E7D}" presName="vert1" presStyleCnt="0"/>
      <dgm:spPr/>
    </dgm:pt>
    <dgm:pt modelId="{1F365FD3-F9E8-46DA-832E-C0AC686C508C}" type="pres">
      <dgm:prSet presAssocID="{5EE393E2-A1FA-46E4-A668-B29ED4389FDD}" presName="thickLine" presStyleLbl="alignNode1" presStyleIdx="4" presStyleCnt="8"/>
      <dgm:spPr/>
    </dgm:pt>
    <dgm:pt modelId="{1CB95C18-EB7F-411A-B68C-6E797BE06E80}" type="pres">
      <dgm:prSet presAssocID="{5EE393E2-A1FA-46E4-A668-B29ED4389FDD}" presName="horz1" presStyleCnt="0"/>
      <dgm:spPr/>
    </dgm:pt>
    <dgm:pt modelId="{121F0574-0E21-4AB5-94B5-A75A923CC678}" type="pres">
      <dgm:prSet presAssocID="{5EE393E2-A1FA-46E4-A668-B29ED4389FDD}" presName="tx1" presStyleLbl="revTx" presStyleIdx="4" presStyleCnt="8"/>
      <dgm:spPr/>
    </dgm:pt>
    <dgm:pt modelId="{EE5D4DF3-2635-47EF-8767-FDC26394FA44}" type="pres">
      <dgm:prSet presAssocID="{5EE393E2-A1FA-46E4-A668-B29ED4389FDD}" presName="vert1" presStyleCnt="0"/>
      <dgm:spPr/>
    </dgm:pt>
    <dgm:pt modelId="{95359F72-4614-4D6A-B7A8-39C9EAD81696}" type="pres">
      <dgm:prSet presAssocID="{309C8BD3-1EF9-4603-A78A-3388D68E47E4}" presName="thickLine" presStyleLbl="alignNode1" presStyleIdx="5" presStyleCnt="8"/>
      <dgm:spPr/>
    </dgm:pt>
    <dgm:pt modelId="{48E0CDC9-B6FA-46B8-8057-8DA8BB92176B}" type="pres">
      <dgm:prSet presAssocID="{309C8BD3-1EF9-4603-A78A-3388D68E47E4}" presName="horz1" presStyleCnt="0"/>
      <dgm:spPr/>
    </dgm:pt>
    <dgm:pt modelId="{BE11C445-2E2F-49C0-B03F-59590D0CE183}" type="pres">
      <dgm:prSet presAssocID="{309C8BD3-1EF9-4603-A78A-3388D68E47E4}" presName="tx1" presStyleLbl="revTx" presStyleIdx="5" presStyleCnt="8"/>
      <dgm:spPr/>
    </dgm:pt>
    <dgm:pt modelId="{E0DB6397-6D05-415B-8ABE-17B0BEF58A31}" type="pres">
      <dgm:prSet presAssocID="{309C8BD3-1EF9-4603-A78A-3388D68E47E4}" presName="vert1" presStyleCnt="0"/>
      <dgm:spPr/>
    </dgm:pt>
    <dgm:pt modelId="{D8B40994-6FC9-4DC5-8C57-473122BD2D85}" type="pres">
      <dgm:prSet presAssocID="{6FC7482F-57DA-4E0A-8D9B-E95AE5046EAD}" presName="thickLine" presStyleLbl="alignNode1" presStyleIdx="6" presStyleCnt="8"/>
      <dgm:spPr/>
    </dgm:pt>
    <dgm:pt modelId="{F86375AB-803F-4C3C-8C36-A3DC334A7B6D}" type="pres">
      <dgm:prSet presAssocID="{6FC7482F-57DA-4E0A-8D9B-E95AE5046EAD}" presName="horz1" presStyleCnt="0"/>
      <dgm:spPr/>
    </dgm:pt>
    <dgm:pt modelId="{F430AB67-0AC9-4883-B2CC-86B97A8073EB}" type="pres">
      <dgm:prSet presAssocID="{6FC7482F-57DA-4E0A-8D9B-E95AE5046EAD}" presName="tx1" presStyleLbl="revTx" presStyleIdx="6" presStyleCnt="8"/>
      <dgm:spPr/>
    </dgm:pt>
    <dgm:pt modelId="{C7786D6A-CC78-497B-91A5-F089650684CB}" type="pres">
      <dgm:prSet presAssocID="{6FC7482F-57DA-4E0A-8D9B-E95AE5046EAD}" presName="vert1" presStyleCnt="0"/>
      <dgm:spPr/>
    </dgm:pt>
    <dgm:pt modelId="{8AAAD455-BA9C-4762-92EE-94ED0492E419}" type="pres">
      <dgm:prSet presAssocID="{8B7AFCF0-9971-49C0-8322-33837FDCE05F}" presName="thickLine" presStyleLbl="alignNode1" presStyleIdx="7" presStyleCnt="8"/>
      <dgm:spPr/>
    </dgm:pt>
    <dgm:pt modelId="{E4891375-27D2-4333-BD32-47F93A709DC4}" type="pres">
      <dgm:prSet presAssocID="{8B7AFCF0-9971-49C0-8322-33837FDCE05F}" presName="horz1" presStyleCnt="0"/>
      <dgm:spPr/>
    </dgm:pt>
    <dgm:pt modelId="{F4A5C53D-075A-4F5D-A384-4F7251B3E36D}" type="pres">
      <dgm:prSet presAssocID="{8B7AFCF0-9971-49C0-8322-33837FDCE05F}" presName="tx1" presStyleLbl="revTx" presStyleIdx="7" presStyleCnt="8"/>
      <dgm:spPr/>
    </dgm:pt>
    <dgm:pt modelId="{17D3CF76-5DDD-491C-9B62-CAC1D7CE42A0}" type="pres">
      <dgm:prSet presAssocID="{8B7AFCF0-9971-49C0-8322-33837FDCE05F}" presName="vert1" presStyleCnt="0"/>
      <dgm:spPr/>
    </dgm:pt>
  </dgm:ptLst>
  <dgm:cxnLst>
    <dgm:cxn modelId="{41E6141C-A162-4C31-AF61-DB579C05260E}" type="presOf" srcId="{FA326A6D-3C59-486B-94C0-9660B71B7E7D}" destId="{2DC735B8-96E7-4969-B251-CE0D6E930525}" srcOrd="0" destOrd="0" presId="urn:microsoft.com/office/officeart/2008/layout/LinedList"/>
    <dgm:cxn modelId="{87748C24-3C7E-40A3-82B9-B4ADF6935E5E}" type="presOf" srcId="{6FC7482F-57DA-4E0A-8D9B-E95AE5046EAD}" destId="{F430AB67-0AC9-4883-B2CC-86B97A8073EB}" srcOrd="0" destOrd="0" presId="urn:microsoft.com/office/officeart/2008/layout/LinedList"/>
    <dgm:cxn modelId="{B6ADA828-3E1D-4C4D-9B7A-5A79B69CE810}" type="presOf" srcId="{5EE393E2-A1FA-46E4-A668-B29ED4389FDD}" destId="{121F0574-0E21-4AB5-94B5-A75A923CC678}" srcOrd="0" destOrd="0" presId="urn:microsoft.com/office/officeart/2008/layout/LinedList"/>
    <dgm:cxn modelId="{3FD68531-92AD-4EC2-913C-5490BF1EC021}" type="presOf" srcId="{8C1276E4-6FA4-492A-AC9D-6F2AE79A9834}" destId="{75E7249C-DA41-4C19-8B06-A47DF7724BBD}" srcOrd="0" destOrd="0" presId="urn:microsoft.com/office/officeart/2008/layout/LinedList"/>
    <dgm:cxn modelId="{6556875B-55F2-46B4-98EA-E066220FBC71}" srcId="{E7D1AC72-0B26-44AD-99D6-27BDFEF806B0}" destId="{8C1276E4-6FA4-492A-AC9D-6F2AE79A9834}" srcOrd="0" destOrd="0" parTransId="{B8747F72-6DE4-4F2F-9C20-4A6B74B75C2D}" sibTransId="{BF043422-78DE-4FEB-8169-E44D8248EBB7}"/>
    <dgm:cxn modelId="{9AC96D62-12DA-4525-94FF-DA414C250C00}" srcId="{E7D1AC72-0B26-44AD-99D6-27BDFEF806B0}" destId="{8B7AFCF0-9971-49C0-8322-33837FDCE05F}" srcOrd="7" destOrd="0" parTransId="{EF3D4C04-0C8D-4C74-935E-CBDD91FC33A2}" sibTransId="{6E1F2731-9649-4B5C-8703-0892C3C3A00C}"/>
    <dgm:cxn modelId="{7A3DFD58-058F-48F8-AF8C-E120B7FAAFFF}" srcId="{E7D1AC72-0B26-44AD-99D6-27BDFEF806B0}" destId="{6FC7482F-57DA-4E0A-8D9B-E95AE5046EAD}" srcOrd="6" destOrd="0" parTransId="{A1227654-4009-40F7-9EDB-A283963F31A3}" sibTransId="{D19A7A5F-1951-4565-B979-C38232E9486C}"/>
    <dgm:cxn modelId="{02A73584-8781-4970-8DAB-0F04111283D8}" type="presOf" srcId="{E7D1AC72-0B26-44AD-99D6-27BDFEF806B0}" destId="{A0B53864-CE4E-496F-BCBB-3346EC0E6B72}" srcOrd="0" destOrd="0" presId="urn:microsoft.com/office/officeart/2008/layout/LinedList"/>
    <dgm:cxn modelId="{AB8A318E-8896-445C-A0A6-4166C01A4C5E}" type="presOf" srcId="{309C8BD3-1EF9-4603-A78A-3388D68E47E4}" destId="{BE11C445-2E2F-49C0-B03F-59590D0CE183}" srcOrd="0" destOrd="0" presId="urn:microsoft.com/office/officeart/2008/layout/LinedList"/>
    <dgm:cxn modelId="{D6227294-9A2E-407E-ADA7-DB2F97F17CA3}" srcId="{E7D1AC72-0B26-44AD-99D6-27BDFEF806B0}" destId="{5EE393E2-A1FA-46E4-A668-B29ED4389FDD}" srcOrd="4" destOrd="0" parTransId="{8F35373F-6F68-427D-80F2-A95DBA6AA9F0}" sibTransId="{D4DF647D-E4BF-4AF2-868B-13FFEECD073A}"/>
    <dgm:cxn modelId="{02946A95-8488-4D7A-A81F-154E2F3ECABE}" type="presOf" srcId="{8B7AFCF0-9971-49C0-8322-33837FDCE05F}" destId="{F4A5C53D-075A-4F5D-A384-4F7251B3E36D}" srcOrd="0" destOrd="0" presId="urn:microsoft.com/office/officeart/2008/layout/LinedList"/>
    <dgm:cxn modelId="{2890A795-4F33-4224-AFF5-08788C8CF355}" srcId="{E7D1AC72-0B26-44AD-99D6-27BDFEF806B0}" destId="{309C8BD3-1EF9-4603-A78A-3388D68E47E4}" srcOrd="5" destOrd="0" parTransId="{439BDC31-0EB7-4FC7-900F-A6E88F643A51}" sibTransId="{CDF6D9C4-3262-4DC2-B059-DE1E4215848B}"/>
    <dgm:cxn modelId="{BD734EA0-4FBA-4D47-AFF7-7D8485DEB1B9}" srcId="{E7D1AC72-0B26-44AD-99D6-27BDFEF806B0}" destId="{298C0A8A-89A9-4F8D-BDE9-51F362AF152B}" srcOrd="1" destOrd="0" parTransId="{59B8FDD1-E6B6-420F-84D8-4EAE11A23835}" sibTransId="{E3155C09-16F5-41F4-98D8-3E8601ACEE39}"/>
    <dgm:cxn modelId="{D26E45A5-741B-4759-8020-EB08ADCF5B4E}" srcId="{E7D1AC72-0B26-44AD-99D6-27BDFEF806B0}" destId="{FA326A6D-3C59-486B-94C0-9660B71B7E7D}" srcOrd="3" destOrd="0" parTransId="{155165F8-F70B-42FC-8EAF-27F50FC04243}" sibTransId="{FEA595CC-677D-4754-B0E0-EFF2E94FD32B}"/>
    <dgm:cxn modelId="{E8CA4CA9-BDCA-4F5A-878C-004AB0502C0E}" type="presOf" srcId="{298C0A8A-89A9-4F8D-BDE9-51F362AF152B}" destId="{B413A4BA-7AEF-4DF9-BA2E-46EC978A6D26}" srcOrd="0" destOrd="0" presId="urn:microsoft.com/office/officeart/2008/layout/LinedList"/>
    <dgm:cxn modelId="{89B704B3-1133-45A9-9851-58D13595674F}" srcId="{E7D1AC72-0B26-44AD-99D6-27BDFEF806B0}" destId="{F542A2D4-9DE1-4EE7-9AE3-62972891F065}" srcOrd="2" destOrd="0" parTransId="{730FAA5C-DE42-4A11-A192-125CC01FD41E}" sibTransId="{CBA7489A-7D1A-4A5E-8D04-4AEA09AE16E4}"/>
    <dgm:cxn modelId="{388D1BF2-195A-4A18-9D32-339860567F46}" type="presOf" srcId="{F542A2D4-9DE1-4EE7-9AE3-62972891F065}" destId="{D66D6C0F-7E26-45DE-812F-6D0ADB2AABDB}" srcOrd="0" destOrd="0" presId="urn:microsoft.com/office/officeart/2008/layout/LinedList"/>
    <dgm:cxn modelId="{1FB64299-D330-43B1-896B-933626527016}" type="presParOf" srcId="{A0B53864-CE4E-496F-BCBB-3346EC0E6B72}" destId="{5C485CFE-FC08-4411-9C56-22A00CBA6C73}" srcOrd="0" destOrd="0" presId="urn:microsoft.com/office/officeart/2008/layout/LinedList"/>
    <dgm:cxn modelId="{F4C22E49-D6AE-44FA-986A-15AFA4EEC2FA}" type="presParOf" srcId="{A0B53864-CE4E-496F-BCBB-3346EC0E6B72}" destId="{01D80B82-4051-42DD-8572-6B17AE26BAAF}" srcOrd="1" destOrd="0" presId="urn:microsoft.com/office/officeart/2008/layout/LinedList"/>
    <dgm:cxn modelId="{3B06EA33-FF5D-42AC-8A45-02E5A9538471}" type="presParOf" srcId="{01D80B82-4051-42DD-8572-6B17AE26BAAF}" destId="{75E7249C-DA41-4C19-8B06-A47DF7724BBD}" srcOrd="0" destOrd="0" presId="urn:microsoft.com/office/officeart/2008/layout/LinedList"/>
    <dgm:cxn modelId="{56D00DF4-7EB3-48A8-A7D6-8C5EECEB6A1B}" type="presParOf" srcId="{01D80B82-4051-42DD-8572-6B17AE26BAAF}" destId="{9D00845D-0A98-41B6-AFA1-6FACFE0AAD03}" srcOrd="1" destOrd="0" presId="urn:microsoft.com/office/officeart/2008/layout/LinedList"/>
    <dgm:cxn modelId="{11011A64-964C-42C2-BBED-BF4FC20FEC4C}" type="presParOf" srcId="{A0B53864-CE4E-496F-BCBB-3346EC0E6B72}" destId="{C48D30AB-57EA-4E3B-87C9-95D1FDE49B13}" srcOrd="2" destOrd="0" presId="urn:microsoft.com/office/officeart/2008/layout/LinedList"/>
    <dgm:cxn modelId="{67D6A6FC-6CA3-44D8-B337-65437F29CAD3}" type="presParOf" srcId="{A0B53864-CE4E-496F-BCBB-3346EC0E6B72}" destId="{3EECD7F7-AD8C-4A12-AC48-9957EADADCA1}" srcOrd="3" destOrd="0" presId="urn:microsoft.com/office/officeart/2008/layout/LinedList"/>
    <dgm:cxn modelId="{66F3D797-F41D-47F3-BD48-D86AEB85A0A4}" type="presParOf" srcId="{3EECD7F7-AD8C-4A12-AC48-9957EADADCA1}" destId="{B413A4BA-7AEF-4DF9-BA2E-46EC978A6D26}" srcOrd="0" destOrd="0" presId="urn:microsoft.com/office/officeart/2008/layout/LinedList"/>
    <dgm:cxn modelId="{6A95FDD4-CC02-4A4F-B15B-00EB10003B65}" type="presParOf" srcId="{3EECD7F7-AD8C-4A12-AC48-9957EADADCA1}" destId="{25D1DFF3-7D3E-42BA-8272-0CF6AE92222F}" srcOrd="1" destOrd="0" presId="urn:microsoft.com/office/officeart/2008/layout/LinedList"/>
    <dgm:cxn modelId="{C786E5F2-8736-4BDE-8203-342D47A68E76}" type="presParOf" srcId="{A0B53864-CE4E-496F-BCBB-3346EC0E6B72}" destId="{24E41511-450B-405F-87ED-DC1FA2AF3503}" srcOrd="4" destOrd="0" presId="urn:microsoft.com/office/officeart/2008/layout/LinedList"/>
    <dgm:cxn modelId="{F8E2E324-968C-471B-A8B1-DD734EBD0643}" type="presParOf" srcId="{A0B53864-CE4E-496F-BCBB-3346EC0E6B72}" destId="{2096FE12-3429-4E8C-9BC5-8218481B4DC9}" srcOrd="5" destOrd="0" presId="urn:microsoft.com/office/officeart/2008/layout/LinedList"/>
    <dgm:cxn modelId="{40F4742E-C5CE-46AE-B0E6-B6AC730515DB}" type="presParOf" srcId="{2096FE12-3429-4E8C-9BC5-8218481B4DC9}" destId="{D66D6C0F-7E26-45DE-812F-6D0ADB2AABDB}" srcOrd="0" destOrd="0" presId="urn:microsoft.com/office/officeart/2008/layout/LinedList"/>
    <dgm:cxn modelId="{68A9763A-7AE0-4C69-B5B8-DD25EEFBB9BB}" type="presParOf" srcId="{2096FE12-3429-4E8C-9BC5-8218481B4DC9}" destId="{4C4ED778-477B-46B8-8555-95638C1E563B}" srcOrd="1" destOrd="0" presId="urn:microsoft.com/office/officeart/2008/layout/LinedList"/>
    <dgm:cxn modelId="{DC24F992-3DEE-438B-825E-B934FAD0C4D8}" type="presParOf" srcId="{A0B53864-CE4E-496F-BCBB-3346EC0E6B72}" destId="{EA32B3E8-E877-4927-B7CC-D2B400DA6A1C}" srcOrd="6" destOrd="0" presId="urn:microsoft.com/office/officeart/2008/layout/LinedList"/>
    <dgm:cxn modelId="{BA1AD90C-E874-4A0B-9BE1-EEE81CF0A107}" type="presParOf" srcId="{A0B53864-CE4E-496F-BCBB-3346EC0E6B72}" destId="{0B6CAFC3-51BB-406F-ADB9-CDC424D14238}" srcOrd="7" destOrd="0" presId="urn:microsoft.com/office/officeart/2008/layout/LinedList"/>
    <dgm:cxn modelId="{FBA5EB47-8A17-490F-835D-2B20A8E07245}" type="presParOf" srcId="{0B6CAFC3-51BB-406F-ADB9-CDC424D14238}" destId="{2DC735B8-96E7-4969-B251-CE0D6E930525}" srcOrd="0" destOrd="0" presId="urn:microsoft.com/office/officeart/2008/layout/LinedList"/>
    <dgm:cxn modelId="{4B4AE8A2-D14A-4064-832A-45814D2166D3}" type="presParOf" srcId="{0B6CAFC3-51BB-406F-ADB9-CDC424D14238}" destId="{280E10EC-FEA6-4F98-9A8B-EE464FD51AAA}" srcOrd="1" destOrd="0" presId="urn:microsoft.com/office/officeart/2008/layout/LinedList"/>
    <dgm:cxn modelId="{173A30E2-2E99-48E2-8311-D3DF5A052FFC}" type="presParOf" srcId="{A0B53864-CE4E-496F-BCBB-3346EC0E6B72}" destId="{1F365FD3-F9E8-46DA-832E-C0AC686C508C}" srcOrd="8" destOrd="0" presId="urn:microsoft.com/office/officeart/2008/layout/LinedList"/>
    <dgm:cxn modelId="{DB39A20C-09CC-4412-9386-B838FF0547E2}" type="presParOf" srcId="{A0B53864-CE4E-496F-BCBB-3346EC0E6B72}" destId="{1CB95C18-EB7F-411A-B68C-6E797BE06E80}" srcOrd="9" destOrd="0" presId="urn:microsoft.com/office/officeart/2008/layout/LinedList"/>
    <dgm:cxn modelId="{95167292-6D59-43B8-ABC7-A4348E01DC80}" type="presParOf" srcId="{1CB95C18-EB7F-411A-B68C-6E797BE06E80}" destId="{121F0574-0E21-4AB5-94B5-A75A923CC678}" srcOrd="0" destOrd="0" presId="urn:microsoft.com/office/officeart/2008/layout/LinedList"/>
    <dgm:cxn modelId="{13CCBF06-9D2C-4BEA-A3AF-F6C428ADAAA4}" type="presParOf" srcId="{1CB95C18-EB7F-411A-B68C-6E797BE06E80}" destId="{EE5D4DF3-2635-47EF-8767-FDC26394FA44}" srcOrd="1" destOrd="0" presId="urn:microsoft.com/office/officeart/2008/layout/LinedList"/>
    <dgm:cxn modelId="{2B047828-03A8-40FD-8B7A-BC47FFB3911B}" type="presParOf" srcId="{A0B53864-CE4E-496F-BCBB-3346EC0E6B72}" destId="{95359F72-4614-4D6A-B7A8-39C9EAD81696}" srcOrd="10" destOrd="0" presId="urn:microsoft.com/office/officeart/2008/layout/LinedList"/>
    <dgm:cxn modelId="{F9F7939A-3FF8-41B9-8BA7-1EE53545516C}" type="presParOf" srcId="{A0B53864-CE4E-496F-BCBB-3346EC0E6B72}" destId="{48E0CDC9-B6FA-46B8-8057-8DA8BB92176B}" srcOrd="11" destOrd="0" presId="urn:microsoft.com/office/officeart/2008/layout/LinedList"/>
    <dgm:cxn modelId="{D4D613AC-2B37-4A9D-B6A3-8229660F41C9}" type="presParOf" srcId="{48E0CDC9-B6FA-46B8-8057-8DA8BB92176B}" destId="{BE11C445-2E2F-49C0-B03F-59590D0CE183}" srcOrd="0" destOrd="0" presId="urn:microsoft.com/office/officeart/2008/layout/LinedList"/>
    <dgm:cxn modelId="{4683AFB5-E028-462A-89AD-5E6BCD9692F0}" type="presParOf" srcId="{48E0CDC9-B6FA-46B8-8057-8DA8BB92176B}" destId="{E0DB6397-6D05-415B-8ABE-17B0BEF58A31}" srcOrd="1" destOrd="0" presId="urn:microsoft.com/office/officeart/2008/layout/LinedList"/>
    <dgm:cxn modelId="{27241343-AEED-4C2F-9BFB-F32854043147}" type="presParOf" srcId="{A0B53864-CE4E-496F-BCBB-3346EC0E6B72}" destId="{D8B40994-6FC9-4DC5-8C57-473122BD2D85}" srcOrd="12" destOrd="0" presId="urn:microsoft.com/office/officeart/2008/layout/LinedList"/>
    <dgm:cxn modelId="{C1861E8A-BDF0-4C6D-B325-D45C7BD6BAF1}" type="presParOf" srcId="{A0B53864-CE4E-496F-BCBB-3346EC0E6B72}" destId="{F86375AB-803F-4C3C-8C36-A3DC334A7B6D}" srcOrd="13" destOrd="0" presId="urn:microsoft.com/office/officeart/2008/layout/LinedList"/>
    <dgm:cxn modelId="{DC7EF020-B5CD-4DD5-95E9-CA1FF83CA0DD}" type="presParOf" srcId="{F86375AB-803F-4C3C-8C36-A3DC334A7B6D}" destId="{F430AB67-0AC9-4883-B2CC-86B97A8073EB}" srcOrd="0" destOrd="0" presId="urn:microsoft.com/office/officeart/2008/layout/LinedList"/>
    <dgm:cxn modelId="{25CFC515-318D-49FA-9162-D87750D061CC}" type="presParOf" srcId="{F86375AB-803F-4C3C-8C36-A3DC334A7B6D}" destId="{C7786D6A-CC78-497B-91A5-F089650684CB}" srcOrd="1" destOrd="0" presId="urn:microsoft.com/office/officeart/2008/layout/LinedList"/>
    <dgm:cxn modelId="{33504542-A5F4-45E0-816A-5CA83D4B15CA}" type="presParOf" srcId="{A0B53864-CE4E-496F-BCBB-3346EC0E6B72}" destId="{8AAAD455-BA9C-4762-92EE-94ED0492E419}" srcOrd="14" destOrd="0" presId="urn:microsoft.com/office/officeart/2008/layout/LinedList"/>
    <dgm:cxn modelId="{32A9EB2C-A728-49E0-B3B0-54FD11C5E27C}" type="presParOf" srcId="{A0B53864-CE4E-496F-BCBB-3346EC0E6B72}" destId="{E4891375-27D2-4333-BD32-47F93A709DC4}" srcOrd="15" destOrd="0" presId="urn:microsoft.com/office/officeart/2008/layout/LinedList"/>
    <dgm:cxn modelId="{3FF7F12A-C0BA-4C2D-AA9B-7697F0145308}" type="presParOf" srcId="{E4891375-27D2-4333-BD32-47F93A709DC4}" destId="{F4A5C53D-075A-4F5D-A384-4F7251B3E36D}" srcOrd="0" destOrd="0" presId="urn:microsoft.com/office/officeart/2008/layout/LinedList"/>
    <dgm:cxn modelId="{1053C602-533A-4C7C-9577-ACA08C594CD1}" type="presParOf" srcId="{E4891375-27D2-4333-BD32-47F93A709DC4}" destId="{17D3CF76-5DDD-491C-9B62-CAC1D7CE42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85CFE-FC08-4411-9C56-22A00CBA6C73}">
      <dsp:nvSpPr>
        <dsp:cNvPr id="0" name=""/>
        <dsp:cNvSpPr/>
      </dsp:nvSpPr>
      <dsp:spPr>
        <a:xfrm>
          <a:off x="0" y="0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7249C-DA41-4C19-8B06-A47DF7724BBD}">
      <dsp:nvSpPr>
        <dsp:cNvPr id="0" name=""/>
        <dsp:cNvSpPr/>
      </dsp:nvSpPr>
      <dsp:spPr>
        <a:xfrm>
          <a:off x="0" y="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Cleaning five datasets (each dataset contains the information about movies that were released in every year and profit received in different zones (worldwide, domestic and foreign); </a:t>
          </a:r>
          <a:endParaRPr lang="en-US" sz="1500" kern="1200">
            <a:latin typeface="Calibri"/>
            <a:cs typeface="Calibri"/>
          </a:endParaRPr>
        </a:p>
      </dsp:txBody>
      <dsp:txXfrm>
        <a:off x="0" y="0"/>
        <a:ext cx="7240146" cy="742950"/>
      </dsp:txXfrm>
    </dsp:sp>
    <dsp:sp modelId="{C48D30AB-57EA-4E3B-87C9-95D1FDE49B13}">
      <dsp:nvSpPr>
        <dsp:cNvPr id="0" name=""/>
        <dsp:cNvSpPr/>
      </dsp:nvSpPr>
      <dsp:spPr>
        <a:xfrm>
          <a:off x="0" y="742949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A4BA-7AEF-4DF9-BA2E-46EC978A6D26}">
      <dsp:nvSpPr>
        <dsp:cNvPr id="0" name=""/>
        <dsp:cNvSpPr/>
      </dsp:nvSpPr>
      <dsp:spPr>
        <a:xfrm>
          <a:off x="0" y="74295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Replacing errors, detecting and changing datatypes; </a:t>
          </a:r>
          <a:endParaRPr lang="en-US" sz="1500" kern="1200">
            <a:latin typeface="Calibri"/>
            <a:cs typeface="Calibri"/>
          </a:endParaRPr>
        </a:p>
      </dsp:txBody>
      <dsp:txXfrm>
        <a:off x="0" y="742950"/>
        <a:ext cx="7240146" cy="742950"/>
      </dsp:txXfrm>
    </dsp:sp>
    <dsp:sp modelId="{24E41511-450B-405F-87ED-DC1FA2AF3503}">
      <dsp:nvSpPr>
        <dsp:cNvPr id="0" name=""/>
        <dsp:cNvSpPr/>
      </dsp:nvSpPr>
      <dsp:spPr>
        <a:xfrm>
          <a:off x="0" y="1485899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D6C0F-7E26-45DE-812F-6D0ADB2AABDB}">
      <dsp:nvSpPr>
        <dsp:cNvPr id="0" name=""/>
        <dsp:cNvSpPr/>
      </dsp:nvSpPr>
      <dsp:spPr>
        <a:xfrm>
          <a:off x="0" y="148590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Appending five datasets;</a:t>
          </a:r>
          <a:endParaRPr lang="en-US" sz="1500" kern="1200">
            <a:latin typeface="Calibri"/>
            <a:cs typeface="Calibri"/>
          </a:endParaRPr>
        </a:p>
      </dsp:txBody>
      <dsp:txXfrm>
        <a:off x="0" y="1485900"/>
        <a:ext cx="7240146" cy="742950"/>
      </dsp:txXfrm>
    </dsp:sp>
    <dsp:sp modelId="{EA32B3E8-E877-4927-B7CC-D2B400DA6A1C}">
      <dsp:nvSpPr>
        <dsp:cNvPr id="0" name=""/>
        <dsp:cNvSpPr/>
      </dsp:nvSpPr>
      <dsp:spPr>
        <a:xfrm>
          <a:off x="0" y="2228849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735B8-96E7-4969-B251-CE0D6E930525}">
      <dsp:nvSpPr>
        <dsp:cNvPr id="0" name=""/>
        <dsp:cNvSpPr/>
      </dsp:nvSpPr>
      <dsp:spPr>
        <a:xfrm>
          <a:off x="0" y="2228849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Performing aggregation on the data using group by on the transform tab; </a:t>
          </a:r>
          <a:endParaRPr lang="en-US" sz="1500" kern="1200">
            <a:latin typeface="Calibri"/>
            <a:cs typeface="Calibri"/>
          </a:endParaRPr>
        </a:p>
      </dsp:txBody>
      <dsp:txXfrm>
        <a:off x="0" y="2228849"/>
        <a:ext cx="7240146" cy="742950"/>
      </dsp:txXfrm>
    </dsp:sp>
    <dsp:sp modelId="{1F365FD3-F9E8-46DA-832E-C0AC686C508C}">
      <dsp:nvSpPr>
        <dsp:cNvPr id="0" name=""/>
        <dsp:cNvSpPr/>
      </dsp:nvSpPr>
      <dsp:spPr>
        <a:xfrm>
          <a:off x="0" y="2971799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F0574-0E21-4AB5-94B5-A75A923CC678}">
      <dsp:nvSpPr>
        <dsp:cNvPr id="0" name=""/>
        <dsp:cNvSpPr/>
      </dsp:nvSpPr>
      <dsp:spPr>
        <a:xfrm>
          <a:off x="0" y="297180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Creating the table with top 5 movies for every year; </a:t>
          </a:r>
          <a:endParaRPr lang="en-US" sz="1500" kern="1200">
            <a:latin typeface="Calibri"/>
            <a:cs typeface="Calibri"/>
          </a:endParaRPr>
        </a:p>
      </dsp:txBody>
      <dsp:txXfrm>
        <a:off x="0" y="2971800"/>
        <a:ext cx="7240146" cy="742950"/>
      </dsp:txXfrm>
    </dsp:sp>
    <dsp:sp modelId="{95359F72-4614-4D6A-B7A8-39C9EAD81696}">
      <dsp:nvSpPr>
        <dsp:cNvPr id="0" name=""/>
        <dsp:cNvSpPr/>
      </dsp:nvSpPr>
      <dsp:spPr>
        <a:xfrm>
          <a:off x="0" y="3714750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C445-2E2F-49C0-B03F-59590D0CE183}">
      <dsp:nvSpPr>
        <dsp:cNvPr id="0" name=""/>
        <dsp:cNvSpPr/>
      </dsp:nvSpPr>
      <dsp:spPr>
        <a:xfrm>
          <a:off x="0" y="371475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Unpivoting columns for detailed analysis; </a:t>
          </a:r>
          <a:endParaRPr lang="en-US" sz="1500" kern="1200">
            <a:latin typeface="Calibri"/>
            <a:cs typeface="Calibri"/>
          </a:endParaRPr>
        </a:p>
      </dsp:txBody>
      <dsp:txXfrm>
        <a:off x="0" y="3714750"/>
        <a:ext cx="7240146" cy="742950"/>
      </dsp:txXfrm>
    </dsp:sp>
    <dsp:sp modelId="{D8B40994-6FC9-4DC5-8C57-473122BD2D85}">
      <dsp:nvSpPr>
        <dsp:cNvPr id="0" name=""/>
        <dsp:cNvSpPr/>
      </dsp:nvSpPr>
      <dsp:spPr>
        <a:xfrm>
          <a:off x="0" y="4457700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0AB67-0AC9-4883-B2CC-86B97A8073EB}">
      <dsp:nvSpPr>
        <dsp:cNvPr id="0" name=""/>
        <dsp:cNvSpPr/>
      </dsp:nvSpPr>
      <dsp:spPr>
        <a:xfrm>
          <a:off x="0" y="445770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Visualisation of the results; </a:t>
          </a:r>
          <a:endParaRPr lang="en-US" sz="1500" kern="1200">
            <a:latin typeface="Calibri"/>
            <a:cs typeface="Calibri"/>
          </a:endParaRPr>
        </a:p>
      </dsp:txBody>
      <dsp:txXfrm>
        <a:off x="0" y="4457700"/>
        <a:ext cx="7240146" cy="742950"/>
      </dsp:txXfrm>
    </dsp:sp>
    <dsp:sp modelId="{8AAAD455-BA9C-4762-92EE-94ED0492E419}">
      <dsp:nvSpPr>
        <dsp:cNvPr id="0" name=""/>
        <dsp:cNvSpPr/>
      </dsp:nvSpPr>
      <dsp:spPr>
        <a:xfrm>
          <a:off x="0" y="5200649"/>
          <a:ext cx="72401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5C53D-075A-4F5D-A384-4F7251B3E36D}">
      <dsp:nvSpPr>
        <dsp:cNvPr id="0" name=""/>
        <dsp:cNvSpPr/>
      </dsp:nvSpPr>
      <dsp:spPr>
        <a:xfrm>
          <a:off x="0" y="5200650"/>
          <a:ext cx="724014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>
              <a:latin typeface="Calibri"/>
              <a:cs typeface="Calibri"/>
            </a:rPr>
            <a:t>Formulating the insights.</a:t>
          </a:r>
          <a:endParaRPr lang="en-US" sz="1500" kern="1200">
            <a:latin typeface="Calibri"/>
            <a:cs typeface="Calibri"/>
          </a:endParaRPr>
        </a:p>
      </dsp:txBody>
      <dsp:txXfrm>
        <a:off x="0" y="5200650"/>
        <a:ext cx="7240146" cy="74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F4C3-D78F-45EC-863E-5050D599633C}" type="datetimeFigureOut">
              <a:t>9/24/2022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A513-1460-495E-9632-BDAA3171E4A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38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Amount Dynamics 2016-2020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Movies Worldwide Sum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Movies Worldwide Revenues Share in Total Worldwide Revenues of All Movies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2016</a:t>
            </a:r>
            <a:endParaRPr dirty="0"/>
          </a:p>
          <a:p>
            <a:r>
              <a:rPr b="0" dirty="0"/>
              <a:t>Top 2016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9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62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7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0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6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September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24,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8491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0" r:id="rId6"/>
    <p:sldLayoutId id="2147483986" r:id="rId7"/>
    <p:sldLayoutId id="2147483987" r:id="rId8"/>
    <p:sldLayoutId id="2147483988" r:id="rId9"/>
    <p:sldLayoutId id="2147483989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xofficemojo.com/year/world/2019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a388516-54b7-4c52-99e9-e2b8f251d93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a388516-54b7-4c52-99e9-e2b8f251d93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ksana-bourosh-b3585b241" TargetMode="External"/><Relationship Id="rId2" Type="http://schemas.openxmlformats.org/officeDocument/2006/relationships/hyperlink" Target="mailto:oksana.bourosh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3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85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7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8341" y="2224846"/>
            <a:ext cx="6498525" cy="3102528"/>
          </a:xfrm>
        </p:spPr>
        <p:txBody>
          <a:bodyPr>
            <a:normAutofit/>
          </a:bodyPr>
          <a:lstStyle/>
          <a:p>
            <a:pPr algn="l"/>
            <a:r>
              <a:rPr lang="en-GB" sz="4400">
                <a:solidFill>
                  <a:schemeClr val="bg1"/>
                </a:solidFill>
                <a:cs typeface="Calibri Light"/>
              </a:rPr>
              <a:t>Movie Data Analysis in Power BI</a:t>
            </a:r>
            <a:endParaRPr lang="en-GB" sz="4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8337" y="1028699"/>
            <a:ext cx="6498525" cy="1079663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</a:rPr>
              <a:t>Aksana Bourosh</a:t>
            </a:r>
          </a:p>
        </p:txBody>
      </p:sp>
      <p:sp>
        <p:nvSpPr>
          <p:cNvPr id="103" name="Rectangle 93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95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F3A3E-3931-051A-B28F-EB4CEB00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r>
              <a:rPr lang="en-GB" sz="2700">
                <a:solidFill>
                  <a:schemeClr val="bg1"/>
                </a:solidFill>
              </a:rPr>
              <a:t>Project Scenario: 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D1AF-DC70-631B-8EBC-029B2A9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GB" sz="1800" dirty="0"/>
              <a:t>A movie company wants to get some insights about the difference between total amount ($) generated across different zones (worldwide, domestic and foreign) during the period of 2016-2020. </a:t>
            </a:r>
            <a:endParaRPr lang="en-US" sz="1800"/>
          </a:p>
          <a:p>
            <a:pPr>
              <a:buNone/>
            </a:pPr>
            <a:r>
              <a:rPr lang="en-GB" sz="1800" dirty="0"/>
              <a:t>In addition, the company is interested in quick insights about top 5 movies for every year from the period of 2016-2020. </a:t>
            </a:r>
            <a:endParaRPr lang="en-US" sz="1800" dirty="0"/>
          </a:p>
          <a:p>
            <a:pPr>
              <a:buNone/>
            </a:pPr>
            <a:r>
              <a:rPr lang="en-GB" sz="1800" dirty="0"/>
              <a:t>Movie data (Boxoffice Data) that was used for this project can be viewed </a:t>
            </a:r>
            <a:r>
              <a:rPr lang="en-GB" sz="1800" dirty="0">
                <a:hlinkClick r:id="rId2"/>
              </a:rPr>
              <a:t>here</a:t>
            </a:r>
            <a:r>
              <a:rPr lang="en-GB" sz="1800" dirty="0"/>
              <a:t>.</a:t>
            </a:r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  <a:p>
            <a:pPr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2717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92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94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96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98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00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33202-EE35-F8D2-1B05-AA86509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GB" sz="2700">
                <a:solidFill>
                  <a:schemeClr val="bg1"/>
                </a:solidFill>
              </a:rPr>
              <a:t>Project Steps:</a:t>
            </a:r>
            <a:endParaRPr lang="en-US" sz="27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F7214E6-36DE-F9D1-3181-93BDBE3EA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76782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93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mount Dynamics 2016-2020 ,lineChart ,tableEx ,pie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25F34-A503-7C95-996C-5EE47FDC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GB" sz="2700" dirty="0">
                <a:solidFill>
                  <a:schemeClr val="bg1"/>
                </a:solidFill>
              </a:rPr>
              <a:t>Insights From ANALYSIS: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F1C-FDFE-F520-09BB-366B9709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GB" sz="1800" dirty="0"/>
              <a:t>Total film release revenues were almost the same level of about 32-35 bn $</a:t>
            </a:r>
            <a:r>
              <a:rPr lang="en-GB" sz="1800" dirty="0">
                <a:ea typeface="+mn-lt"/>
                <a:cs typeface="+mn-lt"/>
              </a:rPr>
              <a:t> in 2016-2019, but this indicator fell sharply in 2020 (by 4,5 times to 7,86 bn $). The main reason for the decline in revenues is coronavirus pandemic that has led to many restrictions on visiting public places, including cinemas.</a:t>
            </a:r>
          </a:p>
          <a:p>
            <a:r>
              <a:rPr lang="en-GB" sz="1800" dirty="0"/>
              <a:t>Basically worldwide amounts are formed due to foreign revenues. Its share in the total worldwide amount was approximately 66-68% every year in the period of 2016-2019. Only in 2020 total worldwide amount consisted of 83%  foreign amount and 17% domestic amount.</a:t>
            </a:r>
          </a:p>
          <a:p>
            <a:r>
              <a:rPr lang="en-GB" sz="1800" dirty="0"/>
              <a:t>Much of the decline in worldwide movie release revenues in 2020 was driven by a drop </a:t>
            </a:r>
            <a:r>
              <a:rPr lang="en-GB" sz="1800" dirty="0">
                <a:ea typeface="+mn-lt"/>
                <a:cs typeface="+mn-lt"/>
              </a:rPr>
              <a:t>of almost 8 times </a:t>
            </a:r>
            <a:r>
              <a:rPr lang="en-GB" sz="1800" dirty="0"/>
              <a:t>in domestic amount, while foreign amount declined in 3,5 times in 2020. </a:t>
            </a:r>
          </a:p>
          <a:p>
            <a:endParaRPr lang="en-GB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34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Movies Worldwide Sum ,tableEx ,treemap ,textbox ,Top 5 Movies Worldwide Revenues Share in Total Worldwide Revenues of All Movies ,image ,image ,image ,image ,Top 2016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3A4003-1875-46E3-BBC1-9CF42E133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ECF1C-4B20-4CD9-90C7-F85AAB33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57371"/>
            <a:ext cx="12203208" cy="160062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6BEC-0E77-41F0-A7D5-D5B40D22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40517" y="5262916"/>
            <a:ext cx="7751481" cy="11453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73B4-F569-4D64-BA77-14454E09F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62916"/>
            <a:ext cx="8778690" cy="1595084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31000"/>
                </a:schemeClr>
              </a:gs>
              <a:gs pos="99000">
                <a:schemeClr val="accent5">
                  <a:alpha val="2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37E30-AED3-4732-B13B-17D277D8D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0126" y="5256870"/>
            <a:ext cx="5301872" cy="1600701"/>
          </a:xfrm>
          <a:prstGeom prst="rect">
            <a:avLst/>
          </a:prstGeom>
          <a:gradFill>
            <a:gsLst>
              <a:gs pos="22000">
                <a:schemeClr val="tx2">
                  <a:lumMod val="75000"/>
                  <a:lumOff val="25000"/>
                  <a:alpha val="0"/>
                </a:schemeClr>
              </a:gs>
              <a:gs pos="99000">
                <a:schemeClr val="tx2">
                  <a:lumMod val="75000"/>
                  <a:lumOff val="25000"/>
                  <a:alpha val="6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9582C-6703-EBF5-7014-200E3714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2884"/>
            <a:ext cx="10698103" cy="827037"/>
          </a:xfrm>
        </p:spPr>
        <p:txBody>
          <a:bodyPr anchor="ctr">
            <a:normAutofit/>
          </a:bodyPr>
          <a:lstStyle/>
          <a:p>
            <a:r>
              <a:rPr lang="en-GB" sz="2700" dirty="0">
                <a:solidFill>
                  <a:schemeClr val="bg1"/>
                </a:solidFill>
              </a:rPr>
              <a:t>Quick insights about TOP 5 MOVIES: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A001-FC9E-33C6-E3E5-C3AED358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028699"/>
            <a:ext cx="9448799" cy="360045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sz="1800" dirty="0"/>
              <a:t>Worldwide amount from top 5 movies increased gradually over the period of 2016-2019 from 5,23 bn $</a:t>
            </a:r>
            <a:r>
              <a:rPr lang="en-GB" sz="1800" dirty="0">
                <a:ea typeface="+mn-lt"/>
                <a:cs typeface="+mn-lt"/>
              </a:rPr>
              <a:t> in 2016 to 8,16 bn $ in 2019, but then dropped significantly to 2,12 bn $ (drop by almost 3 times). The main reason is the same – coronavirus pandemic.</a:t>
            </a:r>
          </a:p>
          <a:p>
            <a:r>
              <a:rPr lang="en-GB" sz="1800" dirty="0">
                <a:ea typeface="+mn-lt"/>
                <a:cs typeface="+mn-lt"/>
              </a:rPr>
              <a:t>Top 5 film worldwide amount of 28,44 bn $ for 2016-2020 represents 16,5% of total worldwide amount for all the movies from the database which is 143,88 bn $.   </a:t>
            </a:r>
          </a:p>
          <a:p>
            <a:endParaRPr lang="en-GB" sz="1800" dirty="0">
              <a:ea typeface="+mn-lt"/>
              <a:cs typeface="+mn-lt"/>
            </a:endParaRPr>
          </a:p>
          <a:p>
            <a:endParaRPr lang="en-GB" sz="1800" dirty="0">
              <a:ea typeface="+mn-lt"/>
              <a:cs typeface="+mn-lt"/>
            </a:endParaRPr>
          </a:p>
          <a:p>
            <a:endParaRPr lang="en-GB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02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DCE3-A849-41CE-6B84-4B51C38F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THANK YOU FOR YOUR ATTENTION!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537D3-2F88-0823-82AA-FD93614D18B1}"/>
              </a:ext>
            </a:extLst>
          </p:cNvPr>
          <p:cNvSpPr txBox="1"/>
          <p:nvPr/>
        </p:nvSpPr>
        <p:spPr>
          <a:xfrm>
            <a:off x="8918221" y="5221111"/>
            <a:ext cx="3189110" cy="1401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GB" sz="1400" dirty="0">
                <a:ea typeface="+mn-lt"/>
                <a:cs typeface="+mn-lt"/>
              </a:rPr>
              <a:t>AKSANA BOUROSH</a:t>
            </a:r>
            <a:endParaRPr lang="en-US" sz="1400">
              <a:ea typeface="+mn-lt"/>
              <a:cs typeface="+mn-lt"/>
            </a:endParaRPr>
          </a:p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GB" sz="1400" dirty="0">
                <a:ea typeface="+mn-lt"/>
                <a:cs typeface="+mn-lt"/>
              </a:rPr>
              <a:t>+48792652440</a:t>
            </a:r>
            <a:endParaRPr lang="en-US" sz="1400">
              <a:ea typeface="+mn-lt"/>
              <a:cs typeface="+mn-lt"/>
            </a:endParaRPr>
          </a:p>
          <a:p>
            <a:pPr algn="r">
              <a:lnSpc>
                <a:spcPct val="120000"/>
              </a:lnSpc>
              <a:spcBef>
                <a:spcPts val="1000"/>
              </a:spcBef>
            </a:pPr>
            <a:r>
              <a:rPr lang="en-GB" sz="1400" dirty="0">
                <a:ea typeface="+mn-lt"/>
                <a:cs typeface="+mn-lt"/>
              </a:rPr>
              <a:t>E-mail: </a:t>
            </a:r>
            <a:r>
              <a:rPr lang="en-GB" sz="1400" dirty="0">
                <a:solidFill>
                  <a:srgbClr val="030303"/>
                </a:solidFill>
                <a:ea typeface="+mn-lt"/>
                <a:cs typeface="+mn-lt"/>
                <a:hlinkClick r:id="rId2"/>
              </a:rPr>
              <a:t>oksana.bourosh@gmail.com</a:t>
            </a:r>
          </a:p>
          <a:p>
            <a:pPr algn="l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DFFFA-077F-153F-3123-DE054A61B057}"/>
              </a:ext>
            </a:extLst>
          </p:cNvPr>
          <p:cNvSpPr/>
          <p:nvPr/>
        </p:nvSpPr>
        <p:spPr>
          <a:xfrm>
            <a:off x="11698124" y="6447725"/>
            <a:ext cx="402566" cy="35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hlinkClick r:id="rId3"/>
              </a:rPr>
              <a:t>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3A31-9E7D-90BD-47E1-12062D5F3BAA}"/>
              </a:ext>
            </a:extLst>
          </p:cNvPr>
          <p:cNvSpPr txBox="1"/>
          <p:nvPr/>
        </p:nvSpPr>
        <p:spPr>
          <a:xfrm>
            <a:off x="9708444" y="6476999"/>
            <a:ext cx="182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1200" dirty="0"/>
              <a:t>Follow 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8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Custom Design</vt:lpstr>
      <vt:lpstr>GradientRiseVTI</vt:lpstr>
      <vt:lpstr>Movie Data Analysis in Power BI</vt:lpstr>
      <vt:lpstr>Project Scenario:  </vt:lpstr>
      <vt:lpstr>Project Steps:</vt:lpstr>
      <vt:lpstr>Page 1</vt:lpstr>
      <vt:lpstr>Insights From ANALYSIS:</vt:lpstr>
      <vt:lpstr>Page 2</vt:lpstr>
      <vt:lpstr>Quick insights about TOP 5 MOVIES: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285</cp:revision>
  <dcterms:created xsi:type="dcterms:W3CDTF">2016-09-04T11:54:55Z</dcterms:created>
  <dcterms:modified xsi:type="dcterms:W3CDTF">2022-09-24T10:37:10Z</dcterms:modified>
</cp:coreProperties>
</file>