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893300" cy="6858000"/>
  <p:notesSz cx="6858000" cy="9144000"/>
  <p:embeddedFontLst>
    <p:embeddedFont>
      <p:font typeface="Baguet Script" panose="00000500000000000000" pitchFamily="2" charset="0"/>
      <p:regular r:id="rId24"/>
    </p:embeddedFont>
    <p:embeddedFont>
      <p:font typeface="Times New Roman Bold" panose="02020803070505020304" pitchFamily="18" charset="0"/>
      <p:regular r:id="rId25"/>
      <p:bold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8" d="100"/>
          <a:sy n="78" d="100"/>
        </p:scale>
        <p:origin x="1411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Note:</a:t>
            </a:r>
          </a:p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20975" y="512763"/>
            <a:ext cx="370205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Note:</a:t>
            </a:r>
          </a:p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Note:</a:t>
            </a:r>
          </a:p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20975" y="512763"/>
            <a:ext cx="370205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Note:</a:t>
            </a:r>
          </a:p>
          <a:p>
            <a:r>
              <a:rPr lang="en-US"/>
              <a:t>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shahd-ammar-78b2061b3/" TargetMode="External"/><Relationship Id="rId13" Type="http://schemas.openxmlformats.org/officeDocument/2006/relationships/hyperlink" Target="https://www.linkedin.com/in/mahmoud-a-salem/" TargetMode="External"/><Relationship Id="rId3" Type="http://schemas.openxmlformats.org/officeDocument/2006/relationships/image" Target="../media/image6.jpeg"/><Relationship Id="rId7" Type="http://schemas.openxmlformats.org/officeDocument/2006/relationships/image" Target="../media/image9.png"/><Relationship Id="rId12" Type="http://schemas.openxmlformats.org/officeDocument/2006/relationships/hyperlink" Target="https://www.kaggle.com/mahmoudalisale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kaggle.com/shahdammar" TargetMode="External"/><Relationship Id="rId11" Type="http://schemas.openxmlformats.org/officeDocument/2006/relationships/hyperlink" Target="https://www.kaggle.com/anasmahmoud202201304" TargetMode="External"/><Relationship Id="rId5" Type="http://schemas.openxmlformats.org/officeDocument/2006/relationships/image" Target="../media/image8.jpeg"/><Relationship Id="rId10" Type="http://schemas.openxmlformats.org/officeDocument/2006/relationships/hyperlink" Target="https://www.linkedin.com/in/anas-mahmoud-08ba22263/" TargetMode="External"/><Relationship Id="rId4" Type="http://schemas.openxmlformats.org/officeDocument/2006/relationships/image" Target="../media/image7.jpe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kaggle.com/datasets/ranadeep/credit-risk-dataset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3E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929154" y="247008"/>
            <a:ext cx="1599011" cy="524091"/>
          </a:xfrm>
          <a:custGeom>
            <a:avLst/>
            <a:gdLst/>
            <a:ahLst/>
            <a:cxnLst/>
            <a:rect l="l" t="t" r="r" b="b"/>
            <a:pathLst>
              <a:path w="1599011" h="524091">
                <a:moveTo>
                  <a:pt x="0" y="0"/>
                </a:moveTo>
                <a:lnTo>
                  <a:pt x="1599011" y="0"/>
                </a:lnTo>
                <a:lnTo>
                  <a:pt x="1599011" y="524091"/>
                </a:lnTo>
                <a:lnTo>
                  <a:pt x="0" y="5240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495902" y="403958"/>
            <a:ext cx="1360963" cy="210192"/>
          </a:xfrm>
          <a:custGeom>
            <a:avLst/>
            <a:gdLst/>
            <a:ahLst/>
            <a:cxnLst/>
            <a:rect l="l" t="t" r="r" b="b"/>
            <a:pathLst>
              <a:path w="1360963" h="210192">
                <a:moveTo>
                  <a:pt x="0" y="0"/>
                </a:moveTo>
                <a:lnTo>
                  <a:pt x="1360963" y="0"/>
                </a:lnTo>
                <a:lnTo>
                  <a:pt x="1360963" y="210192"/>
                </a:lnTo>
                <a:lnTo>
                  <a:pt x="0" y="2101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6505644" y="2171210"/>
            <a:ext cx="2863715" cy="2743200"/>
          </a:xfrm>
          <a:custGeom>
            <a:avLst/>
            <a:gdLst/>
            <a:ahLst/>
            <a:cxnLst/>
            <a:rect l="l" t="t" r="r" b="b"/>
            <a:pathLst>
              <a:path w="2863715" h="2743200">
                <a:moveTo>
                  <a:pt x="0" y="0"/>
                </a:moveTo>
                <a:lnTo>
                  <a:pt x="2863715" y="0"/>
                </a:lnTo>
                <a:lnTo>
                  <a:pt x="2863715" y="2743200"/>
                </a:lnTo>
                <a:lnTo>
                  <a:pt x="0" y="27432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865901" y="2655747"/>
            <a:ext cx="8671800" cy="762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80"/>
              </a:lnSpc>
            </a:pPr>
            <a:r>
              <a:rPr lang="en-US" sz="4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Credit Risk Prediction</a:t>
            </a:r>
          </a:p>
          <a:p>
            <a:pPr algn="l">
              <a:lnSpc>
                <a:spcPts val="5280"/>
              </a:lnSpc>
            </a:pPr>
            <a:endParaRPr lang="en-US" sz="4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65901" y="3530579"/>
            <a:ext cx="6045000" cy="416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00B3E3"/>
                </a:solidFill>
                <a:latin typeface="Arial"/>
                <a:ea typeface="Arial"/>
                <a:cs typeface="Arial"/>
                <a:sym typeface="Arial"/>
              </a:rPr>
              <a:t>SIC 6 Team 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9902825" cy="2070538"/>
            <a:chOff x="0" y="0"/>
            <a:chExt cx="13203767" cy="276071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203810" cy="2760726"/>
            </a:xfrm>
            <a:custGeom>
              <a:avLst/>
              <a:gdLst/>
              <a:ahLst/>
              <a:cxnLst/>
              <a:rect l="l" t="t" r="r" b="b"/>
              <a:pathLst>
                <a:path w="13203810" h="2760726">
                  <a:moveTo>
                    <a:pt x="0" y="0"/>
                  </a:moveTo>
                  <a:lnTo>
                    <a:pt x="13203810" y="0"/>
                  </a:lnTo>
                  <a:lnTo>
                    <a:pt x="13203810" y="2760726"/>
                  </a:lnTo>
                  <a:lnTo>
                    <a:pt x="0" y="2760726"/>
                  </a:lnTo>
                  <a:close/>
                </a:path>
              </a:pathLst>
            </a:custGeom>
            <a:solidFill>
              <a:srgbClr val="193EB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572597" y="6326796"/>
            <a:ext cx="2888788" cy="228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60"/>
              </a:lnSpc>
            </a:pPr>
            <a:r>
              <a:rPr lang="en-US" sz="13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24209" y="861089"/>
            <a:ext cx="2880779" cy="488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Visualization</a:t>
            </a:r>
          </a:p>
        </p:txBody>
      </p:sp>
      <p:sp>
        <p:nvSpPr>
          <p:cNvPr id="6" name="Freeform 6"/>
          <p:cNvSpPr/>
          <p:nvPr/>
        </p:nvSpPr>
        <p:spPr>
          <a:xfrm>
            <a:off x="222250" y="2688226"/>
            <a:ext cx="7169518" cy="3657600"/>
          </a:xfrm>
          <a:custGeom>
            <a:avLst/>
            <a:gdLst/>
            <a:ahLst/>
            <a:cxnLst/>
            <a:rect l="l" t="t" r="r" b="b"/>
            <a:pathLst>
              <a:path w="7169518" h="4229317">
                <a:moveTo>
                  <a:pt x="0" y="0"/>
                </a:moveTo>
                <a:lnTo>
                  <a:pt x="7169518" y="0"/>
                </a:lnTo>
                <a:lnTo>
                  <a:pt x="7169518" y="4229317"/>
                </a:lnTo>
                <a:lnTo>
                  <a:pt x="0" y="42293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7236988" y="2759192"/>
            <a:ext cx="2434062" cy="1573905"/>
          </a:xfrm>
          <a:custGeom>
            <a:avLst/>
            <a:gdLst/>
            <a:ahLst/>
            <a:cxnLst/>
            <a:rect l="l" t="t" r="r" b="b"/>
            <a:pathLst>
              <a:path w="2434062" h="1573905">
                <a:moveTo>
                  <a:pt x="0" y="0"/>
                </a:moveTo>
                <a:lnTo>
                  <a:pt x="2434062" y="0"/>
                </a:lnTo>
                <a:lnTo>
                  <a:pt x="2434062" y="1573905"/>
                </a:lnTo>
                <a:lnTo>
                  <a:pt x="0" y="15739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FBC5AC-0A2A-3122-EBD5-8F2A40F78AA7}"/>
              </a:ext>
            </a:extLst>
          </p:cNvPr>
          <p:cNvSpPr txBox="1"/>
          <p:nvPr/>
        </p:nvSpPr>
        <p:spPr>
          <a:xfrm>
            <a:off x="585099" y="2122481"/>
            <a:ext cx="8723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Majority of loans across all subgrades are current, but higher subgrades have a larger proportion of fully paid loans, while lower subgrades have more charged-off and defaulted loans.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9902825" cy="2070538"/>
            <a:chOff x="0" y="0"/>
            <a:chExt cx="13203767" cy="276071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203810" cy="2760726"/>
            </a:xfrm>
            <a:custGeom>
              <a:avLst/>
              <a:gdLst/>
              <a:ahLst/>
              <a:cxnLst/>
              <a:rect l="l" t="t" r="r" b="b"/>
              <a:pathLst>
                <a:path w="13203810" h="2760726">
                  <a:moveTo>
                    <a:pt x="0" y="0"/>
                  </a:moveTo>
                  <a:lnTo>
                    <a:pt x="13203810" y="0"/>
                  </a:lnTo>
                  <a:lnTo>
                    <a:pt x="13203810" y="2760726"/>
                  </a:lnTo>
                  <a:lnTo>
                    <a:pt x="0" y="2760726"/>
                  </a:lnTo>
                  <a:close/>
                </a:path>
              </a:pathLst>
            </a:custGeom>
            <a:solidFill>
              <a:srgbClr val="193EB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572597" y="6326796"/>
            <a:ext cx="2888788" cy="228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60"/>
              </a:lnSpc>
            </a:pPr>
            <a:r>
              <a:rPr lang="en-US" sz="13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24209" y="861089"/>
            <a:ext cx="2880779" cy="488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Visualization</a:t>
            </a:r>
          </a:p>
        </p:txBody>
      </p:sp>
      <p:sp>
        <p:nvSpPr>
          <p:cNvPr id="6" name="Freeform 6"/>
          <p:cNvSpPr/>
          <p:nvPr/>
        </p:nvSpPr>
        <p:spPr>
          <a:xfrm>
            <a:off x="1260769" y="2895600"/>
            <a:ext cx="7417181" cy="2781443"/>
          </a:xfrm>
          <a:custGeom>
            <a:avLst/>
            <a:gdLst/>
            <a:ahLst/>
            <a:cxnLst/>
            <a:rect l="l" t="t" r="r" b="b"/>
            <a:pathLst>
              <a:path w="7417181" h="2781443">
                <a:moveTo>
                  <a:pt x="0" y="0"/>
                </a:moveTo>
                <a:lnTo>
                  <a:pt x="7417181" y="0"/>
                </a:lnTo>
                <a:lnTo>
                  <a:pt x="7417181" y="2781443"/>
                </a:lnTo>
                <a:lnTo>
                  <a:pt x="0" y="27814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BCFEA5-6853-AA16-D989-9C7E565C7509}"/>
              </a:ext>
            </a:extLst>
          </p:cNvPr>
          <p:cNvSpPr txBox="1"/>
          <p:nvPr/>
        </p:nvSpPr>
        <p:spPr>
          <a:xfrm>
            <a:off x="1117198" y="2211108"/>
            <a:ext cx="7658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6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ecovery amounts are generally higher for loans that are “Charged Off” compared to those that “Do Not Meet the Credit Policy: Charged Off.”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9902825" cy="2070538"/>
            <a:chOff x="0" y="0"/>
            <a:chExt cx="13203767" cy="276071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203810" cy="2760726"/>
            </a:xfrm>
            <a:custGeom>
              <a:avLst/>
              <a:gdLst/>
              <a:ahLst/>
              <a:cxnLst/>
              <a:rect l="l" t="t" r="r" b="b"/>
              <a:pathLst>
                <a:path w="13203810" h="2760726">
                  <a:moveTo>
                    <a:pt x="0" y="0"/>
                  </a:moveTo>
                  <a:lnTo>
                    <a:pt x="13203810" y="0"/>
                  </a:lnTo>
                  <a:lnTo>
                    <a:pt x="13203810" y="2760726"/>
                  </a:lnTo>
                  <a:lnTo>
                    <a:pt x="0" y="2760726"/>
                  </a:lnTo>
                  <a:close/>
                </a:path>
              </a:pathLst>
            </a:custGeom>
            <a:solidFill>
              <a:srgbClr val="193EB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572597" y="6326796"/>
            <a:ext cx="2888788" cy="228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60"/>
              </a:lnSpc>
            </a:pPr>
            <a:r>
              <a:rPr lang="en-US" sz="13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91733" y="803926"/>
            <a:ext cx="3161305" cy="488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Preprocessing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28912" y="1850817"/>
            <a:ext cx="7886176" cy="4855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Handling Missing Values</a:t>
            </a:r>
          </a:p>
          <a:p>
            <a:pPr marL="241300" lvl="1" indent="-120650" algn="l">
              <a:lnSpc>
                <a:spcPts val="4800"/>
              </a:lnSpc>
              <a:buAutoNum type="arabicPeriod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Dropping columns with &gt; 20% missing values.</a:t>
            </a:r>
          </a:p>
          <a:p>
            <a:pPr marL="241300" lvl="1" indent="-120650" algn="l">
              <a:lnSpc>
                <a:spcPts val="4800"/>
              </a:lnSpc>
              <a:buAutoNum type="arabicPeriod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Dropping rows with &gt; 3 missing features.</a:t>
            </a:r>
          </a:p>
          <a:p>
            <a:pPr marL="241300" lvl="1" indent="-120650" algn="l">
              <a:lnSpc>
                <a:spcPts val="4800"/>
              </a:lnSpc>
              <a:buAutoNum type="arabicPeriod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Iterative Imputer, why?</a:t>
            </a:r>
          </a:p>
          <a:p>
            <a:pPr marL="241300" lvl="1" indent="-120650" algn="l">
              <a:lnSpc>
                <a:spcPts val="4800"/>
              </a:lnSpc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It uses a series of regression models to predict missing values. </a:t>
            </a:r>
          </a:p>
          <a:p>
            <a:pPr marL="241300" lvl="1" indent="-120650" algn="l">
              <a:lnSpc>
                <a:spcPts val="3600"/>
              </a:lnSpc>
            </a:pPr>
            <a:endParaRPr lang="en-US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lvl="1" indent="-120650" algn="l">
              <a:lnSpc>
                <a:spcPts val="3600"/>
              </a:lnSpc>
            </a:pPr>
            <a:endParaRPr lang="en-US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lvl="1" indent="-120650" algn="l">
              <a:lnSpc>
                <a:spcPts val="3600"/>
              </a:lnSpc>
            </a:pPr>
            <a:endParaRPr lang="en-US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9902825" cy="2070538"/>
            <a:chOff x="0" y="0"/>
            <a:chExt cx="13203767" cy="276071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203810" cy="2760726"/>
            </a:xfrm>
            <a:custGeom>
              <a:avLst/>
              <a:gdLst/>
              <a:ahLst/>
              <a:cxnLst/>
              <a:rect l="l" t="t" r="r" b="b"/>
              <a:pathLst>
                <a:path w="13203810" h="2760726">
                  <a:moveTo>
                    <a:pt x="0" y="0"/>
                  </a:moveTo>
                  <a:lnTo>
                    <a:pt x="13203810" y="0"/>
                  </a:lnTo>
                  <a:lnTo>
                    <a:pt x="13203810" y="2760726"/>
                  </a:lnTo>
                  <a:lnTo>
                    <a:pt x="0" y="2760726"/>
                  </a:lnTo>
                  <a:close/>
                </a:path>
              </a:pathLst>
            </a:custGeom>
            <a:solidFill>
              <a:srgbClr val="193EB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572597" y="6326796"/>
            <a:ext cx="2888788" cy="228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60"/>
              </a:lnSpc>
            </a:pPr>
            <a:r>
              <a:rPr lang="en-US" sz="13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91733" y="803926"/>
            <a:ext cx="3161305" cy="488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Preprocessing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28911" y="1941557"/>
            <a:ext cx="7886176" cy="33163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Categorical Encoding:</a:t>
            </a:r>
          </a:p>
          <a:p>
            <a:pPr marL="241300" lvl="1" indent="-120650" algn="l">
              <a:lnSpc>
                <a:spcPts val="4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Label Encoding </a:t>
            </a:r>
          </a:p>
          <a:p>
            <a:pPr marL="241300" lvl="1" indent="-120650" algn="l">
              <a:lnSpc>
                <a:spcPts val="4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One-Hot Encoding</a:t>
            </a:r>
          </a:p>
          <a:p>
            <a:pPr marL="241300" lvl="1" indent="-120650" algn="l">
              <a:lnSpc>
                <a:spcPts val="4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 Encoding</a:t>
            </a:r>
          </a:p>
          <a:p>
            <a:pPr marL="241300" lvl="1" indent="-120650" algn="l">
              <a:lnSpc>
                <a:spcPts val="3600"/>
              </a:lnSpc>
            </a:pPr>
            <a:endParaRPr lang="en-US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9902825" cy="2070538"/>
            <a:chOff x="0" y="0"/>
            <a:chExt cx="13203767" cy="276071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203810" cy="2760726"/>
            </a:xfrm>
            <a:custGeom>
              <a:avLst/>
              <a:gdLst/>
              <a:ahLst/>
              <a:cxnLst/>
              <a:rect l="l" t="t" r="r" b="b"/>
              <a:pathLst>
                <a:path w="13203810" h="2760726">
                  <a:moveTo>
                    <a:pt x="0" y="0"/>
                  </a:moveTo>
                  <a:lnTo>
                    <a:pt x="13203810" y="0"/>
                  </a:lnTo>
                  <a:lnTo>
                    <a:pt x="13203810" y="2760726"/>
                  </a:lnTo>
                  <a:lnTo>
                    <a:pt x="0" y="2760726"/>
                  </a:lnTo>
                  <a:close/>
                </a:path>
              </a:pathLst>
            </a:custGeom>
            <a:solidFill>
              <a:srgbClr val="193EB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572597" y="6326796"/>
            <a:ext cx="2888788" cy="228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60"/>
              </a:lnSpc>
            </a:pPr>
            <a:r>
              <a:rPr lang="en-US" sz="13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91733" y="803926"/>
            <a:ext cx="3161305" cy="488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Preprocessing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28911" y="1941557"/>
            <a:ext cx="7886176" cy="33163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Dimensionality Reduction</a:t>
            </a:r>
          </a:p>
          <a:p>
            <a:pPr marL="241300" lvl="1" indent="-120650" algn="l">
              <a:lnSpc>
                <a:spcPts val="4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Dropping insignificant features</a:t>
            </a:r>
          </a:p>
          <a:p>
            <a:pPr marL="241300" lvl="1" indent="-120650" algn="l">
              <a:lnSpc>
                <a:spcPts val="4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PCA to calculate Cumulative Variance Ratio</a:t>
            </a:r>
          </a:p>
          <a:p>
            <a:pPr marL="241300" lvl="1" indent="-120650" algn="l">
              <a:lnSpc>
                <a:spcPts val="4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 features achieve CVR =99.4%</a:t>
            </a:r>
          </a:p>
          <a:p>
            <a:pPr marL="241300" lvl="1" indent="-120650" algn="l">
              <a:lnSpc>
                <a:spcPts val="3600"/>
              </a:lnSpc>
            </a:pPr>
            <a:endParaRPr lang="en-US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9902825" cy="2070538"/>
            <a:chOff x="0" y="0"/>
            <a:chExt cx="13203767" cy="276071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203810" cy="2760726"/>
            </a:xfrm>
            <a:custGeom>
              <a:avLst/>
              <a:gdLst/>
              <a:ahLst/>
              <a:cxnLst/>
              <a:rect l="l" t="t" r="r" b="b"/>
              <a:pathLst>
                <a:path w="13203810" h="2760726">
                  <a:moveTo>
                    <a:pt x="0" y="0"/>
                  </a:moveTo>
                  <a:lnTo>
                    <a:pt x="13203810" y="0"/>
                  </a:lnTo>
                  <a:lnTo>
                    <a:pt x="13203810" y="2760726"/>
                  </a:lnTo>
                  <a:lnTo>
                    <a:pt x="0" y="2760726"/>
                  </a:lnTo>
                  <a:close/>
                </a:path>
              </a:pathLst>
            </a:custGeom>
            <a:solidFill>
              <a:srgbClr val="193EB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572597" y="6326796"/>
            <a:ext cx="2888788" cy="228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60"/>
              </a:lnSpc>
            </a:pPr>
            <a:r>
              <a:rPr lang="en-US" sz="13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91733" y="803926"/>
            <a:ext cx="2063248" cy="488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ML Modeling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28910" y="2247448"/>
            <a:ext cx="7886176" cy="3261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41300" lvl="1" indent="-120650" algn="l">
              <a:lnSpc>
                <a:spcPts val="4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Logistic Regression</a:t>
            </a:r>
          </a:p>
          <a:p>
            <a:pPr marL="241300" lvl="1" indent="-120650" algn="l">
              <a:lnSpc>
                <a:spcPts val="4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SVC</a:t>
            </a:r>
          </a:p>
          <a:p>
            <a:pPr marL="241300" lvl="1" indent="-120650" algn="l">
              <a:lnSpc>
                <a:spcPts val="4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 Classifier</a:t>
            </a:r>
          </a:p>
          <a:p>
            <a:pPr marL="241300" lvl="1" indent="-120650" algn="l">
              <a:lnSpc>
                <a:spcPts val="4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Forest Classifier  </a:t>
            </a:r>
          </a:p>
          <a:p>
            <a:pPr marL="241300" lvl="1" indent="-120650" algn="l">
              <a:lnSpc>
                <a:spcPts val="4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XGBoost Classifier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9902825" cy="2070538"/>
            <a:chOff x="0" y="0"/>
            <a:chExt cx="13203767" cy="276071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203810" cy="2760726"/>
            </a:xfrm>
            <a:custGeom>
              <a:avLst/>
              <a:gdLst/>
              <a:ahLst/>
              <a:cxnLst/>
              <a:rect l="l" t="t" r="r" b="b"/>
              <a:pathLst>
                <a:path w="13203810" h="2760726">
                  <a:moveTo>
                    <a:pt x="0" y="0"/>
                  </a:moveTo>
                  <a:lnTo>
                    <a:pt x="13203810" y="0"/>
                  </a:lnTo>
                  <a:lnTo>
                    <a:pt x="13203810" y="2760726"/>
                  </a:lnTo>
                  <a:lnTo>
                    <a:pt x="0" y="2760726"/>
                  </a:lnTo>
                  <a:close/>
                </a:path>
              </a:pathLst>
            </a:custGeom>
            <a:solidFill>
              <a:srgbClr val="193EB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572597" y="6326796"/>
            <a:ext cx="2888788" cy="228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60"/>
              </a:lnSpc>
            </a:pPr>
            <a:r>
              <a:rPr lang="en-US" sz="13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91733" y="803926"/>
            <a:ext cx="3017035" cy="488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XGBoost Classifier</a:t>
            </a:r>
          </a:p>
        </p:txBody>
      </p:sp>
      <p:pic>
        <p:nvPicPr>
          <p:cNvPr id="12" name="Picture 11" descr="A green circle with white text&#10;&#10;Description automatically generated">
            <a:extLst>
              <a:ext uri="{FF2B5EF4-FFF2-40B4-BE49-F238E27FC236}">
                <a16:creationId xmlns:a16="http://schemas.microsoft.com/office/drawing/2014/main" id="{5071C48E-9D09-BC53-256A-39A26C95C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" b="42"/>
          <a:stretch/>
        </p:blipFill>
        <p:spPr>
          <a:xfrm>
            <a:off x="2736850" y="3085833"/>
            <a:ext cx="1855452" cy="2154729"/>
          </a:xfrm>
          <a:prstGeom prst="rect">
            <a:avLst/>
          </a:prstGeom>
        </p:spPr>
      </p:pic>
      <p:pic>
        <p:nvPicPr>
          <p:cNvPr id="14" name="Picture 13" descr="A green circle with black text&#10;&#10;Description automatically generated">
            <a:extLst>
              <a:ext uri="{FF2B5EF4-FFF2-40B4-BE49-F238E27FC236}">
                <a16:creationId xmlns:a16="http://schemas.microsoft.com/office/drawing/2014/main" id="{95C2015C-E030-93AB-8081-1532AEF6C9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4"/>
          <a:stretch/>
        </p:blipFill>
        <p:spPr>
          <a:xfrm>
            <a:off x="650152" y="3085834"/>
            <a:ext cx="1907524" cy="2070546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20030B27-B95E-10F2-BB4A-7CCDC6D9DB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850" y="2590800"/>
            <a:ext cx="3781425" cy="314479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9902825" cy="2070538"/>
            <a:chOff x="0" y="0"/>
            <a:chExt cx="13203767" cy="276071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203810" cy="2760726"/>
            </a:xfrm>
            <a:custGeom>
              <a:avLst/>
              <a:gdLst/>
              <a:ahLst/>
              <a:cxnLst/>
              <a:rect l="l" t="t" r="r" b="b"/>
              <a:pathLst>
                <a:path w="13203810" h="2760726">
                  <a:moveTo>
                    <a:pt x="0" y="0"/>
                  </a:moveTo>
                  <a:lnTo>
                    <a:pt x="13203810" y="0"/>
                  </a:lnTo>
                  <a:lnTo>
                    <a:pt x="13203810" y="2760726"/>
                  </a:lnTo>
                  <a:lnTo>
                    <a:pt x="0" y="2760726"/>
                  </a:lnTo>
                  <a:close/>
                </a:path>
              </a:pathLst>
            </a:custGeom>
            <a:solidFill>
              <a:srgbClr val="193EB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572597" y="6326796"/>
            <a:ext cx="2888788" cy="228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60"/>
              </a:lnSpc>
            </a:pPr>
            <a:r>
              <a:rPr lang="en-US" sz="13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91733" y="803926"/>
            <a:ext cx="3017035" cy="488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XGBoost Classifier</a:t>
            </a: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9F275294-F18C-7A62-A178-82708FCA2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117" y="2438400"/>
            <a:ext cx="3886200" cy="3241155"/>
          </a:xfrm>
          <a:prstGeom prst="rect">
            <a:avLst/>
          </a:prstGeom>
        </p:spPr>
      </p:pic>
      <p:pic>
        <p:nvPicPr>
          <p:cNvPr id="12" name="Picture 11" descr="A blue circle with white text&#10;&#10;Description automatically generated">
            <a:extLst>
              <a:ext uri="{FF2B5EF4-FFF2-40B4-BE49-F238E27FC236}">
                <a16:creationId xmlns:a16="http://schemas.microsoft.com/office/drawing/2014/main" id="{DB05FB78-1E7D-E878-E2CC-328FCE54B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157" y="2906761"/>
            <a:ext cx="2013658" cy="2307129"/>
          </a:xfrm>
          <a:prstGeom prst="rect">
            <a:avLst/>
          </a:prstGeom>
        </p:spPr>
      </p:pic>
      <p:pic>
        <p:nvPicPr>
          <p:cNvPr id="14" name="Picture 13" descr="A blue circle with black text&#10;&#10;Description automatically generated">
            <a:extLst>
              <a:ext uri="{FF2B5EF4-FFF2-40B4-BE49-F238E27FC236}">
                <a16:creationId xmlns:a16="http://schemas.microsoft.com/office/drawing/2014/main" id="{D012E910-2B84-6EC1-37D4-B135657C6F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33" y="2876530"/>
            <a:ext cx="2072352" cy="230712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2700" y="0"/>
            <a:ext cx="9902825" cy="1197330"/>
            <a:chOff x="0" y="0"/>
            <a:chExt cx="13203767" cy="15964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203810" cy="1596390"/>
            </a:xfrm>
            <a:custGeom>
              <a:avLst/>
              <a:gdLst/>
              <a:ahLst/>
              <a:cxnLst/>
              <a:rect l="l" t="t" r="r" b="b"/>
              <a:pathLst>
                <a:path w="13203810" h="1596390">
                  <a:moveTo>
                    <a:pt x="0" y="0"/>
                  </a:moveTo>
                  <a:lnTo>
                    <a:pt x="13203810" y="0"/>
                  </a:lnTo>
                  <a:lnTo>
                    <a:pt x="13203810" y="1596390"/>
                  </a:lnTo>
                  <a:lnTo>
                    <a:pt x="0" y="1596390"/>
                  </a:lnTo>
                  <a:close/>
                </a:path>
              </a:pathLst>
            </a:custGeom>
            <a:solidFill>
              <a:srgbClr val="193EB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AutoShape 4"/>
          <p:cNvSpPr/>
          <p:nvPr/>
        </p:nvSpPr>
        <p:spPr>
          <a:xfrm rot="3727">
            <a:off x="564916" y="6209429"/>
            <a:ext cx="8783874" cy="0"/>
          </a:xfrm>
          <a:prstGeom prst="line">
            <a:avLst/>
          </a:prstGeom>
          <a:ln w="9525" cap="rnd">
            <a:solidFill>
              <a:srgbClr val="BFBFB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572597" y="6326796"/>
            <a:ext cx="2888788" cy="228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60"/>
              </a:lnSpc>
            </a:pPr>
            <a:r>
              <a:rPr lang="en-US" sz="13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58800" y="467905"/>
            <a:ext cx="5824200" cy="611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 Deployment</a:t>
            </a:r>
          </a:p>
          <a:p>
            <a:pPr algn="l">
              <a:lnSpc>
                <a:spcPts val="3359"/>
              </a:lnSpc>
            </a:pPr>
            <a:endParaRPr lang="en-US" sz="27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Freeform 7" descr="A person holding a pen  Description automatically generated"/>
          <p:cNvSpPr/>
          <p:nvPr/>
        </p:nvSpPr>
        <p:spPr>
          <a:xfrm>
            <a:off x="558800" y="1664863"/>
            <a:ext cx="8823267" cy="4196566"/>
          </a:xfrm>
          <a:custGeom>
            <a:avLst/>
            <a:gdLst/>
            <a:ahLst/>
            <a:cxnLst/>
            <a:rect l="l" t="t" r="r" b="b"/>
            <a:pathLst>
              <a:path w="8823267" h="4196566">
                <a:moveTo>
                  <a:pt x="0" y="0"/>
                </a:moveTo>
                <a:lnTo>
                  <a:pt x="8823267" y="0"/>
                </a:lnTo>
                <a:lnTo>
                  <a:pt x="8823267" y="4196566"/>
                </a:lnTo>
                <a:lnTo>
                  <a:pt x="0" y="41965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2700" y="0"/>
            <a:ext cx="9902825" cy="1197330"/>
            <a:chOff x="0" y="0"/>
            <a:chExt cx="13203767" cy="15964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203810" cy="1596390"/>
            </a:xfrm>
            <a:custGeom>
              <a:avLst/>
              <a:gdLst/>
              <a:ahLst/>
              <a:cxnLst/>
              <a:rect l="l" t="t" r="r" b="b"/>
              <a:pathLst>
                <a:path w="13203810" h="1596390">
                  <a:moveTo>
                    <a:pt x="0" y="0"/>
                  </a:moveTo>
                  <a:lnTo>
                    <a:pt x="13203810" y="0"/>
                  </a:lnTo>
                  <a:lnTo>
                    <a:pt x="13203810" y="1596390"/>
                  </a:lnTo>
                  <a:lnTo>
                    <a:pt x="0" y="1596390"/>
                  </a:lnTo>
                  <a:close/>
                </a:path>
              </a:pathLst>
            </a:custGeom>
            <a:solidFill>
              <a:srgbClr val="193EB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AutoShape 4"/>
          <p:cNvSpPr/>
          <p:nvPr/>
        </p:nvSpPr>
        <p:spPr>
          <a:xfrm rot="3727">
            <a:off x="564916" y="6209429"/>
            <a:ext cx="8783874" cy="0"/>
          </a:xfrm>
          <a:prstGeom prst="line">
            <a:avLst/>
          </a:prstGeom>
          <a:ln w="9525" cap="rnd">
            <a:solidFill>
              <a:srgbClr val="BFBFB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572597" y="6326796"/>
            <a:ext cx="2888788" cy="228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60"/>
              </a:lnSpc>
            </a:pPr>
            <a:r>
              <a:rPr lang="en-US" sz="13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58800" y="467905"/>
            <a:ext cx="5824200" cy="611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 Deployment</a:t>
            </a:r>
          </a:p>
          <a:p>
            <a:pPr algn="l">
              <a:lnSpc>
                <a:spcPts val="3359"/>
              </a:lnSpc>
            </a:pPr>
            <a:endParaRPr lang="en-US" sz="27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Freeform 7" descr="A person holding a pen and a note  Description automatically generated"/>
          <p:cNvSpPr/>
          <p:nvPr/>
        </p:nvSpPr>
        <p:spPr>
          <a:xfrm>
            <a:off x="546557" y="1528654"/>
            <a:ext cx="8809710" cy="3986394"/>
          </a:xfrm>
          <a:custGeom>
            <a:avLst/>
            <a:gdLst/>
            <a:ahLst/>
            <a:cxnLst/>
            <a:rect l="l" t="t" r="r" b="b"/>
            <a:pathLst>
              <a:path w="8809710" h="3986394">
                <a:moveTo>
                  <a:pt x="0" y="0"/>
                </a:moveTo>
                <a:lnTo>
                  <a:pt x="8809710" y="0"/>
                </a:lnTo>
                <a:lnTo>
                  <a:pt x="8809710" y="3986394"/>
                </a:lnTo>
                <a:lnTo>
                  <a:pt x="0" y="39863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2923468" y="5633613"/>
            <a:ext cx="3653427" cy="2852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2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Priority 1 is the lowest, and 10 is the lowest.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3E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2597" y="6326796"/>
            <a:ext cx="2888788" cy="228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60"/>
              </a:lnSpc>
            </a:pPr>
            <a:r>
              <a:rPr lang="en-US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08626" y="788116"/>
            <a:ext cx="5692662" cy="626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88"/>
              </a:lnSpc>
            </a:pPr>
            <a:r>
              <a:rPr lang="en-US" sz="3574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About Us</a:t>
            </a:r>
          </a:p>
        </p:txBody>
      </p:sp>
      <p:sp>
        <p:nvSpPr>
          <p:cNvPr id="4" name="Freeform 4" descr="A person in a blue frame  Description automatically generated"/>
          <p:cNvSpPr/>
          <p:nvPr/>
        </p:nvSpPr>
        <p:spPr>
          <a:xfrm>
            <a:off x="1559135" y="2334083"/>
            <a:ext cx="1629840" cy="1916467"/>
          </a:xfrm>
          <a:prstGeom prst="ellipse">
            <a:avLst/>
          </a:prstGeom>
          <a:blipFill>
            <a:blip r:embed="rId3"/>
            <a:stretch>
              <a:fillRect l="-56003" t="-77550" r="-48224" b="-5402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738700" y="4325380"/>
            <a:ext cx="1470137" cy="323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44"/>
              </a:lnSpc>
            </a:pPr>
            <a:r>
              <a:rPr lang="en-US" sz="1787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Shahd Ammar</a:t>
            </a:r>
          </a:p>
        </p:txBody>
      </p:sp>
      <p:sp>
        <p:nvSpPr>
          <p:cNvPr id="6" name="Freeform 6" descr="A person standing with his hands in his pockets  Description automatically generated"/>
          <p:cNvSpPr/>
          <p:nvPr/>
        </p:nvSpPr>
        <p:spPr>
          <a:xfrm>
            <a:off x="4323340" y="2178472"/>
            <a:ext cx="1626539" cy="2072079"/>
          </a:xfrm>
          <a:prstGeom prst="ellipse">
            <a:avLst/>
          </a:prstGeom>
          <a:blipFill>
            <a:blip r:embed="rId4"/>
            <a:stretch>
              <a:fillRect l="-15859" t="-6374" r="-19967" b="-3578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 descr="A person in a black coat  Description automatically generated"/>
          <p:cNvSpPr/>
          <p:nvPr/>
        </p:nvSpPr>
        <p:spPr>
          <a:xfrm>
            <a:off x="6588138" y="2243217"/>
            <a:ext cx="1626539" cy="2007333"/>
          </a:xfrm>
          <a:prstGeom prst="ellipse">
            <a:avLst/>
          </a:prstGeom>
          <a:blipFill>
            <a:blip r:embed="rId5"/>
            <a:stretch>
              <a:fillRect l="-34046" t="-4328" r="-40115" b="-3679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4573654" y="4334061"/>
            <a:ext cx="1343500" cy="323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44"/>
              </a:lnSpc>
            </a:pPr>
            <a:r>
              <a:rPr lang="en-US" sz="1787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Mahmoud Ali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765564" y="4334060"/>
            <a:ext cx="1611201" cy="323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44"/>
              </a:lnSpc>
            </a:pPr>
            <a:r>
              <a:rPr lang="en-US" sz="1787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Anas Mahmoud</a:t>
            </a:r>
          </a:p>
        </p:txBody>
      </p:sp>
      <p:sp>
        <p:nvSpPr>
          <p:cNvPr id="10" name="Freeform 10">
            <a:hlinkClick r:id="rId6"/>
          </p:cNvPr>
          <p:cNvSpPr/>
          <p:nvPr/>
        </p:nvSpPr>
        <p:spPr>
          <a:xfrm>
            <a:off x="2374055" y="4690311"/>
            <a:ext cx="349983" cy="349983"/>
          </a:xfrm>
          <a:custGeom>
            <a:avLst/>
            <a:gdLst/>
            <a:ahLst/>
            <a:cxnLst/>
            <a:rect l="l" t="t" r="r" b="b"/>
            <a:pathLst>
              <a:path w="349983" h="349983">
                <a:moveTo>
                  <a:pt x="0" y="0"/>
                </a:moveTo>
                <a:lnTo>
                  <a:pt x="349983" y="0"/>
                </a:lnTo>
                <a:lnTo>
                  <a:pt x="349983" y="349983"/>
                </a:lnTo>
                <a:lnTo>
                  <a:pt x="0" y="34998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>
            <a:hlinkClick r:id="rId8"/>
          </p:cNvPr>
          <p:cNvSpPr/>
          <p:nvPr/>
        </p:nvSpPr>
        <p:spPr>
          <a:xfrm>
            <a:off x="2000372" y="4677611"/>
            <a:ext cx="349983" cy="349983"/>
          </a:xfrm>
          <a:custGeom>
            <a:avLst/>
            <a:gdLst/>
            <a:ahLst/>
            <a:cxnLst/>
            <a:rect l="l" t="t" r="r" b="b"/>
            <a:pathLst>
              <a:path w="349983" h="349983">
                <a:moveTo>
                  <a:pt x="0" y="0"/>
                </a:moveTo>
                <a:lnTo>
                  <a:pt x="349983" y="0"/>
                </a:lnTo>
                <a:lnTo>
                  <a:pt x="349983" y="349983"/>
                </a:lnTo>
                <a:lnTo>
                  <a:pt x="0" y="34998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2" name="Freeform 12">
            <a:hlinkClick r:id="rId10"/>
          </p:cNvPr>
          <p:cNvSpPr/>
          <p:nvPr/>
        </p:nvSpPr>
        <p:spPr>
          <a:xfrm>
            <a:off x="7178787" y="4703309"/>
            <a:ext cx="349983" cy="349983"/>
          </a:xfrm>
          <a:custGeom>
            <a:avLst/>
            <a:gdLst/>
            <a:ahLst/>
            <a:cxnLst/>
            <a:rect l="l" t="t" r="r" b="b"/>
            <a:pathLst>
              <a:path w="349983" h="349983">
                <a:moveTo>
                  <a:pt x="0" y="0"/>
                </a:moveTo>
                <a:lnTo>
                  <a:pt x="349983" y="0"/>
                </a:lnTo>
                <a:lnTo>
                  <a:pt x="349983" y="349983"/>
                </a:lnTo>
                <a:lnTo>
                  <a:pt x="0" y="34998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>
            <a:hlinkClick r:id="rId11"/>
          </p:cNvPr>
          <p:cNvSpPr/>
          <p:nvPr/>
        </p:nvSpPr>
        <p:spPr>
          <a:xfrm>
            <a:off x="7557170" y="4703308"/>
            <a:ext cx="349983" cy="349983"/>
          </a:xfrm>
          <a:custGeom>
            <a:avLst/>
            <a:gdLst/>
            <a:ahLst/>
            <a:cxnLst/>
            <a:rect l="l" t="t" r="r" b="b"/>
            <a:pathLst>
              <a:path w="349983" h="349983">
                <a:moveTo>
                  <a:pt x="0" y="0"/>
                </a:moveTo>
                <a:lnTo>
                  <a:pt x="349983" y="0"/>
                </a:lnTo>
                <a:lnTo>
                  <a:pt x="349983" y="349983"/>
                </a:lnTo>
                <a:lnTo>
                  <a:pt x="0" y="34998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>
            <a:hlinkClick r:id="rId12"/>
          </p:cNvPr>
          <p:cNvSpPr/>
          <p:nvPr/>
        </p:nvSpPr>
        <p:spPr>
          <a:xfrm>
            <a:off x="5190592" y="4690309"/>
            <a:ext cx="349983" cy="349983"/>
          </a:xfrm>
          <a:custGeom>
            <a:avLst/>
            <a:gdLst/>
            <a:ahLst/>
            <a:cxnLst/>
            <a:rect l="l" t="t" r="r" b="b"/>
            <a:pathLst>
              <a:path w="349983" h="349983">
                <a:moveTo>
                  <a:pt x="0" y="0"/>
                </a:moveTo>
                <a:lnTo>
                  <a:pt x="349983" y="0"/>
                </a:lnTo>
                <a:lnTo>
                  <a:pt x="349983" y="349983"/>
                </a:lnTo>
                <a:lnTo>
                  <a:pt x="0" y="34998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>
            <a:hlinkClick r:id="rId13"/>
          </p:cNvPr>
          <p:cNvSpPr/>
          <p:nvPr/>
        </p:nvSpPr>
        <p:spPr>
          <a:xfrm>
            <a:off x="4812209" y="4703310"/>
            <a:ext cx="349983" cy="349983"/>
          </a:xfrm>
          <a:custGeom>
            <a:avLst/>
            <a:gdLst/>
            <a:ahLst/>
            <a:cxnLst/>
            <a:rect l="l" t="t" r="r" b="b"/>
            <a:pathLst>
              <a:path w="349983" h="349983">
                <a:moveTo>
                  <a:pt x="0" y="0"/>
                </a:moveTo>
                <a:lnTo>
                  <a:pt x="349983" y="0"/>
                </a:lnTo>
                <a:lnTo>
                  <a:pt x="349983" y="349983"/>
                </a:lnTo>
                <a:lnTo>
                  <a:pt x="0" y="34998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3E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2597" y="6326796"/>
            <a:ext cx="2888788" cy="228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60"/>
              </a:lnSpc>
            </a:pPr>
            <a:r>
              <a:rPr lang="en-US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168111" y="2938760"/>
            <a:ext cx="3566601" cy="951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 dirty="0">
                <a:solidFill>
                  <a:srgbClr val="FFFFFF"/>
                </a:solidFill>
                <a:latin typeface="Baguet Script" panose="00000500000000000000" pitchFamily="2" charset="0"/>
                <a:ea typeface="Arimo"/>
                <a:cs typeface="Arimo"/>
                <a:sym typeface="Arimo"/>
              </a:rPr>
              <a:t>Thank You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3E2B2E27-D712-B44F-637C-EC90F4A2C3C2}"/>
              </a:ext>
            </a:extLst>
          </p:cNvPr>
          <p:cNvSpPr/>
          <p:nvPr/>
        </p:nvSpPr>
        <p:spPr>
          <a:xfrm>
            <a:off x="8066554" y="403958"/>
            <a:ext cx="1360963" cy="210192"/>
          </a:xfrm>
          <a:custGeom>
            <a:avLst/>
            <a:gdLst/>
            <a:ahLst/>
            <a:cxnLst/>
            <a:rect l="l" t="t" r="r" b="b"/>
            <a:pathLst>
              <a:path w="1360963" h="210192">
                <a:moveTo>
                  <a:pt x="0" y="0"/>
                </a:moveTo>
                <a:lnTo>
                  <a:pt x="1360963" y="0"/>
                </a:lnTo>
                <a:lnTo>
                  <a:pt x="1360963" y="210192"/>
                </a:lnTo>
                <a:lnTo>
                  <a:pt x="0" y="210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3E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92977" y="5602466"/>
            <a:ext cx="9309848" cy="759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00"/>
              </a:lnSpc>
            </a:pPr>
            <a:r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ⓒ2020 SAMSUNG. All rights reserved.</a:t>
            </a:r>
          </a:p>
          <a:p>
            <a:pPr algn="l">
              <a:lnSpc>
                <a:spcPts val="1200"/>
              </a:lnSpc>
            </a:pPr>
            <a:r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Samsung Electronics Corporate Citizenship Office holds the copyright of book.</a:t>
            </a:r>
          </a:p>
          <a:p>
            <a:pPr algn="l">
              <a:lnSpc>
                <a:spcPts val="1200"/>
              </a:lnSpc>
            </a:pPr>
            <a:r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book is a literary property protected by copyright law so reprint and reproduction without permission are prohibited. </a:t>
            </a:r>
          </a:p>
          <a:p>
            <a:pPr algn="l">
              <a:lnSpc>
                <a:spcPts val="1200"/>
              </a:lnSpc>
            </a:pPr>
            <a:r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use this book other than the curriculum of Samsung innovation Campus or to use the entire or part of this book, you must receive written consent from copyright holder.</a:t>
            </a:r>
          </a:p>
        </p:txBody>
      </p:sp>
      <p:sp>
        <p:nvSpPr>
          <p:cNvPr id="3" name="Freeform 3"/>
          <p:cNvSpPr/>
          <p:nvPr/>
        </p:nvSpPr>
        <p:spPr>
          <a:xfrm>
            <a:off x="8066554" y="403958"/>
            <a:ext cx="1360963" cy="210192"/>
          </a:xfrm>
          <a:custGeom>
            <a:avLst/>
            <a:gdLst/>
            <a:ahLst/>
            <a:cxnLst/>
            <a:rect l="l" t="t" r="r" b="b"/>
            <a:pathLst>
              <a:path w="1360963" h="210192">
                <a:moveTo>
                  <a:pt x="0" y="0"/>
                </a:moveTo>
                <a:lnTo>
                  <a:pt x="1360963" y="0"/>
                </a:lnTo>
                <a:lnTo>
                  <a:pt x="1360963" y="210192"/>
                </a:lnTo>
                <a:lnTo>
                  <a:pt x="0" y="210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3271258" y="2628879"/>
            <a:ext cx="3360308" cy="1102138"/>
          </a:xfrm>
          <a:custGeom>
            <a:avLst/>
            <a:gdLst/>
            <a:ahLst/>
            <a:cxnLst/>
            <a:rect l="l" t="t" r="r" b="b"/>
            <a:pathLst>
              <a:path w="3360308" h="1102138">
                <a:moveTo>
                  <a:pt x="0" y="0"/>
                </a:moveTo>
                <a:lnTo>
                  <a:pt x="3360308" y="0"/>
                </a:lnTo>
                <a:lnTo>
                  <a:pt x="3360308" y="1102138"/>
                </a:lnTo>
                <a:lnTo>
                  <a:pt x="0" y="11021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9902825" cy="2070538"/>
            <a:chOff x="0" y="0"/>
            <a:chExt cx="13203767" cy="276071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203810" cy="2760726"/>
            </a:xfrm>
            <a:custGeom>
              <a:avLst/>
              <a:gdLst/>
              <a:ahLst/>
              <a:cxnLst/>
              <a:rect l="l" t="t" r="r" b="b"/>
              <a:pathLst>
                <a:path w="13203810" h="2760726">
                  <a:moveTo>
                    <a:pt x="0" y="0"/>
                  </a:moveTo>
                  <a:lnTo>
                    <a:pt x="13203810" y="0"/>
                  </a:lnTo>
                  <a:lnTo>
                    <a:pt x="13203810" y="2760726"/>
                  </a:lnTo>
                  <a:lnTo>
                    <a:pt x="0" y="2760726"/>
                  </a:lnTo>
                  <a:close/>
                </a:path>
              </a:pathLst>
            </a:custGeom>
            <a:solidFill>
              <a:srgbClr val="193EB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572597" y="6326796"/>
            <a:ext cx="2888788" cy="228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60"/>
              </a:lnSpc>
            </a:pPr>
            <a:r>
              <a:rPr lang="en-US" sz="13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58800" y="871811"/>
            <a:ext cx="4955700" cy="919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54380" y="2274285"/>
            <a:ext cx="5519400" cy="355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 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571500" y="2336175"/>
            <a:ext cx="36000" cy="252000"/>
            <a:chOff x="0" y="0"/>
            <a:chExt cx="48000" cy="336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8006" cy="336042"/>
            </a:xfrm>
            <a:custGeom>
              <a:avLst/>
              <a:gdLst/>
              <a:ahLst/>
              <a:cxnLst/>
              <a:rect l="l" t="t" r="r" b="b"/>
              <a:pathLst>
                <a:path w="48006" h="336042">
                  <a:moveTo>
                    <a:pt x="0" y="0"/>
                  </a:moveTo>
                  <a:lnTo>
                    <a:pt x="48006" y="0"/>
                  </a:lnTo>
                  <a:lnTo>
                    <a:pt x="48006" y="336042"/>
                  </a:lnTo>
                  <a:lnTo>
                    <a:pt x="0" y="336042"/>
                  </a:lnTo>
                  <a:close/>
                </a:path>
              </a:pathLst>
            </a:custGeom>
            <a:solidFill>
              <a:srgbClr val="193EB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754380" y="3224763"/>
            <a:ext cx="5519400" cy="355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Visualization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558800" y="3328165"/>
            <a:ext cx="36000" cy="252000"/>
            <a:chOff x="0" y="0"/>
            <a:chExt cx="48000" cy="336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8006" cy="336042"/>
            </a:xfrm>
            <a:custGeom>
              <a:avLst/>
              <a:gdLst/>
              <a:ahLst/>
              <a:cxnLst/>
              <a:rect l="l" t="t" r="r" b="b"/>
              <a:pathLst>
                <a:path w="48006" h="336042">
                  <a:moveTo>
                    <a:pt x="0" y="0"/>
                  </a:moveTo>
                  <a:lnTo>
                    <a:pt x="48006" y="0"/>
                  </a:lnTo>
                  <a:lnTo>
                    <a:pt x="48006" y="336042"/>
                  </a:lnTo>
                  <a:lnTo>
                    <a:pt x="0" y="336042"/>
                  </a:lnTo>
                  <a:close/>
                </a:path>
              </a:pathLst>
            </a:custGeom>
            <a:solidFill>
              <a:srgbClr val="193EB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754380" y="2762723"/>
            <a:ext cx="5519400" cy="355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571500" y="2824613"/>
            <a:ext cx="36000" cy="252000"/>
            <a:chOff x="0" y="0"/>
            <a:chExt cx="48000" cy="336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48006" cy="336042"/>
            </a:xfrm>
            <a:custGeom>
              <a:avLst/>
              <a:gdLst/>
              <a:ahLst/>
              <a:cxnLst/>
              <a:rect l="l" t="t" r="r" b="b"/>
              <a:pathLst>
                <a:path w="48006" h="336042">
                  <a:moveTo>
                    <a:pt x="0" y="0"/>
                  </a:moveTo>
                  <a:lnTo>
                    <a:pt x="48006" y="0"/>
                  </a:lnTo>
                  <a:lnTo>
                    <a:pt x="48006" y="336042"/>
                  </a:lnTo>
                  <a:lnTo>
                    <a:pt x="0" y="336042"/>
                  </a:lnTo>
                  <a:close/>
                </a:path>
              </a:pathLst>
            </a:custGeom>
            <a:solidFill>
              <a:srgbClr val="193EB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767080" y="3657424"/>
            <a:ext cx="5519400" cy="355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Preprocessing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571500" y="3760826"/>
            <a:ext cx="36000" cy="252000"/>
            <a:chOff x="0" y="0"/>
            <a:chExt cx="48000" cy="33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48006" cy="336042"/>
            </a:xfrm>
            <a:custGeom>
              <a:avLst/>
              <a:gdLst/>
              <a:ahLst/>
              <a:cxnLst/>
              <a:rect l="l" t="t" r="r" b="b"/>
              <a:pathLst>
                <a:path w="48006" h="336042">
                  <a:moveTo>
                    <a:pt x="0" y="0"/>
                  </a:moveTo>
                  <a:lnTo>
                    <a:pt x="48006" y="0"/>
                  </a:lnTo>
                  <a:lnTo>
                    <a:pt x="48006" y="336042"/>
                  </a:lnTo>
                  <a:lnTo>
                    <a:pt x="0" y="336042"/>
                  </a:lnTo>
                  <a:close/>
                </a:path>
              </a:pathLst>
            </a:custGeom>
            <a:solidFill>
              <a:srgbClr val="193EB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767080" y="4123033"/>
            <a:ext cx="5519400" cy="355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ML Model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571500" y="4226435"/>
            <a:ext cx="36000" cy="252000"/>
            <a:chOff x="0" y="0"/>
            <a:chExt cx="48000" cy="3360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48006" cy="336042"/>
            </a:xfrm>
            <a:custGeom>
              <a:avLst/>
              <a:gdLst/>
              <a:ahLst/>
              <a:cxnLst/>
              <a:rect l="l" t="t" r="r" b="b"/>
              <a:pathLst>
                <a:path w="48006" h="336042">
                  <a:moveTo>
                    <a:pt x="0" y="0"/>
                  </a:moveTo>
                  <a:lnTo>
                    <a:pt x="48006" y="0"/>
                  </a:lnTo>
                  <a:lnTo>
                    <a:pt x="48006" y="336042"/>
                  </a:lnTo>
                  <a:lnTo>
                    <a:pt x="0" y="336042"/>
                  </a:lnTo>
                  <a:close/>
                </a:path>
              </a:pathLst>
            </a:custGeom>
            <a:solidFill>
              <a:srgbClr val="193EB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767080" y="4588298"/>
            <a:ext cx="5519400" cy="355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Deployment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571500" y="4691700"/>
            <a:ext cx="36000" cy="252000"/>
            <a:chOff x="0" y="0"/>
            <a:chExt cx="48000" cy="3360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8006" cy="336042"/>
            </a:xfrm>
            <a:custGeom>
              <a:avLst/>
              <a:gdLst/>
              <a:ahLst/>
              <a:cxnLst/>
              <a:rect l="l" t="t" r="r" b="b"/>
              <a:pathLst>
                <a:path w="48006" h="336042">
                  <a:moveTo>
                    <a:pt x="0" y="0"/>
                  </a:moveTo>
                  <a:lnTo>
                    <a:pt x="48006" y="0"/>
                  </a:lnTo>
                  <a:lnTo>
                    <a:pt x="48006" y="336042"/>
                  </a:lnTo>
                  <a:lnTo>
                    <a:pt x="0" y="336042"/>
                  </a:lnTo>
                  <a:close/>
                </a:path>
              </a:pathLst>
            </a:custGeom>
            <a:solidFill>
              <a:srgbClr val="193EB0"/>
            </a:solidFill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9902825" cy="2070538"/>
            <a:chOff x="0" y="0"/>
            <a:chExt cx="13203767" cy="276071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203810" cy="2760726"/>
            </a:xfrm>
            <a:custGeom>
              <a:avLst/>
              <a:gdLst/>
              <a:ahLst/>
              <a:cxnLst/>
              <a:rect l="l" t="t" r="r" b="b"/>
              <a:pathLst>
                <a:path w="13203810" h="2760726">
                  <a:moveTo>
                    <a:pt x="0" y="0"/>
                  </a:moveTo>
                  <a:lnTo>
                    <a:pt x="13203810" y="0"/>
                  </a:lnTo>
                  <a:lnTo>
                    <a:pt x="13203810" y="2760726"/>
                  </a:lnTo>
                  <a:lnTo>
                    <a:pt x="0" y="2760726"/>
                  </a:lnTo>
                  <a:close/>
                </a:path>
              </a:pathLst>
            </a:custGeom>
            <a:solidFill>
              <a:srgbClr val="193EB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572597" y="6326796"/>
            <a:ext cx="2888788" cy="228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60"/>
              </a:lnSpc>
            </a:pPr>
            <a:r>
              <a:rPr lang="en-US" sz="13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10249" y="812228"/>
            <a:ext cx="3079552" cy="488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49852" y="2296383"/>
            <a:ext cx="7886176" cy="2674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60"/>
              </a:lnSpc>
            </a:pPr>
            <a:r>
              <a:rPr lang="en-US" sz="220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Loan Requests</a:t>
            </a:r>
          </a:p>
          <a:p>
            <a:pPr marL="241300" lvl="1" indent="-120650" algn="l">
              <a:lnSpc>
                <a:spcPts val="36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Medium-Sized Banks: 100-500 loan application per day</a:t>
            </a:r>
          </a:p>
          <a:p>
            <a:pPr marL="241300" lvl="1" indent="-120650" algn="l">
              <a:lnSpc>
                <a:spcPts val="36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Large Banks: 1000-5000 loan application per day</a:t>
            </a:r>
          </a:p>
          <a:p>
            <a:pPr marL="241300" lvl="1" indent="-120650" algn="l">
              <a:lnSpc>
                <a:spcPts val="3600"/>
              </a:lnSpc>
            </a:pPr>
            <a:endParaRPr lang="en-US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1" indent="-180975" algn="l">
              <a:lnSpc>
                <a:spcPts val="5400"/>
              </a:lnSpc>
            </a:pPr>
            <a:r>
              <a:rPr lang="en-US" sz="3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does the credit department decide?!!!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9902825" cy="2070538"/>
            <a:chOff x="0" y="0"/>
            <a:chExt cx="13203767" cy="276071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203810" cy="2760726"/>
            </a:xfrm>
            <a:custGeom>
              <a:avLst/>
              <a:gdLst/>
              <a:ahLst/>
              <a:cxnLst/>
              <a:rect l="l" t="t" r="r" b="b"/>
              <a:pathLst>
                <a:path w="13203810" h="2760726">
                  <a:moveTo>
                    <a:pt x="0" y="0"/>
                  </a:moveTo>
                  <a:lnTo>
                    <a:pt x="13203810" y="0"/>
                  </a:lnTo>
                  <a:lnTo>
                    <a:pt x="13203810" y="2760726"/>
                  </a:lnTo>
                  <a:lnTo>
                    <a:pt x="0" y="2760726"/>
                  </a:lnTo>
                  <a:close/>
                </a:path>
              </a:pathLst>
            </a:custGeom>
            <a:solidFill>
              <a:srgbClr val="193EB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572597" y="6326796"/>
            <a:ext cx="2888788" cy="228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60"/>
              </a:lnSpc>
            </a:pPr>
            <a:r>
              <a:rPr lang="en-US" sz="13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24210" y="763367"/>
            <a:ext cx="1240908" cy="488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Dataset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49852" y="2296383"/>
            <a:ext cx="7886176" cy="40103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60"/>
              </a:lnSpc>
            </a:pPr>
            <a:r>
              <a:rPr lang="en-US" sz="22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Credit Risk Analysis Dataset</a:t>
            </a:r>
          </a:p>
          <a:p>
            <a:pPr algn="l">
              <a:lnSpc>
                <a:spcPts val="3840"/>
              </a:lnSpc>
            </a:pPr>
            <a:r>
              <a:rPr lang="en-US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dataset includes customer credit histories to predict credit risk, with key features like demographics, loan details, and payment history.</a:t>
            </a:r>
          </a:p>
          <a:p>
            <a:pPr algn="l">
              <a:lnSpc>
                <a:spcPts val="3840"/>
              </a:lnSpc>
            </a:pP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ts val="3840"/>
              </a:lnSpc>
            </a:pPr>
            <a:r>
              <a:rPr lang="en-US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algn="ctr">
              <a:lnSpc>
                <a:spcPts val="3840"/>
              </a:lnSpc>
            </a:pPr>
            <a:r>
              <a:rPr lang="en-US" sz="1600" u="sng" dirty="0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  <a:hlinkClick r:id="rId2" tooltip="https://www.kaggle.com/datasets/ranadeep/credit-risk-dataset"/>
              </a:rPr>
              <a:t>https://www.kaggle.com/datasets/ranadeep/credit-risk-dataset</a:t>
            </a:r>
            <a:r>
              <a:rPr lang="en-US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algn="l">
              <a:lnSpc>
                <a:spcPts val="2880"/>
              </a:lnSpc>
            </a:pP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ts val="2880"/>
              </a:lnSpc>
            </a:pP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Freeform 7">
            <a:hlinkClick r:id="rId2"/>
          </p:cNvPr>
          <p:cNvSpPr/>
          <p:nvPr/>
        </p:nvSpPr>
        <p:spPr>
          <a:xfrm>
            <a:off x="4420875" y="4176799"/>
            <a:ext cx="683985" cy="683985"/>
          </a:xfrm>
          <a:custGeom>
            <a:avLst/>
            <a:gdLst/>
            <a:ahLst/>
            <a:cxnLst/>
            <a:rect l="l" t="t" r="r" b="b"/>
            <a:pathLst>
              <a:path w="683985" h="683985">
                <a:moveTo>
                  <a:pt x="0" y="0"/>
                </a:moveTo>
                <a:lnTo>
                  <a:pt x="683985" y="0"/>
                </a:lnTo>
                <a:lnTo>
                  <a:pt x="683985" y="683985"/>
                </a:lnTo>
                <a:lnTo>
                  <a:pt x="0" y="6839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9902825" cy="2070538"/>
            <a:chOff x="0" y="0"/>
            <a:chExt cx="13203767" cy="276071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203810" cy="2760726"/>
            </a:xfrm>
            <a:custGeom>
              <a:avLst/>
              <a:gdLst/>
              <a:ahLst/>
              <a:cxnLst/>
              <a:rect l="l" t="t" r="r" b="b"/>
              <a:pathLst>
                <a:path w="13203810" h="2760726">
                  <a:moveTo>
                    <a:pt x="0" y="0"/>
                  </a:moveTo>
                  <a:lnTo>
                    <a:pt x="13203810" y="0"/>
                  </a:lnTo>
                  <a:lnTo>
                    <a:pt x="13203810" y="2760726"/>
                  </a:lnTo>
                  <a:lnTo>
                    <a:pt x="0" y="2760726"/>
                  </a:lnTo>
                  <a:close/>
                </a:path>
              </a:pathLst>
            </a:custGeom>
            <a:solidFill>
              <a:srgbClr val="193EB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572597" y="6326796"/>
            <a:ext cx="2888788" cy="228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60"/>
              </a:lnSpc>
            </a:pPr>
            <a:r>
              <a:rPr lang="en-US" sz="13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89309" y="840149"/>
            <a:ext cx="2880779" cy="488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Visualization</a:t>
            </a:r>
          </a:p>
        </p:txBody>
      </p:sp>
      <p:sp>
        <p:nvSpPr>
          <p:cNvPr id="6" name="Freeform 6"/>
          <p:cNvSpPr/>
          <p:nvPr/>
        </p:nvSpPr>
        <p:spPr>
          <a:xfrm>
            <a:off x="1321670" y="2837279"/>
            <a:ext cx="7315200" cy="3657600"/>
          </a:xfrm>
          <a:custGeom>
            <a:avLst/>
            <a:gdLst/>
            <a:ahLst/>
            <a:cxnLst/>
            <a:rect l="l" t="t" r="r" b="b"/>
            <a:pathLst>
              <a:path w="8164357" h="3789935">
                <a:moveTo>
                  <a:pt x="0" y="0"/>
                </a:moveTo>
                <a:lnTo>
                  <a:pt x="8164357" y="0"/>
                </a:lnTo>
                <a:lnTo>
                  <a:pt x="8164357" y="3789935"/>
                </a:lnTo>
                <a:lnTo>
                  <a:pt x="0" y="37899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913A27-D903-D8EB-47C1-CB9DB6EDF76B}"/>
              </a:ext>
            </a:extLst>
          </p:cNvPr>
          <p:cNvSpPr txBox="1"/>
          <p:nvPr/>
        </p:nvSpPr>
        <p:spPr>
          <a:xfrm>
            <a:off x="1102527" y="2169228"/>
            <a:ext cx="77534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Higher interest rates are generally associated with loan statuses indicating higher risk, such as Charged Off, Default, and Late payments.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9902825" cy="2070538"/>
            <a:chOff x="0" y="0"/>
            <a:chExt cx="13203767" cy="276071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203810" cy="2760726"/>
            </a:xfrm>
            <a:custGeom>
              <a:avLst/>
              <a:gdLst/>
              <a:ahLst/>
              <a:cxnLst/>
              <a:rect l="l" t="t" r="r" b="b"/>
              <a:pathLst>
                <a:path w="13203810" h="2760726">
                  <a:moveTo>
                    <a:pt x="0" y="0"/>
                  </a:moveTo>
                  <a:lnTo>
                    <a:pt x="13203810" y="0"/>
                  </a:lnTo>
                  <a:lnTo>
                    <a:pt x="13203810" y="2760726"/>
                  </a:lnTo>
                  <a:lnTo>
                    <a:pt x="0" y="2760726"/>
                  </a:lnTo>
                  <a:close/>
                </a:path>
              </a:pathLst>
            </a:custGeom>
            <a:solidFill>
              <a:srgbClr val="193EB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572597" y="6326796"/>
            <a:ext cx="2888788" cy="228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60"/>
              </a:lnSpc>
            </a:pPr>
            <a:r>
              <a:rPr lang="en-US" sz="13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24209" y="861089"/>
            <a:ext cx="2880779" cy="488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Visualization</a:t>
            </a:r>
          </a:p>
        </p:txBody>
      </p:sp>
      <p:sp>
        <p:nvSpPr>
          <p:cNvPr id="6" name="Freeform 6"/>
          <p:cNvSpPr/>
          <p:nvPr/>
        </p:nvSpPr>
        <p:spPr>
          <a:xfrm>
            <a:off x="1289050" y="2659898"/>
            <a:ext cx="7315200" cy="3657600"/>
          </a:xfrm>
          <a:custGeom>
            <a:avLst/>
            <a:gdLst/>
            <a:ahLst/>
            <a:cxnLst/>
            <a:rect l="l" t="t" r="r" b="b"/>
            <a:pathLst>
              <a:path w="8445934" h="3835597">
                <a:moveTo>
                  <a:pt x="0" y="0"/>
                </a:moveTo>
                <a:lnTo>
                  <a:pt x="8445934" y="0"/>
                </a:lnTo>
                <a:lnTo>
                  <a:pt x="8445934" y="3835597"/>
                </a:lnTo>
                <a:lnTo>
                  <a:pt x="0" y="38355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6A4A9A-2978-2691-E2FD-7D799A708671}"/>
              </a:ext>
            </a:extLst>
          </p:cNvPr>
          <p:cNvSpPr txBox="1"/>
          <p:nvPr/>
        </p:nvSpPr>
        <p:spPr>
          <a:xfrm>
            <a:off x="1381122" y="2273888"/>
            <a:ext cx="71310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Higher Debt-to-Income Ratios (DTI) are more likely to be in default or charged off.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9902825" cy="2070538"/>
            <a:chOff x="0" y="0"/>
            <a:chExt cx="13203767" cy="276071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203810" cy="2760726"/>
            </a:xfrm>
            <a:custGeom>
              <a:avLst/>
              <a:gdLst/>
              <a:ahLst/>
              <a:cxnLst/>
              <a:rect l="l" t="t" r="r" b="b"/>
              <a:pathLst>
                <a:path w="13203810" h="2760726">
                  <a:moveTo>
                    <a:pt x="0" y="0"/>
                  </a:moveTo>
                  <a:lnTo>
                    <a:pt x="13203810" y="0"/>
                  </a:lnTo>
                  <a:lnTo>
                    <a:pt x="13203810" y="2760726"/>
                  </a:lnTo>
                  <a:lnTo>
                    <a:pt x="0" y="2760726"/>
                  </a:lnTo>
                  <a:close/>
                </a:path>
              </a:pathLst>
            </a:custGeom>
            <a:solidFill>
              <a:srgbClr val="193EB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572597" y="6326796"/>
            <a:ext cx="2888788" cy="228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60"/>
              </a:lnSpc>
            </a:pPr>
            <a:r>
              <a:rPr lang="en-US" sz="13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24209" y="861089"/>
            <a:ext cx="2880779" cy="488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Visualization</a:t>
            </a:r>
          </a:p>
        </p:txBody>
      </p:sp>
      <p:sp>
        <p:nvSpPr>
          <p:cNvPr id="6" name="Freeform 6"/>
          <p:cNvSpPr/>
          <p:nvPr/>
        </p:nvSpPr>
        <p:spPr>
          <a:xfrm>
            <a:off x="226775" y="2669196"/>
            <a:ext cx="9550891" cy="3657600"/>
          </a:xfrm>
          <a:custGeom>
            <a:avLst/>
            <a:gdLst/>
            <a:ahLst/>
            <a:cxnLst/>
            <a:rect l="l" t="t" r="r" b="b"/>
            <a:pathLst>
              <a:path w="9550891" h="3835597">
                <a:moveTo>
                  <a:pt x="0" y="0"/>
                </a:moveTo>
                <a:lnTo>
                  <a:pt x="9550891" y="0"/>
                </a:lnTo>
                <a:lnTo>
                  <a:pt x="9550891" y="3835597"/>
                </a:lnTo>
                <a:lnTo>
                  <a:pt x="0" y="38355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7" name="Freeform 7"/>
          <p:cNvSpPr/>
          <p:nvPr/>
        </p:nvSpPr>
        <p:spPr>
          <a:xfrm>
            <a:off x="7440194" y="2895600"/>
            <a:ext cx="2307056" cy="1386594"/>
          </a:xfrm>
          <a:custGeom>
            <a:avLst/>
            <a:gdLst/>
            <a:ahLst/>
            <a:cxnLst/>
            <a:rect l="l" t="t" r="r" b="b"/>
            <a:pathLst>
              <a:path w="2307056" h="1386594">
                <a:moveTo>
                  <a:pt x="0" y="0"/>
                </a:moveTo>
                <a:lnTo>
                  <a:pt x="2307056" y="0"/>
                </a:lnTo>
                <a:lnTo>
                  <a:pt x="2307056" y="1386594"/>
                </a:lnTo>
                <a:lnTo>
                  <a:pt x="0" y="13865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F58151-73EE-B575-5A87-5F33638252BA}"/>
              </a:ext>
            </a:extLst>
          </p:cNvPr>
          <p:cNvSpPr txBox="1"/>
          <p:nvPr/>
        </p:nvSpPr>
        <p:spPr>
          <a:xfrm>
            <a:off x="249257" y="2240936"/>
            <a:ext cx="9580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horter-term loans are more common and generally have better repayment statuses compared to longer-term loans.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9902825" cy="2070538"/>
            <a:chOff x="0" y="0"/>
            <a:chExt cx="13203767" cy="276071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203810" cy="2760726"/>
            </a:xfrm>
            <a:custGeom>
              <a:avLst/>
              <a:gdLst/>
              <a:ahLst/>
              <a:cxnLst/>
              <a:rect l="l" t="t" r="r" b="b"/>
              <a:pathLst>
                <a:path w="13203810" h="2760726">
                  <a:moveTo>
                    <a:pt x="0" y="0"/>
                  </a:moveTo>
                  <a:lnTo>
                    <a:pt x="13203810" y="0"/>
                  </a:lnTo>
                  <a:lnTo>
                    <a:pt x="13203810" y="2760726"/>
                  </a:lnTo>
                  <a:lnTo>
                    <a:pt x="0" y="2760726"/>
                  </a:lnTo>
                  <a:close/>
                </a:path>
              </a:pathLst>
            </a:custGeom>
            <a:solidFill>
              <a:srgbClr val="193EB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572597" y="6326796"/>
            <a:ext cx="2888788" cy="228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60"/>
              </a:lnSpc>
            </a:pPr>
            <a:r>
              <a:rPr lang="en-US" sz="13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24209" y="861089"/>
            <a:ext cx="2880779" cy="488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Visualization</a:t>
            </a:r>
          </a:p>
        </p:txBody>
      </p:sp>
      <p:sp>
        <p:nvSpPr>
          <p:cNvPr id="6" name="Freeform 6"/>
          <p:cNvSpPr/>
          <p:nvPr/>
        </p:nvSpPr>
        <p:spPr>
          <a:xfrm>
            <a:off x="1822450" y="2492501"/>
            <a:ext cx="6656568" cy="3834295"/>
          </a:xfrm>
          <a:custGeom>
            <a:avLst/>
            <a:gdLst/>
            <a:ahLst/>
            <a:cxnLst/>
            <a:rect l="l" t="t" r="r" b="b"/>
            <a:pathLst>
              <a:path w="7055213" h="4178515">
                <a:moveTo>
                  <a:pt x="0" y="0"/>
                </a:moveTo>
                <a:lnTo>
                  <a:pt x="7055213" y="0"/>
                </a:lnTo>
                <a:lnTo>
                  <a:pt x="7055213" y="4178515"/>
                </a:lnTo>
                <a:lnTo>
                  <a:pt x="0" y="41785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2C6353-EDAF-5439-3448-88A7344006A8}"/>
              </a:ext>
            </a:extLst>
          </p:cNvPr>
          <p:cNvSpPr txBox="1"/>
          <p:nvPr/>
        </p:nvSpPr>
        <p:spPr>
          <a:xfrm>
            <a:off x="908050" y="2112246"/>
            <a:ext cx="807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Loans with better credit ratings are issued more frequently than those with poorer credit ratings.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504</Words>
  <Application>Microsoft Office PowerPoint</Application>
  <PresentationFormat>Custom</PresentationFormat>
  <Paragraphs>114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Times New Roman</vt:lpstr>
      <vt:lpstr>Baguet Script</vt:lpstr>
      <vt:lpstr>Arial</vt:lpstr>
      <vt:lpstr>Calibri</vt:lpstr>
      <vt:lpstr>Times New Roman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Project-1.pptx</dc:title>
  <dc:creator>Shahd Ammar</dc:creator>
  <cp:lastModifiedBy>Anas Mahmoud</cp:lastModifiedBy>
  <cp:revision>9</cp:revision>
  <dcterms:created xsi:type="dcterms:W3CDTF">2006-08-16T00:00:00Z</dcterms:created>
  <dcterms:modified xsi:type="dcterms:W3CDTF">2024-11-18T20:12:59Z</dcterms:modified>
  <dc:identifier>DAGTS82gcYI</dc:identifier>
</cp:coreProperties>
</file>