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797106" y="1625608"/>
            <a:ext cx="8035342" cy="2722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97106" y="4466845"/>
            <a:ext cx="8035342" cy="882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97105" y="5708747"/>
            <a:ext cx="38828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 rot="5400000">
            <a:off x="3104505" y="152283"/>
            <a:ext cx="3188586" cy="8267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 rot="5400000">
            <a:off x="7944023" y="2616366"/>
            <a:ext cx="4676648" cy="185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 rot="5400000">
            <a:off x="2762224" y="-583835"/>
            <a:ext cx="4696934" cy="827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565150" y="1881951"/>
            <a:ext cx="7335836" cy="19877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65149" y="3869661"/>
            <a:ext cx="7335836" cy="94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65111" y="2691637"/>
            <a:ext cx="4946643" cy="3189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076903" y="2691637"/>
            <a:ext cx="4946639" cy="3189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65110" y="1204721"/>
            <a:ext cx="8266175" cy="144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65111" y="2691638"/>
            <a:ext cx="494664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65111" y="3515550"/>
            <a:ext cx="4946644" cy="236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076866" y="2691162"/>
            <a:ext cx="494664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076866" y="3515074"/>
            <a:ext cx="4946644" cy="236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565149" y="1203800"/>
            <a:ext cx="4114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5611813" y="1508252"/>
            <a:ext cx="5606518" cy="404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565149" y="2368295"/>
            <a:ext cx="4114800" cy="31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565149" y="1203800"/>
            <a:ext cx="4114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5631151" y="1096772"/>
            <a:ext cx="6096270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565149" y="2370666"/>
            <a:ext cx="41148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TR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TR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565150" y="543179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>
            <p:ph type="ctrTitle"/>
          </p:nvPr>
        </p:nvSpPr>
        <p:spPr>
          <a:xfrm>
            <a:off x="6562614" y="1625608"/>
            <a:ext cx="4655719" cy="2722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Play"/>
              <a:buNone/>
            </a:pPr>
            <a:r>
              <a:rPr lang="en-US" sz="6200"/>
              <a:t>AI Model for recycle using energy</a:t>
            </a:r>
            <a:endParaRPr/>
          </a:p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6562614" y="4466845"/>
            <a:ext cx="4655719" cy="204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Made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Abdulkhaliq sarwat 	         202202084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Ahmed Yasser 		         202201883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Ahmed Mohamed Abouelela       202202070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Anas Mahmoud Mohamed          202201304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36388" r="0" t="0"/>
          <a:stretch/>
        </p:blipFill>
        <p:spPr>
          <a:xfrm>
            <a:off x="20" y="10"/>
            <a:ext cx="603803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/>
          <p:nvPr/>
        </p:nvSpPr>
        <p:spPr>
          <a:xfrm>
            <a:off x="5830625" y="5623560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7493193" y="403123"/>
            <a:ext cx="4570988" cy="6233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This section introduces the Logical Framework as a tool for project management: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To reduce the environmental impact of Google's data centers through AI algorithms.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Goals: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Reduce energy and water usage, achieve cost savings, enhance reputation and competitiveness, demonstrate sustainability commitment.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Outcomes: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Installation of operational AI algorithms, 20% reduction in energy and water usage, $10 million cost savings, enhanced reputation, and demonstrated commitment to sustainability.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Assumptions: </a:t>
            </a: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Effective AI algorithms, proper personnel training, timely and budget-compliant project completion, and support from stakeholders.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b="0" i="0" lang="en-US" sz="1800" u="none" strike="noStrike">
                <a:latin typeface="Arial"/>
                <a:ea typeface="Arial"/>
                <a:cs typeface="Arial"/>
                <a:sym typeface="Arial"/>
              </a:rPr>
              <a:t>The Logical Framework aligns activities with objectives and identifies key assumptions for successful project execution.</a:t>
            </a:r>
            <a:endParaRPr sz="1800"/>
          </a:p>
        </p:txBody>
      </p:sp>
      <p:pic>
        <p:nvPicPr>
          <p:cNvPr descr="Puzzle pieces"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20070" r="12365" t="0"/>
          <a:stretch/>
        </p:blipFill>
        <p:spPr>
          <a:xfrm>
            <a:off x="20" y="10"/>
            <a:ext cx="696773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>
            <a:off x="676032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797106" y="1625608"/>
            <a:ext cx="3882844" cy="2722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thanks</a:t>
            </a:r>
            <a:endParaRPr/>
          </a:p>
        </p:txBody>
      </p:sp>
      <p:pic>
        <p:nvPicPr>
          <p:cNvPr descr="Exclamation mark on a yellow background"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18358" r="5441" t="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/>
          <p:nvPr/>
        </p:nvSpPr>
        <p:spPr>
          <a:xfrm>
            <a:off x="501575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65149" y="1204721"/>
            <a:ext cx="41147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Background and Business Opportunity: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565150" y="2691637"/>
            <a:ext cx="4451660" cy="3974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This section provides an overview of the environmental impact of Google's data centers and introduces the proposed project as a solution to address these challenges. It outlines the business opportunity for Google, emphasizing the increasing demand for sustainable solutions.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opportunity not only aligns with environmental goals but also presents potential cost savings and enhances the company's brand reputation.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One glowing fluorescent bulb amonst unlit incandescent bulbs"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11803" r="11995" t="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5016810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1217667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565149" y="1204721"/>
            <a:ext cx="547290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Objectives of the Project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65150" y="2691638"/>
            <a:ext cx="6120785" cy="386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This section outlines the primary and secondary objectives of the project in four phases: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200" u="none" strike="noStrike">
                <a:latin typeface="Arial"/>
                <a:ea typeface="Arial"/>
                <a:cs typeface="Arial"/>
                <a:sym typeface="Arial"/>
              </a:rPr>
              <a:t>Phase 1 (Research and Planning): </a:t>
            </a: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Understanding current energy and water usage, developing AI algorithms, and identifying necessary resources.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200" u="none" strike="noStrike">
                <a:latin typeface="Arial"/>
                <a:ea typeface="Arial"/>
                <a:cs typeface="Arial"/>
                <a:sym typeface="Arial"/>
              </a:rPr>
              <a:t>Phase 2 (Implementation): </a:t>
            </a: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Installing AI algorithms, training personnel, and monitoring effectiveness.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200" u="none" strike="noStrike">
                <a:latin typeface="Arial"/>
                <a:ea typeface="Arial"/>
                <a:cs typeface="Arial"/>
                <a:sym typeface="Arial"/>
              </a:rPr>
              <a:t>Phase 3 (Optimization): </a:t>
            </a: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Analyzing data to identify areas for improvement, implementing changes, and evaluating effectiveness.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200" u="none" strike="noStrike">
                <a:latin typeface="Arial"/>
                <a:ea typeface="Arial"/>
                <a:cs typeface="Arial"/>
                <a:sym typeface="Arial"/>
              </a:rPr>
              <a:t>Phase 4 (Expansion): </a:t>
            </a: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Scaling the project to additional data centers, addressing other environmental impacts, and continuous monitoring.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b="0" i="0" lang="en-US" sz="1200" u="none" strike="noStrike">
                <a:latin typeface="Arial"/>
                <a:ea typeface="Arial"/>
                <a:cs typeface="Arial"/>
                <a:sym typeface="Arial"/>
              </a:rPr>
              <a:t>Secondary objectives include cost savings, improved efficiency, sustainability, competitive advantage, and scalability.</a:t>
            </a:r>
            <a:endParaRPr sz="1200"/>
          </a:p>
        </p:txBody>
      </p:sp>
      <p:pic>
        <p:nvPicPr>
          <p:cNvPr descr="Bullseye"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8090" y="1497220"/>
            <a:ext cx="4127230" cy="412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 view of cubes connected with black lines"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26404" r="16481" t="0"/>
          <a:stretch/>
        </p:blipFill>
        <p:spPr>
          <a:xfrm>
            <a:off x="1764" y="10"/>
            <a:ext cx="522247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-2" y="1096772"/>
            <a:ext cx="5222474" cy="5761228"/>
          </a:xfrm>
          <a:prstGeom prst="rect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32000">
                <a:srgbClr val="000000">
                  <a:alpha val="66666"/>
                </a:srgbClr>
              </a:gs>
              <a:gs pos="99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565149" y="1553972"/>
            <a:ext cx="4114800" cy="4064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Project Constraints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096000" y="1553972"/>
            <a:ext cx="5530839" cy="4327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This section identifies constraints to the project's success: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700" u="none" strike="noStrike">
                <a:latin typeface="Arial"/>
                <a:ea typeface="Arial"/>
                <a:cs typeface="Arial"/>
                <a:sym typeface="Arial"/>
              </a:rPr>
              <a:t>Scope: </a:t>
            </a: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Limited to energy and water usage, excluding recycling and waste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700" u="none" strike="noStrike">
                <a:latin typeface="Arial"/>
                <a:ea typeface="Arial"/>
                <a:cs typeface="Arial"/>
                <a:sym typeface="Arial"/>
              </a:rPr>
              <a:t>Risk: </a:t>
            </a: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Involving technical challenges, resistance to change, and data privacy concerns.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700" u="none" strike="noStrike">
                <a:latin typeface="Arial"/>
                <a:ea typeface="Arial"/>
                <a:cs typeface="Arial"/>
                <a:sym typeface="Arial"/>
              </a:rPr>
              <a:t>Communication Plan: </a:t>
            </a: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Emphasizing effective communication to address technical challenges and ensure stakeholder engagement.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700" u="none" strike="noStrike">
                <a:latin typeface="Arial"/>
                <a:ea typeface="Arial"/>
                <a:cs typeface="Arial"/>
                <a:sym typeface="Arial"/>
              </a:rPr>
              <a:t>Resources: </a:t>
            </a:r>
            <a:r>
              <a:rPr b="0" i="0" lang="en-US" sz="1700" u="none" strike="noStrike">
                <a:latin typeface="Arial"/>
                <a:ea typeface="Arial"/>
                <a:cs typeface="Arial"/>
                <a:sym typeface="Arial"/>
              </a:rPr>
              <a:t>The need for careful management of personnel, equipment, and funding.</a:t>
            </a:r>
            <a:endParaRPr sz="1700"/>
          </a:p>
        </p:txBody>
      </p:sp>
      <p:sp>
        <p:nvSpPr>
          <p:cNvPr id="167" name="Google Shape;167;p18"/>
          <p:cNvSpPr/>
          <p:nvPr/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01680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328000" y="1204727"/>
            <a:ext cx="43521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How we will manage the risks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65150" y="2691638"/>
            <a:ext cx="4114799" cy="318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This section outlines strategies for risk management: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300" u="none" strike="noStrike">
                <a:latin typeface="Arial"/>
                <a:ea typeface="Arial"/>
                <a:cs typeface="Arial"/>
                <a:sym typeface="Arial"/>
              </a:rPr>
              <a:t>Risk Identification: </a:t>
            </a: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Thoroughly identifying potential risks, both internal and external.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300" u="none" strike="noStrike">
                <a:latin typeface="Arial"/>
                <a:ea typeface="Arial"/>
                <a:cs typeface="Arial"/>
                <a:sym typeface="Arial"/>
              </a:rPr>
              <a:t>Risk Mitigation: </a:t>
            </a: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Implementing strategies to mitigate identified risks.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300" u="none" strike="noStrike">
                <a:latin typeface="Arial"/>
                <a:ea typeface="Arial"/>
                <a:cs typeface="Arial"/>
                <a:sym typeface="Arial"/>
              </a:rPr>
              <a:t>Risk Monitoring and Control: </a:t>
            </a: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Continuous monitoring of risks and implementing control measures.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b="1" i="0" lang="en-US" sz="1300" u="none" strike="noStrike">
                <a:latin typeface="Arial"/>
                <a:ea typeface="Arial"/>
                <a:cs typeface="Arial"/>
                <a:sym typeface="Arial"/>
              </a:rPr>
              <a:t>Contingency Planning: </a:t>
            </a:r>
            <a:r>
              <a:rPr b="0" i="0" lang="en-US" sz="1300" u="none" strike="noStrike">
                <a:latin typeface="Arial"/>
                <a:ea typeface="Arial"/>
                <a:cs typeface="Arial"/>
                <a:sym typeface="Arial"/>
              </a:rPr>
              <a:t>Developing contingency plans to address unforeseen issues.</a:t>
            </a:r>
            <a:endParaRPr sz="1300"/>
          </a:p>
        </p:txBody>
      </p:sp>
      <p:pic>
        <p:nvPicPr>
          <p:cNvPr descr="Graph on document with pen" id="177" name="Google Shape;177;p19"/>
          <p:cNvPicPr preferRelativeResize="0"/>
          <p:nvPr/>
        </p:nvPicPr>
        <p:blipFill rotWithShape="1">
          <a:blip r:embed="rId3">
            <a:alphaModFix/>
          </a:blip>
          <a:srcRect b="-1" l="22952" r="9229" t="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5016810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Cost:</a:t>
            </a:r>
            <a:br>
              <a:rPr lang="en-US"/>
            </a:b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567345" y="2984920"/>
            <a:ext cx="10648791" cy="2602659"/>
            <a:chOff x="2196" y="292520"/>
            <a:chExt cx="10648791" cy="2602659"/>
          </a:xfrm>
        </p:grpSpPr>
        <p:sp>
          <p:nvSpPr>
            <p:cNvPr id="190" name="Google Shape;190;p20"/>
            <p:cNvSpPr/>
            <p:nvPr/>
          </p:nvSpPr>
          <p:spPr>
            <a:xfrm>
              <a:off x="461094" y="292520"/>
              <a:ext cx="1435527" cy="1435527"/>
            </a:xfrm>
            <a:prstGeom prst="ellipse">
              <a:avLst/>
            </a:prstGeom>
            <a:solidFill>
              <a:srgbClr val="AAA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67026" y="598452"/>
              <a:ext cx="823663" cy="8236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196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2196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THE AI MODEL: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 TO $</a:t>
              </a:r>
              <a:r>
                <a:rPr lang="en-US" sz="1100">
                  <a:solidFill>
                    <a:schemeClr val="dk1"/>
                  </a:solidFill>
                </a:rPr>
                <a:t>6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MILLION, AS ESTIMATED BY OPEN AI.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226250" y="292520"/>
              <a:ext cx="1435527" cy="1435527"/>
            </a:xfrm>
            <a:prstGeom prst="ellipse">
              <a:avLst/>
            </a:prstGeom>
            <a:solidFill>
              <a:srgbClr val="81B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3532182" y="598452"/>
              <a:ext cx="823663" cy="8236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767352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2767352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IMPLEMENTATION COSTS: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INCLUDING INTEGRATION INTO EXISTING INFRASTRUCTURE.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91406" y="292520"/>
              <a:ext cx="1435527" cy="1435527"/>
            </a:xfrm>
            <a:prstGeom prst="ellipse">
              <a:avLst/>
            </a:prstGeom>
            <a:solidFill>
              <a:srgbClr val="45B9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297338" y="598452"/>
              <a:ext cx="823663" cy="8236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532507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5532507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MAINTENANCE COSTS: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RELATED TO UPDATING KNOWLEDGE BASES AND MONITORING PERFORMANCE.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756561" y="292520"/>
              <a:ext cx="1435527" cy="1435527"/>
            </a:xfrm>
            <a:prstGeom prst="ellipse">
              <a:avLst/>
            </a:prstGeom>
            <a:solidFill>
              <a:srgbClr val="33B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9062493" y="598452"/>
              <a:ext cx="823663" cy="8236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8297663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8297663" y="2175179"/>
              <a:ext cx="2353324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BENEFITS INCLUDE REDUCED ENERGY CONSUMPTION, SUSTAINABILITY ENHANCEMENT, COST SAVINGS, AND OPTIMIZED RESOURCE USAGE.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des on papers" id="214" name="Google Shape;214;p21"/>
          <p:cNvPicPr preferRelativeResize="0"/>
          <p:nvPr/>
        </p:nvPicPr>
        <p:blipFill rotWithShape="1">
          <a:blip r:embed="rId3">
            <a:alphaModFix/>
          </a:blip>
          <a:srcRect b="12122" l="0" r="0" t="3607"/>
          <a:stretch/>
        </p:blipFill>
        <p:spPr>
          <a:xfrm>
            <a:off x="0" y="-137642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/>
          <p:nvPr/>
        </p:nvSpPr>
        <p:spPr>
          <a:xfrm>
            <a:off x="0" y="2619755"/>
            <a:ext cx="10549940" cy="4238245"/>
          </a:xfrm>
          <a:prstGeom prst="rect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32000">
                <a:srgbClr val="000000">
                  <a:alpha val="66666"/>
                </a:srgbClr>
              </a:gs>
              <a:gs pos="99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0342508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78658" y="3648082"/>
            <a:ext cx="8871437" cy="139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Play"/>
              <a:buNone/>
            </a:pPr>
            <a:r>
              <a:rPr lang="en-US" sz="8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1217667" y="5618903"/>
            <a:ext cx="524933" cy="524933"/>
          </a:xfrm>
          <a:prstGeom prst="plus">
            <a:avLst>
              <a:gd fmla="val 3951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449400" y="894735"/>
            <a:ext cx="6346927" cy="545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Figures 1 and 2 provide visual representations of the positive impact of implementing AI in Google's data centers.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Figure 1 shows a 40% drop in Power Usage Effectiveness (PUE) after implementing machine learning control.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 Figure 2 illustrates continuous improvement in PUE across Google's data centers from 2008 to 2022.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showing a line of blue lines&#10;&#10;Description automatically generated with medium confidence"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03" y="314953"/>
            <a:ext cx="4605609" cy="1911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showing the number of changes in the market&#10;&#10;Description automatically generated with medium confidence" id="228" name="Google Shape;2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5278" y="3788410"/>
            <a:ext cx="5366722" cy="289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fmla="val 395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y question marks on black background"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77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0" y="1096772"/>
            <a:ext cx="11626840" cy="2374362"/>
          </a:xfrm>
          <a:prstGeom prst="rect">
            <a:avLst/>
          </a:prstGeom>
          <a:gradFill>
            <a:gsLst>
              <a:gs pos="0">
                <a:srgbClr val="000000">
                  <a:alpha val="54901"/>
                </a:srgbClr>
              </a:gs>
              <a:gs pos="32000">
                <a:srgbClr val="000000">
                  <a:alpha val="66666"/>
                </a:srgbClr>
              </a:gs>
              <a:gs pos="99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419408" y="2798169"/>
            <a:ext cx="524933" cy="524933"/>
          </a:xfrm>
          <a:prstGeom prst="plus">
            <a:avLst>
              <a:gd fmla="val 395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>
            <p:ph type="title"/>
          </p:nvPr>
        </p:nvSpPr>
        <p:spPr>
          <a:xfrm>
            <a:off x="562326" y="1344273"/>
            <a:ext cx="8037575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Play"/>
              <a:buNone/>
            </a:pPr>
            <a:r>
              <a:rPr lang="en-US" sz="6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 Logical Framework: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ridVTI">
  <a:themeElements>
    <a:clrScheme name="AnalogousFromRegularSeedRightStep">
      <a:dk1>
        <a:srgbClr val="000000"/>
      </a:dk1>
      <a:lt1>
        <a:srgbClr val="FFFFFF"/>
      </a:lt1>
      <a:dk2>
        <a:srgbClr val="2F2F1B"/>
      </a:dk2>
      <a:lt2>
        <a:srgbClr val="F0F2F3"/>
      </a:lt2>
      <a:accent1>
        <a:srgbClr val="D2903E"/>
      </a:accent1>
      <a:accent2>
        <a:srgbClr val="AAA627"/>
      </a:accent2>
      <a:accent3>
        <a:srgbClr val="81B134"/>
      </a:accent3>
      <a:accent4>
        <a:srgbClr val="46B92A"/>
      </a:accent4>
      <a:accent5>
        <a:srgbClr val="36B953"/>
      </a:accent5>
      <a:accent6>
        <a:srgbClr val="2AB884"/>
      </a:accent6>
      <a:hlink>
        <a:srgbClr val="447CC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ridVTI">
  <a:themeElements>
    <a:clrScheme name="AnalogousFromRegularSeedRightStep">
      <a:dk1>
        <a:srgbClr val="000000"/>
      </a:dk1>
      <a:lt1>
        <a:srgbClr val="FFFFFF"/>
      </a:lt1>
      <a:dk2>
        <a:srgbClr val="2F2F1B"/>
      </a:dk2>
      <a:lt2>
        <a:srgbClr val="F0F2F3"/>
      </a:lt2>
      <a:accent1>
        <a:srgbClr val="D2903E"/>
      </a:accent1>
      <a:accent2>
        <a:srgbClr val="AAA627"/>
      </a:accent2>
      <a:accent3>
        <a:srgbClr val="81B134"/>
      </a:accent3>
      <a:accent4>
        <a:srgbClr val="46B92A"/>
      </a:accent4>
      <a:accent5>
        <a:srgbClr val="36B953"/>
      </a:accent5>
      <a:accent6>
        <a:srgbClr val="2AB884"/>
      </a:accent6>
      <a:hlink>
        <a:srgbClr val="447CC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