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Lst>
  <p:sldSz cy="10287000" cx="18288000"/>
  <p:notesSz cx="18288000" cy="10287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7924800" cy="515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10358438" y="0"/>
            <a:ext cx="7924800" cy="5159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828800" y="4951413"/>
            <a:ext cx="14630400" cy="40497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771063"/>
            <a:ext cx="7924800" cy="51593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10358438" y="9771063"/>
            <a:ext cx="7924800" cy="51593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1828800" y="4951413"/>
            <a:ext cx="14630400" cy="40497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6057900" y="1285875"/>
            <a:ext cx="6172200" cy="34718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1015981" y="1020760"/>
            <a:ext cx="16256037" cy="2263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500">
                <a:solidFill>
                  <a:srgbClr val="0A0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914400" y="2366010"/>
            <a:ext cx="1645920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3"/>
          <p:cNvSpPr txBox="1"/>
          <p:nvPr>
            <p:ph type="ctrTitle"/>
          </p:nvPr>
        </p:nvSpPr>
        <p:spPr>
          <a:xfrm>
            <a:off x="1016022" y="1015999"/>
            <a:ext cx="16255955" cy="45974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500">
                <a:solidFill>
                  <a:srgbClr val="0A0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015635" y="5691845"/>
            <a:ext cx="16256728" cy="12827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300">
                <a:solidFill>
                  <a:srgbClr val="FAFD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4"/>
          <p:cNvSpPr txBox="1"/>
          <p:nvPr>
            <p:ph type="title"/>
          </p:nvPr>
        </p:nvSpPr>
        <p:spPr>
          <a:xfrm>
            <a:off x="1015981" y="1020760"/>
            <a:ext cx="16256037" cy="2263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500">
                <a:solidFill>
                  <a:srgbClr val="0A0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4"/>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5" name="Shape 35"/>
        <p:cNvGrpSpPr/>
        <p:nvPr/>
      </p:nvGrpSpPr>
      <p:grpSpPr>
        <a:xfrm>
          <a:off x="0" y="0"/>
          <a:ext cx="0" cy="0"/>
          <a:chOff x="0" y="0"/>
          <a:chExt cx="0" cy="0"/>
        </a:xfrm>
      </p:grpSpPr>
      <p:sp>
        <p:nvSpPr>
          <p:cNvPr id="36" name="Google Shape;36;p5"/>
          <p:cNvSpPr txBox="1"/>
          <p:nvPr>
            <p:ph type="title"/>
          </p:nvPr>
        </p:nvSpPr>
        <p:spPr>
          <a:xfrm>
            <a:off x="1015981" y="1020760"/>
            <a:ext cx="16256037" cy="2263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7500">
                <a:solidFill>
                  <a:srgbClr val="0A0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Arial"/>
                <a:ea typeface="Arial"/>
                <a:cs typeface="Arial"/>
                <a:sym typeface="Arial"/>
              </a:defRPr>
            </a:lvl1pPr>
            <a:lvl2pPr indent="0" lvl="1" marL="0" algn="r">
              <a:spcBef>
                <a:spcPts val="0"/>
              </a:spcBef>
              <a:buNone/>
              <a:defRPr sz="1800">
                <a:solidFill>
                  <a:srgbClr val="888888"/>
                </a:solidFill>
                <a:latin typeface="Arial"/>
                <a:ea typeface="Arial"/>
                <a:cs typeface="Arial"/>
                <a:sym typeface="Arial"/>
              </a:defRPr>
            </a:lvl2pPr>
            <a:lvl3pPr indent="0" lvl="2" marL="0" algn="r">
              <a:spcBef>
                <a:spcPts val="0"/>
              </a:spcBef>
              <a:buNone/>
              <a:defRPr sz="1800">
                <a:solidFill>
                  <a:srgbClr val="888888"/>
                </a:solidFill>
                <a:latin typeface="Arial"/>
                <a:ea typeface="Arial"/>
                <a:cs typeface="Arial"/>
                <a:sym typeface="Arial"/>
              </a:defRPr>
            </a:lvl3pPr>
            <a:lvl4pPr indent="0" lvl="3" marL="0" algn="r">
              <a:spcBef>
                <a:spcPts val="0"/>
              </a:spcBef>
              <a:buNone/>
              <a:defRPr sz="1800">
                <a:solidFill>
                  <a:srgbClr val="888888"/>
                </a:solidFill>
                <a:latin typeface="Arial"/>
                <a:ea typeface="Arial"/>
                <a:cs typeface="Arial"/>
                <a:sym typeface="Arial"/>
              </a:defRPr>
            </a:lvl4pPr>
            <a:lvl5pPr indent="0" lvl="4" marL="0" algn="r">
              <a:spcBef>
                <a:spcPts val="0"/>
              </a:spcBef>
              <a:buNone/>
              <a:defRPr sz="1800">
                <a:solidFill>
                  <a:srgbClr val="888888"/>
                </a:solidFill>
                <a:latin typeface="Arial"/>
                <a:ea typeface="Arial"/>
                <a:cs typeface="Arial"/>
                <a:sym typeface="Arial"/>
              </a:defRPr>
            </a:lvl5pPr>
            <a:lvl6pPr indent="0" lvl="5" marL="0" algn="r">
              <a:spcBef>
                <a:spcPts val="0"/>
              </a:spcBef>
              <a:buNone/>
              <a:defRPr sz="1800">
                <a:solidFill>
                  <a:srgbClr val="888888"/>
                </a:solidFill>
                <a:latin typeface="Arial"/>
                <a:ea typeface="Arial"/>
                <a:cs typeface="Arial"/>
                <a:sym typeface="Arial"/>
              </a:defRPr>
            </a:lvl6pPr>
            <a:lvl7pPr indent="0" lvl="6" marL="0" algn="r">
              <a:spcBef>
                <a:spcPts val="0"/>
              </a:spcBef>
              <a:buNone/>
              <a:defRPr sz="1800">
                <a:solidFill>
                  <a:srgbClr val="888888"/>
                </a:solidFill>
                <a:latin typeface="Arial"/>
                <a:ea typeface="Arial"/>
                <a:cs typeface="Arial"/>
                <a:sym typeface="Arial"/>
              </a:defRPr>
            </a:lvl7pPr>
            <a:lvl8pPr indent="0" lvl="7" marL="0" algn="r">
              <a:spcBef>
                <a:spcPts val="0"/>
              </a:spcBef>
              <a:buNone/>
              <a:defRPr sz="1800">
                <a:solidFill>
                  <a:srgbClr val="888888"/>
                </a:solidFill>
                <a:latin typeface="Arial"/>
                <a:ea typeface="Arial"/>
                <a:cs typeface="Arial"/>
                <a:sym typeface="Arial"/>
              </a:defRPr>
            </a:lvl8pPr>
            <a:lvl9pPr indent="0" lvl="8" marL="0" algn="r">
              <a:spcBef>
                <a:spcPts val="0"/>
              </a:spcBef>
              <a:buNone/>
              <a:defRPr sz="18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solidFill>
            <a:srgbClr val="FAFD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 name="Google Shape;11;p1"/>
          <p:cNvSpPr txBox="1"/>
          <p:nvPr>
            <p:ph type="title"/>
          </p:nvPr>
        </p:nvSpPr>
        <p:spPr>
          <a:xfrm>
            <a:off x="1015981" y="1020760"/>
            <a:ext cx="16256037" cy="22637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7500" u="none" cap="none" strike="noStrike">
                <a:solidFill>
                  <a:srgbClr val="0A0E1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914400" y="2366010"/>
            <a:ext cx="16459200" cy="67894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8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8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8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8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8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8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800" u="none" cap="none" strike="noStrike">
                <a:latin typeface="Arial"/>
                <a:ea typeface="Arial"/>
                <a:cs typeface="Arial"/>
                <a:sym typeface="Arial"/>
              </a:defRPr>
            </a:lvl9pPr>
          </a:lstStyle>
          <a:p/>
        </p:txBody>
      </p:sp>
      <p:sp>
        <p:nvSpPr>
          <p:cNvPr id="13" name="Google Shape;13;p1"/>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sz="1800" u="none">
                <a:solidFill>
                  <a:srgbClr val="888888"/>
                </a:solidFill>
                <a:latin typeface="Arial"/>
                <a:ea typeface="Arial"/>
                <a:cs typeface="Arial"/>
                <a:sym typeface="Arial"/>
              </a:defRPr>
            </a:lvl1pPr>
            <a:lvl2pPr indent="0" lvl="1" marL="0" marR="0" rtl="0" algn="r">
              <a:spcBef>
                <a:spcPts val="0"/>
              </a:spcBef>
              <a:buNone/>
              <a:defRPr b="0" sz="1800" u="none">
                <a:solidFill>
                  <a:srgbClr val="888888"/>
                </a:solidFill>
                <a:latin typeface="Arial"/>
                <a:ea typeface="Arial"/>
                <a:cs typeface="Arial"/>
                <a:sym typeface="Arial"/>
              </a:defRPr>
            </a:lvl2pPr>
            <a:lvl3pPr indent="0" lvl="2" marL="0" marR="0" rtl="0" algn="r">
              <a:spcBef>
                <a:spcPts val="0"/>
              </a:spcBef>
              <a:buNone/>
              <a:defRPr b="0" sz="1800" u="none">
                <a:solidFill>
                  <a:srgbClr val="888888"/>
                </a:solidFill>
                <a:latin typeface="Arial"/>
                <a:ea typeface="Arial"/>
                <a:cs typeface="Arial"/>
                <a:sym typeface="Arial"/>
              </a:defRPr>
            </a:lvl3pPr>
            <a:lvl4pPr indent="0" lvl="3" marL="0" marR="0" rtl="0" algn="r">
              <a:spcBef>
                <a:spcPts val="0"/>
              </a:spcBef>
              <a:buNone/>
              <a:defRPr b="0" sz="1800" u="none">
                <a:solidFill>
                  <a:srgbClr val="888888"/>
                </a:solidFill>
                <a:latin typeface="Arial"/>
                <a:ea typeface="Arial"/>
                <a:cs typeface="Arial"/>
                <a:sym typeface="Arial"/>
              </a:defRPr>
            </a:lvl4pPr>
            <a:lvl5pPr indent="0" lvl="4" marL="0" marR="0" rtl="0" algn="r">
              <a:spcBef>
                <a:spcPts val="0"/>
              </a:spcBef>
              <a:buNone/>
              <a:defRPr b="0" sz="1800" u="none">
                <a:solidFill>
                  <a:srgbClr val="888888"/>
                </a:solidFill>
                <a:latin typeface="Arial"/>
                <a:ea typeface="Arial"/>
                <a:cs typeface="Arial"/>
                <a:sym typeface="Arial"/>
              </a:defRPr>
            </a:lvl5pPr>
            <a:lvl6pPr indent="0" lvl="5" marL="0" marR="0" rtl="0" algn="r">
              <a:spcBef>
                <a:spcPts val="0"/>
              </a:spcBef>
              <a:buNone/>
              <a:defRPr b="0" sz="1800" u="none">
                <a:solidFill>
                  <a:srgbClr val="888888"/>
                </a:solidFill>
                <a:latin typeface="Arial"/>
                <a:ea typeface="Arial"/>
                <a:cs typeface="Arial"/>
                <a:sym typeface="Arial"/>
              </a:defRPr>
            </a:lvl6pPr>
            <a:lvl7pPr indent="0" lvl="6" marL="0" marR="0" rtl="0" algn="r">
              <a:spcBef>
                <a:spcPts val="0"/>
              </a:spcBef>
              <a:buNone/>
              <a:defRPr b="0" sz="1800" u="none">
                <a:solidFill>
                  <a:srgbClr val="888888"/>
                </a:solidFill>
                <a:latin typeface="Arial"/>
                <a:ea typeface="Arial"/>
                <a:cs typeface="Arial"/>
                <a:sym typeface="Arial"/>
              </a:defRPr>
            </a:lvl7pPr>
            <a:lvl8pPr indent="0" lvl="7" marL="0" marR="0" rtl="0" algn="r">
              <a:spcBef>
                <a:spcPts val="0"/>
              </a:spcBef>
              <a:buNone/>
              <a:defRPr b="0" sz="1800" u="none">
                <a:solidFill>
                  <a:srgbClr val="888888"/>
                </a:solidFill>
                <a:latin typeface="Arial"/>
                <a:ea typeface="Arial"/>
                <a:cs typeface="Arial"/>
                <a:sym typeface="Arial"/>
              </a:defRPr>
            </a:lvl8pPr>
            <a:lvl9pPr indent="0" lvl="8" marL="0" marR="0" rtl="0" algn="r">
              <a:spcBef>
                <a:spcPts val="0"/>
              </a:spcBef>
              <a:buNone/>
              <a:defRPr b="0" sz="18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nvSpPr>
        <p:spPr>
          <a:xfrm>
            <a:off x="2206658" y="1437640"/>
            <a:ext cx="10366342" cy="4645502"/>
          </a:xfrm>
          <a:prstGeom prst="rect">
            <a:avLst/>
          </a:prstGeom>
          <a:noFill/>
          <a:ln>
            <a:noFill/>
          </a:ln>
        </p:spPr>
        <p:txBody>
          <a:bodyPr anchorCtr="0" anchor="t" bIns="0" lIns="0" spcFirstLastPara="1" rIns="0" wrap="square" tIns="15875">
            <a:spAutoFit/>
          </a:bodyPr>
          <a:lstStyle/>
          <a:p>
            <a:pPr indent="0" lvl="0" marL="12700" marR="0" rtl="0" algn="l">
              <a:spcBef>
                <a:spcPts val="0"/>
              </a:spcBef>
              <a:spcAft>
                <a:spcPts val="0"/>
              </a:spcAft>
              <a:buNone/>
            </a:pPr>
            <a:br>
              <a:rPr b="1" i="0" lang="es-ES" sz="6000">
                <a:solidFill>
                  <a:srgbClr val="011554"/>
                </a:solidFill>
                <a:latin typeface="Arial"/>
                <a:ea typeface="Arial"/>
                <a:cs typeface="Arial"/>
                <a:sym typeface="Arial"/>
              </a:rPr>
            </a:br>
            <a:endParaRPr b="1" i="0" sz="6000">
              <a:solidFill>
                <a:srgbClr val="011554"/>
              </a:solidFill>
              <a:latin typeface="Arial"/>
              <a:ea typeface="Arial"/>
              <a:cs typeface="Arial"/>
              <a:sym typeface="Arial"/>
            </a:endParaRPr>
          </a:p>
          <a:p>
            <a:pPr indent="0" lvl="0" marL="12700" marR="0" rtl="0" algn="l">
              <a:spcBef>
                <a:spcPts val="125"/>
              </a:spcBef>
              <a:spcAft>
                <a:spcPts val="0"/>
              </a:spcAft>
              <a:buNone/>
            </a:pPr>
            <a:br>
              <a:rPr b="1" i="0" lang="es-ES" sz="6000">
                <a:solidFill>
                  <a:srgbClr val="011554"/>
                </a:solidFill>
                <a:latin typeface="Arial"/>
                <a:ea typeface="Arial"/>
                <a:cs typeface="Arial"/>
                <a:sym typeface="Arial"/>
              </a:rPr>
            </a:br>
            <a:br>
              <a:rPr b="1" i="0" lang="es-ES" sz="6000">
                <a:solidFill>
                  <a:srgbClr val="011554"/>
                </a:solidFill>
                <a:latin typeface="Arial"/>
                <a:ea typeface="Arial"/>
                <a:cs typeface="Arial"/>
                <a:sym typeface="Arial"/>
              </a:rPr>
            </a:br>
            <a:endParaRPr b="1" i="0" sz="6000">
              <a:solidFill>
                <a:srgbClr val="011554"/>
              </a:solidFill>
              <a:latin typeface="Arial"/>
              <a:ea typeface="Arial"/>
              <a:cs typeface="Arial"/>
              <a:sym typeface="Arial"/>
            </a:endParaRPr>
          </a:p>
        </p:txBody>
      </p:sp>
      <p:sp>
        <p:nvSpPr>
          <p:cNvPr id="49" name="Google Shape;49;p7"/>
          <p:cNvSpPr txBox="1"/>
          <p:nvPr>
            <p:ph type="title"/>
          </p:nvPr>
        </p:nvSpPr>
        <p:spPr>
          <a:xfrm>
            <a:off x="233240" y="498280"/>
            <a:ext cx="14313178" cy="93936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s-ES" sz="6000">
                <a:solidFill>
                  <a:schemeClr val="dk1"/>
                </a:solidFill>
                <a:latin typeface="Arial"/>
                <a:ea typeface="Arial"/>
                <a:cs typeface="Arial"/>
                <a:sym typeface="Arial"/>
              </a:rPr>
              <a:t>Pre evaluación crediticia automática </a:t>
            </a:r>
            <a:endParaRPr/>
          </a:p>
        </p:txBody>
      </p:sp>
      <p:sp>
        <p:nvSpPr>
          <p:cNvPr id="50" name="Google Shape;50;p7"/>
          <p:cNvSpPr txBox="1"/>
          <p:nvPr/>
        </p:nvSpPr>
        <p:spPr>
          <a:xfrm>
            <a:off x="685800" y="2589557"/>
            <a:ext cx="14313178" cy="6987169"/>
          </a:xfrm>
          <a:prstGeom prst="rect">
            <a:avLst/>
          </a:prstGeom>
          <a:noFill/>
          <a:ln>
            <a:noFill/>
          </a:ln>
        </p:spPr>
        <p:txBody>
          <a:bodyPr anchorCtr="0" anchor="t" bIns="0" lIns="0" spcFirstLastPara="1" rIns="0" wrap="square" tIns="15875">
            <a:spAutoFit/>
          </a:bodyPr>
          <a:lstStyle/>
          <a:p>
            <a:pPr indent="0" lvl="0" marL="12700" marR="0" rtl="0" algn="l">
              <a:spcBef>
                <a:spcPts val="0"/>
              </a:spcBef>
              <a:spcAft>
                <a:spcPts val="0"/>
              </a:spcAft>
              <a:buNone/>
            </a:pPr>
            <a:r>
              <a:rPr b="0" i="0" lang="es-ES" sz="3200">
                <a:solidFill>
                  <a:schemeClr val="dk1"/>
                </a:solidFill>
                <a:latin typeface="Arial"/>
                <a:ea typeface="Arial"/>
                <a:cs typeface="Arial"/>
                <a:sym typeface="Arial"/>
              </a:rPr>
              <a:t>El banco Wiesse ha registrado problemas en su cartera de créditos otorgados. Entonces deciden que quieren diseñar nuevas estrategias control de entrega de prestamos con un sistema de preevaluación soportado en Machine Learning.  </a:t>
            </a:r>
            <a:endParaRPr/>
          </a:p>
          <a:p>
            <a:pPr indent="0" lvl="0" marL="12700" marR="0" rtl="0" algn="l">
              <a:spcBef>
                <a:spcPts val="125"/>
              </a:spcBef>
              <a:spcAft>
                <a:spcPts val="0"/>
              </a:spcAft>
              <a:buNone/>
            </a:pPr>
            <a:r>
              <a:t/>
            </a:r>
            <a:endParaRPr b="0" i="0" sz="3200">
              <a:solidFill>
                <a:schemeClr val="dk1"/>
              </a:solidFill>
              <a:latin typeface="Arial"/>
              <a:ea typeface="Arial"/>
              <a:cs typeface="Arial"/>
              <a:sym typeface="Arial"/>
            </a:endParaRPr>
          </a:p>
          <a:p>
            <a:pPr indent="0" lvl="0" marL="12700" marR="0" rtl="0" algn="l">
              <a:spcBef>
                <a:spcPts val="125"/>
              </a:spcBef>
              <a:spcAft>
                <a:spcPts val="0"/>
              </a:spcAft>
              <a:buNone/>
            </a:pPr>
            <a:r>
              <a:rPr b="0" i="0" lang="es-ES" sz="3200">
                <a:solidFill>
                  <a:schemeClr val="dk1"/>
                </a:solidFill>
                <a:latin typeface="Arial"/>
                <a:ea typeface="Arial"/>
                <a:cs typeface="Arial"/>
                <a:sym typeface="Arial"/>
              </a:rPr>
              <a:t>Un buen diseño de modelo Machine Learning conllevará a mejorará la predicción de la probabilidad de que alguien experimente dificultades financieras en los próximos dos años. Este modelo ayudara a los ejecutivo del banco para tener un control del riesgo de entrega de prestamos.</a:t>
            </a:r>
            <a:endParaRPr/>
          </a:p>
          <a:p>
            <a:pPr indent="0" lvl="0" marL="12700" marR="0" rtl="0" algn="l">
              <a:spcBef>
                <a:spcPts val="125"/>
              </a:spcBef>
              <a:spcAft>
                <a:spcPts val="0"/>
              </a:spcAft>
              <a:buNone/>
            </a:pPr>
            <a:r>
              <a:t/>
            </a:r>
            <a:endParaRPr b="0" i="0" sz="3200">
              <a:solidFill>
                <a:schemeClr val="dk1"/>
              </a:solidFill>
              <a:latin typeface="Arial"/>
              <a:ea typeface="Arial"/>
              <a:cs typeface="Arial"/>
              <a:sym typeface="Arial"/>
            </a:endParaRPr>
          </a:p>
          <a:p>
            <a:pPr indent="0" lvl="0" marL="12700" marR="0" rtl="0" algn="l">
              <a:spcBef>
                <a:spcPts val="125"/>
              </a:spcBef>
              <a:spcAft>
                <a:spcPts val="0"/>
              </a:spcAft>
              <a:buNone/>
            </a:pPr>
            <a:r>
              <a:t/>
            </a:r>
            <a:endParaRPr b="0" i="0" sz="3200">
              <a:solidFill>
                <a:schemeClr val="dk1"/>
              </a:solidFill>
              <a:latin typeface="Arial"/>
              <a:ea typeface="Arial"/>
              <a:cs typeface="Arial"/>
              <a:sym typeface="Arial"/>
            </a:endParaRPr>
          </a:p>
          <a:p>
            <a:pPr indent="0" lvl="0" marL="12700" marR="0" rtl="0" algn="l">
              <a:spcBef>
                <a:spcPts val="125"/>
              </a:spcBef>
              <a:spcAft>
                <a:spcPts val="0"/>
              </a:spcAft>
              <a:buNone/>
            </a:pPr>
            <a:r>
              <a:rPr b="0" i="0" lang="es-ES" sz="3200">
                <a:solidFill>
                  <a:schemeClr val="dk1"/>
                </a:solidFill>
                <a:latin typeface="Arial"/>
                <a:ea typeface="Arial"/>
                <a:cs typeface="Arial"/>
                <a:sym typeface="Arial"/>
              </a:rPr>
              <a:t>Para lograr esta labor se ha revisado 3 años de otorgación histórica crediticia de los clientes en prestamos.</a:t>
            </a:r>
            <a:endParaRPr/>
          </a:p>
          <a:p>
            <a:pPr indent="0" lvl="0" marL="12700" marR="0" rtl="0" algn="l">
              <a:spcBef>
                <a:spcPts val="125"/>
              </a:spcBef>
              <a:spcAft>
                <a:spcPts val="0"/>
              </a:spcAft>
              <a:buNone/>
            </a:pPr>
            <a:r>
              <a:t/>
            </a:r>
            <a:endParaRPr b="0" i="0" sz="3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