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7" r:id="rId3"/>
    <p:sldId id="283" r:id="rId4"/>
    <p:sldId id="285" r:id="rId5"/>
    <p:sldId id="284" r:id="rId6"/>
    <p:sldId id="286" r:id="rId7"/>
    <p:sldId id="287" r:id="rId8"/>
    <p:sldId id="289" r:id="rId9"/>
    <p:sldId id="290" r:id="rId10"/>
    <p:sldId id="291" r:id="rId11"/>
    <p:sldId id="292" r:id="rId12"/>
    <p:sldId id="293" r:id="rId13"/>
    <p:sldId id="294" r:id="rId14"/>
    <p:sldId id="282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howGuides="1">
      <p:cViewPr>
        <p:scale>
          <a:sx n="75" d="100"/>
          <a:sy n="75" d="100"/>
        </p:scale>
        <p:origin x="1824" y="93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2" descr="Icône Python - Téléchargement gratuit en PNG et vecteur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61" y="5955083"/>
            <a:ext cx="583830" cy="58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9/25/2020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9/25/2020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9/25/2020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Icône Python - Téléchargement gratuit en PNG et vecteurs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56" y="749104"/>
            <a:ext cx="583830" cy="58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Python : </a:t>
            </a:r>
            <a:r>
              <a:rPr lang="fr-FR" dirty="0" smtClean="0"/>
              <a:t>Les fonctions et procédures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récursivité</a:t>
            </a:r>
            <a:endParaRPr lang="fr-FR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57908" y="2204864"/>
            <a:ext cx="9782801" cy="4320480"/>
          </a:xfrm>
        </p:spPr>
        <p:txBody>
          <a:bodyPr>
            <a:normAutofit/>
          </a:bodyPr>
          <a:lstStyle/>
          <a:p>
            <a:r>
              <a:rPr lang="fr-FR" dirty="0" smtClean="0"/>
              <a:t>La récursivité est l’utilisation de la fonction définie a l’intérieur d’elle-même.</a:t>
            </a:r>
          </a:p>
          <a:p>
            <a:r>
              <a:rPr lang="fr-FR" dirty="0" smtClean="0"/>
              <a:t>La récursivité simplifie les fonctions et diminue la longueur du code.</a:t>
            </a:r>
          </a:p>
          <a:p>
            <a:r>
              <a:rPr lang="fr-FR" dirty="0" smtClean="0"/>
              <a:t>Propriétés de la récursivité:</a:t>
            </a:r>
          </a:p>
          <a:p>
            <a:pPr lvl="1"/>
            <a:r>
              <a:rPr lang="fr-FR" sz="2800" dirty="0"/>
              <a:t> </a:t>
            </a:r>
            <a:r>
              <a:rPr lang="fr-FR" dirty="0" smtClean="0">
                <a:solidFill>
                  <a:srgbClr val="FF0000"/>
                </a:solidFill>
              </a:rPr>
              <a:t>Nécessité</a:t>
            </a:r>
            <a:r>
              <a:rPr lang="fr-FR" dirty="0" smtClean="0"/>
              <a:t> de l’utilisation d’une </a:t>
            </a:r>
            <a:r>
              <a:rPr lang="fr-FR" b="1" dirty="0" smtClean="0">
                <a:solidFill>
                  <a:srgbClr val="FF0000"/>
                </a:solidFill>
              </a:rPr>
              <a:t>condition d’arrêt</a:t>
            </a:r>
          </a:p>
          <a:p>
            <a:pPr lvl="1"/>
            <a:r>
              <a:rPr lang="fr-FR" dirty="0" smtClean="0"/>
              <a:t> Appel de la fonction/procédure elle-même.</a:t>
            </a:r>
          </a:p>
        </p:txBody>
      </p:sp>
    </p:spTree>
    <p:extLst>
      <p:ext uri="{BB962C8B-B14F-4D97-AF65-F5344CB8AC3E}">
        <p14:creationId xmlns:p14="http://schemas.microsoft.com/office/powerpoint/2010/main" val="269753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+ d’infos : Les variables locales/globales</a:t>
            </a:r>
            <a:endParaRPr lang="fr-FR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57908" y="2204864"/>
            <a:ext cx="9782801" cy="4320480"/>
          </a:xfrm>
        </p:spPr>
        <p:txBody>
          <a:bodyPr>
            <a:normAutofit/>
          </a:bodyPr>
          <a:lstStyle/>
          <a:p>
            <a:r>
              <a:rPr lang="fr-FR" u="sng" dirty="0" smtClean="0"/>
              <a:t>Variable locale</a:t>
            </a:r>
            <a:r>
              <a:rPr lang="fr-FR" dirty="0" smtClean="0"/>
              <a:t> = variable créé à l’intérieur de la fonction mais agit comme s’il n’existe pas hors de la fonction</a:t>
            </a:r>
          </a:p>
          <a:p>
            <a:r>
              <a:rPr lang="fr-FR" u="sng" dirty="0" smtClean="0"/>
              <a:t>Variable globale</a:t>
            </a:r>
            <a:r>
              <a:rPr lang="fr-FR" dirty="0" smtClean="0"/>
              <a:t> = variable utilisé ( </a:t>
            </a:r>
            <a:r>
              <a:rPr lang="fr-FR" b="1" dirty="0" smtClean="0">
                <a:solidFill>
                  <a:srgbClr val="FF0000"/>
                </a:solidFill>
              </a:rPr>
              <a:t>initialisé</a:t>
            </a:r>
            <a:r>
              <a:rPr lang="fr-FR" dirty="0" smtClean="0"/>
              <a:t> ) hors de la fonction mais utilisé à l’intérieur de la fonction afin de changer sa valeur</a:t>
            </a:r>
          </a:p>
          <a:p>
            <a:r>
              <a:rPr lang="fr-FR" dirty="0" smtClean="0"/>
              <a:t>Utiliser les variables globales en utilisant la commande :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« </a:t>
            </a:r>
            <a:r>
              <a:rPr lang="fr-FR" dirty="0" smtClean="0">
                <a:solidFill>
                  <a:srgbClr val="7030A0"/>
                </a:solidFill>
              </a:rPr>
              <a:t>global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C000"/>
                </a:solidFill>
              </a:rPr>
              <a:t>nom_de_varriable</a:t>
            </a:r>
            <a:r>
              <a:rPr lang="fr-FR" dirty="0" smtClean="0"/>
              <a:t> » à l’intérieur de la fonction.</a:t>
            </a:r>
            <a:endParaRPr lang="fr-FR" dirty="0"/>
          </a:p>
          <a:p>
            <a:pPr marL="0" indent="0">
              <a:buNone/>
            </a:pPr>
            <a:r>
              <a:rPr lang="fr-FR" b="1" u="sng" dirty="0" smtClean="0">
                <a:solidFill>
                  <a:srgbClr val="FF0000"/>
                </a:solidFill>
              </a:rPr>
              <a:t>PS</a:t>
            </a:r>
            <a:r>
              <a:rPr lang="fr-FR" dirty="0" smtClean="0">
                <a:solidFill>
                  <a:srgbClr val="FF0000"/>
                </a:solidFill>
              </a:rPr>
              <a:t> : la variable doit être préalablement initialisé</a:t>
            </a:r>
          </a:p>
        </p:txBody>
      </p:sp>
    </p:spTree>
    <p:extLst>
      <p:ext uri="{BB962C8B-B14F-4D97-AF65-F5344CB8AC3E}">
        <p14:creationId xmlns:p14="http://schemas.microsoft.com/office/powerpoint/2010/main" val="372002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+ d’infos : Exemples</a:t>
            </a:r>
            <a:endParaRPr lang="fr-FR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364" y="1556792"/>
            <a:ext cx="8496944" cy="34338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689" y="5373216"/>
            <a:ext cx="5846293" cy="107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6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+ d’infos : Exemples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175" y="1556792"/>
            <a:ext cx="7597320" cy="35010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070" y="5445224"/>
            <a:ext cx="5377530" cy="92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z="7200" dirty="0" smtClean="0"/>
              <a:t>Merci pour votre attention</a:t>
            </a:r>
            <a:endParaRPr lang="fr-FR" sz="7200" dirty="0"/>
          </a:p>
        </p:txBody>
      </p:sp>
      <p:pic>
        <p:nvPicPr>
          <p:cNvPr id="2050" name="Picture 2" descr="Icône Python - Téléchargement gratuit en PNG et vecteu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08" y="3106169"/>
            <a:ext cx="1280965" cy="128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cône Python - Téléchargement gratuit en PNG et vecteu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692" y="3106169"/>
            <a:ext cx="1280965" cy="128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45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du cours</a:t>
            </a:r>
            <a:endParaRPr lang="fr-FR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06916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Introduction</a:t>
            </a:r>
          </a:p>
          <a:p>
            <a:r>
              <a:rPr lang="fr-FR" dirty="0"/>
              <a:t>Les procédures</a:t>
            </a:r>
            <a:endParaRPr lang="fr-FR" dirty="0" smtClean="0"/>
          </a:p>
          <a:p>
            <a:pPr lvl="1"/>
            <a:r>
              <a:rPr lang="fr-FR" dirty="0" smtClean="0"/>
              <a:t>Syntaxe</a:t>
            </a:r>
          </a:p>
          <a:p>
            <a:pPr lvl="1"/>
            <a:r>
              <a:rPr lang="fr-FR" dirty="0" smtClean="0"/>
              <a:t>Exemples</a:t>
            </a:r>
          </a:p>
          <a:p>
            <a:r>
              <a:rPr lang="fr-FR" dirty="0" smtClean="0"/>
              <a:t>Les fonctions</a:t>
            </a:r>
          </a:p>
          <a:p>
            <a:pPr lvl="1"/>
            <a:r>
              <a:rPr lang="fr-FR" dirty="0" smtClean="0"/>
              <a:t>Syntaxe</a:t>
            </a:r>
          </a:p>
          <a:p>
            <a:pPr lvl="1"/>
            <a:r>
              <a:rPr lang="fr-FR" dirty="0" smtClean="0"/>
              <a:t>Exemples</a:t>
            </a:r>
          </a:p>
          <a:p>
            <a:r>
              <a:rPr lang="fr-FR" dirty="0" smtClean="0"/>
              <a:t>Récursivité</a:t>
            </a:r>
          </a:p>
          <a:p>
            <a:r>
              <a:rPr lang="fr-FR" dirty="0" smtClean="0"/>
              <a:t>+ d’infos : les </a:t>
            </a:r>
            <a:r>
              <a:rPr lang="fr-FR" dirty="0"/>
              <a:t>variables </a:t>
            </a:r>
            <a:endParaRPr lang="fr-FR" dirty="0" smtClean="0"/>
          </a:p>
          <a:p>
            <a:pPr lvl="1"/>
            <a:r>
              <a:rPr lang="fr-FR" dirty="0" smtClean="0"/>
              <a:t>Les variables locales et globales</a:t>
            </a:r>
          </a:p>
          <a:p>
            <a:pPr lvl="1"/>
            <a:r>
              <a:rPr lang="fr-FR" dirty="0" smtClean="0"/>
              <a:t>Exemples </a:t>
            </a:r>
          </a:p>
          <a:p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2154" y="1556792"/>
            <a:ext cx="4194061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08" y="797718"/>
            <a:ext cx="4392488" cy="573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67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procédures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908" y="2204864"/>
            <a:ext cx="9782801" cy="3463280"/>
          </a:xfrm>
        </p:spPr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Procédure</a:t>
            </a:r>
            <a:r>
              <a:rPr lang="fr-FR" dirty="0" smtClean="0"/>
              <a:t> = ensemble d’instructions indenté qui ne fait </a:t>
            </a:r>
            <a:r>
              <a:rPr lang="fr-FR" b="1" dirty="0" smtClean="0">
                <a:solidFill>
                  <a:srgbClr val="FF0000"/>
                </a:solidFill>
              </a:rPr>
              <a:t>pas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F0000"/>
                </a:solidFill>
              </a:rPr>
              <a:t>de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F0000"/>
                </a:solidFill>
              </a:rPr>
              <a:t>retour</a:t>
            </a:r>
            <a:r>
              <a:rPr lang="fr-FR" dirty="0" smtClean="0"/>
              <a:t>.</a:t>
            </a:r>
          </a:p>
          <a:p>
            <a:r>
              <a:rPr lang="fr-FR" dirty="0" smtClean="0"/>
              <a:t>La Procédure peux:</a:t>
            </a:r>
          </a:p>
          <a:p>
            <a:pPr lvl="1"/>
            <a:r>
              <a:rPr lang="fr-FR" dirty="0" smtClean="0"/>
              <a:t>Traiter les informations </a:t>
            </a:r>
          </a:p>
          <a:p>
            <a:pPr lvl="1"/>
            <a:r>
              <a:rPr lang="fr-FR" dirty="0" smtClean="0"/>
              <a:t>Afficher le résultat</a:t>
            </a:r>
          </a:p>
          <a:p>
            <a:pPr lvl="1"/>
            <a:r>
              <a:rPr lang="fr-FR" dirty="0" smtClean="0"/>
              <a:t>Changer la valeur des variables.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659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procédures : Syntaxe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012" y="1844824"/>
            <a:ext cx="8373564" cy="18974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419" y="4005064"/>
            <a:ext cx="60007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32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procédures : Exemples</a:t>
            </a:r>
            <a:endParaRPr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1988840"/>
            <a:ext cx="5991225" cy="2200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6" y="4941168"/>
            <a:ext cx="9172575" cy="1238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596" y="2169690"/>
            <a:ext cx="3625641" cy="16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908" y="2204864"/>
            <a:ext cx="9782801" cy="4320480"/>
          </a:xfrm>
        </p:spPr>
        <p:txBody>
          <a:bodyPr>
            <a:normAutofit lnSpcReduction="10000"/>
          </a:bodyPr>
          <a:lstStyle/>
          <a:p>
            <a:r>
              <a:rPr lang="fr-FR" u="sng" dirty="0" smtClean="0"/>
              <a:t>Fonction</a:t>
            </a:r>
            <a:r>
              <a:rPr lang="fr-FR" dirty="0" smtClean="0"/>
              <a:t> = ensemble d’instructions indenté qui est équipé d’un </a:t>
            </a:r>
            <a:r>
              <a:rPr lang="fr-FR" b="1" dirty="0" smtClean="0">
                <a:solidFill>
                  <a:srgbClr val="FF0000"/>
                </a:solidFill>
              </a:rPr>
              <a:t>retour</a:t>
            </a:r>
          </a:p>
          <a:p>
            <a:r>
              <a:rPr lang="fr-FR" dirty="0" smtClean="0"/>
              <a:t>La fonction peux:</a:t>
            </a:r>
          </a:p>
          <a:p>
            <a:pPr lvl="1"/>
            <a:r>
              <a:rPr lang="fr-FR" dirty="0" smtClean="0"/>
              <a:t>Traiter les informations </a:t>
            </a:r>
          </a:p>
          <a:p>
            <a:pPr lvl="1"/>
            <a:r>
              <a:rPr lang="fr-FR" dirty="0" smtClean="0"/>
              <a:t>Afficher le résultat</a:t>
            </a:r>
          </a:p>
          <a:p>
            <a:pPr lvl="1"/>
            <a:r>
              <a:rPr lang="fr-FR" dirty="0" smtClean="0"/>
              <a:t>Changer la valeur des variables.</a:t>
            </a:r>
          </a:p>
          <a:p>
            <a:pPr lvl="1"/>
            <a:r>
              <a:rPr lang="fr-FR" dirty="0" smtClean="0"/>
              <a:t>Retourner des valeurs</a:t>
            </a:r>
          </a:p>
          <a:p>
            <a:r>
              <a:rPr lang="fr-FR" dirty="0" smtClean="0"/>
              <a:t>+ d’infos:</a:t>
            </a:r>
          </a:p>
          <a:p>
            <a:pPr lvl="1"/>
            <a:r>
              <a:rPr lang="fr-FR" dirty="0" smtClean="0"/>
              <a:t>Le retour arrête l’exécution des instructions de la fonctions après le retour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729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fonctions: La syntaxe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111" y="1628800"/>
            <a:ext cx="7791450" cy="2552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620" y="4392663"/>
            <a:ext cx="3888432" cy="187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6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fonctions: Exemples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628800"/>
            <a:ext cx="7416824" cy="21416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00" y="4149080"/>
            <a:ext cx="66008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7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268</TotalTime>
  <Words>240</Words>
  <Application>Microsoft Office PowerPoint</Application>
  <PresentationFormat>Custom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Euphemia</vt:lpstr>
      <vt:lpstr>Math 16x9</vt:lpstr>
      <vt:lpstr>Python : Les fonctions et procédures</vt:lpstr>
      <vt:lpstr>Plan du cours</vt:lpstr>
      <vt:lpstr>Introduction</vt:lpstr>
      <vt:lpstr>Les procédures</vt:lpstr>
      <vt:lpstr>Les procédures : Syntaxe</vt:lpstr>
      <vt:lpstr>Les procédures : Exemples</vt:lpstr>
      <vt:lpstr>Les fonctions</vt:lpstr>
      <vt:lpstr>Les fonctions: La syntaxe</vt:lpstr>
      <vt:lpstr>Les fonctions: Exemples</vt:lpstr>
      <vt:lpstr>La récursivité</vt:lpstr>
      <vt:lpstr>+ d’infos : Les variables locales/globales</vt:lpstr>
      <vt:lpstr>+ d’infos : Exemples</vt:lpstr>
      <vt:lpstr>+ d’infos : Exemples</vt:lpstr>
      <vt:lpstr>Merci pour votre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: Les boucles</dc:title>
  <dc:creator>Microsoft account</dc:creator>
  <cp:lastModifiedBy>Microsoft account</cp:lastModifiedBy>
  <cp:revision>21</cp:revision>
  <dcterms:created xsi:type="dcterms:W3CDTF">2020-09-24T14:33:11Z</dcterms:created>
  <dcterms:modified xsi:type="dcterms:W3CDTF">2020-09-25T16:12:54Z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