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1"/>
  </p:notesMasterIdLst>
  <p:sldIdLst>
    <p:sldId id="353" r:id="rId2"/>
    <p:sldId id="354" r:id="rId3"/>
    <p:sldId id="355" r:id="rId4"/>
    <p:sldId id="356" r:id="rId5"/>
    <p:sldId id="357" r:id="rId6"/>
    <p:sldId id="358" r:id="rId7"/>
    <p:sldId id="375" r:id="rId8"/>
    <p:sldId id="359" r:id="rId9"/>
    <p:sldId id="361" r:id="rId10"/>
    <p:sldId id="377" r:id="rId11"/>
    <p:sldId id="360" r:id="rId12"/>
    <p:sldId id="362" r:id="rId13"/>
    <p:sldId id="363" r:id="rId14"/>
    <p:sldId id="364" r:id="rId15"/>
    <p:sldId id="366" r:id="rId16"/>
    <p:sldId id="365" r:id="rId17"/>
    <p:sldId id="370" r:id="rId18"/>
    <p:sldId id="372" r:id="rId19"/>
    <p:sldId id="373" r:id="rId20"/>
    <p:sldId id="376" r:id="rId21"/>
    <p:sldId id="374" r:id="rId22"/>
    <p:sldId id="383" r:id="rId23"/>
    <p:sldId id="380" r:id="rId24"/>
    <p:sldId id="379" r:id="rId25"/>
    <p:sldId id="381" r:id="rId26"/>
    <p:sldId id="384" r:id="rId27"/>
    <p:sldId id="385" r:id="rId28"/>
    <p:sldId id="386" r:id="rId29"/>
    <p:sldId id="3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5ACC7"/>
    <a:srgbClr val="FFC000"/>
    <a:srgbClr val="2B323B"/>
    <a:srgbClr val="EB1E42"/>
    <a:srgbClr val="FFDB55"/>
    <a:srgbClr val="C13018"/>
    <a:srgbClr val="F36F13"/>
    <a:srgbClr val="A2B969"/>
    <a:srgbClr val="06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0545" autoAdjust="0"/>
  </p:normalViewPr>
  <p:slideViewPr>
    <p:cSldViewPr snapToGrid="0" showGuides="1">
      <p:cViewPr varScale="1">
        <p:scale>
          <a:sx n="77" d="100"/>
          <a:sy n="77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4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36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7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0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3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7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44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7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55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9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1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0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28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9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4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9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9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2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7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4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8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775" y="6423949"/>
            <a:ext cx="779723" cy="33902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E9B00E7A-3FDB-4699-A2D7-074BE5DFF9E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074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775" y="6423949"/>
            <a:ext cx="779723" cy="33902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E9B00E7A-3FDB-4699-A2D7-074BE5DFF9E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85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6" y="6356350"/>
            <a:ext cx="459323" cy="45932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38200" y="6401345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</a:t>
            </a:r>
            <a:r>
              <a:rPr lang="fr-FR" baseline="0" dirty="0" smtClean="0"/>
              <a:t> Java 2020</a:t>
            </a:r>
            <a:endParaRPr lang="fr-F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53370" y="6401345"/>
            <a:ext cx="228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Anass AIT BEN EL ARBI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ohny-ABEA/Project-Java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b="1" dirty="0" smtClean="0"/>
              <a:t>Projet Java 2020</a:t>
            </a:r>
            <a:endParaRPr lang="fr-FR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Développé et présenté par:</a:t>
            </a:r>
          </a:p>
          <a:p>
            <a:r>
              <a:rPr lang="fr-FR" dirty="0" smtClean="0"/>
              <a:t> </a:t>
            </a:r>
            <a:r>
              <a:rPr lang="fr-FR" b="1" dirty="0" smtClean="0"/>
              <a:t>AIT BEN EL ARBI Anass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405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739"/>
          <a:stretch/>
        </p:blipFill>
        <p:spPr>
          <a:xfrm>
            <a:off x="1224436" y="1381582"/>
            <a:ext cx="9806237" cy="4094117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841974" y="4273826"/>
            <a:ext cx="1461052" cy="2981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55394" y="1408860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94" y="1409313"/>
            <a:ext cx="190887" cy="1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1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61" t="744" b="-1"/>
          <a:stretch/>
        </p:blipFill>
        <p:spPr bwMode="auto">
          <a:xfrm>
            <a:off x="2135505" y="902537"/>
            <a:ext cx="7920990" cy="528066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07936" y="1210583"/>
            <a:ext cx="2531704" cy="192885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010" t="5311" r="5609" b="4110"/>
          <a:stretch/>
        </p:blipFill>
        <p:spPr>
          <a:xfrm>
            <a:off x="3924300" y="2263140"/>
            <a:ext cx="3848100" cy="2956560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2207936" y="5615940"/>
            <a:ext cx="819744" cy="3479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135505" y="905781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921441"/>
            <a:ext cx="143454" cy="1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51" b="797"/>
          <a:stretch/>
        </p:blipFill>
        <p:spPr>
          <a:xfrm>
            <a:off x="2473960" y="963497"/>
            <a:ext cx="7218680" cy="511726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8128000" y="5568601"/>
            <a:ext cx="1397000" cy="3292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73960" y="972589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83" y="992694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00" y="794418"/>
            <a:ext cx="9229867" cy="5316464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695105" y="2205753"/>
            <a:ext cx="711536" cy="2326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793" t="59338" r="65723" b="33532"/>
          <a:stretch/>
        </p:blipFill>
        <p:spPr>
          <a:xfrm>
            <a:off x="4303777" y="2790824"/>
            <a:ext cx="321564" cy="379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7804" y="831645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04" y="831645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77" r="821"/>
          <a:stretch/>
        </p:blipFill>
        <p:spPr>
          <a:xfrm>
            <a:off x="1524000" y="795600"/>
            <a:ext cx="9083040" cy="530280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795600"/>
            <a:ext cx="9083040" cy="52318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11665" y="2774712"/>
            <a:ext cx="335615" cy="3748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/>
          </p:cNvPicPr>
          <p:nvPr/>
        </p:nvPicPr>
        <p:blipFill rotWithShape="1">
          <a:blip r:embed="rId3"/>
          <a:srcRect l="-94" r="821"/>
          <a:stretch/>
        </p:blipFill>
        <p:spPr>
          <a:xfrm>
            <a:off x="1523999" y="795600"/>
            <a:ext cx="9083041" cy="530280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4277025" y="2175273"/>
            <a:ext cx="620096" cy="2936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550669" y="806867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92" y="838239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9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00" y="794418"/>
            <a:ext cx="9229867" cy="5316464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793" t="59338" r="65723" b="33532"/>
          <a:stretch/>
        </p:blipFill>
        <p:spPr>
          <a:xfrm>
            <a:off x="4303777" y="2790824"/>
            <a:ext cx="321564" cy="379095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483994" y="806867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94" y="839421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29" b="650"/>
          <a:stretch/>
        </p:blipFill>
        <p:spPr>
          <a:xfrm>
            <a:off x="1462751" y="794417"/>
            <a:ext cx="9217442" cy="5303391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9052224" y="5599192"/>
            <a:ext cx="1473535" cy="2732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482089" y="831645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89" y="849845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t="573"/>
          <a:stretch/>
        </p:blipFill>
        <p:spPr>
          <a:xfrm>
            <a:off x="2473960" y="963496"/>
            <a:ext cx="7218680" cy="511726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779574" y="5284033"/>
            <a:ext cx="1750506" cy="3750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05254" y="2266513"/>
            <a:ext cx="1587946" cy="21429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505254" y="1844874"/>
            <a:ext cx="1587946" cy="4216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B0F0"/>
                </a:solidFill>
              </a:rPr>
              <a:t>Aperçu du siège</a:t>
            </a: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3960" y="989760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83" y="992694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9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73960" y="962173"/>
            <a:ext cx="7218680" cy="511726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153214" y="5263713"/>
            <a:ext cx="1750506" cy="3750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882084" y="3915305"/>
            <a:ext cx="319933" cy="3187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202017" y="3915305"/>
            <a:ext cx="2912166" cy="3187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B0F0"/>
                </a:solidFill>
              </a:rPr>
              <a:t>Copier le Code de la banque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3960" y="982140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83" y="992694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 rotWithShape="1">
          <a:blip r:embed="rId3"/>
          <a:srcRect r="746"/>
          <a:stretch/>
        </p:blipFill>
        <p:spPr>
          <a:xfrm>
            <a:off x="2135505" y="902537"/>
            <a:ext cx="7861936" cy="528066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090846" y="1211116"/>
            <a:ext cx="4778578" cy="19405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36508" t="5135" r="1653" b="56149"/>
          <a:stretch/>
        </p:blipFill>
        <p:spPr bwMode="auto">
          <a:xfrm>
            <a:off x="1129452" y="3890688"/>
            <a:ext cx="5355642" cy="2245360"/>
          </a:xfrm>
          <a:prstGeom prst="rect">
            <a:avLst/>
          </a:prstGeom>
          <a:ln w="38100">
            <a:solidFill>
              <a:srgbClr val="FFC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6640" t="4759" r="1521" b="56570"/>
          <a:stretch/>
        </p:blipFill>
        <p:spPr bwMode="auto">
          <a:xfrm>
            <a:off x="1101987" y="1297507"/>
            <a:ext cx="5383107" cy="2245360"/>
          </a:xfrm>
          <a:prstGeom prst="rect">
            <a:avLst/>
          </a:prstGeom>
          <a:ln w="38100">
            <a:solidFill>
              <a:srgbClr val="FFC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60269" y="908682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92" y="925714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10515600" cy="4064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Remerciements</a:t>
            </a:r>
          </a:p>
          <a:p>
            <a:r>
              <a:rPr lang="fr-FR" sz="2800" dirty="0" smtClean="0"/>
              <a:t>Bibliothèques utilisés</a:t>
            </a:r>
          </a:p>
          <a:p>
            <a:r>
              <a:rPr lang="fr-FR" sz="2800" dirty="0" smtClean="0"/>
              <a:t>Schéma de la base de données</a:t>
            </a:r>
          </a:p>
          <a:p>
            <a:r>
              <a:rPr lang="fr-FR" sz="2800" dirty="0" smtClean="0"/>
              <a:t>Schéma des classes Java</a:t>
            </a:r>
          </a:p>
          <a:p>
            <a:r>
              <a:rPr lang="fr-FR" sz="2800" dirty="0" smtClean="0"/>
              <a:t>Des captures de l’exécution</a:t>
            </a:r>
            <a:endParaRPr lang="fr-FR" sz="2800" dirty="0"/>
          </a:p>
          <a:p>
            <a:pPr lvl="1"/>
            <a:r>
              <a:rPr lang="fr-FR" sz="2400" dirty="0" smtClean="0"/>
              <a:t>Pour les Voyageurs</a:t>
            </a:r>
          </a:p>
          <a:p>
            <a:pPr lvl="1"/>
            <a:r>
              <a:rPr lang="fr-FR" sz="2400" dirty="0" smtClean="0"/>
              <a:t>Pour les Administrateurs</a:t>
            </a:r>
          </a:p>
          <a:p>
            <a:r>
              <a:rPr lang="fr-FR" sz="2800" dirty="0" smtClean="0"/>
              <a:t>Lien Git pour 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0" y="182880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90880" y="2695694"/>
            <a:ext cx="6563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 smtClean="0"/>
              <a:t>Administrateur</a:t>
            </a:r>
            <a:endParaRPr lang="fr-FR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66713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224435" y="1381581"/>
            <a:ext cx="9806237" cy="4094117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Administrateur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841974" y="4273826"/>
            <a:ext cx="1461052" cy="2981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263014" y="1412670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1432775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Administrateur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05" y="794593"/>
            <a:ext cx="7560390" cy="5091929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100185" y="1639465"/>
            <a:ext cx="236856" cy="2502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20724" y="2269385"/>
            <a:ext cx="6858555" cy="27496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ight Arrow 2"/>
          <p:cNvSpPr/>
          <p:nvPr/>
        </p:nvSpPr>
        <p:spPr>
          <a:xfrm>
            <a:off x="447040" y="3383280"/>
            <a:ext cx="2173684" cy="1076960"/>
          </a:xfrm>
          <a:prstGeom prst="rightArrow">
            <a:avLst>
              <a:gd name="adj1" fmla="val 50000"/>
              <a:gd name="adj2" fmla="val 245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Historiques des changements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9479279" y="1209898"/>
            <a:ext cx="2246244" cy="1109428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Nombre de billets non validés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3149" y="841170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72" y="861275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Administrateur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6" y="940230"/>
            <a:ext cx="6268656" cy="511539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10" name="Shape">
            <a:extLst>
              <a:ext uri="{FF2B5EF4-FFF2-40B4-BE49-F238E27FC236}">
                <a16:creationId xmlns:a16="http://schemas.microsoft.com/office/drawing/2014/main" xmlns="" id="{A39CA1E9-CB68-4A72-8B53-C856D12E2436}"/>
              </a:ext>
            </a:extLst>
          </p:cNvPr>
          <p:cNvSpPr/>
          <p:nvPr/>
        </p:nvSpPr>
        <p:spPr>
          <a:xfrm>
            <a:off x="7120783" y="2061020"/>
            <a:ext cx="326791" cy="98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600" extrusionOk="0">
                <a:moveTo>
                  <a:pt x="19969" y="9959"/>
                </a:moveTo>
                <a:lnTo>
                  <a:pt x="10898" y="7657"/>
                </a:lnTo>
                <a:cubicBezTo>
                  <a:pt x="10115" y="7458"/>
                  <a:pt x="9658" y="7148"/>
                  <a:pt x="9658" y="6839"/>
                </a:cubicBezTo>
                <a:lnTo>
                  <a:pt x="9658" y="1638"/>
                </a:lnTo>
                <a:cubicBezTo>
                  <a:pt x="9658" y="730"/>
                  <a:pt x="7505" y="0"/>
                  <a:pt x="4829" y="0"/>
                </a:cubicBezTo>
                <a:lnTo>
                  <a:pt x="4829" y="0"/>
                </a:lnTo>
                <a:cubicBezTo>
                  <a:pt x="2154" y="0"/>
                  <a:pt x="0" y="730"/>
                  <a:pt x="0" y="1638"/>
                </a:cubicBezTo>
                <a:lnTo>
                  <a:pt x="0" y="19962"/>
                </a:lnTo>
                <a:cubicBezTo>
                  <a:pt x="0" y="20870"/>
                  <a:pt x="2154" y="21600"/>
                  <a:pt x="4829" y="21600"/>
                </a:cubicBezTo>
                <a:lnTo>
                  <a:pt x="4829" y="21600"/>
                </a:lnTo>
                <a:cubicBezTo>
                  <a:pt x="7505" y="21600"/>
                  <a:pt x="9658" y="20870"/>
                  <a:pt x="9658" y="19962"/>
                </a:cubicBezTo>
                <a:lnTo>
                  <a:pt x="9658" y="14761"/>
                </a:lnTo>
                <a:cubicBezTo>
                  <a:pt x="9658" y="14430"/>
                  <a:pt x="10115" y="14120"/>
                  <a:pt x="10898" y="13943"/>
                </a:cubicBezTo>
                <a:lnTo>
                  <a:pt x="19969" y="11641"/>
                </a:lnTo>
                <a:cubicBezTo>
                  <a:pt x="21600" y="11198"/>
                  <a:pt x="21600" y="10379"/>
                  <a:pt x="19969" y="9959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F54055-9082-4A14-B252-DCBF667F4EEC}"/>
              </a:ext>
            </a:extLst>
          </p:cNvPr>
          <p:cNvSpPr txBox="1"/>
          <p:nvPr/>
        </p:nvSpPr>
        <p:spPr>
          <a:xfrm>
            <a:off x="7447574" y="1828810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5"/>
                </a:solidFill>
              </a:rPr>
              <a:t>01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1B41C77-27BF-45D6-9407-ED1CE88B88B5}"/>
              </a:ext>
            </a:extLst>
          </p:cNvPr>
          <p:cNvGrpSpPr/>
          <p:nvPr/>
        </p:nvGrpSpPr>
        <p:grpSpPr>
          <a:xfrm>
            <a:off x="8894239" y="2003189"/>
            <a:ext cx="3489707" cy="894610"/>
            <a:chOff x="8921977" y="1405170"/>
            <a:chExt cx="2926080" cy="8946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BEE99B7-E26A-46DB-A414-F4D06BEF08C8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just"/>
              <a:r>
                <a:rPr lang="en-US" sz="2800" b="1" noProof="1" smtClean="0"/>
                <a:t>Supprimer</a:t>
              </a:r>
              <a:endParaRPr lang="en-US" sz="2800" b="1" noProof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C202018-57E1-4515-8755-6C792413B789}"/>
                </a:ext>
              </a:extLst>
            </p:cNvPr>
            <p:cNvSpPr txBox="1"/>
            <p:nvPr/>
          </p:nvSpPr>
          <p:spPr>
            <a:xfrm>
              <a:off x="8921977" y="2022781"/>
              <a:ext cx="2926080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Supprimer l’avion définitivement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Shape">
            <a:extLst>
              <a:ext uri="{FF2B5EF4-FFF2-40B4-BE49-F238E27FC236}">
                <a16:creationId xmlns:a16="http://schemas.microsoft.com/office/drawing/2014/main" xmlns="" id="{51FFA6DA-75FA-4C61-8016-713D763C0D6D}"/>
              </a:ext>
            </a:extLst>
          </p:cNvPr>
          <p:cNvSpPr/>
          <p:nvPr/>
        </p:nvSpPr>
        <p:spPr>
          <a:xfrm>
            <a:off x="7120783" y="3325905"/>
            <a:ext cx="326791" cy="98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600" extrusionOk="0">
                <a:moveTo>
                  <a:pt x="19969" y="9959"/>
                </a:moveTo>
                <a:lnTo>
                  <a:pt x="10898" y="7657"/>
                </a:lnTo>
                <a:cubicBezTo>
                  <a:pt x="10115" y="7458"/>
                  <a:pt x="9658" y="7148"/>
                  <a:pt x="9658" y="6839"/>
                </a:cubicBezTo>
                <a:lnTo>
                  <a:pt x="9658" y="1638"/>
                </a:lnTo>
                <a:cubicBezTo>
                  <a:pt x="9658" y="730"/>
                  <a:pt x="7505" y="0"/>
                  <a:pt x="4829" y="0"/>
                </a:cubicBezTo>
                <a:lnTo>
                  <a:pt x="4829" y="0"/>
                </a:lnTo>
                <a:cubicBezTo>
                  <a:pt x="2154" y="0"/>
                  <a:pt x="0" y="730"/>
                  <a:pt x="0" y="1638"/>
                </a:cubicBezTo>
                <a:lnTo>
                  <a:pt x="0" y="19962"/>
                </a:lnTo>
                <a:cubicBezTo>
                  <a:pt x="0" y="20870"/>
                  <a:pt x="2154" y="21600"/>
                  <a:pt x="4829" y="21600"/>
                </a:cubicBezTo>
                <a:lnTo>
                  <a:pt x="4829" y="21600"/>
                </a:lnTo>
                <a:cubicBezTo>
                  <a:pt x="7505" y="21600"/>
                  <a:pt x="9658" y="20870"/>
                  <a:pt x="9658" y="19962"/>
                </a:cubicBezTo>
                <a:lnTo>
                  <a:pt x="9658" y="14761"/>
                </a:lnTo>
                <a:cubicBezTo>
                  <a:pt x="9658" y="14430"/>
                  <a:pt x="10115" y="14120"/>
                  <a:pt x="10898" y="13943"/>
                </a:cubicBezTo>
                <a:lnTo>
                  <a:pt x="19969" y="11641"/>
                </a:lnTo>
                <a:cubicBezTo>
                  <a:pt x="21600" y="11198"/>
                  <a:pt x="21600" y="10379"/>
                  <a:pt x="19969" y="995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48C7AD6-8D55-434A-AFC0-621556DF5861}"/>
              </a:ext>
            </a:extLst>
          </p:cNvPr>
          <p:cNvSpPr txBox="1"/>
          <p:nvPr/>
        </p:nvSpPr>
        <p:spPr>
          <a:xfrm>
            <a:off x="7447574" y="3093695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3"/>
                </a:solidFill>
              </a:rPr>
              <a:t>02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3EA2C2-01E5-428C-AA04-980DFB5DE2A9}"/>
              </a:ext>
            </a:extLst>
          </p:cNvPr>
          <p:cNvGrpSpPr/>
          <p:nvPr/>
        </p:nvGrpSpPr>
        <p:grpSpPr>
          <a:xfrm>
            <a:off x="8894239" y="3268074"/>
            <a:ext cx="3489707" cy="982376"/>
            <a:chOff x="8921977" y="1405170"/>
            <a:chExt cx="2926080" cy="9823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5563755-2982-4F47-81B5-A0A3462B5549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just"/>
              <a:r>
                <a:rPr lang="en-US" sz="2800" b="1" noProof="1" smtClean="0"/>
                <a:t>Appliquer</a:t>
              </a:r>
              <a:endParaRPr lang="en-US" sz="2800" b="1" noProof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644568A-5D4B-4DC4-9CE6-5519874D2D74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Changer les informations sur l’avion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Ajouter un nouveau Avion si l’Id n’existe pas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11479" y="964995"/>
            <a:ext cx="939165" cy="1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3" y="978330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Administrateur</a:t>
            </a:r>
            <a:endParaRPr lang="fr-F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1B41C77-27BF-45D6-9407-ED1CE88B88B5}"/>
              </a:ext>
            </a:extLst>
          </p:cNvPr>
          <p:cNvGrpSpPr/>
          <p:nvPr/>
        </p:nvGrpSpPr>
        <p:grpSpPr>
          <a:xfrm>
            <a:off x="8894237" y="2003189"/>
            <a:ext cx="3489708" cy="894610"/>
            <a:chOff x="8921976" y="1405170"/>
            <a:chExt cx="2926081" cy="8946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BEE99B7-E26A-46DB-A414-F4D06BEF08C8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just"/>
              <a:r>
                <a:rPr lang="en-US" sz="2800" b="1" noProof="1" smtClean="0"/>
                <a:t>Supprimer</a:t>
              </a:r>
              <a:endParaRPr lang="en-US" sz="2800" b="1" noProof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C202018-57E1-4515-8755-6C792413B789}"/>
                </a:ext>
              </a:extLst>
            </p:cNvPr>
            <p:cNvSpPr txBox="1"/>
            <p:nvPr/>
          </p:nvSpPr>
          <p:spPr>
            <a:xfrm>
              <a:off x="8921976" y="2022781"/>
              <a:ext cx="2926080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Supprimer le vol définitivement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3EA2C2-01E5-428C-AA04-980DFB5DE2A9}"/>
              </a:ext>
            </a:extLst>
          </p:cNvPr>
          <p:cNvGrpSpPr/>
          <p:nvPr/>
        </p:nvGrpSpPr>
        <p:grpSpPr>
          <a:xfrm>
            <a:off x="8894239" y="3268074"/>
            <a:ext cx="3489707" cy="982376"/>
            <a:chOff x="8921977" y="1405170"/>
            <a:chExt cx="2926080" cy="9823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5563755-2982-4F47-81B5-A0A3462B5549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just"/>
              <a:r>
                <a:rPr lang="en-US" sz="2800" b="1" noProof="1" smtClean="0"/>
                <a:t>Appliquer</a:t>
              </a:r>
              <a:endParaRPr lang="en-US" sz="2800" b="1" noProof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644568A-5D4B-4DC4-9CE6-5519874D2D74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Changer les informations sur le vol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Ajouter un nouveau vol si l’Id n’existe pas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241"/>
          <a:stretch/>
        </p:blipFill>
        <p:spPr>
          <a:xfrm>
            <a:off x="386785" y="1098049"/>
            <a:ext cx="6515431" cy="4354622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24" name="Shape">
            <a:extLst>
              <a:ext uri="{FF2B5EF4-FFF2-40B4-BE49-F238E27FC236}">
                <a16:creationId xmlns:a16="http://schemas.microsoft.com/office/drawing/2014/main" xmlns="" id="{A39CA1E9-CB68-4A72-8B53-C856D12E2436}"/>
              </a:ext>
            </a:extLst>
          </p:cNvPr>
          <p:cNvSpPr/>
          <p:nvPr/>
        </p:nvSpPr>
        <p:spPr>
          <a:xfrm>
            <a:off x="7120783" y="2061020"/>
            <a:ext cx="326791" cy="98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600" extrusionOk="0">
                <a:moveTo>
                  <a:pt x="19969" y="9959"/>
                </a:moveTo>
                <a:lnTo>
                  <a:pt x="10898" y="7657"/>
                </a:lnTo>
                <a:cubicBezTo>
                  <a:pt x="10115" y="7458"/>
                  <a:pt x="9658" y="7148"/>
                  <a:pt x="9658" y="6839"/>
                </a:cubicBezTo>
                <a:lnTo>
                  <a:pt x="9658" y="1638"/>
                </a:lnTo>
                <a:cubicBezTo>
                  <a:pt x="9658" y="730"/>
                  <a:pt x="7505" y="0"/>
                  <a:pt x="4829" y="0"/>
                </a:cubicBezTo>
                <a:lnTo>
                  <a:pt x="4829" y="0"/>
                </a:lnTo>
                <a:cubicBezTo>
                  <a:pt x="2154" y="0"/>
                  <a:pt x="0" y="730"/>
                  <a:pt x="0" y="1638"/>
                </a:cubicBezTo>
                <a:lnTo>
                  <a:pt x="0" y="19962"/>
                </a:lnTo>
                <a:cubicBezTo>
                  <a:pt x="0" y="20870"/>
                  <a:pt x="2154" y="21600"/>
                  <a:pt x="4829" y="21600"/>
                </a:cubicBezTo>
                <a:lnTo>
                  <a:pt x="4829" y="21600"/>
                </a:lnTo>
                <a:cubicBezTo>
                  <a:pt x="7505" y="21600"/>
                  <a:pt x="9658" y="20870"/>
                  <a:pt x="9658" y="19962"/>
                </a:cubicBezTo>
                <a:lnTo>
                  <a:pt x="9658" y="14761"/>
                </a:lnTo>
                <a:cubicBezTo>
                  <a:pt x="9658" y="14430"/>
                  <a:pt x="10115" y="14120"/>
                  <a:pt x="10898" y="13943"/>
                </a:cubicBezTo>
                <a:lnTo>
                  <a:pt x="19969" y="11641"/>
                </a:lnTo>
                <a:cubicBezTo>
                  <a:pt x="21600" y="11198"/>
                  <a:pt x="21600" y="10379"/>
                  <a:pt x="19969" y="9959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1F54055-9082-4A14-B252-DCBF667F4EEC}"/>
              </a:ext>
            </a:extLst>
          </p:cNvPr>
          <p:cNvSpPr txBox="1"/>
          <p:nvPr/>
        </p:nvSpPr>
        <p:spPr>
          <a:xfrm>
            <a:off x="7447574" y="1828810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5"/>
                </a:solidFill>
              </a:rPr>
              <a:t>01</a:t>
            </a: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xmlns="" id="{51FFA6DA-75FA-4C61-8016-713D763C0D6D}"/>
              </a:ext>
            </a:extLst>
          </p:cNvPr>
          <p:cNvSpPr/>
          <p:nvPr/>
        </p:nvSpPr>
        <p:spPr>
          <a:xfrm>
            <a:off x="7120783" y="3325905"/>
            <a:ext cx="326791" cy="98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600" extrusionOk="0">
                <a:moveTo>
                  <a:pt x="19969" y="9959"/>
                </a:moveTo>
                <a:lnTo>
                  <a:pt x="10898" y="7657"/>
                </a:lnTo>
                <a:cubicBezTo>
                  <a:pt x="10115" y="7458"/>
                  <a:pt x="9658" y="7148"/>
                  <a:pt x="9658" y="6839"/>
                </a:cubicBezTo>
                <a:lnTo>
                  <a:pt x="9658" y="1638"/>
                </a:lnTo>
                <a:cubicBezTo>
                  <a:pt x="9658" y="730"/>
                  <a:pt x="7505" y="0"/>
                  <a:pt x="4829" y="0"/>
                </a:cubicBezTo>
                <a:lnTo>
                  <a:pt x="4829" y="0"/>
                </a:lnTo>
                <a:cubicBezTo>
                  <a:pt x="2154" y="0"/>
                  <a:pt x="0" y="730"/>
                  <a:pt x="0" y="1638"/>
                </a:cubicBezTo>
                <a:lnTo>
                  <a:pt x="0" y="19962"/>
                </a:lnTo>
                <a:cubicBezTo>
                  <a:pt x="0" y="20870"/>
                  <a:pt x="2154" y="21600"/>
                  <a:pt x="4829" y="21600"/>
                </a:cubicBezTo>
                <a:lnTo>
                  <a:pt x="4829" y="21600"/>
                </a:lnTo>
                <a:cubicBezTo>
                  <a:pt x="7505" y="21600"/>
                  <a:pt x="9658" y="20870"/>
                  <a:pt x="9658" y="19962"/>
                </a:cubicBezTo>
                <a:lnTo>
                  <a:pt x="9658" y="14761"/>
                </a:lnTo>
                <a:cubicBezTo>
                  <a:pt x="9658" y="14430"/>
                  <a:pt x="10115" y="14120"/>
                  <a:pt x="10898" y="13943"/>
                </a:cubicBezTo>
                <a:lnTo>
                  <a:pt x="19969" y="11641"/>
                </a:lnTo>
                <a:cubicBezTo>
                  <a:pt x="21600" y="11198"/>
                  <a:pt x="21600" y="10379"/>
                  <a:pt x="19969" y="995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48C7AD6-8D55-434A-AFC0-621556DF5861}"/>
              </a:ext>
            </a:extLst>
          </p:cNvPr>
          <p:cNvSpPr txBox="1"/>
          <p:nvPr/>
        </p:nvSpPr>
        <p:spPr>
          <a:xfrm>
            <a:off x="7447574" y="3093695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3384" y="1119300"/>
            <a:ext cx="152401" cy="143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5" y="1119300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Administrateur</a:t>
            </a:r>
            <a:endParaRPr lang="fr-F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1B41C77-27BF-45D6-9407-ED1CE88B88B5}"/>
              </a:ext>
            </a:extLst>
          </p:cNvPr>
          <p:cNvGrpSpPr/>
          <p:nvPr/>
        </p:nvGrpSpPr>
        <p:grpSpPr>
          <a:xfrm>
            <a:off x="8894239" y="2003189"/>
            <a:ext cx="3489707" cy="894052"/>
            <a:chOff x="8921977" y="1405170"/>
            <a:chExt cx="2926080" cy="8940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BEE99B7-E26A-46DB-A414-F4D06BEF08C8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just"/>
              <a:r>
                <a:rPr lang="en-US" sz="2800" b="1" noProof="1" smtClean="0"/>
                <a:t>Supprimer</a:t>
              </a:r>
              <a:endParaRPr lang="en-US" sz="2800" b="1" noProof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C202018-57E1-4515-8755-6C792413B789}"/>
                </a:ext>
              </a:extLst>
            </p:cNvPr>
            <p:cNvSpPr txBox="1"/>
            <p:nvPr/>
          </p:nvSpPr>
          <p:spPr>
            <a:xfrm>
              <a:off x="8921977" y="2022223"/>
              <a:ext cx="2926080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Supprimer le Voyageur définitivement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3EA2C2-01E5-428C-AA04-980DFB5DE2A9}"/>
              </a:ext>
            </a:extLst>
          </p:cNvPr>
          <p:cNvGrpSpPr/>
          <p:nvPr/>
        </p:nvGrpSpPr>
        <p:grpSpPr>
          <a:xfrm>
            <a:off x="8894239" y="3268074"/>
            <a:ext cx="3489707" cy="894053"/>
            <a:chOff x="8921977" y="1405170"/>
            <a:chExt cx="2926080" cy="8940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5563755-2982-4F47-81B5-A0A3462B5549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just"/>
              <a:r>
                <a:rPr lang="en-US" sz="2800" b="1" noProof="1" smtClean="0"/>
                <a:t>Appliquer</a:t>
              </a:r>
              <a:endParaRPr lang="en-US" sz="2800" b="1" noProof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644568A-5D4B-4DC4-9CE6-5519874D2D74}"/>
                </a:ext>
              </a:extLst>
            </p:cNvPr>
            <p:cNvSpPr txBox="1"/>
            <p:nvPr/>
          </p:nvSpPr>
          <p:spPr>
            <a:xfrm>
              <a:off x="8921977" y="2022224"/>
              <a:ext cx="2926080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Changer les informations sur le Voyageur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369" r="378"/>
          <a:stretch/>
        </p:blipFill>
        <p:spPr>
          <a:xfrm>
            <a:off x="162560" y="1045845"/>
            <a:ext cx="6651626" cy="457707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23" name="Shape">
            <a:extLst>
              <a:ext uri="{FF2B5EF4-FFF2-40B4-BE49-F238E27FC236}">
                <a16:creationId xmlns:a16="http://schemas.microsoft.com/office/drawing/2014/main" xmlns="" id="{A39CA1E9-CB68-4A72-8B53-C856D12E2436}"/>
              </a:ext>
            </a:extLst>
          </p:cNvPr>
          <p:cNvSpPr/>
          <p:nvPr/>
        </p:nvSpPr>
        <p:spPr>
          <a:xfrm>
            <a:off x="7120783" y="2061020"/>
            <a:ext cx="326791" cy="98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600" extrusionOk="0">
                <a:moveTo>
                  <a:pt x="19969" y="9959"/>
                </a:moveTo>
                <a:lnTo>
                  <a:pt x="10898" y="7657"/>
                </a:lnTo>
                <a:cubicBezTo>
                  <a:pt x="10115" y="7458"/>
                  <a:pt x="9658" y="7148"/>
                  <a:pt x="9658" y="6839"/>
                </a:cubicBezTo>
                <a:lnTo>
                  <a:pt x="9658" y="1638"/>
                </a:lnTo>
                <a:cubicBezTo>
                  <a:pt x="9658" y="730"/>
                  <a:pt x="7505" y="0"/>
                  <a:pt x="4829" y="0"/>
                </a:cubicBezTo>
                <a:lnTo>
                  <a:pt x="4829" y="0"/>
                </a:lnTo>
                <a:cubicBezTo>
                  <a:pt x="2154" y="0"/>
                  <a:pt x="0" y="730"/>
                  <a:pt x="0" y="1638"/>
                </a:cubicBezTo>
                <a:lnTo>
                  <a:pt x="0" y="19962"/>
                </a:lnTo>
                <a:cubicBezTo>
                  <a:pt x="0" y="20870"/>
                  <a:pt x="2154" y="21600"/>
                  <a:pt x="4829" y="21600"/>
                </a:cubicBezTo>
                <a:lnTo>
                  <a:pt x="4829" y="21600"/>
                </a:lnTo>
                <a:cubicBezTo>
                  <a:pt x="7505" y="21600"/>
                  <a:pt x="9658" y="20870"/>
                  <a:pt x="9658" y="19962"/>
                </a:cubicBezTo>
                <a:lnTo>
                  <a:pt x="9658" y="14761"/>
                </a:lnTo>
                <a:cubicBezTo>
                  <a:pt x="9658" y="14430"/>
                  <a:pt x="10115" y="14120"/>
                  <a:pt x="10898" y="13943"/>
                </a:cubicBezTo>
                <a:lnTo>
                  <a:pt x="19969" y="11641"/>
                </a:lnTo>
                <a:cubicBezTo>
                  <a:pt x="21600" y="11198"/>
                  <a:pt x="21600" y="10379"/>
                  <a:pt x="19969" y="9959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1F54055-9082-4A14-B252-DCBF667F4EEC}"/>
              </a:ext>
            </a:extLst>
          </p:cNvPr>
          <p:cNvSpPr txBox="1"/>
          <p:nvPr/>
        </p:nvSpPr>
        <p:spPr>
          <a:xfrm>
            <a:off x="7447574" y="1828810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5"/>
                </a:solidFill>
              </a:rPr>
              <a:t>01</a:t>
            </a: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xmlns="" id="{51FFA6DA-75FA-4C61-8016-713D763C0D6D}"/>
              </a:ext>
            </a:extLst>
          </p:cNvPr>
          <p:cNvSpPr/>
          <p:nvPr/>
        </p:nvSpPr>
        <p:spPr>
          <a:xfrm>
            <a:off x="7120783" y="3325905"/>
            <a:ext cx="326791" cy="98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600" extrusionOk="0">
                <a:moveTo>
                  <a:pt x="19969" y="9959"/>
                </a:moveTo>
                <a:lnTo>
                  <a:pt x="10898" y="7657"/>
                </a:lnTo>
                <a:cubicBezTo>
                  <a:pt x="10115" y="7458"/>
                  <a:pt x="9658" y="7148"/>
                  <a:pt x="9658" y="6839"/>
                </a:cubicBezTo>
                <a:lnTo>
                  <a:pt x="9658" y="1638"/>
                </a:lnTo>
                <a:cubicBezTo>
                  <a:pt x="9658" y="730"/>
                  <a:pt x="7505" y="0"/>
                  <a:pt x="4829" y="0"/>
                </a:cubicBezTo>
                <a:lnTo>
                  <a:pt x="4829" y="0"/>
                </a:lnTo>
                <a:cubicBezTo>
                  <a:pt x="2154" y="0"/>
                  <a:pt x="0" y="730"/>
                  <a:pt x="0" y="1638"/>
                </a:cubicBezTo>
                <a:lnTo>
                  <a:pt x="0" y="19962"/>
                </a:lnTo>
                <a:cubicBezTo>
                  <a:pt x="0" y="20870"/>
                  <a:pt x="2154" y="21600"/>
                  <a:pt x="4829" y="21600"/>
                </a:cubicBezTo>
                <a:lnTo>
                  <a:pt x="4829" y="21600"/>
                </a:lnTo>
                <a:cubicBezTo>
                  <a:pt x="7505" y="21600"/>
                  <a:pt x="9658" y="20870"/>
                  <a:pt x="9658" y="19962"/>
                </a:cubicBezTo>
                <a:lnTo>
                  <a:pt x="9658" y="14761"/>
                </a:lnTo>
                <a:cubicBezTo>
                  <a:pt x="9658" y="14430"/>
                  <a:pt x="10115" y="14120"/>
                  <a:pt x="10898" y="13943"/>
                </a:cubicBezTo>
                <a:lnTo>
                  <a:pt x="19969" y="11641"/>
                </a:lnTo>
                <a:cubicBezTo>
                  <a:pt x="21600" y="11198"/>
                  <a:pt x="21600" y="10379"/>
                  <a:pt x="19969" y="995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48C7AD6-8D55-434A-AFC0-621556DF5861}"/>
              </a:ext>
            </a:extLst>
          </p:cNvPr>
          <p:cNvSpPr txBox="1"/>
          <p:nvPr/>
        </p:nvSpPr>
        <p:spPr>
          <a:xfrm>
            <a:off x="7447574" y="3093695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6214" y="1060245"/>
            <a:ext cx="133351" cy="1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4" y="1060245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Administrateur</a:t>
            </a:r>
            <a:endParaRPr lang="fr-F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1B41C77-27BF-45D6-9407-ED1CE88B88B5}"/>
              </a:ext>
            </a:extLst>
          </p:cNvPr>
          <p:cNvGrpSpPr/>
          <p:nvPr/>
        </p:nvGrpSpPr>
        <p:grpSpPr>
          <a:xfrm>
            <a:off x="8894239" y="2003189"/>
            <a:ext cx="3489707" cy="1078718"/>
            <a:chOff x="8921977" y="1405170"/>
            <a:chExt cx="2926080" cy="10787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BEE99B7-E26A-46DB-A414-F4D06BEF08C8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just"/>
              <a:r>
                <a:rPr lang="en-US" sz="2800" b="1" noProof="1" smtClean="0"/>
                <a:t>Annuler la validation</a:t>
              </a:r>
              <a:endParaRPr lang="en-US" sz="2800" b="1" noProof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C202018-57E1-4515-8755-6C792413B789}"/>
                </a:ext>
              </a:extLst>
            </p:cNvPr>
            <p:cNvSpPr txBox="1"/>
            <p:nvPr/>
          </p:nvSpPr>
          <p:spPr>
            <a:xfrm>
              <a:off x="8921977" y="2022223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Rendre le billet Non Validé (NV)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L’utilisateur peut annuler la réservation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3EA2C2-01E5-428C-AA04-980DFB5DE2A9}"/>
              </a:ext>
            </a:extLst>
          </p:cNvPr>
          <p:cNvGrpSpPr/>
          <p:nvPr/>
        </p:nvGrpSpPr>
        <p:grpSpPr>
          <a:xfrm>
            <a:off x="8894239" y="3268074"/>
            <a:ext cx="3489707" cy="1078719"/>
            <a:chOff x="8921977" y="1405170"/>
            <a:chExt cx="2926080" cy="10787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5563755-2982-4F47-81B5-A0A3462B5549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just"/>
              <a:r>
                <a:rPr lang="en-US" sz="2800" b="1" noProof="1" smtClean="0"/>
                <a:t>Valider</a:t>
              </a:r>
              <a:endParaRPr lang="en-US" sz="2800" b="1" noProof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644568A-5D4B-4DC4-9CE6-5519874D2D74}"/>
                </a:ext>
              </a:extLst>
            </p:cNvPr>
            <p:cNvSpPr txBox="1"/>
            <p:nvPr/>
          </p:nvSpPr>
          <p:spPr>
            <a:xfrm>
              <a:off x="8921977" y="202222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Rendre le biller Validé (V)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L’utilisateur ne peux plus anniler la réservation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8" y="1349512"/>
            <a:ext cx="6525409" cy="4360343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21" name="Shape">
            <a:extLst>
              <a:ext uri="{FF2B5EF4-FFF2-40B4-BE49-F238E27FC236}">
                <a16:creationId xmlns:a16="http://schemas.microsoft.com/office/drawing/2014/main" xmlns="" id="{A39CA1E9-CB68-4A72-8B53-C856D12E2436}"/>
              </a:ext>
            </a:extLst>
          </p:cNvPr>
          <p:cNvSpPr/>
          <p:nvPr/>
        </p:nvSpPr>
        <p:spPr>
          <a:xfrm>
            <a:off x="7120783" y="2061020"/>
            <a:ext cx="326791" cy="98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600" extrusionOk="0">
                <a:moveTo>
                  <a:pt x="19969" y="9959"/>
                </a:moveTo>
                <a:lnTo>
                  <a:pt x="10898" y="7657"/>
                </a:lnTo>
                <a:cubicBezTo>
                  <a:pt x="10115" y="7458"/>
                  <a:pt x="9658" y="7148"/>
                  <a:pt x="9658" y="6839"/>
                </a:cubicBezTo>
                <a:lnTo>
                  <a:pt x="9658" y="1638"/>
                </a:lnTo>
                <a:cubicBezTo>
                  <a:pt x="9658" y="730"/>
                  <a:pt x="7505" y="0"/>
                  <a:pt x="4829" y="0"/>
                </a:cubicBezTo>
                <a:lnTo>
                  <a:pt x="4829" y="0"/>
                </a:lnTo>
                <a:cubicBezTo>
                  <a:pt x="2154" y="0"/>
                  <a:pt x="0" y="730"/>
                  <a:pt x="0" y="1638"/>
                </a:cubicBezTo>
                <a:lnTo>
                  <a:pt x="0" y="19962"/>
                </a:lnTo>
                <a:cubicBezTo>
                  <a:pt x="0" y="20870"/>
                  <a:pt x="2154" y="21600"/>
                  <a:pt x="4829" y="21600"/>
                </a:cubicBezTo>
                <a:lnTo>
                  <a:pt x="4829" y="21600"/>
                </a:lnTo>
                <a:cubicBezTo>
                  <a:pt x="7505" y="21600"/>
                  <a:pt x="9658" y="20870"/>
                  <a:pt x="9658" y="19962"/>
                </a:cubicBezTo>
                <a:lnTo>
                  <a:pt x="9658" y="14761"/>
                </a:lnTo>
                <a:cubicBezTo>
                  <a:pt x="9658" y="14430"/>
                  <a:pt x="10115" y="14120"/>
                  <a:pt x="10898" y="13943"/>
                </a:cubicBezTo>
                <a:lnTo>
                  <a:pt x="19969" y="11641"/>
                </a:lnTo>
                <a:cubicBezTo>
                  <a:pt x="21600" y="11198"/>
                  <a:pt x="21600" y="10379"/>
                  <a:pt x="19969" y="9959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1F54055-9082-4A14-B252-DCBF667F4EEC}"/>
              </a:ext>
            </a:extLst>
          </p:cNvPr>
          <p:cNvSpPr txBox="1"/>
          <p:nvPr/>
        </p:nvSpPr>
        <p:spPr>
          <a:xfrm>
            <a:off x="7447574" y="1828810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5"/>
                </a:solidFill>
              </a:rPr>
              <a:t>01</a:t>
            </a: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xmlns="" id="{51FFA6DA-75FA-4C61-8016-713D763C0D6D}"/>
              </a:ext>
            </a:extLst>
          </p:cNvPr>
          <p:cNvSpPr/>
          <p:nvPr/>
        </p:nvSpPr>
        <p:spPr>
          <a:xfrm>
            <a:off x="7120783" y="3325905"/>
            <a:ext cx="326791" cy="98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600" extrusionOk="0">
                <a:moveTo>
                  <a:pt x="19969" y="9959"/>
                </a:moveTo>
                <a:lnTo>
                  <a:pt x="10898" y="7657"/>
                </a:lnTo>
                <a:cubicBezTo>
                  <a:pt x="10115" y="7458"/>
                  <a:pt x="9658" y="7148"/>
                  <a:pt x="9658" y="6839"/>
                </a:cubicBezTo>
                <a:lnTo>
                  <a:pt x="9658" y="1638"/>
                </a:lnTo>
                <a:cubicBezTo>
                  <a:pt x="9658" y="730"/>
                  <a:pt x="7505" y="0"/>
                  <a:pt x="4829" y="0"/>
                </a:cubicBezTo>
                <a:lnTo>
                  <a:pt x="4829" y="0"/>
                </a:lnTo>
                <a:cubicBezTo>
                  <a:pt x="2154" y="0"/>
                  <a:pt x="0" y="730"/>
                  <a:pt x="0" y="1638"/>
                </a:cubicBezTo>
                <a:lnTo>
                  <a:pt x="0" y="19962"/>
                </a:lnTo>
                <a:cubicBezTo>
                  <a:pt x="0" y="20870"/>
                  <a:pt x="2154" y="21600"/>
                  <a:pt x="4829" y="21600"/>
                </a:cubicBezTo>
                <a:lnTo>
                  <a:pt x="4829" y="21600"/>
                </a:lnTo>
                <a:cubicBezTo>
                  <a:pt x="7505" y="21600"/>
                  <a:pt x="9658" y="20870"/>
                  <a:pt x="9658" y="19962"/>
                </a:cubicBezTo>
                <a:lnTo>
                  <a:pt x="9658" y="14761"/>
                </a:lnTo>
                <a:cubicBezTo>
                  <a:pt x="9658" y="14430"/>
                  <a:pt x="10115" y="14120"/>
                  <a:pt x="10898" y="13943"/>
                </a:cubicBezTo>
                <a:lnTo>
                  <a:pt x="19969" y="11641"/>
                </a:lnTo>
                <a:cubicBezTo>
                  <a:pt x="21600" y="11198"/>
                  <a:pt x="21600" y="10379"/>
                  <a:pt x="19969" y="995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8C7AD6-8D55-434A-AFC0-621556DF5861}"/>
              </a:ext>
            </a:extLst>
          </p:cNvPr>
          <p:cNvSpPr txBox="1"/>
          <p:nvPr/>
        </p:nvSpPr>
        <p:spPr>
          <a:xfrm>
            <a:off x="7447574" y="3093695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079" y="1349512"/>
            <a:ext cx="125731" cy="1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9" y="1362847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 animBg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Administrateur</a:t>
            </a:r>
            <a:endParaRPr lang="fr-FR" dirty="0"/>
          </a:p>
        </p:txBody>
      </p:sp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467360" y="1221776"/>
            <a:ext cx="5760720" cy="461581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1B41C77-27BF-45D6-9407-ED1CE88B88B5}"/>
              </a:ext>
            </a:extLst>
          </p:cNvPr>
          <p:cNvGrpSpPr/>
          <p:nvPr/>
        </p:nvGrpSpPr>
        <p:grpSpPr>
          <a:xfrm>
            <a:off x="8894239" y="2003189"/>
            <a:ext cx="3489707" cy="894052"/>
            <a:chOff x="8921977" y="1405170"/>
            <a:chExt cx="2926080" cy="8940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3BEE99B7-E26A-46DB-A414-F4D06BEF08C8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just"/>
              <a:r>
                <a:rPr lang="en-US" sz="2800" b="1" noProof="1" smtClean="0"/>
                <a:t>Supprimer</a:t>
              </a:r>
              <a:endParaRPr lang="en-US" sz="2800" b="1" noProof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C202018-57E1-4515-8755-6C792413B789}"/>
                </a:ext>
              </a:extLst>
            </p:cNvPr>
            <p:cNvSpPr txBox="1"/>
            <p:nvPr/>
          </p:nvSpPr>
          <p:spPr>
            <a:xfrm>
              <a:off x="8921977" y="2022223"/>
              <a:ext cx="2926080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Supprimer l’utilisateur définitivement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F3EA2C2-01E5-428C-AA04-980DFB5DE2A9}"/>
              </a:ext>
            </a:extLst>
          </p:cNvPr>
          <p:cNvGrpSpPr/>
          <p:nvPr/>
        </p:nvGrpSpPr>
        <p:grpSpPr>
          <a:xfrm>
            <a:off x="8894239" y="3268074"/>
            <a:ext cx="3489707" cy="1169551"/>
            <a:chOff x="8921977" y="1405170"/>
            <a:chExt cx="2926080" cy="116955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5563755-2982-4F47-81B5-A0A3462B5549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just"/>
              <a:r>
                <a:rPr lang="en-US" sz="2800" b="1" noProof="1" smtClean="0"/>
                <a:t>Appliquer</a:t>
              </a:r>
              <a:endParaRPr lang="en-US" sz="2800" b="1" noProof="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644568A-5D4B-4DC4-9CE6-5519874D2D74}"/>
                </a:ext>
              </a:extLst>
            </p:cNvPr>
            <p:cNvSpPr txBox="1"/>
            <p:nvPr/>
          </p:nvSpPr>
          <p:spPr>
            <a:xfrm>
              <a:off x="8921977" y="1928390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Changer les informations sur l’utilisatuer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Type ( Administrateur / Normal )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2" name="Shape">
            <a:extLst>
              <a:ext uri="{FF2B5EF4-FFF2-40B4-BE49-F238E27FC236}">
                <a16:creationId xmlns:a16="http://schemas.microsoft.com/office/drawing/2014/main" xmlns="" id="{A39CA1E9-CB68-4A72-8B53-C856D12E2436}"/>
              </a:ext>
            </a:extLst>
          </p:cNvPr>
          <p:cNvSpPr/>
          <p:nvPr/>
        </p:nvSpPr>
        <p:spPr>
          <a:xfrm>
            <a:off x="7120783" y="2061020"/>
            <a:ext cx="326791" cy="98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600" extrusionOk="0">
                <a:moveTo>
                  <a:pt x="19969" y="9959"/>
                </a:moveTo>
                <a:lnTo>
                  <a:pt x="10898" y="7657"/>
                </a:lnTo>
                <a:cubicBezTo>
                  <a:pt x="10115" y="7458"/>
                  <a:pt x="9658" y="7148"/>
                  <a:pt x="9658" y="6839"/>
                </a:cubicBezTo>
                <a:lnTo>
                  <a:pt x="9658" y="1638"/>
                </a:lnTo>
                <a:cubicBezTo>
                  <a:pt x="9658" y="730"/>
                  <a:pt x="7505" y="0"/>
                  <a:pt x="4829" y="0"/>
                </a:cubicBezTo>
                <a:lnTo>
                  <a:pt x="4829" y="0"/>
                </a:lnTo>
                <a:cubicBezTo>
                  <a:pt x="2154" y="0"/>
                  <a:pt x="0" y="730"/>
                  <a:pt x="0" y="1638"/>
                </a:cubicBezTo>
                <a:lnTo>
                  <a:pt x="0" y="19962"/>
                </a:lnTo>
                <a:cubicBezTo>
                  <a:pt x="0" y="20870"/>
                  <a:pt x="2154" y="21600"/>
                  <a:pt x="4829" y="21600"/>
                </a:cubicBezTo>
                <a:lnTo>
                  <a:pt x="4829" y="21600"/>
                </a:lnTo>
                <a:cubicBezTo>
                  <a:pt x="7505" y="21600"/>
                  <a:pt x="9658" y="20870"/>
                  <a:pt x="9658" y="19962"/>
                </a:cubicBezTo>
                <a:lnTo>
                  <a:pt x="9658" y="14761"/>
                </a:lnTo>
                <a:cubicBezTo>
                  <a:pt x="9658" y="14430"/>
                  <a:pt x="10115" y="14120"/>
                  <a:pt x="10898" y="13943"/>
                </a:cubicBezTo>
                <a:lnTo>
                  <a:pt x="19969" y="11641"/>
                </a:lnTo>
                <a:cubicBezTo>
                  <a:pt x="21600" y="11198"/>
                  <a:pt x="21600" y="10379"/>
                  <a:pt x="19969" y="9959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1F54055-9082-4A14-B252-DCBF667F4EEC}"/>
              </a:ext>
            </a:extLst>
          </p:cNvPr>
          <p:cNvSpPr txBox="1"/>
          <p:nvPr/>
        </p:nvSpPr>
        <p:spPr>
          <a:xfrm>
            <a:off x="7447574" y="1828810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5"/>
                </a:solidFill>
              </a:rPr>
              <a:t>01</a:t>
            </a:r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xmlns="" id="{51FFA6DA-75FA-4C61-8016-713D763C0D6D}"/>
              </a:ext>
            </a:extLst>
          </p:cNvPr>
          <p:cNvSpPr/>
          <p:nvPr/>
        </p:nvSpPr>
        <p:spPr>
          <a:xfrm>
            <a:off x="7120783" y="3325905"/>
            <a:ext cx="326791" cy="982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600" extrusionOk="0">
                <a:moveTo>
                  <a:pt x="19969" y="9959"/>
                </a:moveTo>
                <a:lnTo>
                  <a:pt x="10898" y="7657"/>
                </a:lnTo>
                <a:cubicBezTo>
                  <a:pt x="10115" y="7458"/>
                  <a:pt x="9658" y="7148"/>
                  <a:pt x="9658" y="6839"/>
                </a:cubicBezTo>
                <a:lnTo>
                  <a:pt x="9658" y="1638"/>
                </a:lnTo>
                <a:cubicBezTo>
                  <a:pt x="9658" y="730"/>
                  <a:pt x="7505" y="0"/>
                  <a:pt x="4829" y="0"/>
                </a:cubicBezTo>
                <a:lnTo>
                  <a:pt x="4829" y="0"/>
                </a:lnTo>
                <a:cubicBezTo>
                  <a:pt x="2154" y="0"/>
                  <a:pt x="0" y="730"/>
                  <a:pt x="0" y="1638"/>
                </a:cubicBezTo>
                <a:lnTo>
                  <a:pt x="0" y="19962"/>
                </a:lnTo>
                <a:cubicBezTo>
                  <a:pt x="0" y="20870"/>
                  <a:pt x="2154" y="21600"/>
                  <a:pt x="4829" y="21600"/>
                </a:cubicBezTo>
                <a:lnTo>
                  <a:pt x="4829" y="21600"/>
                </a:lnTo>
                <a:cubicBezTo>
                  <a:pt x="7505" y="21600"/>
                  <a:pt x="9658" y="20870"/>
                  <a:pt x="9658" y="19962"/>
                </a:cubicBezTo>
                <a:lnTo>
                  <a:pt x="9658" y="14761"/>
                </a:lnTo>
                <a:cubicBezTo>
                  <a:pt x="9658" y="14430"/>
                  <a:pt x="10115" y="14120"/>
                  <a:pt x="10898" y="13943"/>
                </a:cubicBezTo>
                <a:lnTo>
                  <a:pt x="19969" y="11641"/>
                </a:lnTo>
                <a:cubicBezTo>
                  <a:pt x="21600" y="11198"/>
                  <a:pt x="21600" y="10379"/>
                  <a:pt x="19969" y="995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b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48C7AD6-8D55-434A-AFC0-621556DF5861}"/>
              </a:ext>
            </a:extLst>
          </p:cNvPr>
          <p:cNvSpPr txBox="1"/>
          <p:nvPr/>
        </p:nvSpPr>
        <p:spPr>
          <a:xfrm>
            <a:off x="7447574" y="3093695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4824" y="1248446"/>
            <a:ext cx="939165" cy="1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1248446"/>
            <a:ext cx="151130" cy="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Fin de la 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20" y="2844801"/>
            <a:ext cx="6172200" cy="1198879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LIEN GITHUB :</a:t>
            </a:r>
          </a:p>
          <a:p>
            <a:pPr marL="457200" lvl="1" indent="0">
              <a:buNone/>
            </a:pPr>
            <a:r>
              <a:rPr lang="fr-FR" dirty="0">
                <a:hlinkClick r:id="rId2"/>
              </a:rPr>
              <a:t>https://github.com/Johny-ABEA/Project-Java</a:t>
            </a:r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0" y="182880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8673" y="1587640"/>
            <a:ext cx="5362470" cy="2833634"/>
          </a:xfrm>
        </p:spPr>
        <p:txBody>
          <a:bodyPr>
            <a:normAutofit/>
          </a:bodyPr>
          <a:lstStyle/>
          <a:p>
            <a:r>
              <a:rPr lang="fr-FR" b="1" dirty="0" smtClean="0"/>
              <a:t>Pour votre Temps et Attention</a:t>
            </a:r>
            <a:endParaRPr lang="fr-FR" b="1" dirty="0"/>
          </a:p>
        </p:txBody>
      </p:sp>
      <p:pic>
        <p:nvPicPr>
          <p:cNvPr id="1026" name="Picture 2" descr="Montage photo merci - Pixi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5" y="1446963"/>
            <a:ext cx="5037572" cy="283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3" y="1379660"/>
            <a:ext cx="4912784" cy="41436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6000" y="1743305"/>
            <a:ext cx="5273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Un grand Merci à </a:t>
            </a:r>
            <a:r>
              <a:rPr lang="fr-FR" b="1" dirty="0" smtClean="0"/>
              <a:t>Mme</a:t>
            </a:r>
            <a:r>
              <a:rPr lang="fr-FR" b="1" dirty="0"/>
              <a:t>. </a:t>
            </a:r>
            <a:r>
              <a:rPr lang="fr-FR" b="1" dirty="0" err="1" smtClean="0"/>
              <a:t>Asmae</a:t>
            </a:r>
            <a:r>
              <a:rPr lang="fr-FR" b="1" dirty="0" smtClean="0"/>
              <a:t> KASSIRI </a:t>
            </a:r>
            <a:r>
              <a:rPr lang="fr-FR" dirty="0" smtClean="0"/>
              <a:t>pour cette opportunité qui m’as permis d’apprendre plusieurs nouvelle outils et de découvrir des facettes caché que j’ignorais à propos de Java.</a:t>
            </a:r>
            <a:br>
              <a:rPr lang="fr-FR" dirty="0" smtClean="0"/>
            </a:br>
            <a:r>
              <a:rPr lang="fr-FR" dirty="0" smtClean="0"/>
              <a:t>	</a:t>
            </a:r>
            <a:endParaRPr lang="fr-FR" dirty="0"/>
          </a:p>
          <a:p>
            <a:r>
              <a:rPr lang="fr-FR" dirty="0" smtClean="0"/>
              <a:t>	Cette opportunité m’as permis d’enrichir mes connaissances sur java autre que mes capacités de développement sur Android Studio, ce projet m’as aidé a renforcer mes capacités de «</a:t>
            </a:r>
            <a:r>
              <a:rPr lang="fr-FR" i="1" dirty="0" smtClean="0"/>
              <a:t> </a:t>
            </a:r>
            <a:r>
              <a:rPr lang="fr-FR" i="1" dirty="0" err="1" smtClean="0"/>
              <a:t>Problem</a:t>
            </a:r>
            <a:r>
              <a:rPr lang="fr-FR" i="1" dirty="0" smtClean="0"/>
              <a:t> </a:t>
            </a:r>
            <a:r>
              <a:rPr lang="fr-FR" i="1" dirty="0" err="1" smtClean="0"/>
              <a:t>Solving</a:t>
            </a:r>
            <a:r>
              <a:rPr lang="fr-FR" dirty="0" smtClean="0"/>
              <a:t> », et ma capacité de chercher des alternatives pour à une situations donnée. Choses </a:t>
            </a:r>
            <a:r>
              <a:rPr lang="fr-FR" smtClean="0"/>
              <a:t>qui sont très </a:t>
            </a:r>
            <a:r>
              <a:rPr lang="fr-FR" dirty="0" smtClean="0"/>
              <a:t>importantes en tant que développeurs.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7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Bibliothèques utilisés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6593840" y="2293075"/>
            <a:ext cx="5273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Les Bibliothèques </a:t>
            </a:r>
            <a:r>
              <a:rPr lang="fr-FR" dirty="0"/>
              <a:t>java</a:t>
            </a:r>
            <a:r>
              <a:rPr lang="fr-FR" dirty="0" smtClean="0"/>
              <a:t> </a:t>
            </a:r>
            <a:r>
              <a:rPr lang="fr-FR" dirty="0" smtClean="0"/>
              <a:t>utilisées </a:t>
            </a:r>
            <a:r>
              <a:rPr lang="fr-FR" dirty="0" smtClean="0"/>
              <a:t>pour ce projet sont les </a:t>
            </a:r>
            <a:r>
              <a:rPr lang="fr-FR" dirty="0" smtClean="0"/>
              <a:t>suivantes 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SWING (images &amp; </a:t>
            </a:r>
            <a:r>
              <a:rPr lang="fr-FR" dirty="0" err="1" smtClean="0"/>
              <a:t>GridLayout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AWT (</a:t>
            </a:r>
            <a:r>
              <a:rPr lang="fr-FR" dirty="0" err="1" smtClean="0"/>
              <a:t>events</a:t>
            </a:r>
            <a:r>
              <a:rPr lang="fr-FR" dirty="0" smtClean="0"/>
              <a:t>, style &amp; components)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UTIL (</a:t>
            </a:r>
            <a:r>
              <a:rPr lang="fr-FR" dirty="0" err="1" smtClean="0"/>
              <a:t>arrayList</a:t>
            </a:r>
            <a:r>
              <a:rPr lang="fr-FR" dirty="0"/>
              <a:t>)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26" name="Picture 2" descr="45+ Most Useful Java Libraries | FromDe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" y="1529945"/>
            <a:ext cx="5747385" cy="38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44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 la base de données</a:t>
            </a:r>
            <a:endParaRPr lang="fr-FR" dirty="0"/>
          </a:p>
        </p:txBody>
      </p:sp>
      <p:pic>
        <p:nvPicPr>
          <p:cNvPr id="5" name="Picture 4" descr="C:\Users\Anass\AppData\Local\Microsoft\Windows\INetCache\Content.Word\MySQL_demo_physical_data_model-2020-06-19_13_38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6"/>
          <a:stretch/>
        </p:blipFill>
        <p:spPr bwMode="auto">
          <a:xfrm>
            <a:off x="3813810" y="902537"/>
            <a:ext cx="4564380" cy="52239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88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des classes Java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9778"/>
          <a:stretch/>
        </p:blipFill>
        <p:spPr>
          <a:xfrm>
            <a:off x="1041082" y="902537"/>
            <a:ext cx="2428875" cy="5272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9913" r="28750"/>
          <a:stretch/>
        </p:blipFill>
        <p:spPr>
          <a:xfrm>
            <a:off x="7126923" y="2672079"/>
            <a:ext cx="1730566" cy="1320165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3185159" y="1198880"/>
            <a:ext cx="284798" cy="2270269"/>
          </a:xfrm>
          <a:prstGeom prst="rightBrace">
            <a:avLst>
              <a:gd name="adj1" fmla="val 125157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ight Brace 8"/>
          <p:cNvSpPr/>
          <p:nvPr/>
        </p:nvSpPr>
        <p:spPr>
          <a:xfrm>
            <a:off x="3185159" y="3530427"/>
            <a:ext cx="243840" cy="573895"/>
          </a:xfrm>
          <a:prstGeom prst="rightBrace">
            <a:avLst>
              <a:gd name="adj1" fmla="val 22161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ight Brace 9"/>
          <p:cNvSpPr/>
          <p:nvPr/>
        </p:nvSpPr>
        <p:spPr>
          <a:xfrm>
            <a:off x="3201193" y="4149724"/>
            <a:ext cx="243840" cy="2025218"/>
          </a:xfrm>
          <a:prstGeom prst="rightBrace">
            <a:avLst>
              <a:gd name="adj1" fmla="val 22161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Brace 12"/>
          <p:cNvSpPr/>
          <p:nvPr/>
        </p:nvSpPr>
        <p:spPr>
          <a:xfrm>
            <a:off x="8728709" y="2987040"/>
            <a:ext cx="243840" cy="1005204"/>
          </a:xfrm>
          <a:prstGeom prst="rightBrace">
            <a:avLst>
              <a:gd name="adj1" fmla="val 22161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ounded Rectangle 15"/>
          <p:cNvSpPr/>
          <p:nvPr/>
        </p:nvSpPr>
        <p:spPr>
          <a:xfrm>
            <a:off x="3487927" y="2035310"/>
            <a:ext cx="1810512" cy="59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Classes Java GUI</a:t>
            </a:r>
            <a:endParaRPr lang="fr-FR" dirty="0"/>
          </a:p>
        </p:txBody>
      </p:sp>
      <p:sp>
        <p:nvSpPr>
          <p:cNvPr id="17" name="Rounded Rectangle 16"/>
          <p:cNvSpPr/>
          <p:nvPr/>
        </p:nvSpPr>
        <p:spPr>
          <a:xfrm>
            <a:off x="3487927" y="3518670"/>
            <a:ext cx="1810512" cy="59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Classe pour les requêtes SQL</a:t>
            </a:r>
            <a:endParaRPr lang="fr-FR" dirty="0"/>
          </a:p>
        </p:txBody>
      </p:sp>
      <p:sp>
        <p:nvSpPr>
          <p:cNvPr id="18" name="Rounded Rectangle 17"/>
          <p:cNvSpPr/>
          <p:nvPr/>
        </p:nvSpPr>
        <p:spPr>
          <a:xfrm>
            <a:off x="3496913" y="4717814"/>
            <a:ext cx="1810512" cy="889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Classes Java pour faciliter le transfert des données entre les GUI</a:t>
            </a:r>
            <a:endParaRPr lang="fr-FR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8972549" y="3190938"/>
            <a:ext cx="2152651" cy="59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Base de données sous plusieurs formats</a:t>
            </a:r>
            <a:endParaRPr lang="fr-FR" sz="1400" dirty="0"/>
          </a:p>
        </p:txBody>
      </p:sp>
      <p:sp>
        <p:nvSpPr>
          <p:cNvPr id="21" name="Left Arrow 20"/>
          <p:cNvSpPr/>
          <p:nvPr/>
        </p:nvSpPr>
        <p:spPr>
          <a:xfrm>
            <a:off x="8040974" y="2737769"/>
            <a:ext cx="980343" cy="1137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ounded Rectangle 21"/>
          <p:cNvSpPr/>
          <p:nvPr/>
        </p:nvSpPr>
        <p:spPr>
          <a:xfrm>
            <a:off x="8955405" y="2491581"/>
            <a:ext cx="2152651" cy="597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Images (*.</a:t>
            </a:r>
            <a:r>
              <a:rPr lang="fr-FR" sz="1400" dirty="0" err="1" smtClean="0"/>
              <a:t>png</a:t>
            </a:r>
            <a:r>
              <a:rPr lang="fr-FR" sz="1400" dirty="0" smtClean="0"/>
              <a:t>) utilisés pour le projet entier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514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90880" y="2695694"/>
            <a:ext cx="4704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/>
              <a:t>Voyageurs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55" y="980168"/>
            <a:ext cx="4754489" cy="47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1256"/>
          <a:stretch/>
        </p:blipFill>
        <p:spPr>
          <a:xfrm>
            <a:off x="2038012" y="1145917"/>
            <a:ext cx="8115976" cy="454885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187616" y="3171463"/>
            <a:ext cx="3414532" cy="12037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 12"/>
          <p:cNvGrpSpPr/>
          <p:nvPr/>
        </p:nvGrpSpPr>
        <p:grpSpPr>
          <a:xfrm>
            <a:off x="5602148" y="1528316"/>
            <a:ext cx="4095750" cy="1619250"/>
            <a:chOff x="6811645" y="1552213"/>
            <a:chExt cx="4095750" cy="16192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1645" y="1552213"/>
              <a:ext cx="4095750" cy="16192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811645" y="1552213"/>
              <a:ext cx="4095750" cy="161925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02148" y="4399127"/>
            <a:ext cx="4095750" cy="1659339"/>
            <a:chOff x="6811645" y="3742782"/>
            <a:chExt cx="4095750" cy="165933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1645" y="3773346"/>
              <a:ext cx="4095750" cy="162877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811645" y="3742782"/>
              <a:ext cx="4095750" cy="165933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7128" y="1170735"/>
            <a:ext cx="196492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64" y="1171188"/>
            <a:ext cx="190887" cy="1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Captures </a:t>
            </a:r>
            <a:r>
              <a:rPr lang="fr-FR" dirty="0"/>
              <a:t>de l’exécution : </a:t>
            </a:r>
            <a:r>
              <a:rPr lang="fr-FR" dirty="0" smtClean="0"/>
              <a:t>Voyageurs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45" t="1194"/>
          <a:stretch/>
        </p:blipFill>
        <p:spPr>
          <a:xfrm>
            <a:off x="1953069" y="1180618"/>
            <a:ext cx="8285862" cy="4496047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400" r="3620"/>
          <a:stretch/>
        </p:blipFill>
        <p:spPr>
          <a:xfrm>
            <a:off x="2072640" y="2015172"/>
            <a:ext cx="3830320" cy="3152775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515776" y="2733040"/>
            <a:ext cx="3414532" cy="26212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00249" y="1199310"/>
            <a:ext cx="180976" cy="1913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96" y="1199310"/>
            <a:ext cx="190887" cy="1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8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8706</TotalTime>
  <Words>365</Words>
  <Application>Microsoft Office PowerPoint</Application>
  <PresentationFormat>Widescreen</PresentationFormat>
  <Paragraphs>123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Helvetica</vt:lpstr>
      <vt:lpstr>Template PresentationGO</vt:lpstr>
      <vt:lpstr>Projet Java 2020</vt:lpstr>
      <vt:lpstr>Plan de la présentation</vt:lpstr>
      <vt:lpstr>Remerciements</vt:lpstr>
      <vt:lpstr>Bibliothèques utilisés</vt:lpstr>
      <vt:lpstr>Schéma de la base de données</vt:lpstr>
      <vt:lpstr>Schéma des classes Java</vt:lpstr>
      <vt:lpstr>Captures de l’exécution :</vt:lpstr>
      <vt:lpstr>Captures de l’exécution : Voyageurs</vt:lpstr>
      <vt:lpstr>Captures de l’exécution : Voyageurs</vt:lpstr>
      <vt:lpstr>Captures de l’exécution : Voyageurs</vt:lpstr>
      <vt:lpstr>Captures de l’exécution : Voyageurs</vt:lpstr>
      <vt:lpstr>Captures de l’exécution : Voyageurs</vt:lpstr>
      <vt:lpstr>Captures de l’exécution : Voyageurs</vt:lpstr>
      <vt:lpstr>Captures de l’exécution : Voyageurs</vt:lpstr>
      <vt:lpstr>Captures de l’exécution : Voyageurs</vt:lpstr>
      <vt:lpstr>Captures de l’exécution : Voyageurs</vt:lpstr>
      <vt:lpstr>Captures de l’exécution : Voyageurs</vt:lpstr>
      <vt:lpstr>Captures de l’exécution : Voyageurs</vt:lpstr>
      <vt:lpstr>Captures de l’exécution : Voyageurs</vt:lpstr>
      <vt:lpstr>Captures de l’exécution :</vt:lpstr>
      <vt:lpstr>Captures de l’exécution : Administrateur</vt:lpstr>
      <vt:lpstr>Captures de l’exécution : Administrateur</vt:lpstr>
      <vt:lpstr>Captures de l’exécution : Administrateur</vt:lpstr>
      <vt:lpstr>Captures de l’exécution : Administrateur</vt:lpstr>
      <vt:lpstr>Captures de l’exécution : Administrateur</vt:lpstr>
      <vt:lpstr>Captures de l’exécution : Administrateur</vt:lpstr>
      <vt:lpstr>Captures de l’exécution : Administrateur</vt:lpstr>
      <vt:lpstr>Fin de la présentation</vt:lpstr>
      <vt:lpstr>Pour votre Temps et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 “H” Diagram</dc:title>
  <dc:creator>PresentationGO.com</dc:creator>
  <dc:description>© Copyright PresentationGO.com</dc:description>
  <cp:lastModifiedBy>Microsoft account</cp:lastModifiedBy>
  <cp:revision>27</cp:revision>
  <dcterms:created xsi:type="dcterms:W3CDTF">2014-11-26T05:14:11Z</dcterms:created>
  <dcterms:modified xsi:type="dcterms:W3CDTF">2020-06-19T18:22:35Z</dcterms:modified>
  <cp:category>Charts &amp; Diagrams</cp:category>
</cp:coreProperties>
</file>