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58" r:id="rId2"/>
  </p:sldMasterIdLst>
  <p:notesMasterIdLst>
    <p:notesMasterId r:id="rId32"/>
  </p:notesMasterIdLst>
  <p:handoutMasterIdLst>
    <p:handoutMasterId r:id="rId33"/>
  </p:handoutMasterIdLst>
  <p:sldIdLst>
    <p:sldId id="256" r:id="rId3"/>
    <p:sldId id="368" r:id="rId4"/>
    <p:sldId id="257" r:id="rId5"/>
    <p:sldId id="258" r:id="rId6"/>
    <p:sldId id="269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7" r:id="rId25"/>
    <p:sldId id="388" r:id="rId26"/>
    <p:sldId id="389" r:id="rId27"/>
    <p:sldId id="390" r:id="rId28"/>
    <p:sldId id="391" r:id="rId29"/>
    <p:sldId id="392" r:id="rId30"/>
    <p:sldId id="393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FEB856"/>
    <a:srgbClr val="1CBBB4"/>
    <a:srgbClr val="9FE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2" autoAdjust="0"/>
    <p:restoredTop sz="95360" autoAdjust="0"/>
  </p:normalViewPr>
  <p:slideViewPr>
    <p:cSldViewPr showGuides="1">
      <p:cViewPr varScale="1">
        <p:scale>
          <a:sx n="89" d="100"/>
          <a:sy n="89" d="100"/>
        </p:scale>
        <p:origin x="628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0647C-2142-49BD-86CE-ED609DF61204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6AFA7-4971-4E87-AA3D-540E429FAD85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794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DFE15-6179-4579-ADBF-D18E81C13FE2}" type="datetimeFigureOut">
              <a:rPr lang="ko-KR" altLang="en-US" smtClean="0"/>
              <a:t>2021-12-06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C151-D09E-4313-86BF-DE81850A7CA1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17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4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CCC151-D09E-4313-86BF-DE81850A7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7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 userDrawn="1"/>
        </p:nvGrpSpPr>
        <p:grpSpPr>
          <a:xfrm>
            <a:off x="3293503" y="411510"/>
            <a:ext cx="2556993" cy="2699230"/>
            <a:chOff x="787805" y="339502"/>
            <a:chExt cx="4175262" cy="4407517"/>
          </a:xfrm>
        </p:grpSpPr>
        <p:sp>
          <p:nvSpPr>
            <p:cNvPr id="133" name="Oval 132"/>
            <p:cNvSpPr/>
            <p:nvPr/>
          </p:nvSpPr>
          <p:spPr>
            <a:xfrm>
              <a:off x="787805" y="339502"/>
              <a:ext cx="4175262" cy="41752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34" name="Group 133"/>
            <p:cNvGrpSpPr/>
            <p:nvPr/>
          </p:nvGrpSpPr>
          <p:grpSpPr>
            <a:xfrm>
              <a:off x="1129436" y="1046675"/>
              <a:ext cx="3492000" cy="3700344"/>
              <a:chOff x="5304922" y="1037184"/>
              <a:chExt cx="3492000" cy="3700344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5304922" y="3743716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62" name="Group 161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Group 162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64" name="Rectangle 163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5" name="Rectangle 164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Rectangle 165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7" name="Rectangle 166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8" name="Rectangle 167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6" name="Group 135"/>
              <p:cNvGrpSpPr/>
              <p:nvPr/>
            </p:nvGrpSpPr>
            <p:grpSpPr>
              <a:xfrm flipH="1">
                <a:off x="5304922" y="4299918"/>
                <a:ext cx="3492000" cy="437610"/>
                <a:chOff x="1709238" y="4209096"/>
                <a:chExt cx="3492000" cy="43761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1709238" y="4214706"/>
                  <a:ext cx="3492000" cy="43200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2078720" y="4209096"/>
                  <a:ext cx="469833" cy="432000"/>
                  <a:chOff x="2078720" y="4209096"/>
                  <a:chExt cx="469833" cy="432000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2078720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2217331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355942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2494553" y="4209096"/>
                    <a:ext cx="54000" cy="4320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50" name="Group 149"/>
                <p:cNvGrpSpPr/>
                <p:nvPr/>
              </p:nvGrpSpPr>
              <p:grpSpPr>
                <a:xfrm>
                  <a:off x="4098293" y="4384000"/>
                  <a:ext cx="900965" cy="82800"/>
                  <a:chOff x="4098293" y="4384000"/>
                  <a:chExt cx="900965" cy="82800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>
                    <a:off x="4098293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4260486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4422679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4" name="Rectangle 153"/>
                  <p:cNvSpPr/>
                  <p:nvPr/>
                </p:nvSpPr>
                <p:spPr>
                  <a:xfrm>
                    <a:off x="4584872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5" name="Rectangle 154"/>
                  <p:cNvSpPr/>
                  <p:nvPr/>
                </p:nvSpPr>
                <p:spPr>
                  <a:xfrm>
                    <a:off x="4747065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>
                    <a:off x="4909258" y="4384000"/>
                    <a:ext cx="90000" cy="82800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6272654" y="1875857"/>
                <a:ext cx="720080" cy="720080"/>
                <a:chOff x="6272654" y="1875857"/>
                <a:chExt cx="720080" cy="720080"/>
              </a:xfrm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6272654" y="1875857"/>
                  <a:ext cx="720080" cy="720080"/>
                </a:xfrm>
                <a:prstGeom prst="rect">
                  <a:avLst/>
                </a:prstGeom>
                <a:solidFill>
                  <a:schemeClr val="accent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7" name="Parallelogram 5"/>
                <p:cNvSpPr>
                  <a:spLocks/>
                </p:cNvSpPr>
                <p:nvPr/>
              </p:nvSpPr>
              <p:spPr>
                <a:xfrm>
                  <a:off x="6391715" y="1978487"/>
                  <a:ext cx="481958" cy="481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8270" h="868857">
                      <a:moveTo>
                        <a:pt x="424135" y="189887"/>
                      </a:moveTo>
                      <a:lnTo>
                        <a:pt x="297766" y="526729"/>
                      </a:lnTo>
                      <a:lnTo>
                        <a:pt x="550505" y="526729"/>
                      </a:lnTo>
                      <a:close/>
                      <a:moveTo>
                        <a:pt x="325960" y="0"/>
                      </a:moveTo>
                      <a:lnTo>
                        <a:pt x="352897" y="0"/>
                      </a:lnTo>
                      <a:lnTo>
                        <a:pt x="495373" y="0"/>
                      </a:lnTo>
                      <a:lnTo>
                        <a:pt x="522310" y="0"/>
                      </a:lnTo>
                      <a:lnTo>
                        <a:pt x="848270" y="868857"/>
                      </a:lnTo>
                      <a:lnTo>
                        <a:pt x="678857" y="868857"/>
                      </a:lnTo>
                      <a:lnTo>
                        <a:pt x="604960" y="671883"/>
                      </a:lnTo>
                      <a:lnTo>
                        <a:pt x="243310" y="671883"/>
                      </a:lnTo>
                      <a:lnTo>
                        <a:pt x="169413" y="868857"/>
                      </a:lnTo>
                      <a:lnTo>
                        <a:pt x="0" y="86885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8" name="Group 137"/>
              <p:cNvGrpSpPr/>
              <p:nvPr/>
            </p:nvGrpSpPr>
            <p:grpSpPr>
              <a:xfrm>
                <a:off x="7109110" y="1875857"/>
                <a:ext cx="720080" cy="720080"/>
                <a:chOff x="7109110" y="1875857"/>
                <a:chExt cx="720080" cy="720080"/>
              </a:xfrm>
            </p:grpSpPr>
            <p:sp>
              <p:nvSpPr>
                <p:cNvPr id="144" name="Rectangle 143"/>
                <p:cNvSpPr/>
                <p:nvPr/>
              </p:nvSpPr>
              <p:spPr>
                <a:xfrm>
                  <a:off x="7109110" y="1875857"/>
                  <a:ext cx="720080" cy="720080"/>
                </a:xfrm>
                <a:prstGeom prst="rect">
                  <a:avLst/>
                </a:prstGeom>
                <a:solidFill>
                  <a:schemeClr val="accent2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5" name="Rectangle 9"/>
                <p:cNvSpPr>
                  <a:spLocks noChangeAspect="1"/>
                </p:cNvSpPr>
                <p:nvPr/>
              </p:nvSpPr>
              <p:spPr>
                <a:xfrm>
                  <a:off x="7267746" y="1994945"/>
                  <a:ext cx="402809" cy="481904"/>
                </a:xfrm>
                <a:custGeom>
                  <a:avLst/>
                  <a:gdLst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431276 w 728932"/>
                    <a:gd name="connsiteY5" fmla="*/ 488630 h 872065"/>
                    <a:gd name="connsiteX6" fmla="*/ 174101 w 728932"/>
                    <a:gd name="connsiteY6" fmla="*/ 488630 h 872065"/>
                    <a:gd name="connsiteX7" fmla="*/ 174101 w 728932"/>
                    <a:gd name="connsiteY7" fmla="*/ 140965 h 872065"/>
                    <a:gd name="connsiteX8" fmla="*/ 174101 w 728932"/>
                    <a:gd name="connsiteY8" fmla="*/ 347665 h 872065"/>
                    <a:gd name="connsiteX9" fmla="*/ 431276 w 728932"/>
                    <a:gd name="connsiteY9" fmla="*/ 347665 h 872065"/>
                    <a:gd name="connsiteX10" fmla="*/ 431276 w 728932"/>
                    <a:gd name="connsiteY10" fmla="*/ 345754 h 872065"/>
                    <a:gd name="connsiteX11" fmla="*/ 517000 w 728932"/>
                    <a:gd name="connsiteY11" fmla="*/ 243359 h 872065"/>
                    <a:gd name="connsiteX12" fmla="*/ 433656 w 728932"/>
                    <a:gd name="connsiteY12" fmla="*/ 148109 h 872065"/>
                    <a:gd name="connsiteX13" fmla="*/ 174101 w 728932"/>
                    <a:gd name="connsiteY13" fmla="*/ 140965 h 872065"/>
                    <a:gd name="connsiteX14" fmla="*/ 0 w 728932"/>
                    <a:gd name="connsiteY14" fmla="*/ 0 h 872065"/>
                    <a:gd name="connsiteX15" fmla="*/ 127816 w 728932"/>
                    <a:gd name="connsiteY15" fmla="*/ 0 h 872065"/>
                    <a:gd name="connsiteX16" fmla="*/ 174101 w 728932"/>
                    <a:gd name="connsiteY16" fmla="*/ 0 h 872065"/>
                    <a:gd name="connsiteX17" fmla="*/ 447945 w 728932"/>
                    <a:gd name="connsiteY17" fmla="*/ 0 h 872065"/>
                    <a:gd name="connsiteX18" fmla="*/ 447945 w 728932"/>
                    <a:gd name="connsiteY18" fmla="*/ 1732 h 872065"/>
                    <a:gd name="connsiteX19" fmla="*/ 683688 w 728932"/>
                    <a:gd name="connsiteY19" fmla="*/ 179066 h 872065"/>
                    <a:gd name="connsiteX20" fmla="*/ 559863 w 728932"/>
                    <a:gd name="connsiteY20" fmla="*/ 407666 h 872065"/>
                    <a:gd name="connsiteX21" fmla="*/ 728932 w 728932"/>
                    <a:gd name="connsiteY21" fmla="*/ 633885 h 872065"/>
                    <a:gd name="connsiteX22" fmla="*/ 433657 w 728932"/>
                    <a:gd name="connsiteY22" fmla="*/ 872010 h 872065"/>
                    <a:gd name="connsiteX23" fmla="*/ 433776 w 728932"/>
                    <a:gd name="connsiteY23" fmla="*/ 869628 h 872065"/>
                    <a:gd name="connsiteX24" fmla="*/ 174101 w 728932"/>
                    <a:gd name="connsiteY24" fmla="*/ 869628 h 872065"/>
                    <a:gd name="connsiteX25" fmla="*/ 127816 w 728932"/>
                    <a:gd name="connsiteY25" fmla="*/ 869628 h 872065"/>
                    <a:gd name="connsiteX26" fmla="*/ 0 w 728932"/>
                    <a:gd name="connsiteY26" fmla="*/ 869628 h 872065"/>
                    <a:gd name="connsiteX27" fmla="*/ 0 w 728932"/>
                    <a:gd name="connsiteY27" fmla="*/ 0 h 872065"/>
                    <a:gd name="connsiteX0" fmla="*/ 174101 w 728932"/>
                    <a:gd name="connsiteY0" fmla="*/ 488630 h 872065"/>
                    <a:gd name="connsiteX1" fmla="*/ 174101 w 728932"/>
                    <a:gd name="connsiteY1" fmla="*/ 728663 h 872065"/>
                    <a:gd name="connsiteX2" fmla="*/ 442406 w 728932"/>
                    <a:gd name="connsiteY2" fmla="*/ 728663 h 872065"/>
                    <a:gd name="connsiteX3" fmla="*/ 547956 w 728932"/>
                    <a:gd name="connsiteY3" fmla="*/ 612454 h 872065"/>
                    <a:gd name="connsiteX4" fmla="*/ 431276 w 728932"/>
                    <a:gd name="connsiteY4" fmla="*/ 493391 h 872065"/>
                    <a:gd name="connsiteX5" fmla="*/ 174101 w 728932"/>
                    <a:gd name="connsiteY5" fmla="*/ 488630 h 872065"/>
                    <a:gd name="connsiteX6" fmla="*/ 174101 w 728932"/>
                    <a:gd name="connsiteY6" fmla="*/ 140965 h 872065"/>
                    <a:gd name="connsiteX7" fmla="*/ 174101 w 728932"/>
                    <a:gd name="connsiteY7" fmla="*/ 347665 h 872065"/>
                    <a:gd name="connsiteX8" fmla="*/ 431276 w 728932"/>
                    <a:gd name="connsiteY8" fmla="*/ 347665 h 872065"/>
                    <a:gd name="connsiteX9" fmla="*/ 431276 w 728932"/>
                    <a:gd name="connsiteY9" fmla="*/ 345754 h 872065"/>
                    <a:gd name="connsiteX10" fmla="*/ 517000 w 728932"/>
                    <a:gd name="connsiteY10" fmla="*/ 243359 h 872065"/>
                    <a:gd name="connsiteX11" fmla="*/ 433656 w 728932"/>
                    <a:gd name="connsiteY11" fmla="*/ 148109 h 872065"/>
                    <a:gd name="connsiteX12" fmla="*/ 174101 w 728932"/>
                    <a:gd name="connsiteY12" fmla="*/ 140965 h 872065"/>
                    <a:gd name="connsiteX13" fmla="*/ 0 w 728932"/>
                    <a:gd name="connsiteY13" fmla="*/ 0 h 872065"/>
                    <a:gd name="connsiteX14" fmla="*/ 127816 w 728932"/>
                    <a:gd name="connsiteY14" fmla="*/ 0 h 872065"/>
                    <a:gd name="connsiteX15" fmla="*/ 174101 w 728932"/>
                    <a:gd name="connsiteY15" fmla="*/ 0 h 872065"/>
                    <a:gd name="connsiteX16" fmla="*/ 447945 w 728932"/>
                    <a:gd name="connsiteY16" fmla="*/ 0 h 872065"/>
                    <a:gd name="connsiteX17" fmla="*/ 447945 w 728932"/>
                    <a:gd name="connsiteY17" fmla="*/ 1732 h 872065"/>
                    <a:gd name="connsiteX18" fmla="*/ 683688 w 728932"/>
                    <a:gd name="connsiteY18" fmla="*/ 179066 h 872065"/>
                    <a:gd name="connsiteX19" fmla="*/ 559863 w 728932"/>
                    <a:gd name="connsiteY19" fmla="*/ 407666 h 872065"/>
                    <a:gd name="connsiteX20" fmla="*/ 728932 w 728932"/>
                    <a:gd name="connsiteY20" fmla="*/ 633885 h 872065"/>
                    <a:gd name="connsiteX21" fmla="*/ 433657 w 728932"/>
                    <a:gd name="connsiteY21" fmla="*/ 872010 h 872065"/>
                    <a:gd name="connsiteX22" fmla="*/ 433776 w 728932"/>
                    <a:gd name="connsiteY22" fmla="*/ 869628 h 872065"/>
                    <a:gd name="connsiteX23" fmla="*/ 174101 w 728932"/>
                    <a:gd name="connsiteY23" fmla="*/ 869628 h 872065"/>
                    <a:gd name="connsiteX24" fmla="*/ 127816 w 728932"/>
                    <a:gd name="connsiteY24" fmla="*/ 869628 h 872065"/>
                    <a:gd name="connsiteX25" fmla="*/ 0 w 728932"/>
                    <a:gd name="connsiteY25" fmla="*/ 869628 h 872065"/>
                    <a:gd name="connsiteX26" fmla="*/ 0 w 728932"/>
                    <a:gd name="connsiteY26" fmla="*/ 0 h 872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728932" h="872065">
                      <a:moveTo>
                        <a:pt x="174101" y="488630"/>
                      </a:moveTo>
                      <a:lnTo>
                        <a:pt x="174101" y="728663"/>
                      </a:lnTo>
                      <a:lnTo>
                        <a:pt x="442406" y="728663"/>
                      </a:lnTo>
                      <a:cubicBezTo>
                        <a:pt x="511257" y="715167"/>
                        <a:pt x="549532" y="684907"/>
                        <a:pt x="547956" y="612454"/>
                      </a:cubicBezTo>
                      <a:cubicBezTo>
                        <a:pt x="543194" y="552923"/>
                        <a:pt x="538432" y="510060"/>
                        <a:pt x="431276" y="493391"/>
                      </a:cubicBezTo>
                      <a:lnTo>
                        <a:pt x="174101" y="488630"/>
                      </a:lnTo>
                      <a:close/>
                      <a:moveTo>
                        <a:pt x="174101" y="140965"/>
                      </a:moveTo>
                      <a:lnTo>
                        <a:pt x="174101" y="347665"/>
                      </a:lnTo>
                      <a:lnTo>
                        <a:pt x="431276" y="347665"/>
                      </a:lnTo>
                      <a:lnTo>
                        <a:pt x="431276" y="345754"/>
                      </a:lnTo>
                      <a:cubicBezTo>
                        <a:pt x="474139" y="322735"/>
                        <a:pt x="514619" y="311622"/>
                        <a:pt x="517000" y="243359"/>
                      </a:cubicBezTo>
                      <a:cubicBezTo>
                        <a:pt x="517000" y="202878"/>
                        <a:pt x="502713" y="157634"/>
                        <a:pt x="433656" y="148109"/>
                      </a:cubicBezTo>
                      <a:cubicBezTo>
                        <a:pt x="366981" y="140568"/>
                        <a:pt x="274510" y="141043"/>
                        <a:pt x="174101" y="140965"/>
                      </a:cubicBezTo>
                      <a:close/>
                      <a:moveTo>
                        <a:pt x="0" y="0"/>
                      </a:moveTo>
                      <a:lnTo>
                        <a:pt x="127816" y="0"/>
                      </a:lnTo>
                      <a:lnTo>
                        <a:pt x="174101" y="0"/>
                      </a:lnTo>
                      <a:lnTo>
                        <a:pt x="447945" y="0"/>
                      </a:lnTo>
                      <a:lnTo>
                        <a:pt x="447945" y="1732"/>
                      </a:lnTo>
                      <a:cubicBezTo>
                        <a:pt x="634795" y="8775"/>
                        <a:pt x="679801" y="148746"/>
                        <a:pt x="683688" y="179066"/>
                      </a:cubicBezTo>
                      <a:cubicBezTo>
                        <a:pt x="689245" y="333848"/>
                        <a:pt x="620981" y="374328"/>
                        <a:pt x="559863" y="407666"/>
                      </a:cubicBezTo>
                      <a:cubicBezTo>
                        <a:pt x="663844" y="433066"/>
                        <a:pt x="727345" y="515617"/>
                        <a:pt x="728932" y="633885"/>
                      </a:cubicBezTo>
                      <a:cubicBezTo>
                        <a:pt x="720200" y="800572"/>
                        <a:pt x="594788" y="874392"/>
                        <a:pt x="433657" y="872010"/>
                      </a:cubicBezTo>
                      <a:cubicBezTo>
                        <a:pt x="433697" y="871216"/>
                        <a:pt x="433736" y="870422"/>
                        <a:pt x="433776" y="869628"/>
                      </a:cubicBezTo>
                      <a:lnTo>
                        <a:pt x="174101" y="869628"/>
                      </a:lnTo>
                      <a:lnTo>
                        <a:pt x="127816" y="869628"/>
                      </a:lnTo>
                      <a:lnTo>
                        <a:pt x="0" y="86962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6690882" y="1037184"/>
                <a:ext cx="720080" cy="720080"/>
                <a:chOff x="6690882" y="1037184"/>
                <a:chExt cx="720080" cy="720080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6690882" y="1037184"/>
                  <a:ext cx="720080" cy="72008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3" name="Block Arc 142"/>
                <p:cNvSpPr>
                  <a:spLocks noChangeAspect="1"/>
                </p:cNvSpPr>
                <p:nvPr/>
              </p:nvSpPr>
              <p:spPr>
                <a:xfrm>
                  <a:off x="6842201" y="1156272"/>
                  <a:ext cx="417443" cy="481904"/>
                </a:xfrm>
                <a:prstGeom prst="blockArc">
                  <a:avLst>
                    <a:gd name="adj1" fmla="val 1756726"/>
                    <a:gd name="adj2" fmla="val 19889488"/>
                    <a:gd name="adj3" fmla="val 22774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40" name="Round Same Side Corner Rectangle 51"/>
              <p:cNvSpPr/>
              <p:nvPr/>
            </p:nvSpPr>
            <p:spPr>
              <a:xfrm rot="5400000">
                <a:off x="6852922" y="1652530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Round Same Side Corner Rectangle 51"/>
              <p:cNvSpPr/>
              <p:nvPr/>
            </p:nvSpPr>
            <p:spPr>
              <a:xfrm rot="16200000">
                <a:off x="6852922" y="2167123"/>
                <a:ext cx="396000" cy="2520000"/>
              </a:xfrm>
              <a:custGeom>
                <a:avLst/>
                <a:gdLst/>
                <a:ahLst/>
                <a:cxnLst/>
                <a:rect l="l" t="t" r="r" b="b"/>
                <a:pathLst>
                  <a:path w="468002" h="2500353">
                    <a:moveTo>
                      <a:pt x="0" y="2500353"/>
                    </a:moveTo>
                    <a:lnTo>
                      <a:pt x="0" y="234001"/>
                    </a:lnTo>
                    <a:cubicBezTo>
                      <a:pt x="0" y="104766"/>
                      <a:pt x="104766" y="0"/>
                      <a:pt x="234001" y="0"/>
                    </a:cubicBezTo>
                    <a:cubicBezTo>
                      <a:pt x="363236" y="0"/>
                      <a:pt x="468002" y="104766"/>
                      <a:pt x="468002" y="234001"/>
                    </a:cubicBezTo>
                    <a:cubicBezTo>
                      <a:pt x="468002" y="989452"/>
                      <a:pt x="468001" y="1744902"/>
                      <a:pt x="468001" y="2500353"/>
                    </a:cubicBezTo>
                    <a:lnTo>
                      <a:pt x="467594" y="2500353"/>
                    </a:lnTo>
                    <a:cubicBezTo>
                      <a:pt x="429063" y="2409421"/>
                      <a:pt x="338980" y="2345641"/>
                      <a:pt x="234000" y="2345641"/>
                    </a:cubicBezTo>
                    <a:cubicBezTo>
                      <a:pt x="129020" y="2345641"/>
                      <a:pt x="38938" y="2409421"/>
                      <a:pt x="406" y="2500353"/>
                    </a:cubicBezTo>
                    <a:close/>
                  </a:path>
                </a:pathLst>
              </a:cu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51" name="Text Placeholder 9">
            <a:extLst>
              <a:ext uri="{FF2B5EF4-FFF2-40B4-BE49-F238E27FC236}">
                <a16:creationId xmlns:a16="http://schemas.microsoft.com/office/drawing/2014/main" id="{139BBCBE-08BA-417D-87EB-C9DA6CB356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AE33218E-9C24-435F-948C-815D84D473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3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2947035" y="473947"/>
            <a:ext cx="3249931" cy="32499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3624362" y="1094735"/>
            <a:ext cx="1895276" cy="2008355"/>
            <a:chOff x="5304922" y="1037184"/>
            <a:chExt cx="3492000" cy="3700344"/>
          </a:xfrm>
        </p:grpSpPr>
        <p:grpSp>
          <p:nvGrpSpPr>
            <p:cNvPr id="8" name="Group 7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3" name="Rectangle 42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0" name="Group 9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n-lt"/>
                </a:endParaRPr>
              </a:p>
            </p:txBody>
          </p:sp>
          <p:sp>
            <p:nvSpPr>
              <p:cNvPr id="16" name="Block Arc 15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4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  <p:sp>
        <p:nvSpPr>
          <p:cNvPr id="49" name="제목 1"/>
          <p:cNvSpPr>
            <a:spLocks noGrp="1"/>
          </p:cNvSpPr>
          <p:nvPr>
            <p:ph type="title" hasCustomPrompt="1"/>
          </p:nvPr>
        </p:nvSpPr>
        <p:spPr>
          <a:xfrm>
            <a:off x="1828381" y="3730051"/>
            <a:ext cx="547260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828381" y="4279619"/>
            <a:ext cx="5472608" cy="25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1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42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6596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 userDrawn="1"/>
        </p:nvSpPr>
        <p:spPr>
          <a:xfrm>
            <a:off x="1" y="889772"/>
            <a:ext cx="9144000" cy="33639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665156" y="2091331"/>
            <a:ext cx="5472608" cy="5420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tx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665156" y="2640899"/>
            <a:ext cx="5472608" cy="276687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400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410728" y="1571507"/>
            <a:ext cx="1895276" cy="2008355"/>
            <a:chOff x="5304922" y="1037184"/>
            <a:chExt cx="3492000" cy="3700344"/>
          </a:xfrm>
        </p:grpSpPr>
        <p:grpSp>
          <p:nvGrpSpPr>
            <p:cNvPr id="5" name="Group 4"/>
            <p:cNvGrpSpPr/>
            <p:nvPr/>
          </p:nvGrpSpPr>
          <p:grpSpPr>
            <a:xfrm>
              <a:off x="5304922" y="3743716"/>
              <a:ext cx="3492000" cy="437610"/>
              <a:chOff x="1709238" y="4209096"/>
              <a:chExt cx="3492000" cy="43761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6" name="Group 5"/>
            <p:cNvGrpSpPr/>
            <p:nvPr/>
          </p:nvGrpSpPr>
          <p:grpSpPr>
            <a:xfrm flipH="1">
              <a:off x="5304922" y="4299918"/>
              <a:ext cx="3492000" cy="437610"/>
              <a:chOff x="1709238" y="4209096"/>
              <a:chExt cx="3492000" cy="43761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709238" y="4214706"/>
                <a:ext cx="3492000" cy="43200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2078720" y="4209096"/>
                <a:ext cx="469833" cy="432000"/>
                <a:chOff x="2078720" y="4209096"/>
                <a:chExt cx="469833" cy="4320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2078720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2217331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2355942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494553" y="4209096"/>
                  <a:ext cx="54000" cy="432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098293" y="4384000"/>
                <a:ext cx="900965" cy="82800"/>
                <a:chOff x="4098293" y="4384000"/>
                <a:chExt cx="900965" cy="828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098293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4260486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422679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584872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747065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4909258" y="4384000"/>
                  <a:ext cx="90000" cy="828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7" name="Group 6"/>
            <p:cNvGrpSpPr/>
            <p:nvPr/>
          </p:nvGrpSpPr>
          <p:grpSpPr>
            <a:xfrm>
              <a:off x="6272654" y="1875857"/>
              <a:ext cx="720080" cy="720080"/>
              <a:chOff x="6272654" y="1875857"/>
              <a:chExt cx="720080" cy="72008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272654" y="1875857"/>
                <a:ext cx="720080" cy="720080"/>
              </a:xfrm>
              <a:prstGeom prst="rect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Parallelogram 5"/>
              <p:cNvSpPr>
                <a:spLocks/>
              </p:cNvSpPr>
              <p:nvPr/>
            </p:nvSpPr>
            <p:spPr>
              <a:xfrm>
                <a:off x="6391715" y="1978487"/>
                <a:ext cx="481958" cy="481904"/>
              </a:xfrm>
              <a:custGeom>
                <a:avLst/>
                <a:gdLst/>
                <a:ahLst/>
                <a:cxnLst/>
                <a:rect l="l" t="t" r="r" b="b"/>
                <a:pathLst>
                  <a:path w="848270" h="868857">
                    <a:moveTo>
                      <a:pt x="424135" y="189887"/>
                    </a:moveTo>
                    <a:lnTo>
                      <a:pt x="297766" y="526729"/>
                    </a:lnTo>
                    <a:lnTo>
                      <a:pt x="550505" y="526729"/>
                    </a:lnTo>
                    <a:close/>
                    <a:moveTo>
                      <a:pt x="325960" y="0"/>
                    </a:moveTo>
                    <a:lnTo>
                      <a:pt x="352897" y="0"/>
                    </a:lnTo>
                    <a:lnTo>
                      <a:pt x="495373" y="0"/>
                    </a:lnTo>
                    <a:lnTo>
                      <a:pt x="522310" y="0"/>
                    </a:lnTo>
                    <a:lnTo>
                      <a:pt x="848270" y="868857"/>
                    </a:lnTo>
                    <a:lnTo>
                      <a:pt x="678857" y="868857"/>
                    </a:lnTo>
                    <a:lnTo>
                      <a:pt x="604960" y="671883"/>
                    </a:lnTo>
                    <a:lnTo>
                      <a:pt x="243310" y="671883"/>
                    </a:lnTo>
                    <a:lnTo>
                      <a:pt x="169413" y="868857"/>
                    </a:lnTo>
                    <a:lnTo>
                      <a:pt x="0" y="86885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109110" y="1875857"/>
              <a:ext cx="720080" cy="720080"/>
              <a:chOff x="7109110" y="1875857"/>
              <a:chExt cx="720080" cy="72008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7109110" y="1875857"/>
                <a:ext cx="720080" cy="720080"/>
              </a:xfrm>
              <a:prstGeom prst="rect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ectangle 9"/>
              <p:cNvSpPr>
                <a:spLocks noChangeAspect="1"/>
              </p:cNvSpPr>
              <p:nvPr/>
            </p:nvSpPr>
            <p:spPr>
              <a:xfrm>
                <a:off x="7267746" y="1994945"/>
                <a:ext cx="402809" cy="481904"/>
              </a:xfrm>
              <a:custGeom>
                <a:avLst/>
                <a:gdLst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431276 w 728932"/>
                  <a:gd name="connsiteY5" fmla="*/ 488630 h 872065"/>
                  <a:gd name="connsiteX6" fmla="*/ 174101 w 728932"/>
                  <a:gd name="connsiteY6" fmla="*/ 488630 h 872065"/>
                  <a:gd name="connsiteX7" fmla="*/ 174101 w 728932"/>
                  <a:gd name="connsiteY7" fmla="*/ 140965 h 872065"/>
                  <a:gd name="connsiteX8" fmla="*/ 174101 w 728932"/>
                  <a:gd name="connsiteY8" fmla="*/ 347665 h 872065"/>
                  <a:gd name="connsiteX9" fmla="*/ 431276 w 728932"/>
                  <a:gd name="connsiteY9" fmla="*/ 347665 h 872065"/>
                  <a:gd name="connsiteX10" fmla="*/ 431276 w 728932"/>
                  <a:gd name="connsiteY10" fmla="*/ 345754 h 872065"/>
                  <a:gd name="connsiteX11" fmla="*/ 517000 w 728932"/>
                  <a:gd name="connsiteY11" fmla="*/ 243359 h 872065"/>
                  <a:gd name="connsiteX12" fmla="*/ 433656 w 728932"/>
                  <a:gd name="connsiteY12" fmla="*/ 148109 h 872065"/>
                  <a:gd name="connsiteX13" fmla="*/ 174101 w 728932"/>
                  <a:gd name="connsiteY13" fmla="*/ 140965 h 872065"/>
                  <a:gd name="connsiteX14" fmla="*/ 0 w 728932"/>
                  <a:gd name="connsiteY14" fmla="*/ 0 h 872065"/>
                  <a:gd name="connsiteX15" fmla="*/ 127816 w 728932"/>
                  <a:gd name="connsiteY15" fmla="*/ 0 h 872065"/>
                  <a:gd name="connsiteX16" fmla="*/ 174101 w 728932"/>
                  <a:gd name="connsiteY16" fmla="*/ 0 h 872065"/>
                  <a:gd name="connsiteX17" fmla="*/ 447945 w 728932"/>
                  <a:gd name="connsiteY17" fmla="*/ 0 h 872065"/>
                  <a:gd name="connsiteX18" fmla="*/ 447945 w 728932"/>
                  <a:gd name="connsiteY18" fmla="*/ 1732 h 872065"/>
                  <a:gd name="connsiteX19" fmla="*/ 683688 w 728932"/>
                  <a:gd name="connsiteY19" fmla="*/ 179066 h 872065"/>
                  <a:gd name="connsiteX20" fmla="*/ 559863 w 728932"/>
                  <a:gd name="connsiteY20" fmla="*/ 407666 h 872065"/>
                  <a:gd name="connsiteX21" fmla="*/ 728932 w 728932"/>
                  <a:gd name="connsiteY21" fmla="*/ 633885 h 872065"/>
                  <a:gd name="connsiteX22" fmla="*/ 433657 w 728932"/>
                  <a:gd name="connsiteY22" fmla="*/ 872010 h 872065"/>
                  <a:gd name="connsiteX23" fmla="*/ 433776 w 728932"/>
                  <a:gd name="connsiteY23" fmla="*/ 869628 h 872065"/>
                  <a:gd name="connsiteX24" fmla="*/ 174101 w 728932"/>
                  <a:gd name="connsiteY24" fmla="*/ 869628 h 872065"/>
                  <a:gd name="connsiteX25" fmla="*/ 127816 w 728932"/>
                  <a:gd name="connsiteY25" fmla="*/ 869628 h 872065"/>
                  <a:gd name="connsiteX26" fmla="*/ 0 w 728932"/>
                  <a:gd name="connsiteY26" fmla="*/ 869628 h 872065"/>
                  <a:gd name="connsiteX27" fmla="*/ 0 w 728932"/>
                  <a:gd name="connsiteY27" fmla="*/ 0 h 872065"/>
                  <a:gd name="connsiteX0" fmla="*/ 174101 w 728932"/>
                  <a:gd name="connsiteY0" fmla="*/ 488630 h 872065"/>
                  <a:gd name="connsiteX1" fmla="*/ 174101 w 728932"/>
                  <a:gd name="connsiteY1" fmla="*/ 728663 h 872065"/>
                  <a:gd name="connsiteX2" fmla="*/ 442406 w 728932"/>
                  <a:gd name="connsiteY2" fmla="*/ 728663 h 872065"/>
                  <a:gd name="connsiteX3" fmla="*/ 547956 w 728932"/>
                  <a:gd name="connsiteY3" fmla="*/ 612454 h 872065"/>
                  <a:gd name="connsiteX4" fmla="*/ 431276 w 728932"/>
                  <a:gd name="connsiteY4" fmla="*/ 493391 h 872065"/>
                  <a:gd name="connsiteX5" fmla="*/ 174101 w 728932"/>
                  <a:gd name="connsiteY5" fmla="*/ 488630 h 872065"/>
                  <a:gd name="connsiteX6" fmla="*/ 174101 w 728932"/>
                  <a:gd name="connsiteY6" fmla="*/ 140965 h 872065"/>
                  <a:gd name="connsiteX7" fmla="*/ 174101 w 728932"/>
                  <a:gd name="connsiteY7" fmla="*/ 347665 h 872065"/>
                  <a:gd name="connsiteX8" fmla="*/ 431276 w 728932"/>
                  <a:gd name="connsiteY8" fmla="*/ 347665 h 872065"/>
                  <a:gd name="connsiteX9" fmla="*/ 431276 w 728932"/>
                  <a:gd name="connsiteY9" fmla="*/ 345754 h 872065"/>
                  <a:gd name="connsiteX10" fmla="*/ 517000 w 728932"/>
                  <a:gd name="connsiteY10" fmla="*/ 243359 h 872065"/>
                  <a:gd name="connsiteX11" fmla="*/ 433656 w 728932"/>
                  <a:gd name="connsiteY11" fmla="*/ 148109 h 872065"/>
                  <a:gd name="connsiteX12" fmla="*/ 174101 w 728932"/>
                  <a:gd name="connsiteY12" fmla="*/ 140965 h 872065"/>
                  <a:gd name="connsiteX13" fmla="*/ 0 w 728932"/>
                  <a:gd name="connsiteY13" fmla="*/ 0 h 872065"/>
                  <a:gd name="connsiteX14" fmla="*/ 127816 w 728932"/>
                  <a:gd name="connsiteY14" fmla="*/ 0 h 872065"/>
                  <a:gd name="connsiteX15" fmla="*/ 174101 w 728932"/>
                  <a:gd name="connsiteY15" fmla="*/ 0 h 872065"/>
                  <a:gd name="connsiteX16" fmla="*/ 447945 w 728932"/>
                  <a:gd name="connsiteY16" fmla="*/ 0 h 872065"/>
                  <a:gd name="connsiteX17" fmla="*/ 447945 w 728932"/>
                  <a:gd name="connsiteY17" fmla="*/ 1732 h 872065"/>
                  <a:gd name="connsiteX18" fmla="*/ 683688 w 728932"/>
                  <a:gd name="connsiteY18" fmla="*/ 179066 h 872065"/>
                  <a:gd name="connsiteX19" fmla="*/ 559863 w 728932"/>
                  <a:gd name="connsiteY19" fmla="*/ 407666 h 872065"/>
                  <a:gd name="connsiteX20" fmla="*/ 728932 w 728932"/>
                  <a:gd name="connsiteY20" fmla="*/ 633885 h 872065"/>
                  <a:gd name="connsiteX21" fmla="*/ 433657 w 728932"/>
                  <a:gd name="connsiteY21" fmla="*/ 872010 h 872065"/>
                  <a:gd name="connsiteX22" fmla="*/ 433776 w 728932"/>
                  <a:gd name="connsiteY22" fmla="*/ 869628 h 872065"/>
                  <a:gd name="connsiteX23" fmla="*/ 174101 w 728932"/>
                  <a:gd name="connsiteY23" fmla="*/ 869628 h 872065"/>
                  <a:gd name="connsiteX24" fmla="*/ 127816 w 728932"/>
                  <a:gd name="connsiteY24" fmla="*/ 869628 h 872065"/>
                  <a:gd name="connsiteX25" fmla="*/ 0 w 728932"/>
                  <a:gd name="connsiteY25" fmla="*/ 869628 h 872065"/>
                  <a:gd name="connsiteX26" fmla="*/ 0 w 728932"/>
                  <a:gd name="connsiteY26" fmla="*/ 0 h 872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28932" h="872065">
                    <a:moveTo>
                      <a:pt x="174101" y="488630"/>
                    </a:moveTo>
                    <a:lnTo>
                      <a:pt x="174101" y="728663"/>
                    </a:lnTo>
                    <a:lnTo>
                      <a:pt x="442406" y="728663"/>
                    </a:lnTo>
                    <a:cubicBezTo>
                      <a:pt x="511257" y="715167"/>
                      <a:pt x="549532" y="684907"/>
                      <a:pt x="547956" y="612454"/>
                    </a:cubicBezTo>
                    <a:cubicBezTo>
                      <a:pt x="543194" y="552923"/>
                      <a:pt x="538432" y="510060"/>
                      <a:pt x="431276" y="493391"/>
                    </a:cubicBezTo>
                    <a:lnTo>
                      <a:pt x="174101" y="488630"/>
                    </a:lnTo>
                    <a:close/>
                    <a:moveTo>
                      <a:pt x="174101" y="140965"/>
                    </a:moveTo>
                    <a:lnTo>
                      <a:pt x="174101" y="347665"/>
                    </a:lnTo>
                    <a:lnTo>
                      <a:pt x="431276" y="347665"/>
                    </a:lnTo>
                    <a:lnTo>
                      <a:pt x="431276" y="345754"/>
                    </a:lnTo>
                    <a:cubicBezTo>
                      <a:pt x="474139" y="322735"/>
                      <a:pt x="514619" y="311622"/>
                      <a:pt x="517000" y="243359"/>
                    </a:cubicBezTo>
                    <a:cubicBezTo>
                      <a:pt x="517000" y="202878"/>
                      <a:pt x="502713" y="157634"/>
                      <a:pt x="433656" y="148109"/>
                    </a:cubicBezTo>
                    <a:cubicBezTo>
                      <a:pt x="366981" y="140568"/>
                      <a:pt x="274510" y="141043"/>
                      <a:pt x="174101" y="140965"/>
                    </a:cubicBezTo>
                    <a:close/>
                    <a:moveTo>
                      <a:pt x="0" y="0"/>
                    </a:moveTo>
                    <a:lnTo>
                      <a:pt x="127816" y="0"/>
                    </a:lnTo>
                    <a:lnTo>
                      <a:pt x="174101" y="0"/>
                    </a:lnTo>
                    <a:lnTo>
                      <a:pt x="447945" y="0"/>
                    </a:lnTo>
                    <a:lnTo>
                      <a:pt x="447945" y="1732"/>
                    </a:lnTo>
                    <a:cubicBezTo>
                      <a:pt x="634795" y="8775"/>
                      <a:pt x="679801" y="148746"/>
                      <a:pt x="683688" y="179066"/>
                    </a:cubicBezTo>
                    <a:cubicBezTo>
                      <a:pt x="689245" y="333848"/>
                      <a:pt x="620981" y="374328"/>
                      <a:pt x="559863" y="407666"/>
                    </a:cubicBezTo>
                    <a:cubicBezTo>
                      <a:pt x="663844" y="433066"/>
                      <a:pt x="727345" y="515617"/>
                      <a:pt x="728932" y="633885"/>
                    </a:cubicBezTo>
                    <a:cubicBezTo>
                      <a:pt x="720200" y="800572"/>
                      <a:pt x="594788" y="874392"/>
                      <a:pt x="433657" y="872010"/>
                    </a:cubicBezTo>
                    <a:cubicBezTo>
                      <a:pt x="433697" y="871216"/>
                      <a:pt x="433736" y="870422"/>
                      <a:pt x="433776" y="869628"/>
                    </a:cubicBezTo>
                    <a:lnTo>
                      <a:pt x="174101" y="869628"/>
                    </a:lnTo>
                    <a:lnTo>
                      <a:pt x="127816" y="869628"/>
                    </a:lnTo>
                    <a:lnTo>
                      <a:pt x="0" y="8696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690882" y="1037184"/>
              <a:ext cx="720080" cy="720080"/>
              <a:chOff x="6690882" y="1037184"/>
              <a:chExt cx="720080" cy="7200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690882" y="1037184"/>
                <a:ext cx="720080" cy="7200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Block Arc 12"/>
              <p:cNvSpPr>
                <a:spLocks noChangeAspect="1"/>
              </p:cNvSpPr>
              <p:nvPr/>
            </p:nvSpPr>
            <p:spPr>
              <a:xfrm>
                <a:off x="6842201" y="1156272"/>
                <a:ext cx="417443" cy="481904"/>
              </a:xfrm>
              <a:prstGeom prst="blockArc">
                <a:avLst>
                  <a:gd name="adj1" fmla="val 1756726"/>
                  <a:gd name="adj2" fmla="val 19889488"/>
                  <a:gd name="adj3" fmla="val 22774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Round Same Side Corner Rectangle 51"/>
            <p:cNvSpPr/>
            <p:nvPr/>
          </p:nvSpPr>
          <p:spPr>
            <a:xfrm rot="5400000">
              <a:off x="6852922" y="1652530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  <p:sp>
          <p:nvSpPr>
            <p:cNvPr id="11" name="Round Same Side Corner Rectangle 51"/>
            <p:cNvSpPr/>
            <p:nvPr/>
          </p:nvSpPr>
          <p:spPr>
            <a:xfrm rot="16200000">
              <a:off x="6852922" y="2167123"/>
              <a:ext cx="396000" cy="2520000"/>
            </a:xfrm>
            <a:custGeom>
              <a:avLst/>
              <a:gdLst/>
              <a:ahLst/>
              <a:cxnLst/>
              <a:rect l="l" t="t" r="r" b="b"/>
              <a:pathLst>
                <a:path w="468002" h="2500353">
                  <a:moveTo>
                    <a:pt x="0" y="2500353"/>
                  </a:moveTo>
                  <a:lnTo>
                    <a:pt x="0" y="234001"/>
                  </a:lnTo>
                  <a:cubicBezTo>
                    <a:pt x="0" y="104766"/>
                    <a:pt x="104766" y="0"/>
                    <a:pt x="234001" y="0"/>
                  </a:cubicBezTo>
                  <a:cubicBezTo>
                    <a:pt x="363236" y="0"/>
                    <a:pt x="468002" y="104766"/>
                    <a:pt x="468002" y="234001"/>
                  </a:cubicBezTo>
                  <a:cubicBezTo>
                    <a:pt x="468002" y="989452"/>
                    <a:pt x="468001" y="1744902"/>
                    <a:pt x="468001" y="2500353"/>
                  </a:cubicBezTo>
                  <a:lnTo>
                    <a:pt x="467594" y="2500353"/>
                  </a:lnTo>
                  <a:cubicBezTo>
                    <a:pt x="429063" y="2409421"/>
                    <a:pt x="338980" y="2345641"/>
                    <a:pt x="234000" y="2345641"/>
                  </a:cubicBezTo>
                  <a:cubicBezTo>
                    <a:pt x="129020" y="2345641"/>
                    <a:pt x="38938" y="2409421"/>
                    <a:pt x="406" y="2500353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dirty="0"/>
                <a:t>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69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5" r:id="rId2"/>
    <p:sldLayoutId id="2147483676" r:id="rId3"/>
    <p:sldLayoutId id="2147483678" r:id="rId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7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20538" y="4299990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Othmane ANINAT</a:t>
            </a:r>
          </a:p>
          <a:p>
            <a:pPr>
              <a:spcBef>
                <a:spcPts val="0"/>
              </a:spcBef>
              <a:defRPr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Formateur NTIC &amp; Ingénieur en informatique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 altLang="ko-KR" dirty="0">
                <a:ea typeface="맑은 고딕" pitchFamily="50" charset="-127"/>
              </a:rPr>
              <a:t>Module 8 : PROGRAMMATION WEB COTÉ CLIENT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lock Arc 46"/>
          <p:cNvSpPr/>
          <p:nvPr/>
        </p:nvSpPr>
        <p:spPr>
          <a:xfrm>
            <a:off x="4067944" y="435575"/>
            <a:ext cx="3504327" cy="3504327"/>
          </a:xfrm>
          <a:prstGeom prst="blockArc">
            <a:avLst>
              <a:gd name="adj1" fmla="val 10800000"/>
              <a:gd name="adj2" fmla="val 21559014"/>
              <a:gd name="adj3" fmla="val 14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47"/>
          <p:cNvSpPr/>
          <p:nvPr/>
        </p:nvSpPr>
        <p:spPr>
          <a:xfrm>
            <a:off x="4907335" y="281737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48"/>
          <p:cNvSpPr/>
          <p:nvPr/>
        </p:nvSpPr>
        <p:spPr>
          <a:xfrm>
            <a:off x="3833829" y="1926372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49"/>
          <p:cNvSpPr/>
          <p:nvPr/>
        </p:nvSpPr>
        <p:spPr>
          <a:xfrm>
            <a:off x="7274665" y="1921877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50"/>
          <p:cNvSpPr/>
          <p:nvPr/>
        </p:nvSpPr>
        <p:spPr>
          <a:xfrm>
            <a:off x="6942254" y="94175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51"/>
          <p:cNvSpPr/>
          <p:nvPr/>
        </p:nvSpPr>
        <p:spPr>
          <a:xfrm>
            <a:off x="4126364" y="91022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82" y="1165474"/>
            <a:ext cx="2609195" cy="152179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9" y="207104"/>
            <a:ext cx="1415165" cy="1415165"/>
          </a:xfrm>
          <a:prstGeom prst="rect">
            <a:avLst/>
          </a:prstGeom>
        </p:spPr>
      </p:pic>
      <p:sp>
        <p:nvSpPr>
          <p:cNvPr id="61" name="Oval 48"/>
          <p:cNvSpPr/>
          <p:nvPr/>
        </p:nvSpPr>
        <p:spPr>
          <a:xfrm>
            <a:off x="6125381" y="268679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79" y="941081"/>
            <a:ext cx="448785" cy="44878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70" y="2011403"/>
            <a:ext cx="370512" cy="390227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45" y="304743"/>
            <a:ext cx="459592" cy="459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36" y="319943"/>
            <a:ext cx="414118" cy="489116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23" y="978561"/>
            <a:ext cx="404826" cy="404826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60" y="1967552"/>
            <a:ext cx="409599" cy="40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7" y="1231772"/>
            <a:ext cx="4770276" cy="385870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Valeurs des options visibles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Utilisez l'attribut size pour spécifier le nombre de valeurs visibles.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Choisissez une voiture: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="3"&gt;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Volvo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Saab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="fiat"&gt;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Fiat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Audi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L'élément &lt;select&gt; - Valeurs visibles: 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Utilisez l'attribut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pour spécifier le nombre de valeurs visibles:</a:t>
            </a:r>
            <a:endParaRPr lang="fr-FR" altLang="fr-FR" sz="800" dirty="0">
              <a:solidFill>
                <a:schemeClr val="tx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383768"/>
            <a:ext cx="3600400" cy="153260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75" y="3428066"/>
            <a:ext cx="3921121" cy="16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0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7" y="1316411"/>
            <a:ext cx="4770276" cy="3689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Autoriser plusieurs sélections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Choisissez une voiture: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="4"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multiple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Volvo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Saab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="fiat"&gt;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Fiat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Audi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Maintenez le bouton Ctrl (Windows) enfoncé pour sélectionner plusieurs options.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L'élément &lt;select&gt; - sélections multiples: 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Utilisez l'attribut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pour spécifier le nombre de valeurs visibles:</a:t>
            </a:r>
            <a:endParaRPr lang="fr-FR" altLang="fr-FR" sz="800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47" y="1635646"/>
            <a:ext cx="3898271" cy="21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7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7" y="1654965"/>
            <a:ext cx="4770276" cy="30123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Zone de texte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L'élément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définit un champ de saisie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multiligne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b="1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="message"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rows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cols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="30"&gt;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Le chat jouait dans le jardin.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L'élément &lt;</a:t>
            </a:r>
            <a:r>
              <a:rPr lang="fr-FR" altLang="fr-FR" sz="20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textarea</a:t>
            </a:r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6001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multi-ligne (une zone de texte):</a:t>
            </a: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L'attribut 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spécifie le nombre de lignes visibles dans une zone de texte.</a:t>
            </a:r>
            <a:endParaRPr lang="fr-FR" altLang="fr-FR" sz="800" dirty="0">
              <a:solidFill>
                <a:prstClr val="black"/>
              </a:solidFill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L'attribut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cols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spécifie la largeur visible d'une zone de texte.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748383"/>
            <a:ext cx="35718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58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51520" y="1805749"/>
            <a:ext cx="4770276" cy="19966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L'élément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fr-FR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Bounjour</a:t>
            </a:r>
            <a:r>
              <a:rPr lang="fr-FR" sz="1100" dirty="0">
                <a:solidFill>
                  <a:srgbClr val="A31515"/>
                </a:solidFill>
                <a:latin typeface="Consolas" panose="020B0609020204030204" pitchFamily="49" charset="0"/>
              </a:rPr>
              <a:t>!'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Cliquez sur moi!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L'élément &lt;</a:t>
            </a:r>
            <a:r>
              <a:rPr lang="fr-FR" altLang="fr-FR" sz="20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</a:t>
            </a:r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 élément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 définit un bouton cliquable:</a:t>
            </a:r>
            <a:endParaRPr lang="fr-FR" altLang="fr-FR" sz="800" dirty="0">
              <a:solidFill>
                <a:prstClr val="black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829152"/>
            <a:ext cx="1933575" cy="7905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075806"/>
            <a:ext cx="3888432" cy="11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14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1379977"/>
            <a:ext cx="4770276" cy="35201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Regroupement des données de formulaire avec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Fieldset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Personalia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legend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Prénom: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="Ahmad"&gt;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Nom: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Benali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="Envoyer"&gt;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fieldset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Les éléments &lt;</a:t>
            </a:r>
            <a:r>
              <a:rPr lang="fr-FR" altLang="fr-FR" sz="20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fieldset</a:t>
            </a:r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 et &lt;</a:t>
            </a:r>
            <a:r>
              <a:rPr lang="fr-FR" altLang="fr-FR" sz="20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4308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regrouper les données associées dans un formulaire.</a:t>
            </a:r>
            <a:endParaRPr lang="fr-FR" altLang="fr-FR" sz="800" dirty="0">
              <a:solidFill>
                <a:schemeClr val="tx1"/>
              </a:solidFill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legend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légende pour l'élément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fieldset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1980758"/>
            <a:ext cx="3816424" cy="181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2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2564917"/>
            <a:ext cx="4770276" cy="1150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="username"&gt;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Username: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="username"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="username"&gt;&lt;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pwd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Type </a:t>
            </a:r>
            <a:r>
              <a:rPr lang="fr-FR" altLang="fr-FR" sz="20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Password</a:t>
            </a:r>
            <a:endParaRPr lang="fr-FR" altLang="fr-FR" sz="2000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type="password"&gt;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définit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un 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champ de mot de </a:t>
            </a:r>
            <a:r>
              <a:rPr lang="en-US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passe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: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492353"/>
            <a:ext cx="57054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2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2395639"/>
            <a:ext cx="4986300" cy="148882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="/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action_page.php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Nom: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=“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Alami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Prénom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=“Ben"&gt;&lt;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="Submit"&gt;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="reset"&gt;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Type Reset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type="reset"&gt;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définit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un </a:t>
            </a:r>
            <a:r>
              <a:rPr lang="en-US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bouton</a:t>
            </a:r>
            <a:r>
              <a:rPr lang="en-US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US" sz="11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réinitialisation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qui </a:t>
            </a:r>
            <a:r>
              <a:rPr 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réinitialisera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toutes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les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valeurs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du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formulaire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à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7" y="1347614"/>
            <a:ext cx="1872208" cy="105264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111" y="2449262"/>
            <a:ext cx="1655250" cy="10719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7" y="3570165"/>
            <a:ext cx="1872208" cy="10526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660232" y="3140052"/>
            <a:ext cx="648072" cy="2237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79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2734192"/>
            <a:ext cx="4986300" cy="811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="birthday"&gt;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Birthday: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="date"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="birthday"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="birthday"&gt;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Type Date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en-US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type="date"&gt;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est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utilisé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pour les champs de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saisie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qui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doivent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contenir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une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date.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6" y="3771614"/>
            <a:ext cx="59531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42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2427734"/>
            <a:ext cx="4986300" cy="811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Enter your email: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="email"&gt;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Type Email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en-US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type="email"&gt;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est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utilisé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pour les champs de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saisie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qui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doivent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contenir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une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adresse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e-mail.</a:t>
            </a:r>
            <a:endParaRPr lang="en-US" sz="800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6" y="3771614"/>
            <a:ext cx="5953125" cy="130492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044" y="3559641"/>
            <a:ext cx="7086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6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7504" y="1528017"/>
            <a:ext cx="6642484" cy="811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="phone"&gt;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Enter your phone number: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tel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="phone"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="phone"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pattern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="[0-9]{3}-[0-9]{2}-[0-9]{3}"&gt;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 Type Tel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en-US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en-US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tel</a:t>
            </a:r>
            <a:r>
              <a:rPr lang="en-US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est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utilisé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pour les champs de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saisie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qui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doivent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contenir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un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numéro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téléphone</a:t>
            </a:r>
            <a:r>
              <a:rPr lang="en-US" sz="110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sz="80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299" y="2415840"/>
            <a:ext cx="40386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-20538" y="4299990"/>
            <a:ext cx="9143999" cy="432000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Othmane ANINAT</a:t>
            </a:r>
          </a:p>
          <a:p>
            <a:pPr>
              <a:spcBef>
                <a:spcPts val="0"/>
              </a:spcBef>
              <a:defRPr/>
            </a:pPr>
            <a:r>
              <a:rPr lang="fr-FR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Formateur NTIC &amp; Ingénieur en informatique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fr-FR"/>
              <a:t>Formulaires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Block Arc 46"/>
          <p:cNvSpPr/>
          <p:nvPr/>
        </p:nvSpPr>
        <p:spPr>
          <a:xfrm>
            <a:off x="4067944" y="435575"/>
            <a:ext cx="3504327" cy="3504327"/>
          </a:xfrm>
          <a:prstGeom prst="blockArc">
            <a:avLst>
              <a:gd name="adj1" fmla="val 10800000"/>
              <a:gd name="adj2" fmla="val 21559014"/>
              <a:gd name="adj3" fmla="val 146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Oval 47"/>
          <p:cNvSpPr/>
          <p:nvPr/>
        </p:nvSpPr>
        <p:spPr>
          <a:xfrm>
            <a:off x="4907335" y="281737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48"/>
          <p:cNvSpPr/>
          <p:nvPr/>
        </p:nvSpPr>
        <p:spPr>
          <a:xfrm>
            <a:off x="3833829" y="1926372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49"/>
          <p:cNvSpPr/>
          <p:nvPr/>
        </p:nvSpPr>
        <p:spPr>
          <a:xfrm>
            <a:off x="7274665" y="1921877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50"/>
          <p:cNvSpPr/>
          <p:nvPr/>
        </p:nvSpPr>
        <p:spPr>
          <a:xfrm>
            <a:off x="6942254" y="94175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Oval 51"/>
          <p:cNvSpPr/>
          <p:nvPr/>
        </p:nvSpPr>
        <p:spPr>
          <a:xfrm>
            <a:off x="4126364" y="910229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282" y="1165474"/>
            <a:ext cx="2609195" cy="1521795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9" y="207104"/>
            <a:ext cx="1415165" cy="1415165"/>
          </a:xfrm>
          <a:prstGeom prst="rect">
            <a:avLst/>
          </a:prstGeom>
        </p:spPr>
      </p:pic>
      <p:sp>
        <p:nvSpPr>
          <p:cNvPr id="61" name="Oval 48"/>
          <p:cNvSpPr/>
          <p:nvPr/>
        </p:nvSpPr>
        <p:spPr>
          <a:xfrm>
            <a:off x="6125381" y="268679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79" y="941081"/>
            <a:ext cx="448785" cy="448785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70" y="2011403"/>
            <a:ext cx="370512" cy="390227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445" y="304743"/>
            <a:ext cx="459592" cy="459592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36" y="319943"/>
            <a:ext cx="414118" cy="489116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23" y="978561"/>
            <a:ext cx="404826" cy="404826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860" y="1967552"/>
            <a:ext cx="409599" cy="409599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44" y="2939754"/>
            <a:ext cx="1000148" cy="100014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05" y="2939754"/>
            <a:ext cx="846791" cy="10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7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7504" y="1358740"/>
            <a:ext cx="6642484" cy="1150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="John"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disabled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="Doe"&gt;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L'attribut</a:t>
            </a:r>
            <a:r>
              <a:rPr lang="en-US" sz="2000" dirty="0"/>
              <a:t> </a:t>
            </a:r>
            <a:r>
              <a:rPr lang="en-US" sz="2000" dirty="0" err="1"/>
              <a:t>désactivé</a:t>
            </a:r>
            <a:r>
              <a:rPr lang="en-US" sz="2000" dirty="0"/>
              <a:t> - </a:t>
            </a:r>
            <a:r>
              <a:rPr 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disabled</a:t>
            </a:r>
            <a:endParaRPr lang="en-US" sz="2000" dirty="0"/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L' </a:t>
            </a:r>
            <a:r>
              <a:rPr lang="en-US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disabled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d' entrée 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spécifie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qu'un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champ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d'entrée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doit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être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désactivé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912116"/>
            <a:ext cx="2209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0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07504" y="1358740"/>
            <a:ext cx="6642484" cy="115027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First name: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="John"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readonly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Last name: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solidFill>
                  <a:srgbClr val="A52A2A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value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="Doe"&gt;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L'attribut</a:t>
            </a:r>
            <a:r>
              <a:rPr lang="en-US" sz="2000" dirty="0"/>
              <a:t> </a:t>
            </a:r>
            <a:r>
              <a:rPr lang="en-US" sz="2000" dirty="0" err="1"/>
              <a:t>readonly</a:t>
            </a:r>
            <a:endParaRPr lang="en-US" sz="2000" dirty="0"/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L' </a:t>
            </a:r>
            <a:r>
              <a:rPr lang="en-US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attribut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d' entrée 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spécifie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qu'un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champ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d'entrée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est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en lecture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seule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787774"/>
            <a:ext cx="21336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46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67544" y="1557374"/>
            <a:ext cx="6642484" cy="8117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myfile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Select a file: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100" dirty="0"/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="file"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myfile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CD"/>
                </a:solidFill>
                <a:latin typeface="Consolas" panose="020B0609020204030204" pitchFamily="49" charset="0"/>
              </a:rPr>
              <a:t>myfile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100" dirty="0"/>
            </a:b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1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5346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</a:rPr>
              <a:t>Input Type File</a:t>
            </a:r>
            <a:endParaRPr lang="en-US" sz="2000" dirty="0"/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4308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en-US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type="file"&gt;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définit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un champ de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sélection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fichier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et un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bouton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"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Parcourir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" pour les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téléchargements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de </a:t>
            </a:r>
            <a:r>
              <a:rPr lang="en-US" sz="1100" dirty="0" err="1">
                <a:solidFill>
                  <a:srgbClr val="000000"/>
                </a:solidFill>
                <a:latin typeface="Verdana" panose="020B0604030504040204" pitchFamily="34" charset="0"/>
              </a:rPr>
              <a:t>fichiers</a:t>
            </a: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295" y="2859782"/>
            <a:ext cx="6191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1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6" y="2035899"/>
            <a:ext cx="4752528" cy="28738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A52A2A"/>
                </a:solidFill>
                <a:latin typeface="Consolas" panose="020B0609020204030204" pitchFamily="49" charset="0"/>
              </a:rPr>
              <a:t>input 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 	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100%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Formulaires HTML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Prénom: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Nom: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="Envoyer"&gt;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Champs de texte L'élément &lt;label&gt;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formulaire HTML est utilisé pour collecter les entrées utilisateur. L'entrée utilisateur est le plus souvent envoyée à un serveur pour traitement.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 HTML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créer un formulaire HTML pour l'entrée utilisateur: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sur une seule ligne pour la saisie de 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La balise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étiquette pour de nombreux éléments de formulaire.</a:t>
            </a:r>
            <a:r>
              <a:rPr lang="fr-FR" altLang="fr-FR" sz="800" dirty="0">
                <a:solidFill>
                  <a:prstClr val="black"/>
                </a:solidFill>
              </a:rPr>
              <a:t> 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2517984"/>
            <a:ext cx="3460309" cy="96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75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6" y="2389844"/>
            <a:ext cx="8577826" cy="216593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/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L'exemple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ci-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dessus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s'applique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à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tous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les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éléments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&lt;input&gt;. Si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vous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souhaitez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uniquement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styliser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un type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d'entrée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spécifique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vous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pouvez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utiliser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des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sélecteurs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d'attributs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0" latinLnBrk="0"/>
            <a:endParaRPr lang="fr-F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latinLnBrk="0"/>
            <a:endParaRPr lang="en-US" sz="1000" dirty="0">
              <a:solidFill>
                <a:prstClr val="black"/>
              </a:solidFill>
              <a:latin typeface="Arial"/>
            </a:endParaRPr>
          </a:p>
          <a:p>
            <a:pPr lvl="0" latinLnBrk="0">
              <a:buFontTx/>
              <a:buChar char="•"/>
            </a:pP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input[type=text]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sélectionnera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uniquement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les champs de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texte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latinLnBrk="0">
              <a:buFontTx/>
              <a:buChar char="•"/>
            </a:pP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input[type=password]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sélectionnera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uniquement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les champs de mot de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passe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latinLnBrk="0">
              <a:buFontTx/>
              <a:buChar char="•"/>
            </a:pPr>
            <a:r>
              <a:rPr lang="en-US" sz="14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input[type=number]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 -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sélectionnera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uniquement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 les champs </a:t>
            </a:r>
            <a:r>
              <a:rPr lang="en-US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numériques</a:t>
            </a: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 latinLnBrk="0">
              <a:buFontTx/>
              <a:buChar char="•"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etc..</a:t>
            </a:r>
          </a:p>
          <a:p>
            <a:pPr lvl="0" latinLnBrk="0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Champs de texte L'élément &lt;label&gt;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formulaire HTML est utilisé pour collecter les entrées utilisateur. L'entrée utilisateur est le plus souvent envoyée à un serveur pour traitement.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 HTML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créer un formulaire HTML pour l'entrée utilisateur: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sur une seule ligne pour la saisie de 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La balise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étiquette pour de nombreux éléments de formulaire.</a:t>
            </a:r>
            <a:r>
              <a:rPr lang="fr-FR" altLang="fr-FR" sz="800" dirty="0">
                <a:solidFill>
                  <a:prstClr val="black"/>
                </a:solidFill>
              </a:rPr>
              <a:t> 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8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6" y="2020510"/>
            <a:ext cx="4752528" cy="290459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A52A2A"/>
                </a:solidFill>
                <a:latin typeface="Consolas" panose="020B0609020204030204" pitchFamily="49" charset="0"/>
              </a:rPr>
              <a:t>input[type=text] 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100%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padding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12px 20px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margin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8px 0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Formulaires HTML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Prénom: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="Envoyer"&gt;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Champs de texte L'élément &lt;label&gt;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formulaire HTML est utilisé pour collecter les entrées utilisateur. L'entrée utilisateur est le plus souvent envoyée à un serveur pour traitement.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 HTML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créer un formulaire HTML pour l'entrée utilisateur: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sur une seule ligne pour la saisie de 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La balise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étiquette pour de nombreux éléments de formulaire.</a:t>
            </a:r>
            <a:r>
              <a:rPr lang="fr-FR" altLang="fr-FR" sz="800" dirty="0">
                <a:solidFill>
                  <a:prstClr val="black"/>
                </a:solidFill>
              </a:rPr>
              <a:t> 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446718"/>
            <a:ext cx="3400227" cy="10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11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6" y="1897401"/>
            <a:ext cx="4752528" cy="31508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A52A2A"/>
                </a:solidFill>
                <a:latin typeface="Consolas" panose="020B0609020204030204" pitchFamily="49" charset="0"/>
              </a:rPr>
              <a:t>input[type=text] 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background-color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#3CBC8D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/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	border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2px solid red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/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border-radius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4px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}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Formulaires HTML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Prénom: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="Envoyer"&gt;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Champs de texte L'élément &lt;label&gt;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formulaire HTML est utilisé pour collecter les entrées utilisateur. L'entrée utilisateur est le plus souvent envoyée à un serveur pour traitement.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 HTML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créer un formulaire HTML pour l'entrée utilisateur: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sur une seule ligne pour la saisie de 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La balise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étiquette pour de nombreux éléments de formulaire.</a:t>
            </a:r>
            <a:r>
              <a:rPr lang="fr-FR" altLang="fr-FR" sz="800" dirty="0">
                <a:solidFill>
                  <a:prstClr val="black"/>
                </a:solidFill>
              </a:rPr>
              <a:t> 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847" y="2643758"/>
            <a:ext cx="2343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5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6" y="2082066"/>
            <a:ext cx="4752528" cy="2781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en-US" sz="800" dirty="0">
                <a:solidFill>
                  <a:srgbClr val="A52A2A"/>
                </a:solidFill>
                <a:latin typeface="Consolas" panose="020B0609020204030204" pitchFamily="49" charset="0"/>
              </a:rPr>
              <a:t>input[type=text]:focus 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 	background-color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0000CD"/>
                </a:solidFill>
                <a:latin typeface="Consolas" panose="020B0609020204030204" pitchFamily="49" charset="0"/>
              </a:rPr>
              <a:t>lightblue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	}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Formulaires HTML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Prénom: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="Envoyer"&gt;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ciblées - </a:t>
            </a:r>
            <a:r>
              <a:rPr lang="fr-FR" altLang="fr-FR" sz="20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Inputs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formulaire HTML est utilisé pour collecter les entrées utilisateur. L'entrée utilisateur est le plus souvent envoyée à un serveur pour traitement.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 HTML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créer un formulaire HTML pour l'entrée utilisateur: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sur une seule ligne pour la saisie de 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La balise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étiquette pour de nombreux éléments de formulaire.</a:t>
            </a:r>
            <a:r>
              <a:rPr lang="fr-FR" altLang="fr-FR" sz="800" dirty="0">
                <a:solidFill>
                  <a:prstClr val="black"/>
                </a:solidFill>
              </a:rPr>
              <a:t> 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2643758"/>
            <a:ext cx="2657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483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6" y="1835844"/>
            <a:ext cx="4752528" cy="32739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       </a:t>
            </a:r>
            <a:r>
              <a:rPr lang="en-US" sz="800" dirty="0">
                <a:solidFill>
                  <a:srgbClr val="A52A2A"/>
                </a:solidFill>
                <a:latin typeface="Consolas" panose="020B0609020204030204" pitchFamily="49" charset="0"/>
              </a:rPr>
              <a:t>input[type=text] 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	 background-color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white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 background-image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</a:t>
            </a:r>
            <a:r>
              <a:rPr lang="en-US" sz="800" dirty="0" err="1">
                <a:solidFill>
                  <a:srgbClr val="0000CD"/>
                </a:solidFill>
                <a:latin typeface="Consolas" panose="020B0609020204030204" pitchFamily="49" charset="0"/>
              </a:rPr>
              <a:t>url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('search.png')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	 background-position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10px </a:t>
            </a:r>
            <a:r>
              <a:rPr lang="en-US" sz="800" dirty="0" err="1">
                <a:solidFill>
                  <a:srgbClr val="0000CD"/>
                </a:solidFill>
                <a:latin typeface="Consolas" panose="020B0609020204030204" pitchFamily="49" charset="0"/>
              </a:rPr>
              <a:t>10px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	 background-repeat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no-repeat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 padding-left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40px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Formulaires HTML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Prénom: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7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7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="Envoyer"&gt;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fr-FR" sz="7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7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7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7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Entrées ciblées - </a:t>
            </a:r>
            <a:r>
              <a:rPr lang="fr-FR" altLang="fr-FR" sz="2000" b="1" dirty="0" err="1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Inputs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formulaire HTML est utilisé pour collecter les entrées utilisateur. L'entrée utilisateur est le plus souvent envoyée à un serveur pour traitement.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 HTML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créer un formulaire HTML pour l'entrée utilisateur: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sur une seule ligne pour la saisie de 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La balise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étiquette pour de nombreux éléments de formulaire.</a:t>
            </a:r>
            <a:r>
              <a:rPr lang="fr-FR" altLang="fr-FR" sz="800" dirty="0">
                <a:solidFill>
                  <a:prstClr val="black"/>
                </a:solidFill>
              </a:rPr>
              <a:t> 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06" y="2715766"/>
            <a:ext cx="27146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76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CSS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1384820"/>
            <a:ext cx="4770276" cy="38279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A52A2A"/>
                </a:solidFill>
                <a:latin typeface="Consolas" panose="020B0609020204030204" pitchFamily="49" charset="0"/>
              </a:rPr>
              <a:t>           select 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	width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100%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padding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16px 20px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border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none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 	border-radius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4px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  	background-color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0000CD"/>
                </a:solidFill>
                <a:latin typeface="Consolas" panose="020B0609020204030204" pitchFamily="49" charset="0"/>
              </a:rPr>
              <a:t> #f1f1f1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Choisissez une voiture: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="cars"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Volvo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hyundai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Hyundai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="fiat"&gt;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Fiat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Audi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L'élément &lt;select&gt;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liste déroulante:</a:t>
            </a:r>
            <a:endParaRPr lang="fr-FR" altLang="fr-FR" sz="800" dirty="0">
              <a:solidFill>
                <a:prstClr val="black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737" y="1635646"/>
            <a:ext cx="40386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Plan </a:t>
            </a:r>
            <a:r>
              <a:rPr lang="en-US" altLang="ko-KR" dirty="0"/>
              <a:t>du </a:t>
            </a:r>
            <a:r>
              <a:rPr lang="en-US" altLang="ko-KR" dirty="0" err="1"/>
              <a:t>cours</a:t>
            </a:r>
            <a:endParaRPr lang="ko-KR" alt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655534" y="843558"/>
            <a:ext cx="4436746" cy="672695"/>
            <a:chOff x="720000" y="1114639"/>
            <a:chExt cx="3059912" cy="672695"/>
          </a:xfrm>
        </p:grpSpPr>
        <p:sp>
          <p:nvSpPr>
            <p:cNvPr id="62" name="TextBox 61"/>
            <p:cNvSpPr txBox="1"/>
            <p:nvPr/>
          </p:nvSpPr>
          <p:spPr>
            <a:xfrm>
              <a:off x="720000" y="1325669"/>
              <a:ext cx="3059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 concept des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balises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</a:t>
              </a:r>
              <a:r>
                <a:rPr lang="fr-FR" sz="1200" dirty="0"/>
                <a:t>Le bon usage des balises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</a:t>
              </a:r>
              <a:r>
                <a:rPr lang="fr-FR" sz="1200" dirty="0"/>
                <a:t>Particularités et pièges du HTML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fr-FR" sz="12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ENVIRONNEMENT ET STRUCTURE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655534" y="2261594"/>
            <a:ext cx="4436746" cy="672695"/>
            <a:chOff x="720000" y="2431958"/>
            <a:chExt cx="3059912" cy="672695"/>
          </a:xfrm>
        </p:grpSpPr>
        <p:sp>
          <p:nvSpPr>
            <p:cNvPr id="65" name="TextBox 64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titres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</a:t>
              </a:r>
              <a:r>
                <a:rPr lang="fr-FR" sz="1200" dirty="0"/>
                <a:t>Les paragraphes de texte - Le formatage du texte - L'alignement - Les commentaires …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MISE EN FORME DU TEXTE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55533" y="3679631"/>
            <a:ext cx="4436743" cy="672695"/>
            <a:chOff x="720000" y="3749277"/>
            <a:chExt cx="3059912" cy="672695"/>
          </a:xfrm>
        </p:grpSpPr>
        <p:sp>
          <p:nvSpPr>
            <p:cNvPr id="68" name="TextBox 67"/>
            <p:cNvSpPr txBox="1"/>
            <p:nvPr/>
          </p:nvSpPr>
          <p:spPr>
            <a:xfrm>
              <a:off x="720000" y="3960307"/>
              <a:ext cx="3059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cellules de tableau - La fusion des cellules - Gestion de la taille du tableau - -En-tête et légende - Les bordures …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TABLEAUX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55534" y="1552576"/>
            <a:ext cx="4436746" cy="672695"/>
            <a:chOff x="720000" y="2431958"/>
            <a:chExt cx="3059912" cy="672695"/>
          </a:xfrm>
        </p:grpSpPr>
        <p:sp>
          <p:nvSpPr>
            <p:cNvPr id="74" name="TextBox 73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simple - </a:t>
              </a:r>
              <a:r>
                <a:rPr lang="fr-FR" sz="1200" dirty="0"/>
                <a:t>Les objets d'un document - L'en-tête d'un document HTML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MISE EN FORME DU DOCUMENT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5533" y="2970612"/>
            <a:ext cx="4436745" cy="488029"/>
            <a:chOff x="720000" y="3749277"/>
            <a:chExt cx="3059912" cy="488029"/>
          </a:xfrm>
        </p:grpSpPr>
        <p:sp>
          <p:nvSpPr>
            <p:cNvPr id="77" name="TextBox 76"/>
            <p:cNvSpPr txBox="1"/>
            <p:nvPr/>
          </p:nvSpPr>
          <p:spPr>
            <a:xfrm>
              <a:off x="720000" y="396030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Numérotées - A puces - Imbriquées - Les listes de définition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LISTES</a:t>
              </a:r>
            </a:p>
          </p:txBody>
        </p:sp>
      </p:grpSp>
      <p:sp>
        <p:nvSpPr>
          <p:cNvPr id="79" name="Oval 78"/>
          <p:cNvSpPr/>
          <p:nvPr/>
        </p:nvSpPr>
        <p:spPr>
          <a:xfrm>
            <a:off x="2051720" y="914045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sz="2000" b="1" dirty="0"/>
              <a:t>1</a:t>
            </a:r>
            <a:endParaRPr lang="ko-KR" altLang="en-US" sz="2000" b="1" dirty="0"/>
          </a:p>
        </p:txBody>
      </p:sp>
      <p:sp>
        <p:nvSpPr>
          <p:cNvPr id="81" name="Oval 80"/>
          <p:cNvSpPr/>
          <p:nvPr/>
        </p:nvSpPr>
        <p:spPr>
          <a:xfrm>
            <a:off x="2051720" y="161830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dirty="0"/>
              <a:t>2</a:t>
            </a:r>
            <a:endParaRPr lang="ko-KR" altLang="en-US" dirty="0"/>
          </a:p>
        </p:txBody>
      </p:sp>
      <p:sp>
        <p:nvSpPr>
          <p:cNvPr id="83" name="Oval 82"/>
          <p:cNvSpPr/>
          <p:nvPr/>
        </p:nvSpPr>
        <p:spPr>
          <a:xfrm>
            <a:off x="2051720" y="2337126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dirty="0"/>
              <a:t>3</a:t>
            </a:r>
            <a:endParaRPr lang="ko-KR" altLang="en-US" dirty="0"/>
          </a:p>
        </p:txBody>
      </p:sp>
      <p:sp>
        <p:nvSpPr>
          <p:cNvPr id="85" name="Oval 84"/>
          <p:cNvSpPr/>
          <p:nvPr/>
        </p:nvSpPr>
        <p:spPr>
          <a:xfrm>
            <a:off x="2051720" y="3046964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dirty="0"/>
              <a:t>4</a:t>
            </a:r>
            <a:endParaRPr lang="ko-KR" altLang="en-US" dirty="0"/>
          </a:p>
        </p:txBody>
      </p:sp>
      <p:sp>
        <p:nvSpPr>
          <p:cNvPr id="89" name="Oval 82"/>
          <p:cNvSpPr/>
          <p:nvPr/>
        </p:nvSpPr>
        <p:spPr>
          <a:xfrm>
            <a:off x="2051719" y="3756802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dirty="0"/>
              <a:t>5</a:t>
            </a:r>
            <a:endParaRPr lang="ko-KR" altLang="en-US" dirty="0"/>
          </a:p>
        </p:txBody>
      </p:sp>
      <p:grpSp>
        <p:nvGrpSpPr>
          <p:cNvPr id="28" name="Group 69"/>
          <p:cNvGrpSpPr/>
          <p:nvPr/>
        </p:nvGrpSpPr>
        <p:grpSpPr>
          <a:xfrm>
            <a:off x="2655533" y="4424971"/>
            <a:ext cx="4436746" cy="488029"/>
            <a:chOff x="720000" y="1114639"/>
            <a:chExt cx="3059912" cy="488029"/>
          </a:xfrm>
        </p:grpSpPr>
        <p:sp>
          <p:nvSpPr>
            <p:cNvPr id="29" name="TextBox 61"/>
            <p:cNvSpPr txBox="1"/>
            <p:nvPr/>
          </p:nvSpPr>
          <p:spPr>
            <a:xfrm>
              <a:off x="720000" y="1325669"/>
              <a:ext cx="3059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&lt;mark&gt;, &lt;meter&gt;, &lt;time&gt;, &lt;figure&gt;, &lt;picture&gt;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62"/>
            <p:cNvSpPr txBox="1"/>
            <p:nvPr/>
          </p:nvSpPr>
          <p:spPr>
            <a:xfrm>
              <a:off x="720001" y="1114639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NOUVELLES BALISES</a:t>
              </a:r>
            </a:p>
          </p:txBody>
        </p:sp>
      </p:grpSp>
      <p:sp>
        <p:nvSpPr>
          <p:cNvPr id="31" name="Oval 78"/>
          <p:cNvSpPr/>
          <p:nvPr/>
        </p:nvSpPr>
        <p:spPr>
          <a:xfrm>
            <a:off x="2051719" y="4495458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sz="2000" b="1" dirty="0"/>
              <a:t>6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61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Plan </a:t>
            </a:r>
            <a:r>
              <a:rPr lang="en-US" altLang="ko-KR" dirty="0"/>
              <a:t>du </a:t>
            </a:r>
            <a:r>
              <a:rPr lang="en-US" altLang="ko-KR" dirty="0" err="1"/>
              <a:t>cours</a:t>
            </a:r>
            <a:endParaRPr lang="ko-KR" alt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2655534" y="1552576"/>
            <a:ext cx="4436746" cy="672695"/>
            <a:chOff x="720000" y="2431958"/>
            <a:chExt cx="3059912" cy="672695"/>
          </a:xfrm>
        </p:grpSpPr>
        <p:sp>
          <p:nvSpPr>
            <p:cNvPr id="65" name="TextBox 64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balise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liens - </a:t>
              </a:r>
              <a:r>
                <a:rPr lang="fr-FR" sz="1200" dirty="0"/>
                <a:t>Liens vers une autre page - Liens à l'intérieur d'une page - Liens vers un autre site Web - Les Target …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HYPERTEXTES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55533" y="2970613"/>
            <a:ext cx="4436743" cy="672695"/>
            <a:chOff x="720000" y="3749277"/>
            <a:chExt cx="3059912" cy="672695"/>
          </a:xfrm>
        </p:grpSpPr>
        <p:sp>
          <p:nvSpPr>
            <p:cNvPr id="68" name="TextBox 67"/>
            <p:cNvSpPr txBox="1"/>
            <p:nvPr/>
          </p:nvSpPr>
          <p:spPr>
            <a:xfrm>
              <a:off x="720000" y="3960307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déclaration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formulaire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Menu déroulant - Bouton radio - Bouton </a:t>
              </a:r>
              <a:r>
                <a:rPr lang="fr-F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checkbox</a:t>
              </a:r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- Bouton d'envoi - Bouton d'annulation …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FORMULAIRES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655534" y="843558"/>
            <a:ext cx="4436746" cy="672695"/>
            <a:chOff x="720000" y="2431958"/>
            <a:chExt cx="3059912" cy="672695"/>
          </a:xfrm>
        </p:grpSpPr>
        <p:sp>
          <p:nvSpPr>
            <p:cNvPr id="74" name="TextBox 73"/>
            <p:cNvSpPr txBox="1"/>
            <p:nvPr/>
          </p:nvSpPr>
          <p:spPr>
            <a:xfrm>
              <a:off x="720000" y="2642988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Balise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&lt;DIV&gt; - </a:t>
              </a:r>
              <a:r>
                <a:rPr lang="en-US" sz="1200" dirty="0" err="1"/>
                <a:t>Balise</a:t>
              </a:r>
              <a:r>
                <a:rPr lang="en-US" sz="1200" dirty="0"/>
                <a:t> &lt;span&gt; - </a:t>
              </a:r>
              <a:r>
                <a:rPr lang="en-US" sz="1200" dirty="0" err="1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Balises</a:t>
              </a: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&lt;header&gt;, &lt;footer&gt;, &lt;</a:t>
              </a:r>
              <a:r>
                <a:rPr lang="en-US" sz="1200" dirty="0" err="1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nav</a:t>
              </a:r>
              <a:r>
                <a:rPr lang="en-US" sz="1200" dirty="0"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&gt;, &lt;article&gt; </a:t>
              </a:r>
              <a:r>
                <a:rPr lang="fr-FR" sz="1200" dirty="0"/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0001" y="2431958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STRUCTURATION DE LA PAGE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655533" y="2261594"/>
            <a:ext cx="4436745" cy="672695"/>
            <a:chOff x="720000" y="3749277"/>
            <a:chExt cx="3059912" cy="672695"/>
          </a:xfrm>
        </p:grpSpPr>
        <p:sp>
          <p:nvSpPr>
            <p:cNvPr id="77" name="TextBox 76"/>
            <p:cNvSpPr txBox="1"/>
            <p:nvPr/>
          </p:nvSpPr>
          <p:spPr>
            <a:xfrm>
              <a:off x="720000" y="3960307"/>
              <a:ext cx="3059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images du Web - </a:t>
              </a:r>
              <a:r>
                <a:rPr lang="fr-FR" sz="1200" dirty="0"/>
                <a:t>L'insertion d'une image - L'espace autour d'une image - L'alignement d'une image …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INSERTIONS D'IMAGES</a:t>
              </a:r>
            </a:p>
          </p:txBody>
        </p:sp>
      </p:grpSp>
      <p:sp>
        <p:nvSpPr>
          <p:cNvPr id="81" name="Oval 80"/>
          <p:cNvSpPr/>
          <p:nvPr/>
        </p:nvSpPr>
        <p:spPr>
          <a:xfrm>
            <a:off x="2051720" y="909286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dirty="0"/>
              <a:t>7</a:t>
            </a:r>
            <a:endParaRPr lang="ko-KR" altLang="en-US" dirty="0"/>
          </a:p>
        </p:txBody>
      </p:sp>
      <p:sp>
        <p:nvSpPr>
          <p:cNvPr id="83" name="Oval 82"/>
          <p:cNvSpPr/>
          <p:nvPr/>
        </p:nvSpPr>
        <p:spPr>
          <a:xfrm>
            <a:off x="2051720" y="1628108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dirty="0"/>
              <a:t>8</a:t>
            </a:r>
            <a:endParaRPr lang="ko-KR" altLang="en-US" dirty="0"/>
          </a:p>
        </p:txBody>
      </p:sp>
      <p:sp>
        <p:nvSpPr>
          <p:cNvPr id="85" name="Oval 84"/>
          <p:cNvSpPr/>
          <p:nvPr/>
        </p:nvSpPr>
        <p:spPr>
          <a:xfrm>
            <a:off x="2051720" y="2337946"/>
            <a:ext cx="531721" cy="5317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dirty="0"/>
              <a:t>9</a:t>
            </a:r>
            <a:endParaRPr lang="ko-KR" altLang="en-US" dirty="0"/>
          </a:p>
        </p:txBody>
      </p:sp>
      <p:sp>
        <p:nvSpPr>
          <p:cNvPr id="89" name="Oval 82"/>
          <p:cNvSpPr/>
          <p:nvPr/>
        </p:nvSpPr>
        <p:spPr>
          <a:xfrm>
            <a:off x="2046715" y="3047784"/>
            <a:ext cx="536725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sz="1200" dirty="0"/>
              <a:t>10</a:t>
            </a:r>
            <a:endParaRPr lang="ko-KR" altLang="en-US" sz="2000" dirty="0"/>
          </a:p>
        </p:txBody>
      </p:sp>
      <p:grpSp>
        <p:nvGrpSpPr>
          <p:cNvPr id="90" name="Group 71"/>
          <p:cNvGrpSpPr/>
          <p:nvPr/>
        </p:nvGrpSpPr>
        <p:grpSpPr>
          <a:xfrm>
            <a:off x="2650529" y="3691285"/>
            <a:ext cx="4657775" cy="857361"/>
            <a:chOff x="720000" y="3749277"/>
            <a:chExt cx="3059912" cy="857361"/>
          </a:xfrm>
        </p:grpSpPr>
        <p:sp>
          <p:nvSpPr>
            <p:cNvPr id="91" name="TextBox 67"/>
            <p:cNvSpPr txBox="1"/>
            <p:nvPr/>
          </p:nvSpPr>
          <p:spPr>
            <a:xfrm>
              <a:off x="720000" y="3960307"/>
              <a:ext cx="30599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Les formats du son et de la vidéo pour le Web - </a:t>
              </a:r>
              <a:r>
                <a:rPr lang="fr-FR" sz="1200" dirty="0"/>
                <a:t>Intégrer du son avec la balise audio - Intégrer de la vidéo avec la balise vidéo</a:t>
              </a:r>
              <a:endParaRPr lang="fr-F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2" name="TextBox 68"/>
            <p:cNvSpPr txBox="1"/>
            <p:nvPr/>
          </p:nvSpPr>
          <p:spPr>
            <a:xfrm>
              <a:off x="720001" y="3749277"/>
              <a:ext cx="30599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INTÉGRER LES VISUELS, LA VIDÉO ET LE SON</a:t>
              </a:r>
            </a:p>
          </p:txBody>
        </p:sp>
      </p:grpSp>
      <p:sp>
        <p:nvSpPr>
          <p:cNvPr id="93" name="Oval 82"/>
          <p:cNvSpPr/>
          <p:nvPr/>
        </p:nvSpPr>
        <p:spPr>
          <a:xfrm>
            <a:off x="2046715" y="3768456"/>
            <a:ext cx="531721" cy="5317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altLang="ko-KR" sz="1400" dirty="0"/>
              <a:t>11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3566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6" y="1882012"/>
            <a:ext cx="4752528" cy="31815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Formulaires HTML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Prénom: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“ /&gt;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Nom: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lname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“ /&gt;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="Envoyer"&gt;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Champs de texte L'élément &lt;label&gt;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93871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 formulaire HTML est utilisé pour collecter les entrées utilisateur. L'entrée utilisateur est le plus souvent envoyée à un serveur pour traitement.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 HTML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est utilisé pour créer un formulaire HTML pour l'entrée utilisateur: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champ de saisie sur une seule ligne pour la saisie de texte.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La balise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étiquette pour de nombreux éléments de formulaire.</a:t>
            </a:r>
            <a:r>
              <a:rPr lang="fr-FR" altLang="fr-FR" sz="800" dirty="0">
                <a:solidFill>
                  <a:prstClr val="black"/>
                </a:solidFill>
              </a:rPr>
              <a:t> 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241313"/>
            <a:ext cx="21050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6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1635646"/>
            <a:ext cx="5337466" cy="30123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Boutons radio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="male"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="gender"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="male"&gt;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="male"&gt;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Masculin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="female"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="gender"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="female"&gt;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female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Femme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="radio"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="other"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="gender"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="other"&gt;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="other"&gt;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Autre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Boutons radio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4308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type="radio"&gt;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 bouton radio.</a:t>
            </a:r>
            <a:endParaRPr lang="fr-FR" altLang="fr-FR" sz="800" dirty="0">
              <a:solidFill>
                <a:schemeClr val="tx1"/>
              </a:solidFill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Les boutons radio permettent à un utilisateur de sélectionner </a:t>
            </a:r>
            <a:r>
              <a:rPr lang="fr-FR" altLang="fr-F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UN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 parmi un nombre limité de choix.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1989281"/>
            <a:ext cx="1724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1454071"/>
            <a:ext cx="4770276" cy="3689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pt-B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pt-BR" sz="1100" dirty="0">
                <a:solidFill>
                  <a:srgbClr val="000000"/>
                </a:solidFill>
                <a:latin typeface="Consolas" panose="020B0609020204030204" pitchFamily="49" charset="0"/>
              </a:rPr>
              <a:t> Cases à cocher 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pt-B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pt-B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pt-B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La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input type = "</a:t>
            </a:r>
            <a:r>
              <a:rPr lang="fr-FR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définit une case à cocher: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="vehicule1"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="vehicule1"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="Vélo"&gt;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="vehicle1"&gt;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J'ai un vélo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checkbox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="vehicule2"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="vehicule2"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="Voiture"&gt;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="vehicle2"&gt;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J'ai une voiture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="checkbox"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="vehicule3"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="vehicule3"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="Bateau"&gt;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="vehicle3"&gt;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J'ai un bateau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Envoyer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Cases à cocher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43088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 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&lt;input type="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 </a:t>
            </a:r>
            <a:r>
              <a:rPr lang="fr-FR" altLang="fr-F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case à cocher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 .</a:t>
            </a:r>
            <a:endParaRPr lang="fr-FR" altLang="fr-FR" sz="800" dirty="0">
              <a:solidFill>
                <a:schemeClr val="tx1"/>
              </a:solidFill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Les cases à cocher permettent à un utilisateur de sélectionner </a:t>
            </a:r>
            <a:r>
              <a:rPr lang="fr-FR" altLang="fr-F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ZERO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 ou </a:t>
            </a:r>
            <a:r>
              <a:rPr lang="fr-FR" altLang="fr-FR" sz="1100" b="1" dirty="0">
                <a:solidFill>
                  <a:srgbClr val="000000"/>
                </a:solidFill>
                <a:latin typeface="Verdana" panose="020B0604030504040204" pitchFamily="34" charset="0"/>
              </a:rPr>
              <a:t>PLUS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 d'options d'un nombre limité de choix.</a:t>
            </a:r>
            <a:endParaRPr lang="fr-FR" altLang="fr-F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2393910"/>
            <a:ext cx="35052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33772" y="1454071"/>
            <a:ext cx="4770276" cy="3689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L'élément select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L'élément select définit une liste déroulante: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Choisissez une voiture: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Volvo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hyundai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Hyundai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="fiat"&gt;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Fiat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Audi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L'élément &lt;select&gt;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33772" y="987574"/>
            <a:ext cx="8679898" cy="2616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L'élément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&lt;select&gt;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définit une liste déroulante:</a:t>
            </a:r>
            <a:endParaRPr lang="fr-FR" altLang="fr-FR" sz="800" dirty="0">
              <a:solidFill>
                <a:prstClr val="black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72" y="2067694"/>
            <a:ext cx="30194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8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242647" y="-20538"/>
            <a:ext cx="8679898" cy="543185"/>
          </a:xfrm>
        </p:spPr>
        <p:txBody>
          <a:bodyPr/>
          <a:lstStyle/>
          <a:p>
            <a:r>
              <a:rPr lang="fr-FR" dirty="0"/>
              <a:t>Formulaires </a:t>
            </a:r>
            <a:r>
              <a:rPr lang="fr-FR" dirty="0">
                <a:solidFill>
                  <a:schemeClr val="accent1"/>
                </a:solidFill>
              </a:rPr>
              <a:t>HTML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42647" y="1467022"/>
            <a:ext cx="4770276" cy="36894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66654" rIns="0" bIns="6665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&lt;! DOCTYPE html&gt;</a:t>
            </a: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Option présélectionnée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h2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Vous pouvez présélectionner une option avec l'attribut sélectionné: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action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="/ 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action_page.php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Choisissez une voiture: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label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="cars"&gt;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volvo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Volvo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saab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Saab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="fiat"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Fiat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audi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Audi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option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fr-F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submit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 err="1">
                <a:solidFill>
                  <a:srgbClr val="800000"/>
                </a:solidFill>
                <a:latin typeface="Consolas" panose="020B0609020204030204" pitchFamily="49" charset="0"/>
              </a:rPr>
              <a:t>form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fr-FR" sz="11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fr-FR" sz="11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fr-FR" sz="1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33772" y="555526"/>
            <a:ext cx="4914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fr-FR" sz="2000" b="1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L'élément &lt;select&gt;</a:t>
            </a:r>
          </a:p>
        </p:txBody>
      </p:sp>
      <p:sp>
        <p:nvSpPr>
          <p:cNvPr id="92" name="TextBox 32">
            <a:extLst>
              <a:ext uri="{FF2B5EF4-FFF2-40B4-BE49-F238E27FC236}">
                <a16:creationId xmlns:a16="http://schemas.microsoft.com/office/drawing/2014/main" id="{9B583191-69B8-463E-8E8A-295A73BDD1DC}"/>
              </a:ext>
            </a:extLst>
          </p:cNvPr>
          <p:cNvSpPr txBox="1"/>
          <p:nvPr/>
        </p:nvSpPr>
        <p:spPr>
          <a:xfrm>
            <a:off x="251520" y="916301"/>
            <a:ext cx="8679898" cy="6001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rtlCol="0">
            <a:spAutoFit/>
          </a:bodyPr>
          <a:lstStyle/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Les éléments 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&lt;option&gt;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définissent une option qui peut être sélectionnée.</a:t>
            </a:r>
            <a:endParaRPr lang="fr-FR" altLang="fr-FR" sz="800" dirty="0">
              <a:solidFill>
                <a:prstClr val="black"/>
              </a:solidFill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Par défaut, le premier élément de la liste déroulante est sélectionné.</a:t>
            </a:r>
            <a:endParaRPr lang="fr-FR" altLang="fr-FR" sz="800" dirty="0">
              <a:solidFill>
                <a:prstClr val="black"/>
              </a:solidFill>
            </a:endParaRPr>
          </a:p>
          <a:p>
            <a:pPr marL="171450" lvl="0" indent="-1714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Pour définir une option présélectionnée, ajoutez l'attribut </a:t>
            </a:r>
            <a:r>
              <a:rPr lang="fr-FR" altLang="fr-FR" sz="1100" dirty="0" err="1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</a:t>
            </a:r>
            <a:r>
              <a:rPr lang="fr-FR" altLang="fr-FR" sz="1100" dirty="0">
                <a:solidFill>
                  <a:srgbClr val="DC143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fr-FR" altLang="fr-FR" sz="1100" dirty="0">
                <a:solidFill>
                  <a:srgbClr val="000000"/>
                </a:solidFill>
                <a:latin typeface="Verdana" panose="020B0604030504040204" pitchFamily="34" charset="0"/>
              </a:rPr>
              <a:t>à l'option:</a:t>
            </a:r>
            <a:endParaRPr lang="fr-FR" altLang="fr-FR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910119"/>
            <a:ext cx="3856898" cy="15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032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B856"/>
      </a:accent1>
      <a:accent2>
        <a:srgbClr val="1CBBB4"/>
      </a:accent2>
      <a:accent3>
        <a:srgbClr val="9FEDF0"/>
      </a:accent3>
      <a:accent4>
        <a:srgbClr val="9FEDF0"/>
      </a:accent4>
      <a:accent5>
        <a:srgbClr val="576868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4172</TotalTime>
  <Words>4011</Words>
  <Application>Microsoft Office PowerPoint</Application>
  <PresentationFormat>Affichage à l'écran (16:9)</PresentationFormat>
  <Paragraphs>471</Paragraphs>
  <Slides>29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38" baseType="lpstr">
      <vt:lpstr>맑은 고딕</vt:lpstr>
      <vt:lpstr>Arial</vt:lpstr>
      <vt:lpstr>Arial</vt:lpstr>
      <vt:lpstr>Calibri</vt:lpstr>
      <vt:lpstr>Consolas</vt:lpstr>
      <vt:lpstr>Segoe UI</vt:lpstr>
      <vt:lpstr>Verdana</vt:lpstr>
      <vt:lpstr>Cover and End Slide Master</vt:lpstr>
      <vt:lpstr>Section Break Slide Master</vt:lpstr>
      <vt:lpstr>Module 8 : PROGRAMMATION WEB COTÉ CLIENT</vt:lpstr>
      <vt:lpstr>Formulaires</vt:lpstr>
      <vt:lpstr>Plan du cours</vt:lpstr>
      <vt:lpstr>Plan du cours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OTHMANE ANINAT</cp:lastModifiedBy>
  <cp:revision>916</cp:revision>
  <dcterms:created xsi:type="dcterms:W3CDTF">2016-11-09T00:26:40Z</dcterms:created>
  <dcterms:modified xsi:type="dcterms:W3CDTF">2021-12-06T13:20:06Z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