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70" r:id="rId9"/>
    <p:sldId id="271" r:id="rId10"/>
    <p:sldId id="277" r:id="rId11"/>
    <p:sldId id="272" r:id="rId12"/>
    <p:sldId id="273" r:id="rId13"/>
    <p:sldId id="274" r:id="rId14"/>
    <p:sldId id="263" r:id="rId15"/>
    <p:sldId id="276" r:id="rId16"/>
    <p:sldId id="26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2379CB7F-F82C-41F3-8F50-C6266C092577}">
          <p14:sldIdLst>
            <p14:sldId id="256"/>
          </p14:sldIdLst>
        </p14:section>
        <p14:section name="Introduction" id="{369D4CFE-7D4B-4ABA-85D1-91AD8F8B0C50}">
          <p14:sldIdLst>
            <p14:sldId id="257"/>
            <p14:sldId id="259"/>
            <p14:sldId id="258"/>
          </p14:sldIdLst>
        </p14:section>
        <p14:section name="Partie 1" id="{EE99292C-9108-4E89-A2B5-B968E4AC5011}">
          <p14:sldIdLst>
            <p14:sldId id="267"/>
          </p14:sldIdLst>
        </p14:section>
        <p14:section name="Partie 2" id="{CE963E55-4404-4BEC-87B5-47E6A1CF3069}">
          <p14:sldIdLst>
            <p14:sldId id="268"/>
            <p14:sldId id="269"/>
            <p14:sldId id="270"/>
            <p14:sldId id="271"/>
            <p14:sldId id="277"/>
            <p14:sldId id="272"/>
            <p14:sldId id="273"/>
            <p14:sldId id="274"/>
          </p14:sldIdLst>
        </p14:section>
        <p14:section name="Partie 3" id="{8428003D-266D-4DB7-8A62-74EB9717C22E}">
          <p14:sldIdLst>
            <p14:sldId id="263"/>
          </p14:sldIdLst>
        </p14:section>
        <p14:section name="Conclusion" id="{D3DED202-477B-4198-9F99-DF24BAEF68F0}">
          <p14:sldIdLst>
            <p14:sldId id="276"/>
            <p14:sldId id="260"/>
          </p14:sldIdLst>
        </p14:section>
        <p14:section name="Questions" id="{AD871EB0-0DF8-4B45-8AB1-E83B8EB8E032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/>
              <a:t>Wireless </a:t>
            </a:r>
            <a:r>
              <a:rPr lang="fr-FR" dirty="0" err="1"/>
              <a:t>Charging</a:t>
            </a:r>
            <a:r>
              <a:rPr lang="fr-FR" dirty="0"/>
              <a:t> </a:t>
            </a:r>
          </a:p>
        </p:txBody>
      </p:sp>
      <p:pic>
        <p:nvPicPr>
          <p:cNvPr id="1026" name="Picture 2" descr="http://www.excellencia.org/wp-content/uploads/2015/06/inp-enseeiht-1024x1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21" y="884027"/>
            <a:ext cx="4479959" cy="7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236765" y="2912412"/>
            <a:ext cx="2146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Florian Garibal</a:t>
            </a:r>
          </a:p>
          <a:p>
            <a:r>
              <a:rPr lang="fr-FR" sz="2000" dirty="0"/>
              <a:t>Guillaume Hottin</a:t>
            </a:r>
          </a:p>
          <a:p>
            <a:r>
              <a:rPr lang="fr-FR" sz="2000" dirty="0"/>
              <a:t>Noah Michel Jay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452730" y="3803373"/>
            <a:ext cx="29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Friday 9</a:t>
            </a:r>
            <a:r>
              <a:rPr lang="fr-FR" baseline="30000" dirty="0"/>
              <a:t>th</a:t>
            </a:r>
            <a:r>
              <a:rPr lang="fr-FR" dirty="0"/>
              <a:t> </a:t>
            </a:r>
            <a:r>
              <a:rPr lang="fr-FR" dirty="0" err="1"/>
              <a:t>December</a:t>
            </a:r>
            <a:r>
              <a:rPr lang="fr-FR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3278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4099961" y="5404048"/>
            <a:ext cx="147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Transmitter</a:t>
            </a:r>
            <a:r>
              <a:rPr lang="fr-FR" sz="1400" dirty="0"/>
              <a:t> </a:t>
            </a:r>
            <a:r>
              <a:rPr lang="fr-FR" sz="1400" dirty="0" err="1"/>
              <a:t>Coil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076701" y="3035252"/>
            <a:ext cx="147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Receiver</a:t>
            </a:r>
            <a:r>
              <a:rPr lang="fr-FR" sz="1400" dirty="0"/>
              <a:t> </a:t>
            </a:r>
            <a:r>
              <a:rPr lang="fr-FR" sz="1400" dirty="0" err="1"/>
              <a:t>Coil</a:t>
            </a:r>
            <a:endParaRPr lang="fr-FR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95" y1="23757" x2="12085" y2="7182"/>
                        <a14:foregroundMark x1="2370" y1="7182" x2="21445" y2="36740"/>
                        <a14:foregroundMark x1="4384" y1="5939" x2="19076" y2="19337"/>
                        <a14:foregroundMark x1="47275" y1="3453" x2="60782" y2="14088"/>
                        <a14:foregroundMark x1="46564" y1="3177" x2="55924" y2="22514"/>
                        <a14:foregroundMark x1="50711" y1="9254" x2="52725" y2="15331"/>
                        <a14:foregroundMark x1="84834" y1="9254" x2="90284" y2="32735"/>
                        <a14:foregroundMark x1="90047" y1="9530" x2="79265" y2="30663"/>
                        <a14:foregroundMark x1="83412" y1="3453" x2="81635" y2="25414"/>
                        <a14:foregroundMark x1="91351" y1="7182" x2="94905" y2="28591"/>
                        <a14:foregroundMark x1="57701" y1="84945" x2="44431" y2="94337"/>
                        <a14:foregroundMark x1="49645" y1="80110" x2="58057" y2="94337"/>
                        <a14:foregroundMark x1="44431" y1="78867" x2="54502" y2="95994"/>
                        <a14:foregroundMark x1="6517" y1="78177" x2="20142" y2="87845"/>
                        <a14:foregroundMark x1="18009" y1="76934" x2="7227" y2="91436"/>
                        <a14:foregroundMark x1="21801" y1="76934" x2="16588" y2="99586"/>
                        <a14:foregroundMark x1="23934" y1="79282" x2="21445" y2="895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6880" y="2006600"/>
            <a:ext cx="5477841" cy="469900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charging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709732" y="4032934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Diagram</a:t>
            </a:r>
            <a:r>
              <a:rPr lang="fr-FR" u="sng" dirty="0"/>
              <a:t> of </a:t>
            </a:r>
            <a:r>
              <a:rPr lang="fr-FR" u="sng" dirty="0" err="1"/>
              <a:t>wireless</a:t>
            </a:r>
            <a:r>
              <a:rPr lang="fr-FR" u="sng" dirty="0"/>
              <a:t> </a:t>
            </a:r>
            <a:r>
              <a:rPr lang="fr-FR" u="sng" dirty="0" err="1"/>
              <a:t>charging</a:t>
            </a:r>
            <a:r>
              <a:rPr lang="fr-FR" u="sng" dirty="0"/>
              <a:t> </a:t>
            </a:r>
            <a:r>
              <a:rPr lang="fr-FR" u="sng" dirty="0" err="1"/>
              <a:t>functionning</a:t>
            </a:r>
            <a:endParaRPr lang="fr-FR" u="sng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/>
          <a:srcRect l="3399" t="71892" r="72025"/>
          <a:stretch/>
        </p:blipFill>
        <p:spPr>
          <a:xfrm>
            <a:off x="1892299" y="4876801"/>
            <a:ext cx="2019302" cy="19812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4"/>
          <a:srcRect l="41885" t="76216" r="34003"/>
          <a:stretch/>
        </p:blipFill>
        <p:spPr>
          <a:xfrm>
            <a:off x="3911601" y="5003800"/>
            <a:ext cx="2011220" cy="17018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/>
          <a:srcRect l="78053" b="60121"/>
          <a:stretch/>
        </p:blipFill>
        <p:spPr>
          <a:xfrm>
            <a:off x="6032500" y="1879599"/>
            <a:ext cx="1684821" cy="262617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/>
          <a:srcRect l="42813" r="33539" b="75676"/>
          <a:stretch/>
        </p:blipFill>
        <p:spPr>
          <a:xfrm>
            <a:off x="3837095" y="1968500"/>
            <a:ext cx="1712806" cy="151129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6081160" y="5983489"/>
            <a:ext cx="147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Transmitter</a:t>
            </a:r>
            <a:r>
              <a:rPr lang="fr-FR" sz="1400" dirty="0"/>
              <a:t> Circuit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255230" y="3678439"/>
            <a:ext cx="1473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Receiver</a:t>
            </a:r>
            <a:r>
              <a:rPr lang="fr-FR" sz="1400" dirty="0"/>
              <a:t> Circuit</a:t>
            </a: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/>
          <a:srcRect r="77126" b="64324"/>
          <a:stretch/>
        </p:blipFill>
        <p:spPr>
          <a:xfrm>
            <a:off x="1415219" y="1968500"/>
            <a:ext cx="1594681" cy="213350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1252200" y="62865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10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1613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charging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?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89186" y="2120741"/>
            <a:ext cx="8604996" cy="2409695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/>
              <a:t>Capacitive </a:t>
            </a:r>
            <a:r>
              <a:rPr lang="fr-FR" sz="4000" dirty="0" err="1"/>
              <a:t>Coupling</a:t>
            </a:r>
            <a:endParaRPr lang="fr-FR" sz="4000" dirty="0"/>
          </a:p>
          <a:p>
            <a:r>
              <a:rPr lang="fr-FR" dirty="0" err="1"/>
              <a:t>Very</a:t>
            </a:r>
            <a:r>
              <a:rPr lang="fr-FR" dirty="0"/>
              <a:t> efficient at close range</a:t>
            </a:r>
          </a:p>
          <a:p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inductive </a:t>
            </a:r>
            <a:r>
              <a:rPr lang="fr-FR" dirty="0" err="1"/>
              <a:t>coupling</a:t>
            </a:r>
            <a:endParaRPr lang="fr-FR" dirty="0"/>
          </a:p>
          <a:p>
            <a:pPr lvl="1"/>
            <a:r>
              <a:rPr lang="fr-FR" dirty="0" err="1"/>
              <a:t>Requires</a:t>
            </a:r>
            <a:r>
              <a:rPr lang="fr-FR" dirty="0"/>
              <a:t> high voltage</a:t>
            </a:r>
          </a:p>
          <a:p>
            <a:pPr lvl="1"/>
            <a:r>
              <a:rPr lang="fr-FR" dirty="0" err="1"/>
              <a:t>Reacts</a:t>
            </a:r>
            <a:r>
              <a:rPr lang="fr-FR" dirty="0"/>
              <a:t> </a:t>
            </a:r>
            <a:r>
              <a:rPr lang="fr-FR" dirty="0" err="1"/>
              <a:t>badly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human</a:t>
            </a:r>
            <a:r>
              <a:rPr lang="fr-FR" dirty="0"/>
              <a:t> body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689186" y="4763193"/>
            <a:ext cx="8604996" cy="264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Still</a:t>
            </a:r>
            <a:r>
              <a:rPr lang="fr-FR" dirty="0"/>
              <a:t> has </a:t>
            </a:r>
            <a:r>
              <a:rPr lang="fr-FR" dirty="0" err="1"/>
              <a:t>advantages</a:t>
            </a:r>
            <a:endParaRPr lang="fr-FR" dirty="0"/>
          </a:p>
          <a:p>
            <a:pPr lvl="1"/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interferences</a:t>
            </a:r>
            <a:endParaRPr lang="fr-FR" dirty="0"/>
          </a:p>
          <a:p>
            <a:pPr lvl="1"/>
            <a:r>
              <a:rPr lang="fr-FR" dirty="0"/>
              <a:t>Alignement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of a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252200" y="62865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11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7497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charging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?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89186" y="2120741"/>
            <a:ext cx="8604996" cy="437981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/>
              <a:t>Something </a:t>
            </a:r>
            <a:r>
              <a:rPr lang="fr-FR" sz="4000" dirty="0" err="1"/>
              <a:t>Else</a:t>
            </a:r>
            <a:endParaRPr lang="fr-FR" sz="4000" dirty="0"/>
          </a:p>
          <a:p>
            <a:r>
              <a:rPr lang="fr-FR" dirty="0"/>
              <a:t>Clean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endParaRPr lang="fr-FR" dirty="0"/>
          </a:p>
          <a:p>
            <a:r>
              <a:rPr lang="fr-FR" dirty="0"/>
              <a:t>Solar power</a:t>
            </a:r>
          </a:p>
          <a:p>
            <a:pPr lvl="1"/>
            <a:r>
              <a:rPr lang="fr-FR" dirty="0"/>
              <a:t>Limited </a:t>
            </a:r>
            <a:r>
              <a:rPr lang="fr-FR" dirty="0" err="1"/>
              <a:t>Earth</a:t>
            </a:r>
            <a:r>
              <a:rPr lang="fr-FR" dirty="0"/>
              <a:t> surface</a:t>
            </a:r>
          </a:p>
          <a:p>
            <a:pPr lvl="1"/>
            <a:r>
              <a:rPr lang="fr-FR" dirty="0" err="1"/>
              <a:t>Useless</a:t>
            </a:r>
            <a:r>
              <a:rPr lang="fr-FR" dirty="0"/>
              <a:t> at night</a:t>
            </a:r>
          </a:p>
          <a:p>
            <a:pPr lvl="1"/>
            <a:r>
              <a:rPr lang="fr-FR" dirty="0" err="1"/>
              <a:t>Earth’s</a:t>
            </a:r>
            <a:r>
              <a:rPr lang="fr-FR" dirty="0"/>
              <a:t> </a:t>
            </a:r>
            <a:r>
              <a:rPr lang="fr-FR" dirty="0" err="1"/>
              <a:t>atmosphere</a:t>
            </a:r>
            <a:r>
              <a:rPr lang="fr-FR" dirty="0"/>
              <a:t> </a:t>
            </a:r>
            <a:r>
              <a:rPr lang="fr-FR" dirty="0" err="1"/>
              <a:t>absorbs</a:t>
            </a:r>
            <a:r>
              <a:rPr lang="fr-FR" dirty="0"/>
              <a:t> a lot of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/>
              <a:t>Solar power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important to </a:t>
            </a:r>
            <a:r>
              <a:rPr lang="fr-FR" dirty="0" err="1"/>
              <a:t>give</a:t>
            </a:r>
            <a:r>
              <a:rPr lang="fr-FR" dirty="0"/>
              <a:t> up on </a:t>
            </a:r>
            <a:r>
              <a:rPr lang="fr-FR" dirty="0" err="1"/>
              <a:t>it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252200" y="62865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12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4938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charging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?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89186" y="2120741"/>
            <a:ext cx="8604996" cy="437981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/>
              <a:t>Something </a:t>
            </a:r>
            <a:r>
              <a:rPr lang="fr-FR" sz="4000" dirty="0" err="1"/>
              <a:t>Else</a:t>
            </a:r>
            <a:endParaRPr lang="fr-FR" sz="4000" dirty="0"/>
          </a:p>
          <a:p>
            <a:r>
              <a:rPr lang="fr-FR" dirty="0"/>
              <a:t>Put the </a:t>
            </a:r>
            <a:r>
              <a:rPr lang="fr-FR" dirty="0" err="1"/>
              <a:t>solar</a:t>
            </a:r>
            <a:r>
              <a:rPr lang="fr-FR" dirty="0"/>
              <a:t> panels in </a:t>
            </a:r>
            <a:r>
              <a:rPr lang="fr-FR" dirty="0" err="1"/>
              <a:t>space</a:t>
            </a:r>
            <a:endParaRPr lang="fr-FR" dirty="0"/>
          </a:p>
          <a:p>
            <a:pPr lvl="1"/>
            <a:r>
              <a:rPr lang="fr-FR" dirty="0"/>
              <a:t>More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available</a:t>
            </a:r>
            <a:endParaRPr lang="fr-FR" dirty="0"/>
          </a:p>
          <a:p>
            <a:pPr lvl="1"/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24/7</a:t>
            </a:r>
          </a:p>
          <a:p>
            <a:pPr lvl="1"/>
            <a:r>
              <a:rPr lang="fr-FR" dirty="0"/>
              <a:t>Nothing to </a:t>
            </a:r>
            <a:r>
              <a:rPr lang="fr-FR" dirty="0" err="1"/>
              <a:t>absorb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/>
              <a:t>Transfer the power to </a:t>
            </a:r>
            <a:r>
              <a:rPr lang="fr-FR" dirty="0" err="1"/>
              <a:t>Earth</a:t>
            </a:r>
            <a:endParaRPr lang="fr-FR" dirty="0"/>
          </a:p>
          <a:p>
            <a:pPr lvl="1"/>
            <a:r>
              <a:rPr lang="fr-FR" dirty="0" err="1"/>
              <a:t>Can’t</a:t>
            </a:r>
            <a:r>
              <a:rPr lang="fr-FR" dirty="0"/>
              <a:t> put a </a:t>
            </a:r>
            <a:r>
              <a:rPr lang="fr-FR" dirty="0" err="1"/>
              <a:t>cable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ground</a:t>
            </a:r>
            <a:r>
              <a:rPr lang="fr-FR" dirty="0"/>
              <a:t> up to </a:t>
            </a:r>
            <a:r>
              <a:rPr lang="fr-FR" dirty="0" err="1"/>
              <a:t>space</a:t>
            </a:r>
            <a:endParaRPr lang="fr-FR" dirty="0"/>
          </a:p>
          <a:p>
            <a:pPr lvl="1"/>
            <a:r>
              <a:rPr lang="fr-FR" dirty="0" err="1"/>
              <a:t>Electromagnetic</a:t>
            </a:r>
            <a:r>
              <a:rPr lang="fr-FR" dirty="0"/>
              <a:t> </a:t>
            </a:r>
            <a:r>
              <a:rPr lang="fr-FR" dirty="0" err="1"/>
              <a:t>waves</a:t>
            </a:r>
            <a:endParaRPr lang="fr-FR" dirty="0"/>
          </a:p>
          <a:p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pushed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way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252200" y="62865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13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002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Limits</a:t>
            </a:r>
            <a:r>
              <a:rPr lang="fr-FR" dirty="0"/>
              <a:t> and future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short range </a:t>
            </a:r>
            <a:r>
              <a:rPr lang="fr-FR" dirty="0" err="1"/>
              <a:t>technology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to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/>
              <a:t>Long range power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difficult</a:t>
            </a:r>
            <a:endParaRPr lang="fr-FR" dirty="0"/>
          </a:p>
          <a:p>
            <a:pPr lvl="1"/>
            <a:r>
              <a:rPr lang="fr-FR" dirty="0"/>
              <a:t>Impossible </a:t>
            </a:r>
            <a:r>
              <a:rPr lang="fr-FR" dirty="0" err="1"/>
              <a:t>with</a:t>
            </a:r>
            <a:r>
              <a:rPr lang="fr-FR" dirty="0"/>
              <a:t> non radiative techniques</a:t>
            </a:r>
          </a:p>
          <a:p>
            <a:pPr lvl="1"/>
            <a:r>
              <a:rPr lang="fr-FR" dirty="0" err="1"/>
              <a:t>Still</a:t>
            </a:r>
            <a:r>
              <a:rPr lang="fr-FR" dirty="0"/>
              <a:t> a challenge </a:t>
            </a:r>
            <a:r>
              <a:rPr lang="fr-FR" dirty="0" err="1"/>
              <a:t>with</a:t>
            </a:r>
            <a:r>
              <a:rPr lang="fr-FR" dirty="0"/>
              <a:t> radiative techniques</a:t>
            </a:r>
          </a:p>
          <a:p>
            <a:endParaRPr lang="fr-FR" dirty="0"/>
          </a:p>
          <a:p>
            <a:r>
              <a:rPr lang="fr-FR" dirty="0"/>
              <a:t>Long range power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that</a:t>
            </a:r>
            <a:r>
              <a:rPr lang="fr-FR" dirty="0"/>
              <a:t> far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252200" y="62865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14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41500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120973"/>
            <a:ext cx="9613861" cy="46982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Concept in full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accoring</a:t>
            </a:r>
            <a:r>
              <a:rPr lang="fr-FR" dirty="0"/>
              <a:t> to IHS </a:t>
            </a:r>
            <a:r>
              <a:rPr lang="fr-FR" dirty="0" err="1"/>
              <a:t>Markit</a:t>
            </a:r>
            <a:r>
              <a:rPr lang="fr-FR" dirty="0"/>
              <a:t>© 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 descr="https://ihs.newshq.businesswire.com/sites/ihs.newshq.businesswire.com/files/Wireless_Charging_Tech_Chart_1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655317"/>
            <a:ext cx="6988175" cy="3466079"/>
          </a:xfrm>
          <a:prstGeom prst="rect">
            <a:avLst/>
          </a:prstGeom>
          <a:solidFill>
            <a:schemeClr val="tx1"/>
          </a:solidFill>
          <a:extLst/>
        </p:spPr>
      </p:pic>
      <p:sp>
        <p:nvSpPr>
          <p:cNvPr id="7" name="ZoneTexte 6"/>
          <p:cNvSpPr txBox="1"/>
          <p:nvPr/>
        </p:nvSpPr>
        <p:spPr>
          <a:xfrm>
            <a:off x="11252200" y="62865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15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6796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Mature</a:t>
            </a:r>
          </a:p>
          <a:p>
            <a:r>
              <a:rPr lang="fr-FR" dirty="0" err="1"/>
              <a:t>Affordable</a:t>
            </a:r>
            <a:endParaRPr lang="fr-FR" dirty="0"/>
          </a:p>
          <a:p>
            <a:r>
              <a:rPr lang="fr-FR" dirty="0"/>
              <a:t>Efficient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But </a:t>
            </a:r>
            <a:r>
              <a:rPr lang="fr-FR" dirty="0" err="1"/>
              <a:t>only</a:t>
            </a:r>
            <a:r>
              <a:rPr lang="fr-FR" dirty="0"/>
              <a:t> at home or for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case</a:t>
            </a:r>
          </a:p>
          <a:p>
            <a:pPr marL="0" indent="0">
              <a:buNone/>
            </a:pPr>
            <a:r>
              <a:rPr lang="en-US" dirty="0"/>
              <a:t>Only 20% of consumers are actually using wireless charging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252200" y="62865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16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6281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 err="1"/>
              <a:t>Thank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for </a:t>
            </a:r>
            <a:r>
              <a:rPr lang="fr-FR" sz="4000" dirty="0" err="1"/>
              <a:t>you</a:t>
            </a:r>
            <a:r>
              <a:rPr lang="fr-FR" sz="4000" dirty="0"/>
              <a:t> attention.</a:t>
            </a:r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 err="1"/>
              <a:t>Feel</a:t>
            </a:r>
            <a:r>
              <a:rPr lang="fr-FR" sz="4000" dirty="0"/>
              <a:t> free to </a:t>
            </a:r>
            <a:r>
              <a:rPr lang="fr-FR" sz="4000" dirty="0" err="1"/>
              <a:t>ask</a:t>
            </a:r>
            <a:r>
              <a:rPr lang="fr-FR" sz="4000" dirty="0"/>
              <a:t> </a:t>
            </a:r>
            <a:r>
              <a:rPr lang="fr-FR" sz="4000" dirty="0" err="1"/>
              <a:t>any</a:t>
            </a:r>
            <a:r>
              <a:rPr lang="fr-FR" sz="4000" dirty="0"/>
              <a:t> question.</a:t>
            </a:r>
          </a:p>
        </p:txBody>
      </p:sp>
    </p:spTree>
    <p:extLst>
      <p:ext uri="{BB962C8B-B14F-4D97-AF65-F5344CB8AC3E}">
        <p14:creationId xmlns:p14="http://schemas.microsoft.com/office/powerpoint/2010/main" val="74807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rely</a:t>
            </a:r>
            <a:r>
              <a:rPr lang="fr-FR" dirty="0"/>
              <a:t> more on more on </a:t>
            </a:r>
            <a:r>
              <a:rPr lang="fr-FR" dirty="0" err="1"/>
              <a:t>electronic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</a:t>
            </a:r>
          </a:p>
          <a:p>
            <a:r>
              <a:rPr lang="fr-FR" dirty="0"/>
              <a:t>Portable </a:t>
            </a:r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charged</a:t>
            </a:r>
            <a:endParaRPr lang="fr-FR" dirty="0"/>
          </a:p>
          <a:p>
            <a:r>
              <a:rPr lang="fr-FR" dirty="0" err="1"/>
              <a:t>Cables</a:t>
            </a:r>
            <a:r>
              <a:rPr lang="fr-FR" dirty="0"/>
              <a:t> are </a:t>
            </a:r>
            <a:r>
              <a:rPr lang="fr-FR" dirty="0" err="1"/>
              <a:t>needed</a:t>
            </a:r>
            <a:r>
              <a:rPr lang="fr-FR" dirty="0"/>
              <a:t> to do </a:t>
            </a:r>
            <a:r>
              <a:rPr lang="fr-FR" dirty="0" err="1"/>
              <a:t>so</a:t>
            </a:r>
            <a:endParaRPr lang="fr-FR" dirty="0"/>
          </a:p>
          <a:p>
            <a:r>
              <a:rPr lang="fr-FR" dirty="0"/>
              <a:t>Wireless </a:t>
            </a:r>
            <a:r>
              <a:rPr lang="fr-FR" dirty="0" err="1"/>
              <a:t>charging</a:t>
            </a:r>
            <a:r>
              <a:rPr lang="fr-FR" dirty="0"/>
              <a:t> technologies are </a:t>
            </a:r>
            <a:r>
              <a:rPr lang="fr-FR" dirty="0" err="1"/>
              <a:t>becoming</a:t>
            </a:r>
            <a:r>
              <a:rPr lang="fr-FR" dirty="0"/>
              <a:t> </a:t>
            </a:r>
            <a:r>
              <a:rPr lang="fr-FR" dirty="0" err="1"/>
              <a:t>increasingly</a:t>
            </a:r>
            <a:r>
              <a:rPr lang="fr-FR" dirty="0"/>
              <a:t> </a:t>
            </a:r>
            <a:r>
              <a:rPr lang="fr-FR" dirty="0" err="1"/>
              <a:t>popular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2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80445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38059" y="2736267"/>
            <a:ext cx="10515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dirty="0"/>
              <a:t>How </a:t>
            </a:r>
            <a:r>
              <a:rPr lang="fr-FR" sz="3600" dirty="0" err="1"/>
              <a:t>does</a:t>
            </a:r>
            <a:r>
              <a:rPr lang="fr-FR" sz="3600" dirty="0"/>
              <a:t> </a:t>
            </a:r>
            <a:r>
              <a:rPr lang="fr-FR" sz="3600" dirty="0" err="1"/>
              <a:t>wireless</a:t>
            </a:r>
            <a:r>
              <a:rPr lang="fr-FR" sz="3600" dirty="0"/>
              <a:t> </a:t>
            </a:r>
            <a:r>
              <a:rPr lang="fr-FR" sz="3600" dirty="0" err="1"/>
              <a:t>charging</a:t>
            </a:r>
            <a:r>
              <a:rPr lang="fr-FR" sz="3600" dirty="0"/>
              <a:t> </a:t>
            </a:r>
            <a:r>
              <a:rPr lang="fr-FR" sz="3600" dirty="0" err="1"/>
              <a:t>work</a:t>
            </a:r>
            <a:r>
              <a:rPr lang="fr-FR" sz="3600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fr-FR" sz="3600" dirty="0" err="1"/>
              <a:t>What</a:t>
            </a:r>
            <a:r>
              <a:rPr lang="fr-FR" sz="3600" dirty="0"/>
              <a:t> are </a:t>
            </a:r>
            <a:r>
              <a:rPr lang="fr-FR" sz="3600" dirty="0" err="1"/>
              <a:t>they</a:t>
            </a:r>
            <a:r>
              <a:rPr lang="fr-FR" sz="3600" dirty="0"/>
              <a:t> good for, and </a:t>
            </a:r>
            <a:r>
              <a:rPr lang="fr-FR" sz="3600" dirty="0" err="1"/>
              <a:t>what</a:t>
            </a:r>
            <a:r>
              <a:rPr lang="fr-FR" sz="3600" dirty="0"/>
              <a:t> are </a:t>
            </a:r>
            <a:r>
              <a:rPr lang="fr-FR" sz="3600" dirty="0" err="1"/>
              <a:t>their</a:t>
            </a:r>
            <a:r>
              <a:rPr lang="fr-FR" sz="3600" dirty="0"/>
              <a:t> </a:t>
            </a:r>
            <a:r>
              <a:rPr lang="fr-FR" sz="3600" dirty="0" err="1"/>
              <a:t>limits</a:t>
            </a:r>
            <a:r>
              <a:rPr lang="fr-FR" sz="3600" dirty="0"/>
              <a:t>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3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17511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/>
              <a:t>Plan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/>
              <a:t>Introduction</a:t>
            </a:r>
          </a:p>
          <a:p>
            <a:pPr marL="0" indent="0">
              <a:buNone/>
            </a:pPr>
            <a:r>
              <a:rPr lang="en-US" sz="2800" dirty="0"/>
              <a:t>	I – Why would we need this?</a:t>
            </a:r>
          </a:p>
          <a:p>
            <a:pPr marL="0" indent="0">
              <a:buNone/>
            </a:pPr>
            <a:r>
              <a:rPr lang="en-US" sz="2800" dirty="0"/>
              <a:t>	II – How can it be achieved?</a:t>
            </a:r>
          </a:p>
          <a:p>
            <a:pPr marL="0" indent="0">
              <a:buNone/>
            </a:pPr>
            <a:r>
              <a:rPr lang="en-US" sz="2800" dirty="0"/>
              <a:t>	III - What are the limits of this technology?</a:t>
            </a:r>
          </a:p>
          <a:p>
            <a:pPr marL="0" indent="0">
              <a:buNone/>
            </a:pPr>
            <a:r>
              <a:rPr lang="fr-FR" sz="2800" dirty="0"/>
              <a:t>	Conclusion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4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530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977" y="1880321"/>
            <a:ext cx="5201166" cy="4977679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199078" y="2212181"/>
            <a:ext cx="8604996" cy="3325019"/>
          </a:xfrm>
        </p:spPr>
        <p:txBody>
          <a:bodyPr/>
          <a:lstStyle/>
          <a:p>
            <a:r>
              <a:rPr lang="fr-FR" dirty="0" err="1"/>
              <a:t>Plugging</a:t>
            </a:r>
            <a:r>
              <a:rPr lang="fr-FR" dirty="0"/>
              <a:t> and </a:t>
            </a:r>
            <a:r>
              <a:rPr lang="fr-FR" dirty="0" err="1"/>
              <a:t>unplugging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lead to port </a:t>
            </a:r>
            <a:r>
              <a:rPr lang="fr-FR" dirty="0" err="1"/>
              <a:t>damaging</a:t>
            </a:r>
            <a:endParaRPr lang="fr-FR" dirty="0"/>
          </a:p>
          <a:p>
            <a:r>
              <a:rPr lang="fr-FR" dirty="0" err="1"/>
              <a:t>Cable</a:t>
            </a:r>
            <a:r>
              <a:rPr lang="fr-FR" dirty="0"/>
              <a:t> ports use </a:t>
            </a:r>
            <a:r>
              <a:rPr lang="fr-FR" dirty="0" err="1"/>
              <a:t>precious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  <a:p>
            <a:r>
              <a:rPr lang="fr-FR" dirty="0"/>
              <a:t>Ports are not </a:t>
            </a:r>
            <a:r>
              <a:rPr lang="fr-FR" dirty="0" err="1"/>
              <a:t>aesthetically</a:t>
            </a:r>
            <a:r>
              <a:rPr lang="fr-FR" dirty="0"/>
              <a:t> </a:t>
            </a:r>
            <a:r>
              <a:rPr lang="fr-FR" dirty="0" err="1"/>
              <a:t>pleasing</a:t>
            </a:r>
            <a:endParaRPr lang="fr-FR" dirty="0"/>
          </a:p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usable in </a:t>
            </a:r>
            <a:r>
              <a:rPr lang="fr-FR" dirty="0" err="1"/>
              <a:t>wet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endParaRPr lang="fr-FR" dirty="0"/>
          </a:p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 are </a:t>
            </a:r>
            <a:r>
              <a:rPr lang="fr-FR" dirty="0" err="1"/>
              <a:t>implanted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the skin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3600" dirty="0"/>
              <a:t>		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cables</a:t>
            </a:r>
            <a:r>
              <a:rPr lang="fr-FR" sz="3600" dirty="0"/>
              <a:t> </a:t>
            </a:r>
            <a:r>
              <a:rPr lang="fr-FR" sz="3600" dirty="0" err="1"/>
              <a:t>comes</a:t>
            </a:r>
            <a:r>
              <a:rPr lang="fr-FR" sz="3600" dirty="0"/>
              <a:t> trouble</a:t>
            </a:r>
          </a:p>
          <a:p>
            <a:endParaRPr lang="fr-FR" dirty="0"/>
          </a:p>
        </p:txBody>
      </p:sp>
      <p:pic>
        <p:nvPicPr>
          <p:cNvPr id="5" name="Picture 2" descr="http://www.mactrast.com/wp-content/uploads/2011/11/no-wire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0400" y1="23868" x2="83600" y2="81070"/>
                        <a14:foregroundMark x1="28000" y1="63786" x2="28000" y2="63786"/>
                        <a14:foregroundMark x1="30400" y1="61728" x2="30400" y2="61728"/>
                        <a14:foregroundMark x1="27200" y1="60082" x2="27200" y2="60082"/>
                        <a14:foregroundMark x1="26400" y1="66667" x2="26400" y2="66667"/>
                        <a14:foregroundMark x1="50000" y1="72840" x2="50000" y2="72840"/>
                        <a14:foregroundMark x1="50000" y1="70370" x2="50000" y2="70370"/>
                        <a14:foregroundMark x1="52000" y1="83128" x2="52000" y2="83128"/>
                        <a14:foregroundMark x1="52000" y1="87654" x2="52000" y2="87654"/>
                        <a14:foregroundMark x1="54400" y1="88066" x2="54400" y2="88066"/>
                        <a14:foregroundMark x1="53600" y1="90947" x2="53600" y2="90947"/>
                        <a14:foregroundMark x1="2400" y1="39918" x2="26400" y2="9053"/>
                        <a14:foregroundMark x1="25600" y1="9465" x2="54800" y2="2881"/>
                        <a14:foregroundMark x1="55200" y1="4527" x2="81600" y2="15226"/>
                        <a14:foregroundMark x1="83600" y1="15638" x2="98400" y2="51440"/>
                        <a14:foregroundMark x1="94400" y1="51440" x2="86800" y2="81070"/>
                        <a14:foregroundMark x1="83200" y1="84362" x2="58400" y2="95885"/>
                        <a14:foregroundMark x1="54400" y1="95062" x2="27200" y2="90123"/>
                        <a14:foregroundMark x1="2000" y1="41975" x2="10400" y2="78189"/>
                        <a14:foregroundMark x1="12000" y1="77778" x2="29200" y2="90947"/>
                        <a14:foregroundMark x1="14800" y1="46502" x2="14800" y2="46502"/>
                        <a14:foregroundMark x1="10000" y1="50617" x2="12800" y2="37449"/>
                        <a14:foregroundMark x1="22400" y1="23868" x2="26800" y2="26749"/>
                        <a14:foregroundMark x1="71600" y1="33333" x2="71600" y2="26749"/>
                        <a14:foregroundMark x1="71600" y1="21811" x2="68400" y2="27572"/>
                        <a14:foregroundMark x1="74800" y1="18519" x2="74800" y2="18519"/>
                        <a14:foregroundMark x1="68800" y1="23457" x2="68800" y2="23457"/>
                        <a14:foregroundMark x1="78000" y1="20165" x2="78000" y2="20165"/>
                        <a14:foregroundMark x1="68400" y1="34156" x2="68400" y2="34156"/>
                        <a14:foregroundMark x1="68400" y1="34568" x2="62800" y2="58436"/>
                        <a14:foregroundMark x1="59600" y1="68724" x2="59600" y2="68724"/>
                        <a14:backgroundMark x1="35600" y1="48971" x2="35600" y2="48971"/>
                        <a14:backgroundMark x1="40400" y1="36214" x2="40400" y2="36214"/>
                        <a14:backgroundMark x1="37200" y1="30453" x2="34800" y2="17284"/>
                        <a14:backgroundMark x1="60000" y1="33745" x2="63200" y2="22222"/>
                        <a14:backgroundMark x1="60800" y1="24280" x2="57200" y2="42798"/>
                        <a14:backgroundMark x1="75600" y1="41975" x2="79600" y2="30453"/>
                        <a14:backgroundMark x1="83200" y1="57613" x2="84800" y2="54321"/>
                        <a14:backgroundMark x1="85200" y1="73251" x2="85200" y2="73251"/>
                        <a14:backgroundMark x1="72800" y1="45267" x2="72800" y2="45267"/>
                        <a14:backgroundMark x1="70400" y1="45267" x2="70400" y2="45267"/>
                        <a14:backgroundMark x1="69200" y1="47737" x2="69200" y2="47737"/>
                        <a14:backgroundMark x1="68400" y1="50206" x2="68400" y2="50206"/>
                        <a14:backgroundMark x1="65200" y1="56790" x2="65200" y2="567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95" y="4769370"/>
            <a:ext cx="1013156" cy="9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5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41090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charging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?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89186" y="2120741"/>
            <a:ext cx="8604996" cy="1769615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/>
              <a:t>Near Field Techniques</a:t>
            </a:r>
          </a:p>
          <a:p>
            <a:r>
              <a:rPr lang="fr-FR" dirty="0" err="1"/>
              <a:t>Very</a:t>
            </a:r>
            <a:r>
              <a:rPr lang="fr-FR" dirty="0"/>
              <a:t> short range</a:t>
            </a:r>
          </a:p>
          <a:p>
            <a:r>
              <a:rPr lang="fr-FR" dirty="0"/>
              <a:t>Non radiative (no </a:t>
            </a:r>
            <a:r>
              <a:rPr lang="fr-FR" dirty="0" err="1"/>
              <a:t>loss</a:t>
            </a:r>
            <a:r>
              <a:rPr lang="fr-FR" dirty="0"/>
              <a:t> of </a:t>
            </a:r>
            <a:r>
              <a:rPr lang="fr-FR" dirty="0" err="1"/>
              <a:t>energy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689186" y="3985563"/>
            <a:ext cx="8604996" cy="176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4000" dirty="0" err="1"/>
              <a:t>Two</a:t>
            </a:r>
            <a:r>
              <a:rPr lang="fr-FR" sz="4000" dirty="0"/>
              <a:t> main techniques</a:t>
            </a:r>
          </a:p>
          <a:p>
            <a:r>
              <a:rPr lang="fr-FR" dirty="0"/>
              <a:t>Inductive </a:t>
            </a:r>
            <a:r>
              <a:rPr lang="fr-FR" dirty="0" err="1"/>
              <a:t>coupling</a:t>
            </a:r>
            <a:endParaRPr lang="fr-FR" dirty="0"/>
          </a:p>
          <a:p>
            <a:r>
              <a:rPr lang="fr-FR" dirty="0"/>
              <a:t>Capacitive </a:t>
            </a:r>
            <a:r>
              <a:rPr lang="fr-FR" dirty="0" err="1"/>
              <a:t>coupling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6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4629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charging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?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89186" y="2120741"/>
            <a:ext cx="8604996" cy="163661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/>
              <a:t>Inductive </a:t>
            </a:r>
            <a:r>
              <a:rPr lang="fr-FR" sz="4000" dirty="0" err="1"/>
              <a:t>Coupling</a:t>
            </a:r>
            <a:endParaRPr lang="fr-FR" sz="4000" dirty="0"/>
          </a:p>
          <a:p>
            <a:r>
              <a:rPr lang="fr-FR" dirty="0" err="1"/>
              <a:t>Ampere’s</a:t>
            </a:r>
            <a:r>
              <a:rPr lang="fr-FR" dirty="0"/>
              <a:t> Law and </a:t>
            </a:r>
            <a:r>
              <a:rPr lang="fr-FR" dirty="0" err="1"/>
              <a:t>Faraday’s</a:t>
            </a:r>
            <a:r>
              <a:rPr lang="fr-FR" dirty="0"/>
              <a:t> Law of induction</a:t>
            </a:r>
          </a:p>
          <a:p>
            <a:r>
              <a:rPr lang="fr-FR" dirty="0"/>
              <a:t>Made of an </a:t>
            </a:r>
            <a:r>
              <a:rPr lang="fr-FR" dirty="0" err="1"/>
              <a:t>emitter</a:t>
            </a:r>
            <a:r>
              <a:rPr lang="fr-FR" dirty="0"/>
              <a:t> and a </a:t>
            </a:r>
            <a:r>
              <a:rPr lang="fr-FR" dirty="0" err="1"/>
              <a:t>receiver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1" y="3747828"/>
            <a:ext cx="3486339" cy="1473560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689186" y="5211863"/>
            <a:ext cx="8604996" cy="1636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The </a:t>
            </a:r>
            <a:r>
              <a:rPr lang="fr-FR" dirty="0" err="1"/>
              <a:t>emitter’s</a:t>
            </a:r>
            <a:r>
              <a:rPr lang="fr-FR" dirty="0"/>
              <a:t> </a:t>
            </a:r>
            <a:r>
              <a:rPr lang="fr-FR" dirty="0" err="1"/>
              <a:t>coil</a:t>
            </a:r>
            <a:r>
              <a:rPr lang="fr-FR" dirty="0"/>
              <a:t> </a:t>
            </a:r>
            <a:r>
              <a:rPr lang="fr-FR" dirty="0" err="1"/>
              <a:t>creates</a:t>
            </a:r>
            <a:r>
              <a:rPr lang="fr-FR" dirty="0"/>
              <a:t> a </a:t>
            </a:r>
            <a:r>
              <a:rPr lang="fr-FR" dirty="0" err="1"/>
              <a:t>magnetic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: </a:t>
            </a:r>
          </a:p>
          <a:p>
            <a:pPr marL="457200" lvl="1" indent="0">
              <a:buNone/>
            </a:pPr>
            <a:r>
              <a:rPr lang="fr-FR" dirty="0" err="1"/>
              <a:t>Ampere’s</a:t>
            </a:r>
            <a:r>
              <a:rPr lang="fr-FR" dirty="0"/>
              <a:t> Law</a:t>
            </a:r>
          </a:p>
          <a:p>
            <a:r>
              <a:rPr lang="fr-FR" dirty="0"/>
              <a:t>The </a:t>
            </a:r>
            <a:r>
              <a:rPr lang="fr-FR" dirty="0" err="1"/>
              <a:t>receiver’s</a:t>
            </a:r>
            <a:r>
              <a:rPr lang="fr-FR" dirty="0"/>
              <a:t> </a:t>
            </a:r>
            <a:r>
              <a:rPr lang="fr-FR" dirty="0" err="1"/>
              <a:t>coil</a:t>
            </a:r>
            <a:r>
              <a:rPr lang="fr-FR" dirty="0"/>
              <a:t> </a:t>
            </a:r>
            <a:r>
              <a:rPr lang="fr-FR" dirty="0" err="1"/>
              <a:t>create’s</a:t>
            </a:r>
            <a:r>
              <a:rPr lang="fr-FR" dirty="0"/>
              <a:t> an </a:t>
            </a:r>
            <a:r>
              <a:rPr lang="fr-FR" dirty="0" err="1"/>
              <a:t>electric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 err="1"/>
              <a:t>Faraday’s</a:t>
            </a:r>
            <a:r>
              <a:rPr lang="fr-FR" dirty="0"/>
              <a:t> </a:t>
            </a:r>
            <a:r>
              <a:rPr lang="fr-FR" dirty="0" err="1"/>
              <a:t>law</a:t>
            </a:r>
            <a:r>
              <a:rPr lang="fr-FR" dirty="0"/>
              <a:t> of induction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7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0793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charging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?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89186" y="2120741"/>
            <a:ext cx="8604996" cy="401405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/>
              <a:t>Inductive </a:t>
            </a:r>
            <a:r>
              <a:rPr lang="fr-FR" sz="4000" dirty="0" err="1"/>
              <a:t>Coupling</a:t>
            </a:r>
            <a:endParaRPr lang="fr-FR" sz="4000" dirty="0"/>
          </a:p>
          <a:p>
            <a:r>
              <a:rPr lang="fr-FR" dirty="0" err="1"/>
              <a:t>Very</a:t>
            </a:r>
            <a:r>
              <a:rPr lang="fr-FR" dirty="0"/>
              <a:t> efficient at close range</a:t>
            </a:r>
          </a:p>
          <a:p>
            <a:r>
              <a:rPr lang="fr-FR" dirty="0"/>
              <a:t>Most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technology</a:t>
            </a:r>
            <a:r>
              <a:rPr lang="fr-FR" dirty="0"/>
              <a:t> for </a:t>
            </a:r>
            <a:r>
              <a:rPr lang="fr-FR" dirty="0" err="1"/>
              <a:t>wireless</a:t>
            </a:r>
            <a:r>
              <a:rPr lang="fr-FR" dirty="0"/>
              <a:t> power </a:t>
            </a:r>
            <a:r>
              <a:rPr lang="fr-FR" dirty="0" err="1"/>
              <a:t>transfer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Mobile phones</a:t>
            </a:r>
          </a:p>
          <a:p>
            <a:pPr lvl="1"/>
            <a:r>
              <a:rPr lang="fr-FR" dirty="0" err="1"/>
              <a:t>Smartwatches</a:t>
            </a:r>
            <a:endParaRPr lang="fr-FR" dirty="0"/>
          </a:p>
          <a:p>
            <a:pPr lvl="1"/>
            <a:r>
              <a:rPr lang="fr-FR" dirty="0" err="1"/>
              <a:t>Toothbrushes</a:t>
            </a:r>
            <a:endParaRPr lang="fr-FR" dirty="0"/>
          </a:p>
          <a:p>
            <a:pPr lvl="1"/>
            <a:r>
              <a:rPr lang="fr-FR" dirty="0"/>
              <a:t>… and </a:t>
            </a:r>
            <a:r>
              <a:rPr lang="fr-FR" dirty="0" err="1"/>
              <a:t>larger</a:t>
            </a:r>
            <a:r>
              <a:rPr lang="fr-FR" dirty="0"/>
              <a:t> </a:t>
            </a:r>
            <a:r>
              <a:rPr lang="fr-FR" dirty="0" err="1"/>
              <a:t>devices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342880"/>
            <a:ext cx="314325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71" y="4611225"/>
            <a:ext cx="2606559" cy="26065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6087" y1="34783" x2="46087" y2="34783"/>
                        <a14:foregroundMark x1="51304" y1="5217" x2="51304" y2="5217"/>
                        <a14:foregroundMark x1="49565" y1="13043" x2="49565" y2="13043"/>
                        <a14:foregroundMark x1="51304" y1="35217" x2="51304" y2="35217"/>
                        <a14:foregroundMark x1="46957" y1="63913" x2="46957" y2="63913"/>
                        <a14:foregroundMark x1="45652" y1="59783" x2="45652" y2="59783"/>
                        <a14:foregroundMark x1="51739" y1="6522" x2="51739" y2="6522"/>
                        <a14:foregroundMark x1="53043" y1="5652" x2="53043" y2="5652"/>
                        <a14:foregroundMark x1="55217" y1="36087" x2="55217" y2="36087"/>
                        <a14:foregroundMark x1="55217" y1="46957" x2="55217" y2="46957"/>
                        <a14:foregroundMark x1="55435" y1="59783" x2="55435" y2="59783"/>
                        <a14:backgroundMark x1="42826" y1="74783" x2="42826" y2="74783"/>
                        <a14:backgroundMark x1="43261" y1="74783" x2="43261" y2="74783"/>
                        <a14:backgroundMark x1="40000" y1="72174" x2="41087" y2="91522"/>
                        <a14:backgroundMark x1="37391" y1="93913" x2="23261" y2="69565"/>
                        <a14:backgroundMark x1="35217" y1="73696" x2="24565" y2="90217"/>
                        <a14:backgroundMark x1="19348" y1="83043" x2="27391" y2="90217"/>
                        <a14:backgroundMark x1="21304" y1="77609" x2="30217" y2="88478"/>
                        <a14:backgroundMark x1="29348" y1="80000" x2="32391" y2="93261"/>
                        <a14:backgroundMark x1="37174" y1="83913" x2="38043" y2="93261"/>
                        <a14:backgroundMark x1="38043" y1="73696" x2="36304" y2="80217"/>
                        <a14:backgroundMark x1="65435" y1="68913" x2="65000" y2="75652"/>
                        <a14:backgroundMark x1="60870" y1="71739" x2="59783" y2="86957"/>
                        <a14:backgroundMark x1="58478" y1="89565" x2="59783" y2="95870"/>
                        <a14:backgroundMark x1="64565" y1="83913" x2="61739" y2="88261"/>
                        <a14:backgroundMark x1="10652" y1="58478" x2="38043" y2="95435"/>
                        <a14:backgroundMark x1="36957" y1="63478" x2="19565" y2="88696"/>
                        <a14:backgroundMark x1="18478" y1="70870" x2="31739" y2="89783"/>
                        <a14:backgroundMark x1="33043" y1="66522" x2="30652" y2="91739"/>
                        <a14:backgroundMark x1="31522" y1="65000" x2="34348" y2="91739"/>
                        <a14:backgroundMark x1="16957" y1="76522" x2="16739" y2="94565"/>
                        <a14:backgroundMark x1="18261" y1="73913" x2="22391" y2="89783"/>
                        <a14:backgroundMark x1="24130" y1="72174" x2="28043" y2="90217"/>
                        <a14:backgroundMark x1="28478" y1="78261" x2="29783" y2="94348"/>
                        <a14:backgroundMark x1="28043" y1="82391" x2="25217" y2="95000"/>
                        <a14:backgroundMark x1="28478" y1="79348" x2="25217" y2="94565"/>
                        <a14:backgroundMark x1="37609" y1="74348" x2="37609" y2="90652"/>
                        <a14:backgroundMark x1="37391" y1="78478" x2="33696" y2="97609"/>
                        <a14:backgroundMark x1="35435" y1="86522" x2="33696" y2="97609"/>
                        <a14:backgroundMark x1="39130" y1="80217" x2="39348" y2="90652"/>
                        <a14:backgroundMark x1="40652" y1="80217" x2="41087" y2="91304"/>
                        <a14:backgroundMark x1="41739" y1="84783" x2="40652" y2="91304"/>
                        <a14:backgroundMark x1="41087" y1="81522" x2="40000" y2="91304"/>
                        <a14:backgroundMark x1="36522" y1="72609" x2="34348" y2="88478"/>
                        <a14:backgroundMark x1="36087" y1="73261" x2="35435" y2="83913"/>
                        <a14:backgroundMark x1="35000" y1="71957" x2="36087" y2="87609"/>
                        <a14:backgroundMark x1="38913" y1="76304" x2="38043" y2="90870"/>
                        <a14:backgroundMark x1="41304" y1="82174" x2="42826" y2="89783"/>
                        <a14:backgroundMark x1="42391" y1="87609" x2="41304" y2="92391"/>
                        <a14:backgroundMark x1="40000" y1="83478" x2="35435" y2="89783"/>
                        <a14:backgroundMark x1="31304" y1="76522" x2="29565" y2="93696"/>
                        <a14:backgroundMark x1="30000" y1="77609" x2="28913" y2="92826"/>
                        <a14:backgroundMark x1="60435" y1="65870" x2="65000" y2="80652"/>
                        <a14:backgroundMark x1="65000" y1="66522" x2="61957" y2="81957"/>
                        <a14:backgroundMark x1="60435" y1="73043" x2="58696" y2="84565"/>
                        <a14:backgroundMark x1="57391" y1="75000" x2="59130" y2="80217"/>
                        <a14:backgroundMark x1="59565" y1="79348" x2="59130" y2="98696"/>
                        <a14:backgroundMark x1="61304" y1="87391" x2="60217" y2="97609"/>
                        <a14:backgroundMark x1="61304" y1="87609" x2="58913" y2="95217"/>
                        <a14:backgroundMark x1="59565" y1="85000" x2="59348" y2="95217"/>
                        <a14:backgroundMark x1="60435" y1="89783" x2="57826" y2="98261"/>
                        <a14:backgroundMark x1="59783" y1="90217" x2="60217" y2="92826"/>
                        <a14:backgroundMark x1="61957" y1="80000" x2="60217" y2="92609"/>
                        <a14:backgroundMark x1="62174" y1="78913" x2="63261" y2="85000"/>
                        <a14:backgroundMark x1="61087" y1="71304" x2="60870" y2="80217"/>
                        <a14:backgroundMark x1="60870" y1="74348" x2="60000" y2="76087"/>
                        <a14:backgroundMark x1="58696" y1="72609" x2="59348" y2="77174"/>
                        <a14:backgroundMark x1="59783" y1="72174" x2="60652" y2="77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16" y="3696255"/>
            <a:ext cx="3054847" cy="305484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8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743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charging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?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689186" y="2120741"/>
            <a:ext cx="8604996" cy="16366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Capacitive </a:t>
            </a:r>
            <a:r>
              <a:rPr lang="fr-FR" sz="4000" dirty="0" err="1"/>
              <a:t>Coupling</a:t>
            </a:r>
            <a:endParaRPr lang="fr-FR" sz="4000" dirty="0"/>
          </a:p>
          <a:p>
            <a:r>
              <a:rPr lang="fr-FR" dirty="0"/>
              <a:t>Electrodes and </a:t>
            </a:r>
            <a:r>
              <a:rPr lang="fr-FR" dirty="0" err="1"/>
              <a:t>capacitors</a:t>
            </a:r>
            <a:endParaRPr lang="fr-FR" dirty="0"/>
          </a:p>
          <a:p>
            <a:r>
              <a:rPr lang="fr-FR" dirty="0"/>
              <a:t>Made of an </a:t>
            </a:r>
            <a:r>
              <a:rPr lang="fr-FR" dirty="0" err="1"/>
              <a:t>emitter</a:t>
            </a:r>
            <a:r>
              <a:rPr lang="fr-FR" dirty="0"/>
              <a:t> and a </a:t>
            </a:r>
            <a:r>
              <a:rPr lang="fr-FR" dirty="0" err="1"/>
              <a:t>receiver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689186" y="5211863"/>
            <a:ext cx="8604996" cy="1636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By </a:t>
            </a:r>
            <a:r>
              <a:rPr lang="fr-FR" dirty="0" err="1"/>
              <a:t>aligning</a:t>
            </a:r>
            <a:r>
              <a:rPr lang="fr-FR" dirty="0"/>
              <a:t> the </a:t>
            </a:r>
            <a:r>
              <a:rPr lang="fr-FR" dirty="0" err="1"/>
              <a:t>electrodes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electric</a:t>
            </a:r>
            <a:r>
              <a:rPr lang="fr-FR" dirty="0"/>
              <a:t> </a:t>
            </a:r>
            <a:r>
              <a:rPr lang="fr-FR" dirty="0" err="1"/>
              <a:t>field</a:t>
            </a:r>
            <a:endParaRPr lang="fr-FR" dirty="0"/>
          </a:p>
          <a:p>
            <a:r>
              <a:rPr lang="fr-FR" dirty="0"/>
              <a:t>You have to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capacitors</a:t>
            </a:r>
            <a:r>
              <a:rPr lang="fr-FR" dirty="0"/>
              <a:t> to close the circuit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57" y="3757353"/>
            <a:ext cx="2694450" cy="1410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77" y="3722650"/>
            <a:ext cx="2126536" cy="144477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303000" y="62865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7B675D-6A21-4FA1-BFDF-E046B57CE126}" type="slidenum">
              <a:rPr lang="fr-FR" smtClean="0"/>
              <a:t>9</a:t>
            </a:fld>
            <a:r>
              <a:rPr lang="fr-F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916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343</TotalTime>
  <Words>491</Words>
  <Application>Microsoft Office PowerPoint</Application>
  <PresentationFormat>Grand écran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Wireless Charging </vt:lpstr>
      <vt:lpstr>Introduction</vt:lpstr>
      <vt:lpstr>Introduction</vt:lpstr>
      <vt:lpstr>Introduction</vt:lpstr>
      <vt:lpstr>Why do we need this?</vt:lpstr>
      <vt:lpstr>How can wireless charging be achieved?</vt:lpstr>
      <vt:lpstr>How can wireless charging be achieved?</vt:lpstr>
      <vt:lpstr>How can wireless charging be achieved?</vt:lpstr>
      <vt:lpstr>How can wireless charging be achieved?</vt:lpstr>
      <vt:lpstr>How can wireless charging be achieved?</vt:lpstr>
      <vt:lpstr>How can wireless charging be achieved?</vt:lpstr>
      <vt:lpstr>How can wireless charging be achieved?</vt:lpstr>
      <vt:lpstr>How can wireless charging be achieved?</vt:lpstr>
      <vt:lpstr>Limits and future</vt:lpstr>
      <vt:lpstr>Conclusion</vt:lpstr>
      <vt:lpstr>Conclusion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charger</dc:title>
  <dc:creator>Florian GARIBAL</dc:creator>
  <cp:lastModifiedBy>Florian GARIBAL</cp:lastModifiedBy>
  <cp:revision>49</cp:revision>
  <dcterms:created xsi:type="dcterms:W3CDTF">2016-12-03T15:49:18Z</dcterms:created>
  <dcterms:modified xsi:type="dcterms:W3CDTF">2016-12-09T08:36:40Z</dcterms:modified>
</cp:coreProperties>
</file>