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égende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aisissez une citation ici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Gilles Alain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24" name="Texte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aisissez une citation ici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lles Alain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Alain</a:t>
            </a: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 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g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g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exte du titre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Texte niveau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 du titre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Texte niveau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DonneEs sur le we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13770"/>
            </a:lvl1pPr>
          </a:lstStyle>
          <a:p>
            <a:pPr/>
            <a:r>
              <a:t>DonneEs sur le web</a:t>
            </a:r>
          </a:p>
        </p:txBody>
      </p:sp>
      <p:sp>
        <p:nvSpPr>
          <p:cNvPr id="167" name="Open data CROU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168" name="Zougarh Anasse - Boubaker Mentache"/>
          <p:cNvSpPr txBox="1"/>
          <p:nvPr/>
        </p:nvSpPr>
        <p:spPr>
          <a:xfrm>
            <a:off x="4697986" y="9067800"/>
            <a:ext cx="45937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A6AAA9"/>
                </a:solidFill>
              </a:defRPr>
            </a:lvl1pPr>
          </a:lstStyle>
          <a:p>
            <a:pPr/>
            <a:r>
              <a:t>Zougarh Anasse - Boubaker Mentache</a:t>
            </a:r>
          </a:p>
        </p:txBody>
      </p:sp>
      <p:sp>
        <p:nvSpPr>
          <p:cNvPr id="169" name="M1 MIAGE Classique"/>
          <p:cNvSpPr txBox="1"/>
          <p:nvPr/>
        </p:nvSpPr>
        <p:spPr>
          <a:xfrm>
            <a:off x="177927" y="9067800"/>
            <a:ext cx="263880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M1 MIAGE Classique </a:t>
            </a:r>
          </a:p>
        </p:txBody>
      </p:sp>
      <p:sp>
        <p:nvSpPr>
          <p:cNvPr id="170" name="Numéro de diapositive"/>
          <p:cNvSpPr txBox="1"/>
          <p:nvPr>
            <p:ph type="sldNum" sz="quarter" idx="4294967295"/>
          </p:nvPr>
        </p:nvSpPr>
        <p:spPr>
          <a:xfrm>
            <a:off x="12340738" y="431800"/>
            <a:ext cx="260600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2017"/>
          <p:cNvSpPr txBox="1"/>
          <p:nvPr/>
        </p:nvSpPr>
        <p:spPr>
          <a:xfrm>
            <a:off x="11823827" y="9067800"/>
            <a:ext cx="7188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223" name="CONCLUSION"/>
          <p:cNvSpPr txBox="1"/>
          <p:nvPr>
            <p:ph type="title"/>
          </p:nvPr>
        </p:nvSpPr>
        <p:spPr>
          <a:xfrm>
            <a:off x="4838700" y="4514850"/>
            <a:ext cx="12192000" cy="723900"/>
          </a:xfrm>
          <a:prstGeom prst="rect">
            <a:avLst/>
          </a:prstGeom>
        </p:spPr>
        <p:txBody>
          <a:bodyPr/>
          <a:lstStyle>
            <a:lvl1pPr defTabSz="297941">
              <a:spcBef>
                <a:spcPts val="1400"/>
              </a:spcBef>
              <a:defRPr sz="4845"/>
            </a:lvl1pPr>
          </a:lstStyle>
          <a:p>
            <a:pPr/>
            <a:r>
              <a:t>CONCLUSION</a:t>
            </a:r>
          </a:p>
        </p:txBody>
      </p:sp>
      <p:sp>
        <p:nvSpPr>
          <p:cNvPr id="224" name="Numéro de diapositive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174" name="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PLAN</a:t>
            </a:r>
          </a:p>
        </p:txBody>
      </p:sp>
      <p:sp>
        <p:nvSpPr>
          <p:cNvPr id="175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PRESENTATION DES DONNEES</a:t>
            </a:r>
          </a:p>
          <a:p>
            <a:pPr/>
            <a:r>
              <a:t>DEMONSTRATION</a:t>
            </a:r>
          </a:p>
          <a:p>
            <a:pPr/>
            <a:r>
              <a:t>CONCLUSION</a:t>
            </a:r>
          </a:p>
        </p:txBody>
      </p:sp>
      <p:sp>
        <p:nvSpPr>
          <p:cNvPr id="176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179" name="Introduction"/>
          <p:cNvSpPr txBox="1"/>
          <p:nvPr>
            <p:ph type="title"/>
          </p:nvPr>
        </p:nvSpPr>
        <p:spPr>
          <a:xfrm>
            <a:off x="4838700" y="4514850"/>
            <a:ext cx="12192000" cy="723900"/>
          </a:xfrm>
          <a:prstGeom prst="rect">
            <a:avLst/>
          </a:prstGeom>
        </p:spPr>
        <p:txBody>
          <a:bodyPr/>
          <a:lstStyle>
            <a:lvl1pPr defTabSz="297941">
              <a:spcBef>
                <a:spcPts val="1400"/>
              </a:spcBef>
              <a:defRPr sz="4845"/>
            </a:lvl1pPr>
          </a:lstStyle>
          <a:p>
            <a:pPr/>
            <a:r>
              <a:t>Introduction</a:t>
            </a:r>
          </a:p>
        </p:txBody>
      </p:sp>
      <p:sp>
        <p:nvSpPr>
          <p:cNvPr id="180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183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Introduction</a:t>
            </a:r>
          </a:p>
        </p:txBody>
      </p:sp>
      <p:sp>
        <p:nvSpPr>
          <p:cNvPr id="184" name="Exploiter des données ouvertes…"/>
          <p:cNvSpPr txBox="1"/>
          <p:nvPr>
            <p:ph type="body" idx="1"/>
          </p:nvPr>
        </p:nvSpPr>
        <p:spPr>
          <a:xfrm>
            <a:off x="736600" y="30734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buClrTx/>
              <a:buSzPct val="40000"/>
              <a:buFontTx/>
              <a:buBlip>
                <a:blip r:embed="rId2"/>
              </a:buBlip>
            </a:pPr>
            <a:r>
              <a:t>Exploiter des données ouvertes</a:t>
            </a:r>
          </a:p>
          <a:p>
            <a:pPr>
              <a:lnSpc>
                <a:spcPct val="200000"/>
              </a:lnSpc>
              <a:buClrTx/>
              <a:buSzPct val="40000"/>
              <a:buFontTx/>
              <a:buBlip>
                <a:blip r:embed="rId2"/>
              </a:buBlip>
            </a:pPr>
            <a:r>
              <a:t>Interpréter des résultats</a:t>
            </a:r>
          </a:p>
          <a:p>
            <a:pPr>
              <a:lnSpc>
                <a:spcPct val="200000"/>
              </a:lnSpc>
              <a:buClrTx/>
              <a:buSzPct val="40000"/>
              <a:buFontTx/>
              <a:buBlip>
                <a:blip r:embed="rId2"/>
              </a:buBlip>
            </a:pPr>
            <a:r>
              <a:t>Répondre à un besoin</a:t>
            </a:r>
          </a:p>
        </p:txBody>
      </p:sp>
      <p:sp>
        <p:nvSpPr>
          <p:cNvPr id="185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188" name="PRESENTATION DES DONN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PRESENTATION DES DONNEES</a:t>
            </a:r>
          </a:p>
        </p:txBody>
      </p:sp>
      <p:sp>
        <p:nvSpPr>
          <p:cNvPr id="189" name="Fournis par l’api open-data du Gouvernement sous JSON…"/>
          <p:cNvSpPr txBox="1"/>
          <p:nvPr>
            <p:ph type="body" sz="half" idx="1"/>
          </p:nvPr>
        </p:nvSpPr>
        <p:spPr>
          <a:xfrm>
            <a:off x="927100" y="4202410"/>
            <a:ext cx="12192000" cy="39903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buClrTx/>
              <a:buSzPct val="40000"/>
              <a:buFontTx/>
              <a:buBlip>
                <a:blip r:embed="rId2"/>
              </a:buBlip>
            </a:pPr>
            <a:r>
              <a:t>Fournis par l’api open-data du Gouvernement sous JSON</a:t>
            </a:r>
          </a:p>
          <a:p>
            <a:pPr>
              <a:lnSpc>
                <a:spcPct val="200000"/>
              </a:lnSpc>
              <a:buClrTx/>
              <a:buSzPct val="40000"/>
              <a:buFontTx/>
              <a:buBlip>
                <a:blip r:embed="rId2"/>
              </a:buBlip>
            </a:pPr>
            <a:r>
              <a:t>Téléchargeable sous format JSON, CSV, Excel </a:t>
            </a:r>
          </a:p>
        </p:txBody>
      </p:sp>
      <p:sp>
        <p:nvSpPr>
          <p:cNvPr id="190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Obtention des données"/>
          <p:cNvSpPr txBox="1"/>
          <p:nvPr/>
        </p:nvSpPr>
        <p:spPr>
          <a:xfrm>
            <a:off x="927227" y="2541684"/>
            <a:ext cx="3444928" cy="49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Obtention des données</a:t>
            </a:r>
          </a:p>
        </p:txBody>
      </p:sp>
      <p:sp>
        <p:nvSpPr>
          <p:cNvPr id="192" name="https://data.enseignementsup-recherche.gouv.fr/"/>
          <p:cNvSpPr txBox="1"/>
          <p:nvPr/>
        </p:nvSpPr>
        <p:spPr>
          <a:xfrm>
            <a:off x="1384680" y="3162300"/>
            <a:ext cx="586663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https://data.enseignementsup-recherche.gouv.fr/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195" name="PRESENTATION DES DONN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PRESENTATION DES DONNEES</a:t>
            </a:r>
          </a:p>
        </p:txBody>
      </p:sp>
      <p:sp>
        <p:nvSpPr>
          <p:cNvPr id="196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97" name="Tableau"/>
          <p:cNvGraphicFramePr/>
          <p:nvPr/>
        </p:nvGraphicFramePr>
        <p:xfrm>
          <a:off x="939800" y="3219450"/>
          <a:ext cx="6096000" cy="6108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{2708684C-4D16-4618-839F-0558EEFCDFE6}</a:tableStyleId>
              </a:tblPr>
              <a:tblGrid>
                <a:gridCol w="2703990"/>
                <a:gridCol w="2135467"/>
                <a:gridCol w="2135467"/>
                <a:gridCol w="1923398"/>
                <a:gridCol w="2465051"/>
              </a:tblGrid>
              <a:tr h="10724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u="sng">
                          <a:solidFill>
                            <a:srgbClr val="838787"/>
                          </a:solidFill>
                          <a:sym typeface="Avenir Next Medium"/>
                        </a:rPr>
                        <a:t>Jeux de données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u="sng">
                          <a:solidFill>
                            <a:srgbClr val="838787"/>
                          </a:solidFill>
                          <a:sym typeface="Avenir Next Medium"/>
                        </a:rPr>
                        <a:t>Filtre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u="sng">
                          <a:solidFill>
                            <a:srgbClr val="838787"/>
                          </a:solidFill>
                          <a:sym typeface="Avenir Next Medium"/>
                        </a:rPr>
                        <a:t>Producteur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u="sng">
                          <a:solidFill>
                            <a:srgbClr val="838787"/>
                          </a:solidFill>
                          <a:sym typeface="Avenir Next Medium"/>
                        </a:rPr>
                        <a:t>Licence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u="sng">
                          <a:solidFill>
                            <a:srgbClr val="838787"/>
                          </a:solidFill>
                          <a:sym typeface="Avenir Next Medium"/>
                        </a:rPr>
                        <a:t>Format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2999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Implantation des Etablissements d’enseignement supérieur public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Université de Nantes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Ministère de l’Education nationale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ETALAB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JSON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20362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Ensemble des logements proposés par le CROUS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Villes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CNOUS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ETALAB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838787"/>
                          </a:solidFill>
                          <a:sym typeface="Avenir Next Medium"/>
                        </a:rPr>
                        <a:t>JSON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8" name="Deux jeux de données distincts"/>
          <p:cNvSpPr txBox="1"/>
          <p:nvPr/>
        </p:nvSpPr>
        <p:spPr>
          <a:xfrm>
            <a:off x="927227" y="2541684"/>
            <a:ext cx="4718577" cy="49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Deux jeux de données distincts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201" name="PRESENTATION DES DONN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PRESENTATION DES DONNEES</a:t>
            </a:r>
          </a:p>
        </p:txBody>
      </p:sp>
      <p:sp>
        <p:nvSpPr>
          <p:cNvPr id="202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Implantation des Etablissements d’enseignement supérieur public"/>
          <p:cNvSpPr txBox="1"/>
          <p:nvPr/>
        </p:nvSpPr>
        <p:spPr>
          <a:xfrm>
            <a:off x="927227" y="2541684"/>
            <a:ext cx="9702590" cy="49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Implantation des Etablissements d’enseignement supérieur public</a:t>
            </a:r>
          </a:p>
        </p:txBody>
      </p:sp>
      <p:sp>
        <p:nvSpPr>
          <p:cNvPr id="204" name="Méta données liées au jeu de données"/>
          <p:cNvSpPr txBox="1"/>
          <p:nvPr/>
        </p:nvSpPr>
        <p:spPr>
          <a:xfrm>
            <a:off x="1371727" y="3702050"/>
            <a:ext cx="48524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Méta données liées au jeu de données </a:t>
            </a:r>
          </a:p>
        </p:txBody>
      </p:sp>
      <p:sp>
        <p:nvSpPr>
          <p:cNvPr id="205" name="nbhits, dataset, refine.siege_lib, format"/>
          <p:cNvSpPr txBox="1"/>
          <p:nvPr/>
        </p:nvSpPr>
        <p:spPr>
          <a:xfrm>
            <a:off x="2070226" y="4406900"/>
            <a:ext cx="46146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nbhits, dataset, refine.siege_lib, format</a:t>
            </a:r>
          </a:p>
        </p:txBody>
      </p:sp>
      <p:sp>
        <p:nvSpPr>
          <p:cNvPr id="206" name="Données"/>
          <p:cNvSpPr txBox="1"/>
          <p:nvPr/>
        </p:nvSpPr>
        <p:spPr>
          <a:xfrm>
            <a:off x="1371727" y="6064250"/>
            <a:ext cx="119710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Données</a:t>
            </a:r>
          </a:p>
        </p:txBody>
      </p:sp>
      <p:sp>
        <p:nvSpPr>
          <p:cNvPr id="207" name="datasetid, recordid, record_timestamp, com_nom, coordonnees, implantation_lib etc…."/>
          <p:cNvSpPr txBox="1"/>
          <p:nvPr/>
        </p:nvSpPr>
        <p:spPr>
          <a:xfrm>
            <a:off x="2070226" y="6769100"/>
            <a:ext cx="1025829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datasetid, recordid, record_timestamp, com_nom, coordonnees, implantation_lib etc….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210" name="PRESENTATION DES DONN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PRESENTATION DES DONNEES</a:t>
            </a:r>
          </a:p>
        </p:txBody>
      </p:sp>
      <p:sp>
        <p:nvSpPr>
          <p:cNvPr id="211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Ensemble des logements proposés par le CROUS"/>
          <p:cNvSpPr txBox="1"/>
          <p:nvPr/>
        </p:nvSpPr>
        <p:spPr>
          <a:xfrm>
            <a:off x="927227" y="2541684"/>
            <a:ext cx="7018891" cy="491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Ensemble des logements proposés par le CROUS</a:t>
            </a:r>
          </a:p>
        </p:txBody>
      </p:sp>
      <p:sp>
        <p:nvSpPr>
          <p:cNvPr id="213" name="Méta données liées au jeu de données"/>
          <p:cNvSpPr txBox="1"/>
          <p:nvPr/>
        </p:nvSpPr>
        <p:spPr>
          <a:xfrm>
            <a:off x="1371727" y="3702050"/>
            <a:ext cx="485241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Méta données liées au jeu de données </a:t>
            </a:r>
          </a:p>
        </p:txBody>
      </p:sp>
      <p:sp>
        <p:nvSpPr>
          <p:cNvPr id="214" name="nbhits, dataset, refine.zone, format"/>
          <p:cNvSpPr txBox="1"/>
          <p:nvPr/>
        </p:nvSpPr>
        <p:spPr>
          <a:xfrm>
            <a:off x="2070226" y="4406900"/>
            <a:ext cx="413283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nbhits, dataset, refine.zone, format</a:t>
            </a:r>
          </a:p>
        </p:txBody>
      </p:sp>
      <p:sp>
        <p:nvSpPr>
          <p:cNvPr id="215" name="Données"/>
          <p:cNvSpPr txBox="1"/>
          <p:nvPr/>
        </p:nvSpPr>
        <p:spPr>
          <a:xfrm>
            <a:off x="1371727" y="6064250"/>
            <a:ext cx="119710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i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Données</a:t>
            </a:r>
          </a:p>
        </p:txBody>
      </p:sp>
      <p:sp>
        <p:nvSpPr>
          <p:cNvPr id="216" name="datasetid, recordid, record_timestamp, title, geolocalisation, services etc…."/>
          <p:cNvSpPr txBox="1"/>
          <p:nvPr/>
        </p:nvSpPr>
        <p:spPr>
          <a:xfrm>
            <a:off x="2070226" y="6769100"/>
            <a:ext cx="881354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datasetid, recordid, record_timestamp, title, geolocalisation, services etc….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pen data crou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crous</a:t>
            </a:r>
          </a:p>
        </p:txBody>
      </p:sp>
      <p:sp>
        <p:nvSpPr>
          <p:cNvPr id="219" name="DEMONSTRATION"/>
          <p:cNvSpPr txBox="1"/>
          <p:nvPr>
            <p:ph type="title"/>
          </p:nvPr>
        </p:nvSpPr>
        <p:spPr>
          <a:xfrm>
            <a:off x="4838700" y="4514850"/>
            <a:ext cx="12192000" cy="723900"/>
          </a:xfrm>
          <a:prstGeom prst="rect">
            <a:avLst/>
          </a:prstGeom>
        </p:spPr>
        <p:txBody>
          <a:bodyPr/>
          <a:lstStyle>
            <a:lvl1pPr defTabSz="297941">
              <a:spcBef>
                <a:spcPts val="1400"/>
              </a:spcBef>
              <a:defRPr sz="4845"/>
            </a:lvl1pPr>
          </a:lstStyle>
          <a:p>
            <a:pPr/>
            <a:r>
              <a:t>DEMONSTRATION</a:t>
            </a:r>
          </a:p>
        </p:txBody>
      </p:sp>
      <p:sp>
        <p:nvSpPr>
          <p:cNvPr id="220" name="Numéro de diapositive"/>
          <p:cNvSpPr txBox="1"/>
          <p:nvPr>
            <p:ph type="sldNum" sz="quarter" idx="4294967295"/>
          </p:nvPr>
        </p:nvSpPr>
        <p:spPr>
          <a:xfrm>
            <a:off x="12332920" y="431800"/>
            <a:ext cx="260599" cy="4572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