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86" r:id="rId5"/>
    <p:sldId id="287" r:id="rId6"/>
    <p:sldId id="261" r:id="rId7"/>
    <p:sldId id="300" r:id="rId8"/>
    <p:sldId id="302" r:id="rId9"/>
    <p:sldId id="303" r:id="rId10"/>
    <p:sldId id="304" r:id="rId11"/>
    <p:sldId id="305" r:id="rId12"/>
    <p:sldId id="288" r:id="rId13"/>
    <p:sldId id="289" r:id="rId14"/>
    <p:sldId id="298" r:id="rId15"/>
    <p:sldId id="306" r:id="rId16"/>
    <p:sldId id="307" r:id="rId17"/>
    <p:sldId id="290" r:id="rId18"/>
    <p:sldId id="292" r:id="rId19"/>
    <p:sldId id="293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138D-AFBB-487B-9F2F-06633F64B76A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9871-9A9D-4F06-A813-FC5FC3CB8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49871-9A9D-4F06-A813-FC5FC3CB8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4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49871-9A9D-4F06-A813-FC5FC3CB81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1169280" y="5087520"/>
            <a:ext cx="5222520" cy="4108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11B-1AE3-4F9C-B734-121D48749B83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18C1-534C-4260-A156-EBA4BCED789A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510D-7029-489A-9B03-34DE57CEE40D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D59-45B8-4758-A6E1-E72A4763DF7F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4197-4B00-42DF-B7E2-446756C7749E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35B7-16A0-47E5-B8D3-F0AF754AB551}" type="datetime1">
              <a:rPr lang="en-US" smtClean="0"/>
              <a:t>12/29/2019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AEE5-11BE-466B-B7CB-15B55D120651}" type="datetime1">
              <a:rPr lang="en-US" smtClean="0"/>
              <a:t>12/29/2019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A1A1-226F-4539-AA6F-1DF163AE113F}" type="datetime1">
              <a:rPr lang="en-US" smtClean="0"/>
              <a:t>12/29/2019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D3D7-7118-42D7-B695-68BCB642122C}" type="datetime1">
              <a:rPr lang="en-US" smtClean="0"/>
              <a:t>12/29/2019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00D-F654-468A-ACF2-E2D6DCCD510A}" type="datetime1">
              <a:rPr lang="en-US" smtClean="0"/>
              <a:t>12/29/2019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7E0B-D493-4CD0-B934-7CEBF2E646B2}" type="datetime1">
              <a:rPr lang="en-US" smtClean="0"/>
              <a:t>12/29/2019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2AEC-F19B-41F8-A318-EB91E323F886}" type="datetime1">
              <a:rPr lang="en-US" smtClean="0"/>
              <a:t>12/29/2019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D36CC-1D04-4342-A972-71B5ED55805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Chapitre 8- </a:t>
            </a:r>
            <a:r>
              <a:rPr lang="fr-FR" dirty="0" err="1" smtClean="0"/>
              <a:t>Map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5832" y="24486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entrySet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entry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=&gt;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"Is map empty?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584124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881" y="335845"/>
            <a:ext cx="57866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"44"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"United Kingdom"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"33"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"81"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"Japan"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setCodes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Iterator&lt;String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iterator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setCodes.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iterator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mapCountryCodes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=&gt;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9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387" y="1072824"/>
            <a:ext cx="108090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countryCodesEU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countryCodesEU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(44,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"United Kingdom"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countryCodesEU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"France"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countryCodesEU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(49,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"Germany"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"United States"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(86,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"China"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(82,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"South Korea"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countryCodesEU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countryCodesWorld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7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497114"/>
            <a:ext cx="950169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SortedMap</a:t>
            </a:r>
            <a:r>
              <a:rPr lang="en-US" dirty="0" smtClean="0"/>
              <a:t>&lt;K,V</a:t>
            </a:r>
            <a:r>
              <a:rPr lang="en-US" dirty="0"/>
              <a:t>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729186"/>
            <a:ext cx="10652760" cy="4999317"/>
          </a:xfrm>
        </p:spPr>
        <p:txBody>
          <a:bodyPr wrap="square">
            <a:spAutoFit/>
          </a:bodyPr>
          <a:lstStyle/>
          <a:p>
            <a:r>
              <a:rPr lang="fr-FR" dirty="0"/>
              <a:t>L'interface </a:t>
            </a:r>
            <a:r>
              <a:rPr lang="fr-FR" dirty="0" err="1" smtClean="0"/>
              <a:t>SortedMap</a:t>
            </a:r>
            <a:r>
              <a:rPr lang="fr-FR" dirty="0" smtClean="0"/>
              <a:t> définit </a:t>
            </a:r>
            <a:r>
              <a:rPr lang="fr-FR" dirty="0"/>
              <a:t>les fonctionnalités d'une </a:t>
            </a:r>
            <a:r>
              <a:rPr lang="fr-FR" dirty="0" err="1"/>
              <a:t>Map</a:t>
            </a:r>
            <a:r>
              <a:rPr lang="fr-FR" dirty="0"/>
              <a:t> dont les clés sont triées. </a:t>
            </a:r>
          </a:p>
          <a:p>
            <a:r>
              <a:rPr lang="fr-FR" dirty="0" smtClean="0"/>
              <a:t>L'ordre est </a:t>
            </a:r>
            <a:r>
              <a:rPr lang="fr-FR" dirty="0"/>
              <a:t>assuré en utilisant l'ordre naturel des </a:t>
            </a:r>
            <a:r>
              <a:rPr lang="fr-FR" dirty="0" smtClean="0"/>
              <a:t>éléments. </a:t>
            </a:r>
          </a:p>
          <a:p>
            <a:r>
              <a:rPr lang="fr-FR" dirty="0" smtClean="0"/>
              <a:t>Les </a:t>
            </a:r>
            <a:r>
              <a:rPr lang="fr-FR" dirty="0"/>
              <a:t>éléments </a:t>
            </a:r>
            <a:r>
              <a:rPr lang="fr-FR" dirty="0" smtClean="0"/>
              <a:t>doivent implémenter l'interface </a:t>
            </a:r>
            <a:r>
              <a:rPr lang="fr-FR" dirty="0"/>
              <a:t>Comparable ou pouvoir être utilisés par le </a:t>
            </a:r>
            <a:r>
              <a:rPr lang="fr-FR" dirty="0" err="1" smtClean="0"/>
              <a:t>Comparator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Ils </a:t>
            </a:r>
            <a:r>
              <a:rPr lang="fr-FR" dirty="0"/>
              <a:t>doivent </a:t>
            </a:r>
            <a:r>
              <a:rPr lang="fr-FR" dirty="0" smtClean="0"/>
              <a:t>implémenter la </a:t>
            </a:r>
            <a:r>
              <a:rPr lang="fr-FR" dirty="0"/>
              <a:t>méthode </a:t>
            </a:r>
            <a:r>
              <a:rPr lang="fr-FR" dirty="0" err="1"/>
              <a:t>equals</a:t>
            </a:r>
            <a:r>
              <a:rPr lang="fr-FR" dirty="0" smtClean="0"/>
              <a:t>() (Elle est </a:t>
            </a:r>
            <a:r>
              <a:rPr lang="fr-FR" dirty="0"/>
              <a:t>invoquée pour déterminer si la clé est déjà dans la </a:t>
            </a:r>
            <a:r>
              <a:rPr lang="fr-FR" dirty="0" smtClean="0"/>
              <a:t>collection).</a:t>
            </a:r>
            <a:endParaRPr lang="fr-FR" dirty="0"/>
          </a:p>
          <a:p>
            <a:r>
              <a:rPr lang="fr-FR" dirty="0"/>
              <a:t>L'ordre des éléments est respecté lors de l'invocation des méthodes </a:t>
            </a:r>
            <a:r>
              <a:rPr lang="fr-FR" dirty="0" err="1"/>
              <a:t>entrySet</a:t>
            </a:r>
            <a:r>
              <a:rPr lang="fr-FR" dirty="0"/>
              <a:t>(), </a:t>
            </a:r>
            <a:r>
              <a:rPr lang="fr-FR" dirty="0" err="1"/>
              <a:t>keySet</a:t>
            </a:r>
            <a:r>
              <a:rPr lang="fr-FR" dirty="0"/>
              <a:t>() et values().</a:t>
            </a:r>
          </a:p>
          <a:p>
            <a:r>
              <a:rPr lang="fr-FR" dirty="0"/>
              <a:t>Les implémentations de l'interface </a:t>
            </a:r>
            <a:r>
              <a:rPr lang="fr-FR" dirty="0" err="1"/>
              <a:t>SortedMap</a:t>
            </a:r>
            <a:r>
              <a:rPr lang="fr-FR" dirty="0"/>
              <a:t> doivent garantir que les </a:t>
            </a:r>
            <a:r>
              <a:rPr lang="fr-FR" dirty="0" err="1"/>
              <a:t>Iterator</a:t>
            </a:r>
            <a:r>
              <a:rPr lang="fr-FR" dirty="0"/>
              <a:t> parcourent la collection dans l'ordre des clés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627798" y="497114"/>
            <a:ext cx="9376820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SortedMap</a:t>
            </a:r>
            <a:r>
              <a:rPr lang="en-US" dirty="0" smtClean="0"/>
              <a:t>&lt;K,V&gt; : </a:t>
            </a:r>
            <a:r>
              <a:rPr lang="en-US" dirty="0" err="1" smtClean="0"/>
              <a:t>Méthodes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23155"/>
              </p:ext>
            </p:extLst>
          </p:nvPr>
        </p:nvGraphicFramePr>
        <p:xfrm>
          <a:off x="218364" y="1487605"/>
          <a:ext cx="11655188" cy="5120727"/>
        </p:xfrm>
        <a:graphic>
          <a:graphicData uri="http://schemas.openxmlformats.org/drawingml/2006/table">
            <a:tbl>
              <a:tblPr/>
              <a:tblGrid>
                <a:gridCol w="3201667"/>
                <a:gridCol w="8453521"/>
              </a:tblGrid>
              <a:tr h="6200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Comparator&lt; ? super K) comparator()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l'instance de type Comparator associée à la collection ou null si c'est l'ordre naturel qui doit être utilisé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&lt;K,V&gt;&gt;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 ensemble des paires clé/valeur de la collection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0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firstKey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la première clé de la collection. Lève une exception de type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NoSuchElementException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 la collection est vide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0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&lt;K,V&gt;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headMap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 sous-ensemble de la collection contenant les éléments dont les clés sont strictement inférieures à celle fournie en paramètre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8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Set&lt;K&gt;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keySet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 ensemble des clés de la collection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0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lastKey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la dernière clé de la collection. Lève une exception de type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NoSuchElementException</a:t>
                      </a:r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 la collection est vide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6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&lt;K, V&gt;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fromKey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 sous-ensemble de la collection contenant les éléments dont les clés sont strictement inférieures à celle fournie en premier paramètre et supérieures ou égales à celle fournie en second paramètre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00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&lt;K,V&gt;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tailMap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fromKey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 sous-ensemble de la collection contenant les éléments dont les clés sont supérieures ou égales à celle fournie en paramètre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Collection(V) values()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Retourner une collection de toutes les valeurs de la </a:t>
                      </a:r>
                      <a:r>
                        <a:rPr lang="fr-F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497114"/>
            <a:ext cx="950169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TreeMap</a:t>
            </a:r>
            <a:r>
              <a:rPr lang="en-US" dirty="0" smtClean="0"/>
              <a:t>&lt;K,V</a:t>
            </a:r>
            <a:r>
              <a:rPr lang="en-US" dirty="0"/>
              <a:t>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906607"/>
            <a:ext cx="10652760" cy="2159566"/>
          </a:xfrm>
        </p:spPr>
        <p:txBody>
          <a:bodyPr wrap="square">
            <a:spAutoFit/>
          </a:bodyPr>
          <a:lstStyle/>
          <a:p>
            <a:r>
              <a:rPr lang="fr-FR" dirty="0" err="1" smtClean="0"/>
              <a:t>TreeMap</a:t>
            </a:r>
            <a:r>
              <a:rPr lang="fr-FR" dirty="0" smtClean="0"/>
              <a:t> </a:t>
            </a:r>
            <a:r>
              <a:rPr lang="fr-FR" dirty="0"/>
              <a:t>permet de stocker des couples (clé, valeur), dans une structure d’arbre binaire </a:t>
            </a:r>
            <a:r>
              <a:rPr lang="fr-FR" dirty="0" smtClean="0"/>
              <a:t>équilibré. </a:t>
            </a:r>
          </a:p>
          <a:p>
            <a:r>
              <a:rPr lang="fr-FR" dirty="0" smtClean="0"/>
              <a:t>Cette </a:t>
            </a:r>
            <a:r>
              <a:rPr lang="fr-FR" dirty="0"/>
              <a:t>classe garantit que la collection </a:t>
            </a:r>
            <a:r>
              <a:rPr lang="fr-FR" dirty="0" err="1"/>
              <a:t>Map</a:t>
            </a:r>
            <a:r>
              <a:rPr lang="fr-FR" dirty="0"/>
              <a:t> sera triée selon un ordre croissant, conformément à l'ordre naturel des clés ou à l'aide d'un comparateur fourni au moment de la création de l'objet </a:t>
            </a:r>
            <a:r>
              <a:rPr lang="fr-FR" dirty="0" err="1"/>
              <a:t>TreeMap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95832" y="24486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"First status: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firstKey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.lastKey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"Last status: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lastKey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map4xxStatus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.subMap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(400, 500);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"4xx Statuses: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map4xxStatus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.keySet())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map4xxStatus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584124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1881" y="335845"/>
            <a:ext cx="57866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TreeMap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"Continue"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"Multiple Choices"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"Bad Request"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"Unauthorized"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"Payment Required"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"Forbidden"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(404,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"Not Implemented"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"Bad Gateway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"All key-value pairs: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100" y="258167"/>
            <a:ext cx="100584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mapUnder300Status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.headMap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"Statuses &lt; 300: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mapUnder300Status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.keySet())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mapUnder300Status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mapAbove500Status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.tailMap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"Statuses &gt; 500: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mapAbove500Status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.keySet())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mapAbove500Status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mapHttpStatus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"Sorted by natural ordering?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3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497114"/>
            <a:ext cx="950169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906607"/>
            <a:ext cx="10652760" cy="3448123"/>
          </a:xfrm>
        </p:spPr>
        <p:txBody>
          <a:bodyPr wrap="square">
            <a:spAutoFit/>
          </a:bodyPr>
          <a:lstStyle/>
          <a:p>
            <a:r>
              <a:rPr lang="fr-FR" dirty="0" err="1"/>
              <a:t>HashTable</a:t>
            </a:r>
            <a:r>
              <a:rPr lang="fr-FR" dirty="0"/>
              <a:t> est une table de hachage appartient au package </a:t>
            </a:r>
            <a:r>
              <a:rPr lang="fr-FR" dirty="0" err="1"/>
              <a:t>util.list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Il implémente </a:t>
            </a:r>
            <a:r>
              <a:rPr lang="fr-FR" dirty="0"/>
              <a:t>l'interface </a:t>
            </a:r>
            <a:r>
              <a:rPr lang="fr-FR" dirty="0" err="1"/>
              <a:t>Map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Elle </a:t>
            </a:r>
            <a:r>
              <a:rPr lang="fr-FR" dirty="0"/>
              <a:t>est représentée par un tableau de liste. </a:t>
            </a:r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/>
              <a:t>liste est identifiée par sa clé donc elle permet de créer une collection d'objets associés à des noms. </a:t>
            </a:r>
          </a:p>
          <a:p>
            <a:r>
              <a:rPr lang="fr-FR" dirty="0" smtClean="0"/>
              <a:t>Elle sauvegarde </a:t>
            </a:r>
            <a:r>
              <a:rPr lang="fr-FR" dirty="0"/>
              <a:t>les pairs clé/valeur dans une table de hachage.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23331" y="222794"/>
            <a:ext cx="9227119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Hashtable</a:t>
            </a:r>
            <a:r>
              <a:rPr lang="en-US" dirty="0" smtClean="0"/>
              <a:t> : </a:t>
            </a:r>
            <a:r>
              <a:rPr lang="en-US" dirty="0" err="1" smtClean="0"/>
              <a:t>Méthodes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46493"/>
              </p:ext>
            </p:extLst>
          </p:nvPr>
        </p:nvGraphicFramePr>
        <p:xfrm>
          <a:off x="218363" y="924525"/>
          <a:ext cx="11655188" cy="5866487"/>
        </p:xfrm>
        <a:graphic>
          <a:graphicData uri="http://schemas.openxmlformats.org/drawingml/2006/table">
            <a:tbl>
              <a:tblPr/>
              <a:tblGrid>
                <a:gridCol w="3736416"/>
                <a:gridCol w="7918772"/>
              </a:tblGrid>
              <a:tr h="4925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Vide la </a:t>
                      </a:r>
                      <a:r>
                        <a:rPr lang="en-US" dirty="0" err="1" smtClean="0"/>
                        <a:t>liste</a:t>
                      </a:r>
                      <a:r>
                        <a:rPr lang="en-US" dirty="0" smtClean="0"/>
                        <a:t>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2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 clone()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 une copie de l'objet </a:t>
                      </a:r>
                      <a:r>
                        <a:rPr lang="fr-FR" dirty="0" err="1" smtClean="0"/>
                        <a:t>HashTable</a:t>
                      </a:r>
                      <a:r>
                        <a:rPr lang="fr-FR" dirty="0" smtClean="0"/>
                        <a:t>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40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void contains(Object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 vrai si l'objet o est présent.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837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clé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 vrai si l'objet clé est présente.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 vrai si la valeur recherchée est présente.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Enumeration Elements()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 une énumération des valeurs de la table de hachage.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34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 get(Object key)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 la valeur associée à la clé key. Si la clé n'est pas présente dans la table, elle retourne </a:t>
                      </a:r>
                      <a:r>
                        <a:rPr lang="fr-FR" dirty="0" err="1" smtClean="0"/>
                        <a:t>null</a:t>
                      </a:r>
                      <a:r>
                        <a:rPr lang="fr-FR" dirty="0" smtClean="0"/>
                        <a:t>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Enumerations keys()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 une énumération des clés de la table de hachage.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3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 put(Object key, Object value)</a:t>
                      </a: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Insère le couple (clé, valeur) dans </a:t>
                      </a:r>
                      <a:r>
                        <a:rPr lang="fr-FR" dirty="0" err="1" smtClean="0"/>
                        <a:t>HashTable</a:t>
                      </a:r>
                      <a:r>
                        <a:rPr lang="fr-FR" dirty="0" smtClean="0"/>
                        <a:t>. Elle retourne </a:t>
                      </a:r>
                      <a:r>
                        <a:rPr lang="fr-FR" dirty="0" err="1" smtClean="0"/>
                        <a:t>null</a:t>
                      </a:r>
                      <a:r>
                        <a:rPr lang="fr-FR" dirty="0" smtClean="0"/>
                        <a:t> si la clé n'existe pas déjà, sinon elle retourne la valeur associée à la clé.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1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 rehash()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Augmente la capacité de la table de hachage.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0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Object remove(Object key)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Supprime la clé avec sa valeur. Si elle existe, elle retourne la clé associée à sa valeur, sinon </a:t>
                      </a:r>
                      <a:r>
                        <a:rPr lang="fr-FR" dirty="0" err="1" smtClean="0"/>
                        <a:t>null</a:t>
                      </a:r>
                      <a:r>
                        <a:rPr lang="fr-FR" dirty="0" smtClean="0"/>
                        <a:t>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2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Retourne la taille de </a:t>
                      </a:r>
                      <a:r>
                        <a:rPr lang="fr-FR" dirty="0" err="1" smtClean="0"/>
                        <a:t>HashTable</a:t>
                      </a:r>
                      <a:r>
                        <a:rPr lang="fr-FR" dirty="0" smtClean="0"/>
                        <a:t>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22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dirty="0" smtClean="0"/>
                        <a:t>Vérifie si la liste est vide. Elle retourne vrai dans ce cas.</a:t>
                      </a:r>
                      <a:endParaRPr lang="fr-F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06" marR="22806" marT="22806" marB="22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3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18154"/>
            <a:ext cx="55955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création</a:t>
            </a:r>
            <a:endParaRPr lang="en-US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Hashtable</a:t>
            </a:r>
            <a:r>
              <a:rPr lang="en-US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ht</a:t>
            </a:r>
            <a:r>
              <a:rPr lang="en-US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Hashtable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ajouter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 les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clés-valeurs</a:t>
            </a:r>
            <a:endParaRPr lang="en-US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"premier"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deuxième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(3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troisième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quelques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opérations</a:t>
            </a:r>
            <a:endParaRPr lang="en-US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est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vide?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"valeur de la clé 3 : 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"premier"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"hash table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contient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la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clé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1 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capacité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"après clear() 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584124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64071" y="117693"/>
            <a:ext cx="59794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Iterator&lt;Integer&gt;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().iterator();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mappedValue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"Key: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", Value: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mappedValue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502920" y="1906607"/>
            <a:ext cx="10652760" cy="3060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Map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HashMap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SortedMap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TreeMap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HashTable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587" y="175821"/>
            <a:ext cx="121374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key-values are:"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"Value of '4' is: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"After removal,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Key-Value: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"Size of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 is 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"Key '3' exist: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"Key '6' exist: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"6"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"After clearing 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hashtable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1"/>
          <p:cNvSpPr/>
          <p:nvPr/>
        </p:nvSpPr>
        <p:spPr>
          <a:xfrm flipV="1">
            <a:off x="3488258" y="3373628"/>
            <a:ext cx="3030387" cy="19056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Connecteur droit 2"/>
          <p:cNvSpPr/>
          <p:nvPr/>
        </p:nvSpPr>
        <p:spPr>
          <a:xfrm flipV="1">
            <a:off x="6246273" y="3349788"/>
            <a:ext cx="686809" cy="284096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Connecteur droit 3"/>
          <p:cNvSpPr/>
          <p:nvPr/>
        </p:nvSpPr>
        <p:spPr>
          <a:xfrm flipH="1" flipV="1">
            <a:off x="7418388" y="3351421"/>
            <a:ext cx="1707715" cy="14500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859810" y="497114"/>
            <a:ext cx="9144808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Map</a:t>
            </a:r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4294967295"/>
          </p:nvPr>
        </p:nvSpPr>
        <p:spPr>
          <a:xfrm>
            <a:off x="1009935" y="1605420"/>
            <a:ext cx="8994683" cy="4801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Association entre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 et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valeur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3376" y="2329535"/>
            <a:ext cx="1254415" cy="456893"/>
          </a:xfrm>
          <a:prstGeom prst="rect">
            <a:avLst/>
          </a:prstGeom>
          <a:solidFill>
            <a:srgbClr val="47B8B8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Map</a:t>
            </a:r>
          </a:p>
        </p:txBody>
      </p:sp>
      <p:sp>
        <p:nvSpPr>
          <p:cNvPr id="8" name="Connecteur droit 7"/>
          <p:cNvSpPr/>
          <p:nvPr/>
        </p:nvSpPr>
        <p:spPr>
          <a:xfrm flipV="1">
            <a:off x="2679306" y="2828557"/>
            <a:ext cx="557155" cy="4581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9" name="Connecteur droit 8"/>
          <p:cNvSpPr/>
          <p:nvPr/>
        </p:nvSpPr>
        <p:spPr>
          <a:xfrm flipH="1" flipV="1">
            <a:off x="3601910" y="2845213"/>
            <a:ext cx="653498" cy="46603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8599" y="2849784"/>
            <a:ext cx="1505886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AbstractMap</a:t>
            </a:r>
          </a:p>
        </p:txBody>
      </p:sp>
      <p:sp>
        <p:nvSpPr>
          <p:cNvPr id="11" name="Connecteur droit 10"/>
          <p:cNvSpPr/>
          <p:nvPr/>
        </p:nvSpPr>
        <p:spPr>
          <a:xfrm flipH="1" flipV="1">
            <a:off x="4188784" y="2596681"/>
            <a:ext cx="2223394" cy="47061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0000" sp="1440000"/>
              <a:ds d="1440000" sp="1440000"/>
            </a:custDash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16042" y="4811910"/>
            <a:ext cx="1160685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HashMap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94354" y="5661686"/>
            <a:ext cx="1946776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LinkedHashMap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9612" y="4275331"/>
            <a:ext cx="1172768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Hashtable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0236" y="5300156"/>
            <a:ext cx="2380808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ConcurrentHashMap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38886" y="5698917"/>
            <a:ext cx="1132598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TreeMap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00497" y="4260961"/>
            <a:ext cx="1834756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WeakHashMap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78281" y="4280230"/>
            <a:ext cx="1993804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IdentityHashMap</a:t>
            </a:r>
          </a:p>
        </p:txBody>
      </p:sp>
      <p:sp>
        <p:nvSpPr>
          <p:cNvPr id="19" name="Connecteur droit 18"/>
          <p:cNvSpPr/>
          <p:nvPr/>
        </p:nvSpPr>
        <p:spPr>
          <a:xfrm flipH="1" flipV="1">
            <a:off x="7276323" y="3351421"/>
            <a:ext cx="395495" cy="88210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0" name="Connecteur droit 19"/>
          <p:cNvSpPr/>
          <p:nvPr/>
        </p:nvSpPr>
        <p:spPr>
          <a:xfrm flipV="1">
            <a:off x="6589514" y="3351421"/>
            <a:ext cx="497390" cy="144252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1" name="Connecteur droit 20"/>
          <p:cNvSpPr/>
          <p:nvPr/>
        </p:nvSpPr>
        <p:spPr>
          <a:xfrm flipV="1">
            <a:off x="9098344" y="5294605"/>
            <a:ext cx="0" cy="34879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2" name="Connecteur droit 21"/>
          <p:cNvSpPr/>
          <p:nvPr/>
        </p:nvSpPr>
        <p:spPr>
          <a:xfrm flipV="1">
            <a:off x="5808322" y="3373628"/>
            <a:ext cx="923257" cy="86414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9458" y="3368730"/>
            <a:ext cx="1893869" cy="456893"/>
          </a:xfrm>
          <a:prstGeom prst="rect">
            <a:avLst/>
          </a:prstGeom>
          <a:solidFill>
            <a:srgbClr val="47B8B8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ConcurrentMap</a:t>
            </a:r>
          </a:p>
        </p:txBody>
      </p:sp>
      <p:sp>
        <p:nvSpPr>
          <p:cNvPr id="24" name="Connecteur droit 23"/>
          <p:cNvSpPr/>
          <p:nvPr/>
        </p:nvSpPr>
        <p:spPr>
          <a:xfrm flipV="1">
            <a:off x="4459198" y="5468673"/>
            <a:ext cx="260614" cy="757678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0000" sp="1440000"/>
              <a:ds d="1440000" sp="1440000"/>
            </a:custDash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5" name="Connecteur droit 24"/>
          <p:cNvSpPr/>
          <p:nvPr/>
        </p:nvSpPr>
        <p:spPr>
          <a:xfrm flipV="1">
            <a:off x="2565001" y="3860568"/>
            <a:ext cx="0" cy="1383089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0000" sp="1440000"/>
              <a:ds d="1440000" sp="1440000"/>
            </a:custDash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82980" y="4813216"/>
            <a:ext cx="1207386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EnumMap</a:t>
            </a:r>
          </a:p>
        </p:txBody>
      </p:sp>
      <p:sp>
        <p:nvSpPr>
          <p:cNvPr id="27" name="Connecteur droit 26"/>
          <p:cNvSpPr/>
          <p:nvPr/>
        </p:nvSpPr>
        <p:spPr>
          <a:xfrm flipH="1" flipV="1">
            <a:off x="7678677" y="3339663"/>
            <a:ext cx="1945796" cy="9134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1252" y="6255419"/>
            <a:ext cx="2865460" cy="456893"/>
          </a:xfrm>
          <a:prstGeom prst="rect">
            <a:avLst/>
          </a:prstGeom>
          <a:solidFill>
            <a:srgbClr val="355E00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ConcurrentSkipListMap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04525" y="3379180"/>
            <a:ext cx="1254415" cy="456893"/>
          </a:xfrm>
          <a:prstGeom prst="rect">
            <a:avLst/>
          </a:prstGeom>
          <a:solidFill>
            <a:srgbClr val="47B8B8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SortedMap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39785" y="4372653"/>
            <a:ext cx="3056187" cy="456893"/>
          </a:xfrm>
          <a:prstGeom prst="rect">
            <a:avLst/>
          </a:prstGeom>
          <a:solidFill>
            <a:srgbClr val="47B8B8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ConcurrentNavigableMap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4617" y="4985328"/>
            <a:ext cx="1739067" cy="456893"/>
          </a:xfrm>
          <a:prstGeom prst="rect">
            <a:avLst/>
          </a:prstGeom>
          <a:solidFill>
            <a:srgbClr val="47B8B8">
              <a:alpha val="5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en-US" sz="2177">
                <a:latin typeface="Times New Roman" pitchFamily="18"/>
                <a:ea typeface="Lucida Sans Unicode" pitchFamily="2"/>
                <a:cs typeface="Tahoma" pitchFamily="2"/>
              </a:rPr>
              <a:t>NavigableMap</a:t>
            </a:r>
          </a:p>
        </p:txBody>
      </p:sp>
      <p:sp>
        <p:nvSpPr>
          <p:cNvPr id="32" name="Connecteur droit 31"/>
          <p:cNvSpPr/>
          <p:nvPr/>
        </p:nvSpPr>
        <p:spPr>
          <a:xfrm flipH="1" flipV="1">
            <a:off x="5134249" y="5445160"/>
            <a:ext cx="331484" cy="236448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0000" sp="1440000"/>
              <a:ds d="1440000" sp="1440000"/>
            </a:custDash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3" name="Connecteur droit 32"/>
          <p:cNvSpPr/>
          <p:nvPr/>
        </p:nvSpPr>
        <p:spPr>
          <a:xfrm flipV="1">
            <a:off x="4846854" y="3894532"/>
            <a:ext cx="2939" cy="100882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4" name="Connecteur droit 33"/>
          <p:cNvSpPr/>
          <p:nvPr/>
        </p:nvSpPr>
        <p:spPr>
          <a:xfrm flipH="1" flipV="1">
            <a:off x="3843583" y="4853061"/>
            <a:ext cx="615615" cy="137329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0000" sp="1440000"/>
              <a:ds d="1440000" sp="1440000"/>
            </a:custDash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5" name="Connecteur droit 34"/>
          <p:cNvSpPr/>
          <p:nvPr/>
        </p:nvSpPr>
        <p:spPr>
          <a:xfrm flipV="1">
            <a:off x="3085906" y="3906289"/>
            <a:ext cx="11756" cy="3905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0" tIns="0" rIns="0" bIns="0" anchor="ctr" anchorCtr="1" compatLnSpc="0"/>
          <a:lstStyle/>
          <a:p>
            <a:pPr hangingPunct="0"/>
            <a:endParaRPr lang="en-US" sz="2177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3604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497114"/>
            <a:ext cx="950169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Map&lt;K,V&gt;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906607"/>
            <a:ext cx="10652760" cy="3060325"/>
          </a:xfr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fr-FR" dirty="0"/>
              <a:t>Appelée aussi table associative ou </a:t>
            </a:r>
            <a:r>
              <a:rPr lang="fr-FR" dirty="0" smtClean="0"/>
              <a:t>dictionnaire;</a:t>
            </a:r>
          </a:p>
          <a:p>
            <a:pPr marL="0" lvl="0" indent="0">
              <a:buNone/>
            </a:pPr>
            <a:r>
              <a:rPr lang="fr-FR" dirty="0" smtClean="0"/>
              <a:t>Une </a:t>
            </a:r>
            <a:r>
              <a:rPr lang="fr-FR" dirty="0" err="1"/>
              <a:t>map</a:t>
            </a:r>
            <a:r>
              <a:rPr lang="fr-FR" dirty="0"/>
              <a:t> fonctionne avec deux </a:t>
            </a:r>
            <a:r>
              <a:rPr lang="fr-FR" dirty="0" err="1" smtClean="0"/>
              <a:t>élements</a:t>
            </a:r>
            <a:endParaRPr lang="fr-FR" dirty="0" smtClean="0"/>
          </a:p>
          <a:p>
            <a:pPr marL="0" lvl="0" indent="0">
              <a:buNone/>
            </a:pPr>
            <a:r>
              <a:rPr lang="fr-FR" dirty="0" smtClean="0"/>
              <a:t>–</a:t>
            </a:r>
            <a:r>
              <a:rPr lang="fr-FR" dirty="0"/>
              <a:t>un </a:t>
            </a:r>
            <a:r>
              <a:rPr lang="fr-FR" dirty="0" err="1"/>
              <a:t>élement</a:t>
            </a:r>
            <a:r>
              <a:rPr lang="fr-FR" dirty="0"/>
              <a:t> clé (de type K) </a:t>
            </a:r>
            <a:r>
              <a:rPr lang="fr-FR" dirty="0" smtClean="0"/>
              <a:t>et</a:t>
            </a:r>
          </a:p>
          <a:p>
            <a:pPr marL="0" lvl="0" indent="0">
              <a:buNone/>
            </a:pPr>
            <a:r>
              <a:rPr lang="fr-FR" dirty="0" smtClean="0"/>
              <a:t>–</a:t>
            </a:r>
            <a:r>
              <a:rPr lang="fr-FR" dirty="0"/>
              <a:t>un </a:t>
            </a:r>
            <a:r>
              <a:rPr lang="fr-FR" dirty="0" err="1"/>
              <a:t>élement</a:t>
            </a:r>
            <a:r>
              <a:rPr lang="fr-FR" dirty="0"/>
              <a:t> valeur (de type V</a:t>
            </a:r>
            <a:r>
              <a:rPr lang="fr-FR" dirty="0" smtClean="0"/>
              <a:t>)</a:t>
            </a:r>
          </a:p>
          <a:p>
            <a:pPr marL="0" lvl="0" indent="0">
              <a:buNone/>
            </a:pPr>
            <a:r>
              <a:rPr lang="fr-FR" dirty="0" smtClean="0"/>
              <a:t>Les </a:t>
            </a:r>
            <a:r>
              <a:rPr lang="fr-FR" dirty="0"/>
              <a:t>clés insérés n'ont pas de </a:t>
            </a:r>
            <a:r>
              <a:rPr lang="fr-FR" dirty="0" smtClean="0"/>
              <a:t>doublons</a:t>
            </a:r>
          </a:p>
          <a:p>
            <a:pPr marL="0" lvl="0" indent="0">
              <a:buNone/>
            </a:pPr>
            <a:r>
              <a:rPr lang="fr-FR" dirty="0" smtClean="0"/>
              <a:t>Il </a:t>
            </a:r>
            <a:r>
              <a:rPr lang="fr-FR" dirty="0"/>
              <a:t>est possible d'avoir des doublons au niveau des valeurs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497114"/>
            <a:ext cx="9501697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Map&lt;K,V&gt;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906607"/>
            <a:ext cx="10652760" cy="4372479"/>
          </a:xfrm>
        </p:spPr>
        <p:txBody>
          <a:bodyPr wrap="square">
            <a:spAutoFit/>
          </a:bodyPr>
          <a:lstStyle/>
          <a:p>
            <a:r>
              <a:rPr lang="fr-FR" dirty="0" smtClean="0"/>
              <a:t>Une </a:t>
            </a:r>
            <a:r>
              <a:rPr lang="fr-FR" dirty="0"/>
              <a:t>collection de type </a:t>
            </a:r>
            <a:r>
              <a:rPr lang="fr-FR" dirty="0" err="1"/>
              <a:t>Map</a:t>
            </a:r>
            <a:r>
              <a:rPr lang="fr-FR" dirty="0"/>
              <a:t> ne propose pas directement d'</a:t>
            </a:r>
            <a:r>
              <a:rPr lang="fr-FR" dirty="0" err="1"/>
              <a:t>Iterator</a:t>
            </a:r>
            <a:r>
              <a:rPr lang="fr-FR" dirty="0"/>
              <a:t> sur ses éléments : la collection peut être parcourue de trois manières 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parcours de l'ensemble des clés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parcours des valeurs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parcours d'un ensemble de paires clé/valeur</a:t>
            </a:r>
          </a:p>
          <a:p>
            <a:r>
              <a:rPr lang="fr-FR" dirty="0"/>
              <a:t>L'API Collections propose plusieurs implémentations de l'interface </a:t>
            </a:r>
            <a:r>
              <a:rPr lang="fr-FR" dirty="0" err="1"/>
              <a:t>Map</a:t>
            </a:r>
            <a:r>
              <a:rPr lang="fr-FR" dirty="0"/>
              <a:t> notamment </a:t>
            </a:r>
            <a:r>
              <a:rPr lang="fr-FR" b="1" dirty="0" err="1"/>
              <a:t>HashMap</a:t>
            </a:r>
            <a:r>
              <a:rPr lang="fr-FR" dirty="0"/>
              <a:t>, </a:t>
            </a:r>
            <a:r>
              <a:rPr lang="fr-FR" b="1" dirty="0" err="1"/>
              <a:t>Hashtable</a:t>
            </a:r>
            <a:r>
              <a:rPr lang="fr-FR" dirty="0"/>
              <a:t>, </a:t>
            </a:r>
            <a:r>
              <a:rPr lang="fr-FR" b="1" dirty="0" err="1"/>
              <a:t>TreeMap</a:t>
            </a:r>
            <a:r>
              <a:rPr lang="fr-FR" dirty="0"/>
              <a:t>, </a:t>
            </a:r>
            <a:r>
              <a:rPr lang="fr-FR" b="1" dirty="0" err="1"/>
              <a:t>LinkedHashMap</a:t>
            </a:r>
            <a:r>
              <a:rPr lang="fr-FR" dirty="0"/>
              <a:t>, </a:t>
            </a:r>
            <a:r>
              <a:rPr lang="fr-FR" b="1" dirty="0" err="1"/>
              <a:t>ConcurrentHashMap</a:t>
            </a:r>
            <a:r>
              <a:rPr lang="fr-FR" dirty="0"/>
              <a:t>, </a:t>
            </a:r>
            <a:r>
              <a:rPr lang="fr-FR" b="1" dirty="0" err="1"/>
              <a:t>ConcurrentSkipListMap</a:t>
            </a:r>
            <a:r>
              <a:rPr lang="fr-FR" dirty="0"/>
              <a:t>, </a:t>
            </a:r>
            <a:r>
              <a:rPr lang="fr-FR" b="1" dirty="0" err="1"/>
              <a:t>EnumMap</a:t>
            </a:r>
            <a:r>
              <a:rPr lang="fr-FR" dirty="0"/>
              <a:t> et </a:t>
            </a:r>
            <a:r>
              <a:rPr lang="fr-FR" b="1" dirty="0" err="1"/>
              <a:t>WeakHashMap</a:t>
            </a:r>
            <a:r>
              <a:rPr lang="fr-FR" dirty="0"/>
              <a:t>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50376" y="497114"/>
            <a:ext cx="9554242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Map&lt;K,V</a:t>
            </a:r>
            <a:r>
              <a:rPr lang="en-US" dirty="0" smtClean="0"/>
              <a:t>&gt;:</a:t>
            </a:r>
            <a:r>
              <a:rPr lang="en-US" dirty="0" err="1" smtClean="0"/>
              <a:t>Méthodes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725199"/>
              </p:ext>
            </p:extLst>
          </p:nvPr>
        </p:nvGraphicFramePr>
        <p:xfrm>
          <a:off x="450375" y="1364775"/>
          <a:ext cx="11041040" cy="5289304"/>
        </p:xfrm>
        <a:graphic>
          <a:graphicData uri="http://schemas.openxmlformats.org/drawingml/2006/table">
            <a:tbl>
              <a:tblPr/>
              <a:tblGrid>
                <a:gridCol w="3090821"/>
                <a:gridCol w="7950219"/>
              </a:tblGrid>
              <a:tr h="34771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void clear()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Supprime </a:t>
                      </a:r>
                      <a:r>
                        <a:rPr lang="fr-FR" sz="1800" dirty="0"/>
                        <a:t>tous les éléments de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715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boolean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containsKey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(Object)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Indique </a:t>
                      </a:r>
                      <a:r>
                        <a:rPr lang="fr-FR" sz="1800" dirty="0"/>
                        <a:t>si la clé est contenue dans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715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boolean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containsValue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(Object)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Indique </a:t>
                      </a:r>
                      <a:r>
                        <a:rPr lang="fr-FR" sz="1800" dirty="0"/>
                        <a:t>si la valeur est contenue dans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entrySet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Renvoie </a:t>
                      </a:r>
                      <a:r>
                        <a:rPr lang="fr-FR" sz="1800" dirty="0"/>
                        <a:t>un ensemble contenant les paires clé/valeur de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Object get(Object)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Renvoie la </a:t>
                      </a:r>
                      <a:r>
                        <a:rPr lang="fr-FR" sz="1800" dirty="0"/>
                        <a:t>valeur associée à la clé fournie en paramètre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715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boolean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isEmpty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Indique </a:t>
                      </a:r>
                      <a:r>
                        <a:rPr lang="fr-FR" sz="1800" dirty="0"/>
                        <a:t>si la collection est vide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keySet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Renvoie un </a:t>
                      </a:r>
                      <a:r>
                        <a:rPr lang="fr-FR" sz="1800" dirty="0"/>
                        <a:t>ensemble contenant les clés de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Object put(Object, Object)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Insère </a:t>
                      </a:r>
                      <a:r>
                        <a:rPr lang="fr-FR" sz="1800" dirty="0"/>
                        <a:t>la clé et sa valeur associée fournies en paramètres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putAll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(Map)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Insère </a:t>
                      </a:r>
                      <a:r>
                        <a:rPr lang="fr-FR" sz="1800" dirty="0"/>
                        <a:t>toutes les clés/valeurs de l'objet fourni en paramètre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Collection values()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Renvoie une </a:t>
                      </a:r>
                      <a:r>
                        <a:rPr lang="fr-FR" sz="1800" dirty="0"/>
                        <a:t>collection qui contient toutes les valeurs des éléments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2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Object remove(Object)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Supprime </a:t>
                      </a:r>
                      <a:r>
                        <a:rPr lang="fr-FR" sz="1800" dirty="0"/>
                        <a:t>l'élément dont la clé est fournie en paramètre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715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size()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Renvoie le </a:t>
                      </a:r>
                      <a:r>
                        <a:rPr lang="fr-FR" sz="1800" dirty="0"/>
                        <a:t>nombre d'éléments de la collection </a:t>
                      </a:r>
                    </a:p>
                  </a:txBody>
                  <a:tcPr marL="27061" marR="27061" marT="27061" marB="270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2920" y="510762"/>
            <a:ext cx="7808985" cy="701731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2920" y="1906607"/>
            <a:ext cx="10652760" cy="4351961"/>
          </a:xfrm>
        </p:spPr>
        <p:txBody>
          <a:bodyPr wrap="square">
            <a:spAutoFit/>
          </a:bodyPr>
          <a:lstStyle/>
          <a:p>
            <a:r>
              <a:rPr lang="fr-FR" dirty="0"/>
              <a:t>Cette classe </a:t>
            </a:r>
            <a:r>
              <a:rPr lang="fr-FR" dirty="0" smtClean="0"/>
              <a:t>implémente </a:t>
            </a:r>
            <a:r>
              <a:rPr lang="fr-FR" dirty="0"/>
              <a:t>l'interface </a:t>
            </a:r>
            <a:r>
              <a:rPr lang="fr-FR" dirty="0" err="1"/>
              <a:t>Map</a:t>
            </a:r>
            <a:r>
              <a:rPr lang="fr-FR" dirty="0"/>
              <a:t>, en utilisant une table hachée.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valeurs ou les clés peuvent être </a:t>
            </a:r>
            <a:r>
              <a:rPr lang="fr-FR" dirty="0" err="1"/>
              <a:t>null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n'y a aucun ordre garanti sur les éléments stockés dans le </a:t>
            </a:r>
            <a:r>
              <a:rPr lang="fr-FR" dirty="0" err="1" smtClean="0"/>
              <a:t>HasMap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L'ordre </a:t>
            </a:r>
            <a:r>
              <a:rPr lang="fr-FR" dirty="0"/>
              <a:t>des éléments n'est pas forcément le même à deux instants différents</a:t>
            </a:r>
            <a:r>
              <a:rPr lang="fr-FR" dirty="0" smtClean="0"/>
              <a:t>.</a:t>
            </a:r>
          </a:p>
          <a:p>
            <a:r>
              <a:rPr lang="fr-FR" dirty="0"/>
              <a:t>Les opérations </a:t>
            </a:r>
            <a:r>
              <a:rPr lang="fr-FR" i="1" dirty="0" err="1"/>
              <a:t>get</a:t>
            </a:r>
            <a:r>
              <a:rPr lang="fr-FR" dirty="0"/>
              <a:t> </a:t>
            </a:r>
            <a:r>
              <a:rPr lang="fr-FR" i="1" dirty="0"/>
              <a:t>et put</a:t>
            </a:r>
            <a:r>
              <a:rPr lang="fr-FR" dirty="0"/>
              <a:t> sont en temps constant. </a:t>
            </a:r>
            <a:endParaRPr lang="fr-FR" dirty="0" smtClean="0"/>
          </a:p>
          <a:p>
            <a:r>
              <a:rPr lang="fr-FR" dirty="0" smtClean="0"/>
              <a:t>La </a:t>
            </a:r>
            <a:r>
              <a:rPr lang="fr-FR" dirty="0"/>
              <a:t>capacité est le nombre de listes.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i="1" dirty="0" err="1"/>
              <a:t>load</a:t>
            </a:r>
            <a:r>
              <a:rPr lang="fr-FR" i="1" dirty="0"/>
              <a:t> factor </a:t>
            </a:r>
            <a:r>
              <a:rPr lang="fr-FR" dirty="0"/>
              <a:t>(0.75 par défaut) est  la limite de remplissage de la table à partir de laquelle la table est automatiquement agrandie. </a:t>
            </a:r>
          </a:p>
        </p:txBody>
      </p:sp>
    </p:spTree>
    <p:extLst>
      <p:ext uri="{BB962C8B-B14F-4D97-AF65-F5344CB8AC3E}">
        <p14:creationId xmlns:p14="http://schemas.microsoft.com/office/powerpoint/2010/main" val="17480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764276" y="0"/>
            <a:ext cx="9226692" cy="701731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 smtClean="0"/>
              <a:t>HashMap</a:t>
            </a:r>
            <a:r>
              <a:rPr lang="en-US" dirty="0" smtClean="0"/>
              <a:t> : </a:t>
            </a:r>
            <a:r>
              <a:rPr lang="en-US" dirty="0" err="1" smtClean="0"/>
              <a:t>Méthodes</a:t>
            </a: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63773" y="953185"/>
          <a:ext cx="11614245" cy="5732403"/>
        </p:xfrm>
        <a:graphic>
          <a:graphicData uri="http://schemas.openxmlformats.org/drawingml/2006/table">
            <a:tbl>
              <a:tblPr/>
              <a:tblGrid>
                <a:gridCol w="3630305"/>
                <a:gridCol w="7983940"/>
              </a:tblGrid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 clear()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Supprime toutes les entrées de la table.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</a:t>
                      </a:r>
                      <a:r>
                        <a:rPr lang="fr-FR" sz="1800" i="1">
                          <a:effectLst/>
                        </a:rPr>
                        <a:t>true</a:t>
                      </a:r>
                      <a:r>
                        <a:rPr lang="fr-FR" sz="1800">
                          <a:effectLst/>
                        </a:rPr>
                        <a:t> si la clé </a:t>
                      </a:r>
                      <a:r>
                        <a:rPr lang="fr-FR" sz="1800" i="1">
                          <a:effectLst/>
                        </a:rPr>
                        <a:t>cle</a:t>
                      </a:r>
                      <a:r>
                        <a:rPr lang="fr-FR" sz="1800">
                          <a:effectLst/>
                        </a:rPr>
                        <a:t> est dans la table et </a:t>
                      </a:r>
                      <a:r>
                        <a:rPr lang="fr-FR" sz="1800" i="1">
                          <a:effectLst/>
                        </a:rPr>
                        <a:t>false</a:t>
                      </a:r>
                      <a:r>
                        <a:rPr lang="fr-FR" sz="1800">
                          <a:effectLst/>
                        </a:rPr>
                        <a:t>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7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containsValue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(Object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</a:t>
                      </a:r>
                      <a:r>
                        <a:rPr lang="fr-FR" sz="1800" i="1">
                          <a:effectLst/>
                        </a:rPr>
                        <a:t>true</a:t>
                      </a:r>
                      <a:r>
                        <a:rPr lang="fr-FR" sz="1800">
                          <a:effectLst/>
                        </a:rPr>
                        <a:t> si la valeur </a:t>
                      </a:r>
                      <a:r>
                        <a:rPr lang="fr-FR" sz="1800" i="1">
                          <a:effectLst/>
                        </a:rPr>
                        <a:t>valeur </a:t>
                      </a:r>
                      <a:r>
                        <a:rPr lang="fr-FR" sz="1800">
                          <a:effectLst/>
                        </a:rPr>
                        <a:t>est dans la table et </a:t>
                      </a:r>
                      <a:r>
                        <a:rPr lang="fr-FR" sz="1800" i="1">
                          <a:effectLst/>
                        </a:rPr>
                        <a:t>false</a:t>
                      </a:r>
                      <a:r>
                        <a:rPr lang="fr-FR" sz="1800">
                          <a:effectLst/>
                        </a:rPr>
                        <a:t>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Set&lt;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Map.entry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&lt;K, V&gt;&gt;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entrySet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une vue </a:t>
                      </a:r>
                      <a:r>
                        <a:rPr lang="fr-FR" sz="1800" i="1">
                          <a:effectLst/>
                        </a:rPr>
                        <a:t>Set</a:t>
                      </a:r>
                      <a:r>
                        <a:rPr lang="fr-FR" sz="1800">
                          <a:effectLst/>
                        </a:rPr>
                        <a:t> de la table Hachée.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5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get(Object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la valeur associée à la clé </a:t>
                      </a:r>
                      <a:r>
                        <a:rPr lang="fr-FR" sz="1800" i="1">
                          <a:effectLst/>
                        </a:rPr>
                        <a:t>cle</a:t>
                      </a:r>
                      <a:r>
                        <a:rPr lang="fr-FR" sz="1800">
                          <a:effectLst/>
                        </a:rPr>
                        <a:t> si cette clé existe dans la table, et </a:t>
                      </a:r>
                      <a:r>
                        <a:rPr lang="fr-FR" sz="1800" i="1">
                          <a:effectLst/>
                        </a:rPr>
                        <a:t>null</a:t>
                      </a:r>
                      <a:r>
                        <a:rPr lang="fr-FR" sz="1800">
                          <a:effectLst/>
                        </a:rPr>
                        <a:t>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</a:t>
                      </a:r>
                      <a:r>
                        <a:rPr lang="fr-FR" sz="1800" i="1">
                          <a:effectLst/>
                        </a:rPr>
                        <a:t>true</a:t>
                      </a:r>
                      <a:r>
                        <a:rPr lang="fr-FR" sz="1800">
                          <a:effectLst/>
                        </a:rPr>
                        <a:t> si la table hachée est vide et </a:t>
                      </a:r>
                      <a:r>
                        <a:rPr lang="fr-FR" sz="1800" i="1">
                          <a:effectLst/>
                        </a:rPr>
                        <a:t>false</a:t>
                      </a:r>
                      <a:r>
                        <a:rPr lang="fr-FR" sz="1800">
                          <a:effectLst/>
                        </a:rPr>
                        <a:t>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Set&lt;K&gt;keySet()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</a:rPr>
                        <a:t>Retourne une vue </a:t>
                      </a:r>
                      <a:r>
                        <a:rPr lang="fr-FR" sz="1800" i="1">
                          <a:effectLst/>
                        </a:rPr>
                        <a:t>Set</a:t>
                      </a:r>
                      <a:r>
                        <a:rPr lang="fr-FR" sz="1800">
                          <a:effectLst/>
                        </a:rPr>
                        <a:t> sur le clés de la table hachée.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3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put(K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V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Associe la </a:t>
                      </a:r>
                      <a:r>
                        <a:rPr lang="fr-FR" sz="1800" i="1" dirty="0" err="1">
                          <a:effectLst/>
                        </a:rPr>
                        <a:t>cle</a:t>
                      </a:r>
                      <a:r>
                        <a:rPr lang="fr-FR" sz="1800" dirty="0">
                          <a:effectLst/>
                        </a:rPr>
                        <a:t> et la </a:t>
                      </a:r>
                      <a:r>
                        <a:rPr lang="fr-FR" sz="1800" i="1" dirty="0">
                          <a:effectLst/>
                        </a:rPr>
                        <a:t>valeur</a:t>
                      </a:r>
                      <a:r>
                        <a:rPr lang="fr-FR" sz="1800" dirty="0">
                          <a:effectLst/>
                        </a:rPr>
                        <a:t> dans la table hachée. Si la clé était déjà présente, la valeur est remplacée. Retourne </a:t>
                      </a:r>
                      <a:r>
                        <a:rPr lang="fr-FR" sz="1800" i="1" dirty="0" err="1">
                          <a:effectLst/>
                        </a:rPr>
                        <a:t>null</a:t>
                      </a:r>
                      <a:r>
                        <a:rPr lang="fr-FR" sz="1800" dirty="0">
                          <a:effectLst/>
                        </a:rPr>
                        <a:t> si la clé n'était pas déjà présente dans la table hachée, et l'ancienne valeur associée à la clé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7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putAll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(Map&lt;? extends K, ? extends V&gt; m)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Ajoute (</a:t>
                      </a:r>
                      <a:r>
                        <a:rPr lang="fr-FR" sz="1800" i="1" dirty="0">
                          <a:effectLst/>
                        </a:rPr>
                        <a:t>put) à la table hachée tous les couples (</a:t>
                      </a:r>
                      <a:r>
                        <a:rPr lang="fr-FR" sz="1800" i="1" dirty="0" err="1">
                          <a:effectLst/>
                        </a:rPr>
                        <a:t>cle</a:t>
                      </a:r>
                      <a:r>
                        <a:rPr lang="fr-FR" sz="1800" i="1" dirty="0">
                          <a:effectLst/>
                        </a:rPr>
                        <a:t>, valeur) contenus dans le </a:t>
                      </a:r>
                      <a:r>
                        <a:rPr lang="fr-FR" sz="1800" i="1" dirty="0" err="1">
                          <a:effectLst/>
                        </a:rPr>
                        <a:t>Map</a:t>
                      </a:r>
                      <a:r>
                        <a:rPr lang="fr-FR" sz="1800" i="1" dirty="0">
                          <a:effectLst/>
                        </a:rPr>
                        <a:t> m.</a:t>
                      </a:r>
                      <a:endParaRPr lang="fr-FR" sz="1800" dirty="0">
                        <a:effectLst/>
                      </a:endParaRP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7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remove(Object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Enlève de la table hachée l'entrée associée à </a:t>
                      </a:r>
                      <a:r>
                        <a:rPr lang="fr-FR" sz="1800" i="1" dirty="0" err="1">
                          <a:effectLst/>
                        </a:rPr>
                        <a:t>cle</a:t>
                      </a:r>
                      <a:r>
                        <a:rPr lang="fr-FR" sz="1800" dirty="0">
                          <a:effectLst/>
                        </a:rPr>
                        <a:t>, et retourne la </a:t>
                      </a:r>
                      <a:r>
                        <a:rPr lang="fr-FR" sz="1800" i="1" dirty="0">
                          <a:effectLst/>
                        </a:rPr>
                        <a:t>valeur</a:t>
                      </a:r>
                      <a:r>
                        <a:rPr lang="fr-FR" sz="1800" dirty="0">
                          <a:effectLst/>
                        </a:rPr>
                        <a:t> associée à </a:t>
                      </a:r>
                      <a:r>
                        <a:rPr lang="fr-FR" sz="1800" i="1" dirty="0" err="1">
                          <a:effectLst/>
                        </a:rPr>
                        <a:t>cle</a:t>
                      </a:r>
                      <a:r>
                        <a:rPr lang="fr-FR" sz="1800" dirty="0">
                          <a:effectLst/>
                        </a:rPr>
                        <a:t> si la clé est présente dans la table hachée, et </a:t>
                      </a:r>
                      <a:r>
                        <a:rPr lang="fr-FR" sz="1800" i="1" dirty="0" err="1">
                          <a:effectLst/>
                        </a:rPr>
                        <a:t>null</a:t>
                      </a:r>
                      <a:r>
                        <a:rPr lang="fr-FR" sz="1800" dirty="0">
                          <a:effectLst/>
                        </a:rPr>
                        <a:t> sinon.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Retourne le nombre d'entrées de la table hachée.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Collection&lt;V&gt;values()</a:t>
                      </a:r>
                    </a:p>
                  </a:txBody>
                  <a:tcPr marL="12768" marR="12768" marT="12768" marB="12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</a:rPr>
                        <a:t>Retourne une vue Collection de l'ensemble des valeurs de la table hachée.</a:t>
                      </a:r>
                    </a:p>
                  </a:txBody>
                  <a:tcPr marL="12768" marR="12768" marT="12768" marB="1276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36CC-1D04-4342-A972-71B5ED558056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6562" y="244860"/>
            <a:ext cx="54545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(303,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"See Other"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(404,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mapErrors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status301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(301);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"301: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status301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"200"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"Http status 200"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"Found status OK"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95832" y="24486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"Removed value: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removedValue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"Map before: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(304,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"No Changes"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"Map after: 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mapHttpErrors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"No Error"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"Have HTTP Errors"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5841244" y="0"/>
            <a:ext cx="1" cy="6858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87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2164</Words>
  <Application>Microsoft Office PowerPoint</Application>
  <PresentationFormat>Grand écran</PresentationFormat>
  <Paragraphs>371</Paragraphs>
  <Slides>20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Lucida Sans Unicode</vt:lpstr>
      <vt:lpstr>Tahoma</vt:lpstr>
      <vt:lpstr>Times New Roman</vt:lpstr>
      <vt:lpstr>Wingdings</vt:lpstr>
      <vt:lpstr>Thème Office</vt:lpstr>
      <vt:lpstr>Chapitre 8- Map</vt:lpstr>
      <vt:lpstr>Objectifs </vt:lpstr>
      <vt:lpstr>Map</vt:lpstr>
      <vt:lpstr>Map&lt;K,V&gt;</vt:lpstr>
      <vt:lpstr>Map&lt;K,V&gt;</vt:lpstr>
      <vt:lpstr>Map&lt;K,V&gt;:Méthodes</vt:lpstr>
      <vt:lpstr>HashMap</vt:lpstr>
      <vt:lpstr>HashMap : Méthodes</vt:lpstr>
      <vt:lpstr>Présentation PowerPoint</vt:lpstr>
      <vt:lpstr>Présentation PowerPoint</vt:lpstr>
      <vt:lpstr>Présentation PowerPoint</vt:lpstr>
      <vt:lpstr>SortedMap&lt;K,V&gt;</vt:lpstr>
      <vt:lpstr>SortedMap&lt;K,V&gt; : Méthodes</vt:lpstr>
      <vt:lpstr>TreeMap&lt;K,V&gt;</vt:lpstr>
      <vt:lpstr>Présentation PowerPoint</vt:lpstr>
      <vt:lpstr>Présentation PowerPoint</vt:lpstr>
      <vt:lpstr>Hashtable</vt:lpstr>
      <vt:lpstr>Hashtable : Méthodes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7- Collection</dc:title>
  <dc:creator>h</dc:creator>
  <cp:lastModifiedBy>h</cp:lastModifiedBy>
  <cp:revision>38</cp:revision>
  <dcterms:created xsi:type="dcterms:W3CDTF">2019-12-22T09:43:40Z</dcterms:created>
  <dcterms:modified xsi:type="dcterms:W3CDTF">2019-12-29T21:43:12Z</dcterms:modified>
</cp:coreProperties>
</file>