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320" r:id="rId4"/>
    <p:sldId id="319" r:id="rId5"/>
    <p:sldId id="294" r:id="rId6"/>
    <p:sldId id="296" r:id="rId7"/>
    <p:sldId id="297" r:id="rId8"/>
    <p:sldId id="313" r:id="rId9"/>
    <p:sldId id="315" r:id="rId10"/>
    <p:sldId id="298" r:id="rId11"/>
    <p:sldId id="299" r:id="rId12"/>
    <p:sldId id="317" r:id="rId13"/>
    <p:sldId id="300" r:id="rId14"/>
    <p:sldId id="321" r:id="rId15"/>
    <p:sldId id="322" r:id="rId16"/>
    <p:sldId id="323" r:id="rId17"/>
    <p:sldId id="324" r:id="rId18"/>
    <p:sldId id="303" r:id="rId19"/>
    <p:sldId id="304" r:id="rId20"/>
    <p:sldId id="305" r:id="rId21"/>
    <p:sldId id="306" r:id="rId22"/>
    <p:sldId id="308" r:id="rId23"/>
    <p:sldId id="309" r:id="rId24"/>
    <p:sldId id="310" r:id="rId25"/>
    <p:sldId id="318" r:id="rId26"/>
    <p:sldId id="311" r:id="rId27"/>
    <p:sldId id="326" r:id="rId28"/>
    <p:sldId id="32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1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8753-46C1-4A32-ADC2-A7A6AE0DA11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JDBC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CBEC-7E61-49DE-8241-D636F8EA7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58594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4CD51-0634-47DA-B538-A8FCE0A2ADB8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JDBC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E3C8E-1D5E-428F-99B8-771008E56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456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3C8E-1D5E-428F-99B8-771008E56BD6}" type="slidenum">
              <a:rPr lang="fr-FR" smtClean="0"/>
              <a:t>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JDBC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41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7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6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03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36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24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91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78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3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5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7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61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8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5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25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7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1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2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62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4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0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32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3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4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934-966A-4D7D-9B65-0C08340195D5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4076-051A-46EB-9033-9B19179C9F50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1359-5BEB-43A5-9DFD-D786FCFA74ED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2BB8-1020-4DC5-B5D2-13C889956D56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24FD-DB86-4ECB-8118-86773B2F3A7D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62EC-3857-41F1-A769-E1D27331E4AC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53FD-46F5-4269-9A77-B96C96665AF5}" type="datetime1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ACC3-6FC7-407A-B3E7-8C5F13A0629D}" type="datetime1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F0DA-BF1A-4337-BC47-D62C890EDB94}" type="datetime1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733E-37BE-42B9-9B6B-0B3F609631B8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9FA0-55E9-4392-BE31-9CFF3E5A997D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B750-496E-44B7-BB50-3F0BA8C5FF99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95600"/>
            <a:ext cx="7772400" cy="1828800"/>
          </a:xfrm>
        </p:spPr>
        <p:txBody>
          <a:bodyPr>
            <a:normAutofit/>
          </a:bodyPr>
          <a:lstStyle/>
          <a:p>
            <a:r>
              <a:rPr lang="fr-FR" dirty="0" smtClean="0"/>
              <a:t>Chapitre 4: </a:t>
            </a:r>
            <a:br>
              <a:rPr lang="fr-FR" dirty="0" smtClean="0"/>
            </a:br>
            <a:r>
              <a:rPr lang="fr-FR" dirty="0" err="1" smtClean="0"/>
              <a:t>Enum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54110"/>
            <a:ext cx="6400800" cy="1752600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chemeClr val="tx1"/>
                </a:solidFill>
              </a:rPr>
              <a:t>Java Avancé</a:t>
            </a:r>
            <a:endParaRPr lang="fr-FR" sz="6600" b="1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6700" y="584991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Pr: A.IDALENE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620000" y="584991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EMSI - 4IIR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1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/>
              <a:t>et champs static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373249" y="1674914"/>
            <a:ext cx="8586663" cy="216059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Les </a:t>
            </a:r>
            <a:r>
              <a:rPr lang="en-US" dirty="0" err="1"/>
              <a:t>constructeurs</a:t>
            </a:r>
            <a:r>
              <a:rPr lang="en-US" dirty="0"/>
              <a:t> ne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smtClean="0"/>
              <a:t>pas </a:t>
            </a:r>
            <a:r>
              <a:rPr lang="en-US" dirty="0" err="1" smtClean="0"/>
              <a:t>accéder</a:t>
            </a:r>
            <a:r>
              <a:rPr lang="en-US" dirty="0" smtClean="0"/>
              <a:t> </a:t>
            </a:r>
            <a:r>
              <a:rPr lang="en-US" dirty="0"/>
              <a:t>aux champs </a:t>
            </a:r>
            <a:r>
              <a:rPr lang="en-US" dirty="0" err="1" smtClean="0"/>
              <a:t>statiques</a:t>
            </a:r>
            <a:r>
              <a:rPr lang="en-US" dirty="0" smtClean="0"/>
              <a:t>;</a:t>
            </a:r>
            <a:endParaRPr lang="en-US" dirty="0"/>
          </a:p>
          <a:p>
            <a:pPr lvl="0"/>
            <a:r>
              <a:rPr lang="en-US" dirty="0" err="1"/>
              <a:t>Utiliser</a:t>
            </a:r>
            <a:r>
              <a:rPr lang="en-US" dirty="0"/>
              <a:t> un bloc static (qui sera </a:t>
            </a:r>
            <a:r>
              <a:rPr lang="en-US" dirty="0" err="1"/>
              <a:t>exécuté</a:t>
            </a:r>
            <a:r>
              <a:rPr lang="en-US" dirty="0"/>
              <a:t> après </a:t>
            </a:r>
            <a:r>
              <a:rPr lang="en-US" dirty="0" err="1"/>
              <a:t>l'initialisation</a:t>
            </a:r>
            <a:r>
              <a:rPr lang="en-US" dirty="0"/>
              <a:t> des champs de </a:t>
            </a:r>
            <a:r>
              <a:rPr lang="en-US" dirty="0" err="1"/>
              <a:t>l'enum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5931" y="3962400"/>
            <a:ext cx="890129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Couleur {</a:t>
            </a:r>
          </a:p>
          <a:p>
            <a:r>
              <a:rPr lang="fr-FR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ROUGE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NOIR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BLEU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GRIS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Map&lt;Integer,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Couleur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mapStatic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= </a:t>
            </a:r>
            <a:r>
              <a:rPr lang="en-US" sz="2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Couleur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FR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fr-FR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mapStatic</a:t>
            </a:r>
            <a:r>
              <a:rPr lang="fr-FR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(ordinal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fr-FR" sz="2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fr-FR" sz="2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b="1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2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erreur de compilation</a:t>
            </a:r>
          </a:p>
          <a:p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fr-FR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342751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75643"/>
            <a:ext cx="7808165" cy="1145215"/>
          </a:xfrm>
        </p:spPr>
        <p:txBody>
          <a:bodyPr/>
          <a:lstStyle/>
          <a:p>
            <a:pPr lvl="0"/>
            <a:r>
              <a:rPr lang="en-US" dirty="0" err="1"/>
              <a:t>Constructeur</a:t>
            </a:r>
            <a:r>
              <a:rPr lang="en-US" dirty="0"/>
              <a:t> d'un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906766"/>
            <a:ext cx="7808165" cy="1765009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Un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 smtClean="0"/>
              <a:t>contenir</a:t>
            </a:r>
            <a:r>
              <a:rPr lang="en-US" dirty="0" smtClean="0"/>
              <a:t> des </a:t>
            </a:r>
            <a:r>
              <a:rPr lang="en-US" dirty="0" err="1" smtClean="0"/>
              <a:t>constructeurs</a:t>
            </a:r>
            <a:r>
              <a:rPr lang="en-US" dirty="0" smtClean="0"/>
              <a:t>;</a:t>
            </a:r>
            <a:endParaRPr lang="en-US" dirty="0"/>
          </a:p>
          <a:p>
            <a:pPr lvl="0"/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private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smtClean="0"/>
              <a:t>package;</a:t>
            </a:r>
            <a:endParaRPr lang="en-US" dirty="0"/>
          </a:p>
          <a:p>
            <a:pPr lvl="0"/>
            <a:r>
              <a:rPr lang="en-US" dirty="0"/>
              <a:t>Les </a:t>
            </a:r>
            <a:r>
              <a:rPr lang="en-US" dirty="0" err="1"/>
              <a:t>parenthèses</a:t>
            </a:r>
            <a:r>
              <a:rPr lang="en-US" dirty="0"/>
              <a:t>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obligatoire</a:t>
            </a:r>
            <a:r>
              <a:rPr lang="en-US" dirty="0"/>
              <a:t> pour </a:t>
            </a:r>
            <a:r>
              <a:rPr lang="en-US" dirty="0" err="1"/>
              <a:t>appeler</a:t>
            </a:r>
            <a:r>
              <a:rPr lang="en-US" dirty="0"/>
              <a:t> le </a:t>
            </a:r>
            <a:r>
              <a:rPr lang="en-US" dirty="0" err="1"/>
              <a:t>constructeur</a:t>
            </a:r>
            <a:r>
              <a:rPr lang="en-US" dirty="0"/>
              <a:t> sans </a:t>
            </a:r>
            <a:r>
              <a:rPr lang="en-US" dirty="0" err="1" smtClean="0"/>
              <a:t>paramètre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75643"/>
            <a:ext cx="7808165" cy="1145215"/>
          </a:xfrm>
        </p:spPr>
        <p:txBody>
          <a:bodyPr/>
          <a:lstStyle/>
          <a:p>
            <a:pPr lvl="0"/>
            <a:r>
              <a:rPr lang="en-US" dirty="0" err="1"/>
              <a:t>Constructeur</a:t>
            </a:r>
            <a:r>
              <a:rPr lang="en-US" dirty="0"/>
              <a:t> d'un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225689"/>
            <a:ext cx="92717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Age {</a:t>
            </a:r>
          </a:p>
          <a:p>
            <a:pPr lvl="1"/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JEUNE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AUTRE_JEUNE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MURE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(30),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(50),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VIEUX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(70);</a:t>
            </a:r>
          </a:p>
          <a:p>
            <a:pPr lvl="1"/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r-FR" sz="2400" b="1" dirty="0">
              <a:latin typeface="Consolas" panose="020B0609020204030204" pitchFamily="49" charset="0"/>
            </a:endParaRPr>
          </a:p>
          <a:p>
            <a:pPr lvl="1"/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Age()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(20); 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Age(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r-FR" sz="2400" b="1" dirty="0"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JEUNE</a:t>
            </a:r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20</a:t>
            </a:r>
          </a:p>
          <a:p>
            <a:pPr lvl="2"/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AUTRE_JEUNE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20</a:t>
            </a:r>
          </a:p>
          <a:p>
            <a:pPr lvl="2"/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MURE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30</a:t>
            </a:r>
          </a:p>
          <a:p>
            <a:pPr lvl="2"/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50</a:t>
            </a:r>
          </a:p>
          <a:p>
            <a:pPr lvl="2"/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VIEUX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70</a:t>
            </a:r>
          </a:p>
          <a:p>
            <a:pPr lvl="1"/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080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75643"/>
            <a:ext cx="7808165" cy="1145215"/>
          </a:xfrm>
        </p:spPr>
        <p:txBody>
          <a:bodyPr/>
          <a:lstStyle/>
          <a:p>
            <a:pPr lvl="0"/>
            <a:r>
              <a:rPr lang="en-US"/>
              <a:t>Méthodes générées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63769" y="1420858"/>
            <a:ext cx="8458200" cy="46552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Tous</a:t>
            </a:r>
            <a:r>
              <a:rPr lang="en-US" dirty="0"/>
              <a:t> les types </a:t>
            </a:r>
            <a:r>
              <a:rPr lang="en-US" dirty="0" err="1"/>
              <a:t>énumérés</a:t>
            </a:r>
            <a:r>
              <a:rPr lang="en-US" dirty="0"/>
              <a:t> </a:t>
            </a:r>
            <a:r>
              <a:rPr lang="en-US" dirty="0" err="1"/>
              <a:t>possèdent</a:t>
            </a:r>
            <a:r>
              <a:rPr lang="en-US" dirty="0"/>
              <a:t>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en-US" dirty="0" err="1"/>
              <a:t>méthodes</a:t>
            </a:r>
            <a:r>
              <a:rPr lang="en-US" dirty="0"/>
              <a:t> </a:t>
            </a:r>
            <a:r>
              <a:rPr lang="en-US" dirty="0" err="1"/>
              <a:t>statiques</a:t>
            </a:r>
            <a:r>
              <a:rPr lang="en-US" dirty="0"/>
              <a:t> </a:t>
            </a:r>
            <a:r>
              <a:rPr lang="en-US" dirty="0" err="1"/>
              <a:t>générées</a:t>
            </a:r>
            <a:r>
              <a:rPr lang="en-US" dirty="0"/>
              <a:t> par le </a:t>
            </a:r>
            <a:r>
              <a:rPr lang="en-US" dirty="0" err="1" smtClean="0"/>
              <a:t>compilateur</a:t>
            </a:r>
            <a:r>
              <a:rPr lang="en-US" dirty="0" smtClean="0"/>
              <a:t>:</a:t>
            </a:r>
          </a:p>
          <a:p>
            <a:pPr lvl="1"/>
            <a:r>
              <a:rPr lang="en-US" i="1" u="sng" dirty="0" err="1" smtClean="0"/>
              <a:t>TypeEnuméré</a:t>
            </a:r>
            <a:r>
              <a:rPr lang="en-US" u="sng" dirty="0"/>
              <a:t>[] </a:t>
            </a:r>
            <a:r>
              <a:rPr lang="en-US" b="1" u="sng" dirty="0"/>
              <a:t>values</a:t>
            </a:r>
            <a:r>
              <a:rPr lang="en-US" u="sng" dirty="0" smtClean="0"/>
              <a:t>() </a:t>
            </a:r>
            <a:endParaRPr lang="en-US" dirty="0"/>
          </a:p>
          <a:p>
            <a:pPr lvl="1"/>
            <a:r>
              <a:rPr lang="en-US" i="1" u="sng" dirty="0" err="1"/>
              <a:t>TypeEnuméré</a:t>
            </a:r>
            <a:r>
              <a:rPr lang="en-US" u="sng" dirty="0"/>
              <a:t> </a:t>
            </a:r>
            <a:r>
              <a:rPr lang="en-US" b="1" u="sng" dirty="0" err="1"/>
              <a:t>valueOf</a:t>
            </a:r>
            <a:r>
              <a:rPr lang="en-US" u="sng" dirty="0"/>
              <a:t>(String </a:t>
            </a:r>
            <a:r>
              <a:rPr lang="en-US" u="sng" dirty="0" smtClean="0"/>
              <a:t>name)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Méthode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446348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Civilite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civilites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Civilite.values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 smtClean="0">
                <a:latin typeface="Consolas" panose="020B0609020204030204" pitchFamily="49" charset="0"/>
              </a:rPr>
              <a:t>}</a:t>
            </a:r>
            <a:endParaRPr lang="fr-FR" sz="2400" b="1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479118"/>
            <a:ext cx="838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La méthode </a:t>
            </a:r>
            <a:r>
              <a:rPr lang="en-US" sz="2800" dirty="0"/>
              <a:t>values()</a:t>
            </a:r>
            <a:r>
              <a:rPr lang="fr-FR" sz="2800" dirty="0" smtClean="0"/>
              <a:t> </a:t>
            </a:r>
            <a:r>
              <a:rPr lang="en-US" sz="2800" dirty="0" err="1"/>
              <a:t>Renvoie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copie</a:t>
            </a:r>
            <a:r>
              <a:rPr lang="en-US" sz="2800" dirty="0"/>
              <a:t> d'un tableau </a:t>
            </a:r>
            <a:r>
              <a:rPr lang="en-US" sz="2800" dirty="0" err="1"/>
              <a:t>contenant</a:t>
            </a:r>
            <a:r>
              <a:rPr lang="en-US" sz="2800" dirty="0"/>
              <a:t> </a:t>
            </a:r>
            <a:r>
              <a:rPr lang="en-US" sz="2800" dirty="0" err="1"/>
              <a:t>toutes</a:t>
            </a:r>
            <a:r>
              <a:rPr lang="en-US" sz="2800" dirty="0"/>
              <a:t> les </a:t>
            </a:r>
            <a:r>
              <a:rPr lang="en-US" sz="2800" dirty="0" err="1"/>
              <a:t>valeurs</a:t>
            </a:r>
            <a:r>
              <a:rPr lang="en-US" sz="2800" dirty="0"/>
              <a:t> de </a:t>
            </a:r>
            <a:r>
              <a:rPr lang="en-US" sz="2800" dirty="0" err="1"/>
              <a:t>l'énumération</a:t>
            </a:r>
            <a:r>
              <a:rPr lang="en-US" sz="2800" dirty="0"/>
              <a:t> avec le </a:t>
            </a:r>
            <a:r>
              <a:rPr lang="en-US" sz="2800" dirty="0" err="1"/>
              <a:t>même</a:t>
            </a:r>
            <a:r>
              <a:rPr lang="en-US" sz="2800" dirty="0"/>
              <a:t> </a:t>
            </a:r>
            <a:r>
              <a:rPr lang="en-US" sz="2800" dirty="0" err="1"/>
              <a:t>ordre</a:t>
            </a:r>
            <a:r>
              <a:rPr lang="en-US" sz="2800" dirty="0"/>
              <a:t> de declaration;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6205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alueOf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578" y="4402921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Civilite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civilite1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Civilite.valueOf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"MONSIEUR</a:t>
            </a:r>
            <a:r>
              <a:rPr lang="fr-FR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Civilite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civilite2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fr-FR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Enum.valueOf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Civilite.</a:t>
            </a:r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"MONSIEUR</a:t>
            </a:r>
            <a:r>
              <a:rPr lang="fr-FR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 smtClean="0">
                <a:latin typeface="Consolas" panose="020B0609020204030204" pitchFamily="49" charset="0"/>
              </a:rPr>
              <a:t>}</a:t>
            </a:r>
            <a:endParaRPr lang="fr-FR" sz="2400" b="1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479118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La méthode </a:t>
            </a:r>
            <a:r>
              <a:rPr lang="en-US" sz="2800" b="1" dirty="0" err="1" smtClean="0"/>
              <a:t>valueOf</a:t>
            </a:r>
            <a:r>
              <a:rPr lang="en-US" sz="2800" dirty="0" smtClean="0"/>
              <a:t>(String </a:t>
            </a:r>
            <a:r>
              <a:rPr lang="en-US" sz="2800" dirty="0"/>
              <a:t>name) : </a:t>
            </a:r>
            <a:r>
              <a:rPr lang="en-US" sz="2800" dirty="0" err="1"/>
              <a:t>Renvoie</a:t>
            </a:r>
            <a:r>
              <a:rPr lang="en-US" sz="2800" dirty="0"/>
              <a:t> la </a:t>
            </a:r>
            <a:r>
              <a:rPr lang="en-US" sz="2800" dirty="0" err="1"/>
              <a:t>valeur</a:t>
            </a:r>
            <a:r>
              <a:rPr lang="en-US" sz="2800" dirty="0"/>
              <a:t> de </a:t>
            </a:r>
            <a:r>
              <a:rPr lang="en-US" sz="2800" dirty="0" err="1"/>
              <a:t>l'énumération</a:t>
            </a:r>
            <a:r>
              <a:rPr lang="en-US" sz="2800" dirty="0"/>
              <a:t> </a:t>
            </a:r>
            <a:r>
              <a:rPr lang="en-US" sz="2800" dirty="0" err="1"/>
              <a:t>dont</a:t>
            </a:r>
            <a:r>
              <a:rPr lang="en-US" sz="2800" dirty="0"/>
              <a:t> le nom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smtClean="0"/>
              <a:t>name;</a:t>
            </a:r>
          </a:p>
          <a:p>
            <a:r>
              <a:rPr lang="fr-FR" sz="2800" dirty="0" smtClean="0"/>
              <a:t>Il </a:t>
            </a:r>
            <a:r>
              <a:rPr lang="fr-FR" sz="2800" dirty="0"/>
              <a:t>existe deux versions de cette </a:t>
            </a:r>
            <a:r>
              <a:rPr lang="fr-FR" sz="2800" dirty="0" smtClean="0"/>
              <a:t>méthode: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smtClean="0"/>
              <a:t>La </a:t>
            </a:r>
            <a:r>
              <a:rPr lang="fr-FR" sz="2800" dirty="0"/>
              <a:t>première est définie dans la classe </a:t>
            </a:r>
            <a:r>
              <a:rPr lang="fr-FR" sz="2800" dirty="0" smtClean="0"/>
              <a:t>énumération;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La deuxième est définie dans la classe </a:t>
            </a:r>
            <a:r>
              <a:rPr lang="fr-FR" sz="2800" dirty="0" err="1"/>
              <a:t>Enum</a:t>
            </a:r>
            <a:r>
              <a:rPr lang="fr-FR" sz="2800" dirty="0"/>
              <a:t>, et prend le nom de l'énumération en paramètre.</a:t>
            </a:r>
          </a:p>
        </p:txBody>
      </p:sp>
    </p:spTree>
    <p:extLst>
      <p:ext uri="{BB962C8B-B14F-4D97-AF65-F5344CB8AC3E}">
        <p14:creationId xmlns:p14="http://schemas.microsoft.com/office/powerpoint/2010/main" val="12419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EnumSet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807" y="137160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Un </a:t>
            </a:r>
            <a:r>
              <a:rPr lang="fr-FR" sz="2800" dirty="0" err="1"/>
              <a:t>EnumSet</a:t>
            </a:r>
            <a:r>
              <a:rPr lang="fr-FR" sz="2800" i="1" dirty="0"/>
              <a:t> </a:t>
            </a:r>
            <a:r>
              <a:rPr lang="fr-FR" sz="2800" dirty="0"/>
              <a:t>est une collection </a:t>
            </a:r>
            <a:r>
              <a:rPr lang="fr-FR" sz="2800" dirty="0" smtClean="0"/>
              <a:t>de type </a:t>
            </a:r>
            <a:r>
              <a:rPr lang="fr-FR" sz="2800" i="1" dirty="0" smtClean="0"/>
              <a:t>Set </a:t>
            </a:r>
            <a:r>
              <a:rPr lang="fr-FR" sz="2800" dirty="0"/>
              <a:t>pour travailler avec les classes </a:t>
            </a:r>
            <a:r>
              <a:rPr lang="fr-FR" sz="2800" i="1" dirty="0" err="1" smtClean="0"/>
              <a:t>enum</a:t>
            </a:r>
            <a:r>
              <a:rPr lang="fr-FR" sz="2800" i="1" dirty="0" smtClean="0"/>
              <a:t>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Il </a:t>
            </a:r>
            <a:r>
              <a:rPr lang="fr-FR" sz="2800" dirty="0"/>
              <a:t>implémente l’interface </a:t>
            </a:r>
            <a:r>
              <a:rPr lang="fr-FR" sz="2800" i="1" dirty="0"/>
              <a:t>Set </a:t>
            </a:r>
            <a:r>
              <a:rPr lang="fr-FR" sz="2800" dirty="0"/>
              <a:t>et </a:t>
            </a:r>
            <a:r>
              <a:rPr lang="fr-FR" sz="2800" dirty="0" smtClean="0"/>
              <a:t>s’étend </a:t>
            </a:r>
            <a:r>
              <a:rPr lang="fr-FR" sz="2800" dirty="0"/>
              <a:t>de </a:t>
            </a:r>
            <a:r>
              <a:rPr lang="fr-FR" sz="2800" i="1" dirty="0" err="1"/>
              <a:t>AbstractSet</a:t>
            </a:r>
            <a:r>
              <a:rPr lang="fr-FR" sz="2800" i="1" dirty="0"/>
              <a:t> </a:t>
            </a:r>
            <a:r>
              <a:rPr lang="fr-FR" sz="28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Autrement dit : une </a:t>
            </a:r>
            <a:r>
              <a:rPr lang="fr-FR" sz="2800" dirty="0" err="1" smtClean="0"/>
              <a:t>EnumSet</a:t>
            </a:r>
            <a:r>
              <a:rPr lang="fr-FR" sz="2800" dirty="0" smtClean="0"/>
              <a:t> </a:t>
            </a:r>
            <a:r>
              <a:rPr lang="fr-FR" sz="2800" dirty="0"/>
              <a:t>est une classe abstraite fournie dans le but de créer des Set dont les éléments sont des objets </a:t>
            </a:r>
            <a:r>
              <a:rPr lang="fr-FR" sz="2800" dirty="0" smtClean="0"/>
              <a:t>énumérés;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EnumSet</a:t>
            </a:r>
            <a:r>
              <a:rPr lang="en-US" sz="2800" dirty="0"/>
              <a:t> </a:t>
            </a:r>
            <a:r>
              <a:rPr lang="fr-FR" sz="2800" dirty="0"/>
              <a:t>propose des méthodes </a:t>
            </a:r>
            <a:r>
              <a:rPr lang="fr-FR" sz="2800" dirty="0" smtClean="0"/>
              <a:t>statiques;</a:t>
            </a:r>
          </a:p>
          <a:p>
            <a:endParaRPr lang="fr-FR" sz="2800" dirty="0" smtClean="0"/>
          </a:p>
          <a:p>
            <a:r>
              <a:rPr lang="fr-FR" sz="2800" dirty="0" smtClean="0"/>
              <a:t>Utilisez </a:t>
            </a:r>
            <a:r>
              <a:rPr lang="fr-FR" sz="2800" dirty="0" err="1" smtClean="0"/>
              <a:t>EnumSet</a:t>
            </a:r>
            <a:r>
              <a:rPr lang="fr-FR" sz="2800" dirty="0" smtClean="0"/>
              <a:t> lorsque vous stockez </a:t>
            </a:r>
            <a:r>
              <a:rPr lang="fr-FR" sz="2800" dirty="0"/>
              <a:t>des valeurs de </a:t>
            </a:r>
            <a:r>
              <a:rPr lang="fr-FR" sz="2800" dirty="0" smtClean="0"/>
              <a:t>type </a:t>
            </a:r>
            <a:r>
              <a:rPr lang="fr-FR" sz="2800" dirty="0" err="1" smtClean="0"/>
              <a:t>enum</a:t>
            </a:r>
            <a:r>
              <a:rPr lang="fr-FR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49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EnumSet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" y="132102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La méthode </a:t>
            </a:r>
            <a:r>
              <a:rPr lang="fr-FR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EnumSet</a:t>
            </a:r>
            <a:r>
              <a:rPr lang="fr-FR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fr-FR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EnumSet.</a:t>
            </a:r>
            <a:r>
              <a:rPr lang="fr-FR" sz="2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allOf</a:t>
            </a:r>
            <a:r>
              <a:rPr lang="fr-FR" sz="2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endParaRPr lang="fr-FR" sz="2800" dirty="0" smtClean="0"/>
          </a:p>
          <a:p>
            <a:r>
              <a:rPr lang="fr-FR" sz="2800" dirty="0" smtClean="0"/>
              <a:t>retourne un </a:t>
            </a:r>
            <a:r>
              <a:rPr lang="fr-FR" sz="2800" dirty="0" err="1" smtClean="0"/>
              <a:t>EnumSet</a:t>
            </a:r>
            <a:r>
              <a:rPr lang="fr-FR" sz="2800" dirty="0" smtClean="0"/>
              <a:t> contenant </a:t>
            </a:r>
            <a:r>
              <a:rPr lang="fr-FR" sz="2800" dirty="0"/>
              <a:t>toutes </a:t>
            </a:r>
            <a:r>
              <a:rPr lang="fr-FR" sz="2800" dirty="0" smtClean="0"/>
              <a:t>les instances </a:t>
            </a:r>
            <a:r>
              <a:rPr lang="fr-FR" sz="2800" dirty="0"/>
              <a:t>de </a:t>
            </a:r>
            <a:r>
              <a:rPr lang="fr-FR" sz="2800" dirty="0" smtClean="0"/>
              <a:t>E, </a:t>
            </a:r>
            <a:r>
              <a:rPr lang="fr-FR" sz="2800" dirty="0"/>
              <a:t>où E désigne un type énuméré. </a:t>
            </a:r>
            <a:endParaRPr lang="fr-FR" sz="2800" dirty="0" smtClean="0"/>
          </a:p>
          <a:p>
            <a:r>
              <a:rPr lang="fr-FR" sz="2800" dirty="0" smtClean="0"/>
              <a:t>Exemple: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152400" y="3147453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EnumSet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Civilite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enumSet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EnumSet.allOf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Civilite.</a:t>
            </a:r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enumSet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 [MADAME, MADEMOISELLE, MONSIEUR]</a:t>
            </a:r>
          </a:p>
          <a:p>
            <a:r>
              <a:rPr lang="fr-F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enumSet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EnumSet.noneOf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Civilite.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enumSet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fr-FR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//[]</a:t>
            </a:r>
            <a:endParaRPr lang="fr-F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549798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De même, </a:t>
            </a:r>
            <a:r>
              <a:rPr lang="fr-FR" sz="2800" dirty="0" smtClean="0"/>
              <a:t>vous pouvez </a:t>
            </a:r>
            <a:r>
              <a:rPr lang="fr-FR" sz="2800" dirty="0"/>
              <a:t>utiliser </a:t>
            </a:r>
            <a:r>
              <a:rPr lang="fr-FR" sz="2800" dirty="0" err="1"/>
              <a:t>noneOf</a:t>
            </a:r>
            <a:r>
              <a:rPr lang="fr-FR" sz="2800" dirty="0"/>
              <a:t> () pour </a:t>
            </a:r>
            <a:r>
              <a:rPr lang="fr-FR" sz="2800" dirty="0" smtClean="0"/>
              <a:t>créer </a:t>
            </a:r>
            <a:r>
              <a:rPr lang="fr-FR" sz="2800" dirty="0"/>
              <a:t>une </a:t>
            </a:r>
            <a:r>
              <a:rPr lang="fr-FR" sz="2800" dirty="0" smtClean="0"/>
              <a:t>collection vide.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658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Classe</a:t>
            </a:r>
            <a:r>
              <a:rPr lang="en-US" dirty="0"/>
              <a:t> interne et </a:t>
            </a:r>
            <a:r>
              <a:rPr lang="en-US" dirty="0" err="1"/>
              <a:t>enumération</a:t>
            </a:r>
            <a:endParaRPr lang="en-US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315937" y="1479242"/>
            <a:ext cx="8610600" cy="1569660"/>
          </a:xfr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énumération</a:t>
            </a:r>
            <a:r>
              <a:rPr lang="en-US" dirty="0"/>
              <a:t>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définie</a:t>
            </a:r>
            <a:r>
              <a:rPr lang="en-US" dirty="0"/>
              <a:t> que </a:t>
            </a:r>
            <a:r>
              <a:rPr lang="en-US" dirty="0" err="1"/>
              <a:t>dans</a:t>
            </a:r>
            <a:r>
              <a:rPr lang="en-US" dirty="0"/>
              <a:t> un </a:t>
            </a:r>
            <a:r>
              <a:rPr lang="en-US" dirty="0" err="1"/>
              <a:t>contexte</a:t>
            </a:r>
            <a:r>
              <a:rPr lang="en-US" dirty="0"/>
              <a:t> </a:t>
            </a:r>
            <a:r>
              <a:rPr lang="en-US" dirty="0" err="1"/>
              <a:t>statique</a:t>
            </a:r>
            <a:r>
              <a:rPr lang="en-US" dirty="0"/>
              <a:t> (</a:t>
            </a:r>
            <a:r>
              <a:rPr lang="en-US" dirty="0" err="1"/>
              <a:t>donc</a:t>
            </a:r>
            <a:r>
              <a:rPr lang="en-US" dirty="0"/>
              <a:t> pas </a:t>
            </a:r>
            <a:r>
              <a:rPr lang="en-US" dirty="0" smtClean="0"/>
              <a:t>possible de la </a:t>
            </a:r>
            <a:r>
              <a:rPr lang="en-US" dirty="0" err="1" smtClean="0"/>
              <a:t>définir</a:t>
            </a:r>
            <a:r>
              <a:rPr lang="en-US" dirty="0" smtClean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i="1" dirty="0"/>
              <a:t>inner </a:t>
            </a:r>
            <a:r>
              <a:rPr lang="en-US" i="1" dirty="0" smtClean="0"/>
              <a:t>class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 smtClean="0"/>
              <a:t>méthode</a:t>
            </a:r>
            <a:r>
              <a:rPr lang="en-US" dirty="0" smtClean="0"/>
              <a:t> ).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5437" y="3072348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Externe {</a:t>
            </a:r>
          </a:p>
          <a:p>
            <a:endParaRPr lang="fr-FR" sz="2400" b="1" dirty="0">
              <a:latin typeface="Consolas" panose="020B0609020204030204" pitchFamily="49" charset="0"/>
            </a:endParaRPr>
          </a:p>
          <a:p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class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Inner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Enum1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VAL1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VAL2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;} 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erreur de compilation</a:t>
            </a: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b="1" dirty="0">
              <a:latin typeface="Consolas" panose="020B0609020204030204" pitchFamily="49" charset="0"/>
            </a:endParaRPr>
          </a:p>
          <a:p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f() {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Enum1 {val1, val2;} </a:t>
            </a:r>
            <a:r>
              <a:rPr lang="fr-FR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 erreur de compilation</a:t>
            </a: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9230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/>
              <a:t>Enumération et java.lang.Enum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66700" y="1373433"/>
            <a:ext cx="8610600" cy="2160591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Les </a:t>
            </a:r>
            <a:r>
              <a:rPr lang="en-US" dirty="0" err="1"/>
              <a:t>enums</a:t>
            </a:r>
            <a:r>
              <a:rPr lang="en-US" dirty="0"/>
              <a:t> </a:t>
            </a:r>
            <a:r>
              <a:rPr lang="en-US" dirty="0" err="1"/>
              <a:t>héritent</a:t>
            </a:r>
            <a:r>
              <a:rPr lang="en-US" dirty="0"/>
              <a:t> </a:t>
            </a:r>
            <a:r>
              <a:rPr lang="en-US" dirty="0" smtClean="0"/>
              <a:t>de la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b="1" dirty="0" err="1" smtClean="0"/>
              <a:t>java.lang.Enum</a:t>
            </a:r>
          </a:p>
          <a:p>
            <a:pPr lvl="0"/>
            <a:r>
              <a:rPr lang="en-US" dirty="0" smtClean="0"/>
              <a:t>La class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paramétré</a:t>
            </a:r>
            <a:r>
              <a:rPr lang="en-US" dirty="0" smtClean="0"/>
              <a:t> ;</a:t>
            </a:r>
            <a:br>
              <a:rPr lang="en-US" dirty="0" smtClean="0"/>
            </a:br>
            <a:r>
              <a:rPr lang="en-US" dirty="0" err="1" smtClean="0"/>
              <a:t>Enum</a:t>
            </a:r>
            <a:r>
              <a:rPr lang="en-US" dirty="0" smtClean="0"/>
              <a:t>&lt;E extends </a:t>
            </a:r>
            <a:r>
              <a:rPr lang="en-US" dirty="0" err="1" smtClean="0"/>
              <a:t>Enum</a:t>
            </a:r>
            <a:r>
              <a:rPr lang="en-US" dirty="0" smtClean="0"/>
              <a:t>&lt;E&gt;&gt;, E </a:t>
            </a:r>
            <a:r>
              <a:rPr lang="en-US" dirty="0" err="1" smtClean="0"/>
              <a:t>est</a:t>
            </a:r>
            <a:r>
              <a:rPr lang="en-US" dirty="0" smtClean="0"/>
              <a:t> un sous type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énumération</a:t>
            </a:r>
            <a:r>
              <a:rPr lang="en-US" dirty="0" smtClean="0"/>
              <a:t>; 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2042" y="3674487"/>
            <a:ext cx="80147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Option {</a:t>
            </a:r>
          </a:p>
          <a:p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L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Option </a:t>
            </a:r>
            <a:r>
              <a:rPr lang="fr-F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opt1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Option.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&lt;Option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opt2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Option.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fr-F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opt3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Option.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0109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75643"/>
            <a:ext cx="7808165" cy="1145215"/>
          </a:xfrm>
        </p:spPr>
        <p:txBody>
          <a:bodyPr/>
          <a:lstStyle/>
          <a:p>
            <a:pPr lvl="0"/>
            <a:r>
              <a:rPr lang="en-US" dirty="0" smtClean="0"/>
              <a:t>Introduction :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906767"/>
            <a:ext cx="7808165" cy="258903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dirty="0"/>
              <a:t>Une </a:t>
            </a:r>
            <a:r>
              <a:rPr lang="fr-FR" dirty="0" smtClean="0"/>
              <a:t>énumération (</a:t>
            </a:r>
            <a:r>
              <a:rPr lang="fr-FR" dirty="0" err="1" smtClean="0"/>
              <a:t>Enum</a:t>
            </a:r>
            <a:r>
              <a:rPr lang="fr-FR" dirty="0" smtClean="0"/>
              <a:t>) </a:t>
            </a:r>
            <a:r>
              <a:rPr lang="fr-FR" dirty="0"/>
              <a:t>est un type de données particulier, dans lequel une variable ne peut prendre qu'un nombre restreint de valeurs. Ces valeurs sont des constantes </a:t>
            </a:r>
            <a:r>
              <a:rPr lang="fr-FR" dirty="0" smtClean="0"/>
              <a:t>nommées.</a:t>
            </a:r>
          </a:p>
          <a:p>
            <a:pPr lvl="0"/>
            <a:r>
              <a:rPr lang="fr-FR" dirty="0" smtClean="0"/>
              <a:t>Exemples: 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3781335"/>
            <a:ext cx="586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Civilite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MADAME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MADEMOISELLE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MONSIEUR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715417" y="5017844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Civilite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civilite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Civilite.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MADAME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937" y="5476726"/>
            <a:ext cx="77952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/>
              <a:t>Cette</a:t>
            </a:r>
            <a:r>
              <a:rPr lang="fr-FR" dirty="0"/>
              <a:t> </a:t>
            </a:r>
            <a:r>
              <a:rPr lang="fr-FR" sz="3000" dirty="0"/>
              <a:t>instruction instancie une référence de type </a:t>
            </a:r>
            <a:r>
              <a:rPr lang="fr-FR" sz="3000" dirty="0" err="1"/>
              <a:t>Civilite</a:t>
            </a:r>
            <a:r>
              <a:rPr lang="fr-FR" sz="3000" dirty="0"/>
              <a:t>, et lui donne la valeur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MADAME 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0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/>
              <a:t>Enumération et héritage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63260" y="1393228"/>
            <a:ext cx="8828340" cy="3059299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Le </a:t>
            </a:r>
            <a:r>
              <a:rPr lang="en-US" dirty="0" err="1"/>
              <a:t>compilateur</a:t>
            </a:r>
            <a:r>
              <a:rPr lang="en-US" dirty="0"/>
              <a:t> </a:t>
            </a:r>
            <a:r>
              <a:rPr lang="en-US" dirty="0" err="1"/>
              <a:t>garantit</a:t>
            </a:r>
            <a:r>
              <a:rPr lang="en-US" dirty="0"/>
              <a:t> que </a:t>
            </a:r>
            <a:r>
              <a:rPr lang="en-US" dirty="0" err="1"/>
              <a:t>seules</a:t>
            </a:r>
            <a:r>
              <a:rPr lang="en-US" dirty="0"/>
              <a:t> les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hériter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java.lang.Enum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ne </a:t>
            </a:r>
            <a:r>
              <a:rPr lang="en-US" dirty="0" err="1" smtClean="0"/>
              <a:t>peut</a:t>
            </a:r>
            <a:r>
              <a:rPr lang="en-US" dirty="0" smtClean="0"/>
              <a:t> pas </a:t>
            </a:r>
            <a:r>
              <a:rPr lang="en-US" dirty="0" err="1"/>
              <a:t>hériter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java.lang.Enum</a:t>
            </a:r>
            <a:endParaRPr lang="en-US" dirty="0"/>
          </a:p>
          <a:p>
            <a:pPr lvl="1"/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smtClean="0"/>
              <a:t>pas </a:t>
            </a:r>
            <a:r>
              <a:rPr lang="en-US" dirty="0" err="1" smtClean="0"/>
              <a:t>hériter</a:t>
            </a:r>
            <a:r>
              <a:rPr lang="en-US" dirty="0" smtClean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 err="1" smtClean="0"/>
              <a:t>numération</a:t>
            </a:r>
            <a:endParaRPr lang="en-US" dirty="0"/>
          </a:p>
          <a:p>
            <a:pPr lvl="1"/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énumération</a:t>
            </a:r>
            <a:r>
              <a:rPr lang="en-US" dirty="0"/>
              <a:t> ne </a:t>
            </a:r>
            <a:r>
              <a:rPr lang="en-US" dirty="0" err="1" smtClean="0"/>
              <a:t>peut</a:t>
            </a:r>
            <a:r>
              <a:rPr lang="en-US" dirty="0" smtClean="0"/>
              <a:t> pas </a:t>
            </a:r>
            <a:r>
              <a:rPr lang="en-US" dirty="0" err="1"/>
              <a:t>hériter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énumération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4617505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 }    </a:t>
            </a:r>
            <a:r>
              <a:rPr lang="fr-FR" sz="2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erreur de compilation</a:t>
            </a:r>
            <a:endParaRPr lang="fr-FR" sz="2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A2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Option { } </a:t>
            </a:r>
            <a:r>
              <a:rPr lang="fr-FR" sz="2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erreur de compilation </a:t>
            </a:r>
            <a:endParaRPr lang="fr-FR" sz="24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Op1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{ ; } </a:t>
            </a:r>
            <a:r>
              <a:rPr lang="fr-FR" sz="2400" b="1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erreur de compilation </a:t>
            </a:r>
            <a:endParaRPr lang="fr-FR" sz="24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Op2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Option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{;} </a:t>
            </a:r>
            <a:r>
              <a:rPr lang="fr-FR" sz="2400" b="1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fr-FR" sz="2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erreur </a:t>
            </a:r>
            <a:r>
              <a:rPr lang="fr-FR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de compilation </a:t>
            </a:r>
            <a:endParaRPr lang="fr-FR" sz="24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Option 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 ; }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2366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75643"/>
            <a:ext cx="7808165" cy="1145215"/>
          </a:xfrm>
        </p:spPr>
        <p:txBody>
          <a:bodyPr/>
          <a:lstStyle/>
          <a:p>
            <a:pPr lvl="0"/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d'enum</a:t>
            </a:r>
            <a:r>
              <a:rPr lang="en-US" dirty="0"/>
              <a:t> </a:t>
            </a:r>
            <a:r>
              <a:rPr lang="en-US" dirty="0" err="1"/>
              <a:t>anonyme</a:t>
            </a:r>
            <a:endParaRPr lang="en-US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31264" y="1486003"/>
            <a:ext cx="8760336" cy="160173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d'ajouter</a:t>
            </a:r>
            <a:r>
              <a:rPr lang="en-US" dirty="0"/>
              <a:t> du code </a:t>
            </a:r>
            <a:r>
              <a:rPr lang="en-US" dirty="0" err="1"/>
              <a:t>spécifiqe</a:t>
            </a:r>
            <a:r>
              <a:rPr lang="en-US" dirty="0"/>
              <a:t> à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particulière</a:t>
            </a:r>
            <a:r>
              <a:rPr lang="en-US" dirty="0"/>
              <a:t> d'un </a:t>
            </a:r>
            <a:r>
              <a:rPr lang="en-US" dirty="0" err="1"/>
              <a:t>enum</a:t>
            </a:r>
            <a:endParaRPr lang="en-US" dirty="0"/>
          </a:p>
          <a:p>
            <a:pPr lvl="0"/>
            <a:r>
              <a:rPr lang="en-US" dirty="0"/>
              <a:t>La </a:t>
            </a:r>
            <a:r>
              <a:rPr lang="en-US" dirty="0" err="1"/>
              <a:t>syntaxe</a:t>
            </a:r>
            <a:r>
              <a:rPr lang="en-US" dirty="0"/>
              <a:t> entre les { } </a:t>
            </a:r>
            <a:r>
              <a:rPr lang="en-US" dirty="0" err="1"/>
              <a:t>est</a:t>
            </a:r>
            <a:r>
              <a:rPr lang="en-US" dirty="0"/>
              <a:t> la </a:t>
            </a:r>
            <a:r>
              <a:rPr lang="en-US" dirty="0" err="1"/>
              <a:t>même</a:t>
            </a:r>
            <a:r>
              <a:rPr lang="en-US" dirty="0"/>
              <a:t> que pour les classes </a:t>
            </a:r>
            <a:r>
              <a:rPr lang="en-US" dirty="0" err="1"/>
              <a:t>anonymes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3087737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SecondOption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L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r>
              <a:rPr lang="fr-FR" sz="2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 </a:t>
            </a:r>
            <a:r>
              <a:rPr lang="fr-FR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V"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Option.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hello v</a:t>
            </a:r>
          </a:p>
          <a:p>
            <a:pPr lvl="1"/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196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Constructeur</a:t>
            </a:r>
            <a:r>
              <a:rPr lang="en-US" dirty="0" smtClean="0"/>
              <a:t> </a:t>
            </a:r>
            <a:r>
              <a:rPr lang="en-US" dirty="0" err="1" smtClean="0"/>
              <a:t>spécifique</a:t>
            </a:r>
            <a:endParaRPr lang="en-US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304800" y="1232971"/>
            <a:ext cx="8610600" cy="2653034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Il </a:t>
            </a:r>
            <a:r>
              <a:rPr lang="en-US" dirty="0" err="1"/>
              <a:t>n'est</a:t>
            </a:r>
            <a:r>
              <a:rPr lang="en-US" dirty="0"/>
              <a:t> pas possible de </a:t>
            </a:r>
            <a:r>
              <a:rPr lang="en-US" dirty="0" err="1"/>
              <a:t>déclarer</a:t>
            </a:r>
            <a:r>
              <a:rPr lang="en-US" dirty="0"/>
              <a:t> un </a:t>
            </a:r>
            <a:r>
              <a:rPr lang="en-US" dirty="0" err="1"/>
              <a:t>constructeur</a:t>
            </a:r>
            <a:r>
              <a:rPr lang="en-US" dirty="0"/>
              <a:t> </a:t>
            </a:r>
            <a:r>
              <a:rPr lang="en-US" dirty="0" err="1" smtClean="0"/>
              <a:t>uniquement</a:t>
            </a:r>
            <a:r>
              <a:rPr lang="en-US" dirty="0" smtClean="0"/>
              <a:t> pour un </a:t>
            </a:r>
            <a:r>
              <a:rPr lang="en-US" dirty="0"/>
              <a:t>champs </a:t>
            </a:r>
            <a:r>
              <a:rPr lang="en-US" dirty="0" err="1"/>
              <a:t>spécifique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 smtClean="0"/>
              <a:t>énumération</a:t>
            </a:r>
            <a:r>
              <a:rPr lang="en-US" dirty="0" smtClean="0"/>
              <a:t>;</a:t>
            </a:r>
            <a:endParaRPr lang="en-US" dirty="0"/>
          </a:p>
          <a:p>
            <a:pPr lvl="0"/>
            <a:r>
              <a:rPr lang="en-US" dirty="0" smtClean="0"/>
              <a:t>Les </a:t>
            </a:r>
            <a:r>
              <a:rPr lang="en-US" dirty="0" err="1" smtClean="0"/>
              <a:t>mêmes</a:t>
            </a:r>
            <a:r>
              <a:rPr lang="en-US" dirty="0" smtClean="0"/>
              <a:t> </a:t>
            </a:r>
            <a:r>
              <a:rPr lang="en-US" dirty="0" err="1" smtClean="0"/>
              <a:t>contraintes</a:t>
            </a:r>
            <a:r>
              <a:rPr lang="en-US" dirty="0" smtClean="0"/>
              <a:t> pour </a:t>
            </a:r>
            <a:r>
              <a:rPr lang="en-US" dirty="0"/>
              <a:t>les classes </a:t>
            </a:r>
            <a:r>
              <a:rPr lang="en-US" dirty="0" err="1" smtClean="0"/>
              <a:t>anonymes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886005"/>
            <a:ext cx="73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 {</a:t>
            </a:r>
          </a:p>
          <a:p>
            <a:r>
              <a:rPr lang="fr-FR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MAX() 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 erreur de compilation</a:t>
            </a: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 smtClean="0">
                <a:latin typeface="Consolas" panose="020B0609020204030204" pitchFamily="49" charset="0"/>
              </a:rPr>
              <a:t>	</a:t>
            </a:r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f() { </a:t>
            </a:r>
            <a:r>
              <a:rPr lang="fr-FR" sz="2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ça marche</a:t>
            </a:r>
          </a:p>
          <a:p>
            <a:pPr lvl="1"/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3;}</a:t>
            </a: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991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75643"/>
            <a:ext cx="7808165" cy="1145215"/>
          </a:xfrm>
        </p:spPr>
        <p:txBody>
          <a:bodyPr/>
          <a:lstStyle/>
          <a:p>
            <a:pPr lvl="0"/>
            <a:r>
              <a:rPr lang="en-US"/>
              <a:t>Methode non atteignable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67916" y="1450166"/>
            <a:ext cx="7808165" cy="160173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anonyme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typé</a:t>
            </a:r>
            <a:r>
              <a:rPr lang="en-US" dirty="0"/>
              <a:t> par le type </a:t>
            </a:r>
            <a:r>
              <a:rPr lang="en-US" dirty="0" err="1" smtClean="0"/>
              <a:t>énuméré</a:t>
            </a:r>
            <a:r>
              <a:rPr lang="en-US" dirty="0" smtClean="0"/>
              <a:t>;</a:t>
            </a:r>
            <a:endParaRPr lang="en-US" dirty="0"/>
          </a:p>
          <a:p>
            <a:pPr lvl="0"/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f()</a:t>
            </a:r>
            <a:r>
              <a:rPr lang="en-US" dirty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inatteignable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7916" y="3649386"/>
            <a:ext cx="8323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EnumerationAvecMethodInatteignable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L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f() { </a:t>
            </a:r>
            <a:r>
              <a:rPr lang="fr-FR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 inatteignable</a:t>
            </a:r>
          </a:p>
          <a:p>
            <a:pPr lvl="1"/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36921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124976"/>
            <a:ext cx="7808165" cy="1446550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Enumération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err="1"/>
              <a:t>abstraite</a:t>
            </a:r>
            <a:endParaRPr lang="en-US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33400" y="1828800"/>
            <a:ext cx="8327807" cy="1668149"/>
          </a:xfrm>
        </p:spPr>
        <p:txBody>
          <a:bodyPr wrap="square">
            <a:spAutoFit/>
          </a:bodyPr>
          <a:lstStyle/>
          <a:p>
            <a:pPr lvl="0"/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énumération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 smtClean="0"/>
              <a:t>abstraite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/>
              <a:t>L'énumération</a:t>
            </a:r>
            <a:r>
              <a:rPr lang="en-US" dirty="0"/>
              <a:t> ne </a:t>
            </a:r>
            <a:r>
              <a:rPr lang="en-US" dirty="0" err="1"/>
              <a:t>doit</a:t>
            </a:r>
            <a:r>
              <a:rPr lang="en-US" dirty="0"/>
              <a:t> pas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déclarée</a:t>
            </a:r>
            <a:r>
              <a:rPr lang="en-US" dirty="0"/>
              <a:t> </a:t>
            </a:r>
            <a:r>
              <a:rPr lang="en-US" b="1" dirty="0"/>
              <a:t>abstract</a:t>
            </a:r>
            <a:r>
              <a:rPr lang="en-US" dirty="0"/>
              <a:t>;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7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124976"/>
            <a:ext cx="7808165" cy="1446550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Enumération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err="1"/>
              <a:t>abstraite</a:t>
            </a:r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1595021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EnumerationAvecMethodAbstraite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L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"long</a:t>
            </a:r>
            <a:r>
              <a:rPr lang="fr-FR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"all</a:t>
            </a:r>
            <a:r>
              <a:rPr lang="fr-FR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verbose</a:t>
            </a:r>
            <a:r>
              <a:rPr lang="fr-FR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performs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328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Enumération</a:t>
            </a:r>
            <a:r>
              <a:rPr lang="en-US" dirty="0"/>
              <a:t> et interface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25083" y="1371600"/>
            <a:ext cx="8690317" cy="1077218"/>
          </a:xfrm>
        </p:spPr>
        <p:txBody>
          <a:bodyPr wrap="square">
            <a:spAutoFit/>
          </a:bodyPr>
          <a:lstStyle/>
          <a:p>
            <a:pPr lvl="0"/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énumération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 smtClean="0"/>
              <a:t>implémanter</a:t>
            </a:r>
            <a:r>
              <a:rPr lang="en-US" dirty="0" smtClean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interfaces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083" y="2448818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EnumerationIplemantantInterface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Performance {</a:t>
            </a:r>
          </a:p>
          <a:p>
            <a:pPr lvl="1"/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400" b="1" dirty="0" smtClean="0">
                <a:solidFill>
                  <a:srgbClr val="646464"/>
                </a:solidFill>
                <a:latin typeface="Consolas" panose="020B0609020204030204" pitchFamily="49" charset="0"/>
              </a:rPr>
              <a:t>	@</a:t>
            </a:r>
            <a:r>
              <a:rPr lang="fr-FR" sz="2400" b="1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r>
              <a:rPr lang="fr-FR" sz="2400" b="1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performer()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sz="2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24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TODO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fr-FR" sz="2400" b="1" i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</a:t>
            </a:r>
            <a:r>
              <a:rPr lang="fr-FR" sz="24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{</a:t>
            </a:r>
            <a:endParaRPr lang="fr-FR" sz="2400" b="1" i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fr-FR" sz="2400" b="1" dirty="0" smtClean="0">
                <a:solidFill>
                  <a:srgbClr val="646464"/>
                </a:solidFill>
                <a:latin typeface="Consolas" panose="020B0609020204030204" pitchFamily="49" charset="0"/>
              </a:rPr>
              <a:t>	@</a:t>
            </a:r>
            <a:r>
              <a:rPr lang="fr-FR" sz="2400" b="1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r>
              <a:rPr lang="fr-FR" sz="2400" b="1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performer()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sz="2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24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TODO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400" b="1" dirty="0" smtClean="0">
                <a:solidFill>
                  <a:srgbClr val="646464"/>
                </a:solidFill>
                <a:latin typeface="Consolas" panose="020B0609020204030204" pitchFamily="49" charset="0"/>
              </a:rPr>
              <a:t>	@</a:t>
            </a:r>
            <a:r>
              <a:rPr lang="fr-FR" sz="2400" b="1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r>
              <a:rPr lang="fr-FR" sz="2400" b="1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performer()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sz="2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24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TODO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fr-FR" sz="2400" b="1" dirty="0"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6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Exercice</a:t>
            </a:r>
            <a:r>
              <a:rPr lang="en-US" dirty="0" smtClean="0"/>
              <a:t> 1: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1420" y="1232971"/>
            <a:ext cx="7924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b="1" dirty="0" smtClean="0"/>
              <a:t>Définir </a:t>
            </a:r>
            <a:r>
              <a:rPr lang="fr-FR" sz="2000" b="1" dirty="0"/>
              <a:t>un type énuméré nommé Couleurs dont les valeurs sont définies par les identificateurs suivants : rouge, bleu, vert, </a:t>
            </a:r>
            <a:r>
              <a:rPr lang="fr-FR" sz="2000" b="1" dirty="0" smtClean="0"/>
              <a:t>jaune.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 smtClean="0"/>
              <a:t>Déclarer </a:t>
            </a:r>
            <a:r>
              <a:rPr lang="fr-FR" sz="2000" b="1" dirty="0"/>
              <a:t>deux variables c1 et c2 du type Couleurs et leur affecter une valeur.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 smtClean="0"/>
              <a:t>Échanger </a:t>
            </a:r>
            <a:r>
              <a:rPr lang="fr-FR" sz="2000" b="1" dirty="0"/>
              <a:t>le contenu de ces deux variables, en s’assurant au préalable que leurs valeurs ne sont pas égales.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 smtClean="0"/>
              <a:t>Regrouper </a:t>
            </a:r>
            <a:r>
              <a:rPr lang="fr-FR" sz="2000" b="1" dirty="0"/>
              <a:t>toutes ces instructions dans une petit programme complet.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 smtClean="0"/>
              <a:t>Écrire </a:t>
            </a:r>
            <a:r>
              <a:rPr lang="fr-FR" sz="2000" b="1" dirty="0"/>
              <a:t>un programme qui affiche les différentes valeurs de l'énumération Couleur.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 smtClean="0"/>
              <a:t>Ecrire </a:t>
            </a:r>
            <a:r>
              <a:rPr lang="fr-FR" sz="2000" b="1" dirty="0"/>
              <a:t>un programme qui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affiche </a:t>
            </a:r>
            <a:r>
              <a:rPr lang="fr-FR" sz="2000" b="1" dirty="0"/>
              <a:t>le nombre de valeurs du type Couleur;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affiche </a:t>
            </a:r>
            <a:r>
              <a:rPr lang="fr-FR" sz="2000" b="1" dirty="0"/>
              <a:t>la valeur et la position de chaque élément de Couleur;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 smtClean="0"/>
              <a:t>Compléter </a:t>
            </a:r>
            <a:r>
              <a:rPr lang="fr-FR" sz="2000" b="1" dirty="0"/>
              <a:t>l'</a:t>
            </a:r>
            <a:r>
              <a:rPr lang="fr-FR" sz="2000" b="1" dirty="0" err="1"/>
              <a:t>enum</a:t>
            </a:r>
            <a:r>
              <a:rPr lang="fr-FR" sz="2000" b="1" dirty="0"/>
              <a:t> Couleurs de manière à associer à chaque couleur: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un </a:t>
            </a:r>
            <a:r>
              <a:rPr lang="fr-FR" sz="2000" b="1" dirty="0"/>
              <a:t>nombre rouge-&gt; 1, bleu-&gt; 7, vert-&gt; 4, jaune-&gt; </a:t>
            </a:r>
            <a:r>
              <a:rPr lang="fr-FR" sz="2000" b="1" dirty="0" smtClean="0"/>
              <a:t>9;</a:t>
            </a:r>
            <a:endParaRPr lang="fr-F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une </a:t>
            </a:r>
            <a:r>
              <a:rPr lang="fr-FR" sz="2000" b="1" dirty="0"/>
              <a:t>abréviation de trois caractères (</a:t>
            </a:r>
            <a:r>
              <a:rPr lang="fr-FR" sz="2000" b="1" dirty="0" err="1"/>
              <a:t>rg</a:t>
            </a:r>
            <a:r>
              <a:rPr lang="fr-FR" sz="2000" b="1" dirty="0"/>
              <a:t>, </a:t>
            </a:r>
            <a:r>
              <a:rPr lang="fr-FR" sz="2000" b="1" dirty="0" err="1"/>
              <a:t>bl</a:t>
            </a:r>
            <a:r>
              <a:rPr lang="fr-FR" sz="2000" b="1" dirty="0"/>
              <a:t>, </a:t>
            </a:r>
            <a:r>
              <a:rPr lang="fr-FR" sz="2000" b="1" dirty="0" err="1"/>
              <a:t>vr</a:t>
            </a:r>
            <a:r>
              <a:rPr lang="fr-FR" sz="2000" b="1" dirty="0"/>
              <a:t>, </a:t>
            </a:r>
            <a:r>
              <a:rPr lang="fr-FR" sz="2000" b="1" dirty="0" err="1"/>
              <a:t>jn</a:t>
            </a:r>
            <a:r>
              <a:rPr lang="fr-FR" sz="2000" b="1" dirty="0" smtClean="0"/>
              <a:t>);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1788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Exercice</a:t>
            </a:r>
            <a:r>
              <a:rPr lang="en-US" dirty="0" smtClean="0"/>
              <a:t> 2: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1420" y="1232971"/>
            <a:ext cx="7924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On veut établir </a:t>
            </a:r>
            <a:r>
              <a:rPr lang="fr-FR" sz="2000" b="1" dirty="0"/>
              <a:t>les résultats d’examen d’un ensemble d’élèves. </a:t>
            </a:r>
            <a:endParaRPr lang="fr-FR" sz="2000" b="1" dirty="0" smtClean="0"/>
          </a:p>
          <a:p>
            <a:r>
              <a:rPr lang="fr-FR" sz="2000" b="1" dirty="0" smtClean="0"/>
              <a:t>Chaque </a:t>
            </a:r>
            <a:r>
              <a:rPr lang="fr-FR" sz="2000" b="1" dirty="0"/>
              <a:t>élève </a:t>
            </a:r>
            <a:r>
              <a:rPr lang="fr-FR" sz="2000" b="1" dirty="0" smtClean="0"/>
              <a:t>est représenté </a:t>
            </a:r>
            <a:r>
              <a:rPr lang="fr-FR" sz="2000" b="1" dirty="0"/>
              <a:t>par un objet de type </a:t>
            </a:r>
            <a:r>
              <a:rPr lang="fr-FR" sz="2000" b="1" i="1" dirty="0" err="1"/>
              <a:t>Eleve</a:t>
            </a:r>
            <a:r>
              <a:rPr lang="fr-FR" sz="2000" b="1" dirty="0"/>
              <a:t>, comportant </a:t>
            </a:r>
            <a:r>
              <a:rPr lang="fr-FR" sz="2000" b="1" dirty="0" smtClean="0"/>
              <a:t>les </a:t>
            </a:r>
            <a:r>
              <a:rPr lang="fr-FR" sz="2000" b="1" dirty="0"/>
              <a:t>champs suivants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le </a:t>
            </a:r>
            <a:r>
              <a:rPr lang="fr-FR" sz="2000" b="1" dirty="0"/>
              <a:t>nom de l’élève (type </a:t>
            </a:r>
            <a:r>
              <a:rPr lang="fr-FR" sz="2000" b="1" i="1" dirty="0"/>
              <a:t>String</a:t>
            </a:r>
            <a:r>
              <a:rPr lang="fr-FR" sz="2000" b="1" dirty="0"/>
              <a:t>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son </a:t>
            </a:r>
            <a:r>
              <a:rPr lang="fr-FR" sz="2000" b="1" dirty="0"/>
              <a:t>admissibilité à l’examen, sous forme d’une valeur d’un type énuméré comportant </a:t>
            </a:r>
            <a:r>
              <a:rPr lang="fr-FR" sz="2000" b="1" dirty="0" smtClean="0"/>
              <a:t>les valeurs </a:t>
            </a:r>
            <a:r>
              <a:rPr lang="fr-FR" sz="2000" b="1" dirty="0"/>
              <a:t>suivantes : N (non admis), P (passable), AB ( </a:t>
            </a:r>
            <a:r>
              <a:rPr lang="fr-FR" sz="2000" b="1" i="1" dirty="0"/>
              <a:t>Assez bien)</a:t>
            </a:r>
            <a:r>
              <a:rPr lang="fr-FR" sz="2000" b="1" dirty="0"/>
              <a:t>, B (</a:t>
            </a:r>
            <a:r>
              <a:rPr lang="fr-FR" sz="2000" b="1" i="1" dirty="0"/>
              <a:t>Bien</a:t>
            </a:r>
            <a:r>
              <a:rPr lang="fr-FR" sz="2000" b="1" dirty="0"/>
              <a:t>), TB (</a:t>
            </a:r>
            <a:r>
              <a:rPr lang="fr-FR" sz="2000" b="1" i="1" dirty="0"/>
              <a:t>Très bien</a:t>
            </a:r>
            <a:r>
              <a:rPr lang="fr-FR" sz="2000" b="1" i="1" dirty="0" smtClean="0"/>
              <a:t>)</a:t>
            </a:r>
            <a:r>
              <a:rPr lang="fr-FR" sz="20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Un </a:t>
            </a:r>
            <a:r>
              <a:rPr lang="fr-FR" sz="2000" b="1" dirty="0" err="1" smtClean="0"/>
              <a:t>tabeau</a:t>
            </a:r>
            <a:r>
              <a:rPr lang="fr-FR" sz="2000" b="1" dirty="0" smtClean="0"/>
              <a:t> (type </a:t>
            </a:r>
            <a:r>
              <a:rPr lang="fr-FR" sz="2000" b="1" dirty="0" err="1" smtClean="0"/>
              <a:t>int</a:t>
            </a:r>
            <a:r>
              <a:rPr lang="fr-FR" sz="2000" b="1" dirty="0" smtClean="0"/>
              <a:t>) contenant trois notes;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Les méthodes : </a:t>
            </a:r>
            <a:r>
              <a:rPr lang="fr-FR" sz="2000" b="1" dirty="0" err="1" smtClean="0"/>
              <a:t>toString</a:t>
            </a:r>
            <a:r>
              <a:rPr lang="fr-FR" sz="2000" b="1" dirty="0" smtClean="0"/>
              <a:t>(), </a:t>
            </a:r>
            <a:r>
              <a:rPr lang="fr-FR" sz="2000" b="1" dirty="0" err="1" smtClean="0"/>
              <a:t>calculerMoyenne</a:t>
            </a:r>
            <a:r>
              <a:rPr lang="fr-FR" sz="2000" b="1" dirty="0" smtClean="0"/>
              <a:t>() qui permet de calculer la moyenne des trois notes; et </a:t>
            </a:r>
            <a:r>
              <a:rPr lang="fr-FR" sz="2000" b="1" dirty="0" err="1" smtClean="0"/>
              <a:t>deternimerAdminissibilite</a:t>
            </a:r>
            <a:r>
              <a:rPr lang="fr-FR" sz="2000" b="1" dirty="0" smtClean="0"/>
              <a:t>() qui permet d’attribuer convenablement </a:t>
            </a:r>
            <a:r>
              <a:rPr lang="fr-FR" sz="2000" b="1" dirty="0"/>
              <a:t>le champ d’admissibilité, suivant les règles usuelles </a:t>
            </a:r>
            <a:r>
              <a:rPr lang="fr-FR" sz="2000" b="1" dirty="0" smtClean="0"/>
              <a:t>:</a:t>
            </a:r>
          </a:p>
          <a:p>
            <a:pPr lvl="2"/>
            <a:r>
              <a:rPr lang="fr-FR" sz="2000" b="1" dirty="0"/>
              <a:t>– moyenne &lt; 10 : Non admis</a:t>
            </a:r>
          </a:p>
          <a:p>
            <a:pPr lvl="2"/>
            <a:r>
              <a:rPr lang="fr-FR" sz="2000" b="1" dirty="0"/>
              <a:t>– 10 &lt;= moyenne &lt;12 : Passable</a:t>
            </a:r>
          </a:p>
          <a:p>
            <a:pPr lvl="2"/>
            <a:r>
              <a:rPr lang="fr-FR" sz="2000" b="1" dirty="0"/>
              <a:t>– 12 &lt;= moyenne &lt;14 : Assez bien</a:t>
            </a:r>
          </a:p>
          <a:p>
            <a:pPr lvl="2"/>
            <a:r>
              <a:rPr lang="fr-FR" sz="2000" b="1" dirty="0"/>
              <a:t>– 14 &lt;= moyenne &lt;16 : Bien</a:t>
            </a:r>
          </a:p>
          <a:p>
            <a:pPr lvl="2"/>
            <a:r>
              <a:rPr lang="fr-FR" sz="2000" b="1" dirty="0"/>
              <a:t>– 16 &lt;= moyenne : Très bien</a:t>
            </a:r>
          </a:p>
        </p:txBody>
      </p:sp>
    </p:spTree>
    <p:extLst>
      <p:ext uri="{BB962C8B-B14F-4D97-AF65-F5344CB8AC3E}">
        <p14:creationId xmlns:p14="http://schemas.microsoft.com/office/powerpoint/2010/main" val="29943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75643"/>
            <a:ext cx="7808165" cy="1145215"/>
          </a:xfrm>
        </p:spPr>
        <p:txBody>
          <a:bodyPr/>
          <a:lstStyle/>
          <a:p>
            <a:pPr lvl="0"/>
            <a:r>
              <a:rPr lang="en-US" dirty="0" smtClean="0"/>
              <a:t>Introduction :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533399" y="2275951"/>
            <a:ext cx="7808165" cy="326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7832" y="1420858"/>
            <a:ext cx="79889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La méthode </a:t>
            </a:r>
            <a:r>
              <a:rPr lang="fr-FR" sz="3200" dirty="0" err="1"/>
              <a:t>toString</a:t>
            </a:r>
            <a:r>
              <a:rPr lang="fr-FR" sz="3200" dirty="0"/>
              <a:t>() de </a:t>
            </a:r>
            <a:r>
              <a:rPr lang="fr-FR" sz="3200" dirty="0" smtClean="0"/>
              <a:t>la classe </a:t>
            </a:r>
            <a:r>
              <a:rPr lang="fr-FR" sz="3200" dirty="0"/>
              <a:t>énumération est surchargée : elle retourne une </a:t>
            </a:r>
            <a:r>
              <a:rPr lang="fr-FR" sz="3200" dirty="0" smtClean="0"/>
              <a:t>valeur qui </a:t>
            </a:r>
            <a:r>
              <a:rPr lang="fr-FR" sz="3200" dirty="0"/>
              <a:t>porte le nom de la constante considérée. Dans notre exemple :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737889"/>
            <a:ext cx="7889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Civilite</a:t>
            </a:r>
            <a:r>
              <a:rPr lang="fr-F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sz="24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+ 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Civilite.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MADAME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fr-FR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24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Civilite</a:t>
            </a:r>
            <a:r>
              <a:rPr lang="fr-FR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 : MADAME</a:t>
            </a:r>
          </a:p>
        </p:txBody>
      </p:sp>
    </p:spTree>
    <p:extLst>
      <p:ext uri="{BB962C8B-B14F-4D97-AF65-F5344CB8AC3E}">
        <p14:creationId xmlns:p14="http://schemas.microsoft.com/office/powerpoint/2010/main" val="50921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75643"/>
            <a:ext cx="7808165" cy="1145215"/>
          </a:xfrm>
        </p:spPr>
        <p:txBody>
          <a:bodyPr/>
          <a:lstStyle/>
          <a:p>
            <a:pPr lvl="0"/>
            <a:r>
              <a:rPr lang="en-US" dirty="0" smtClean="0"/>
              <a:t>Introduction :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676400"/>
            <a:ext cx="7808165" cy="3264494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fr-FR" dirty="0"/>
              <a:t>énumération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possèder</a:t>
            </a:r>
            <a:r>
              <a:rPr lang="en-US" dirty="0" smtClean="0"/>
              <a:t> des </a:t>
            </a:r>
            <a:r>
              <a:rPr lang="en-US" dirty="0" err="1"/>
              <a:t>constructeurs</a:t>
            </a:r>
            <a:r>
              <a:rPr lang="en-US" dirty="0"/>
              <a:t>, </a:t>
            </a:r>
            <a:r>
              <a:rPr lang="en-US" dirty="0" smtClean="0"/>
              <a:t>des </a:t>
            </a:r>
            <a:r>
              <a:rPr lang="en-US" dirty="0" err="1" smtClean="0"/>
              <a:t>méthodes</a:t>
            </a:r>
            <a:r>
              <a:rPr lang="en-US" dirty="0"/>
              <a:t>, </a:t>
            </a:r>
            <a:r>
              <a:rPr lang="en-US" dirty="0" smtClean="0"/>
              <a:t>des champs</a:t>
            </a:r>
            <a:r>
              <a:rPr lang="en-US" dirty="0"/>
              <a:t>, </a:t>
            </a:r>
            <a:r>
              <a:rPr lang="en-US" dirty="0" smtClean="0"/>
              <a:t>des classes internes.</a:t>
            </a:r>
          </a:p>
          <a:p>
            <a:pPr lvl="0"/>
            <a:r>
              <a:rPr lang="en-US" dirty="0"/>
              <a:t>Les </a:t>
            </a:r>
            <a:r>
              <a:rPr lang="en-US" dirty="0" err="1"/>
              <a:t>valeurs</a:t>
            </a:r>
            <a:r>
              <a:rPr lang="en-US" dirty="0"/>
              <a:t> de </a:t>
            </a:r>
            <a:r>
              <a:rPr lang="en-US" dirty="0" err="1"/>
              <a:t>l'énumération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des champs </a:t>
            </a:r>
            <a:r>
              <a:rPr lang="en-US" b="1" dirty="0"/>
              <a:t>public final static</a:t>
            </a:r>
            <a:r>
              <a:rPr lang="en-US" dirty="0" smtClean="0"/>
              <a:t>.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ont</a:t>
            </a:r>
            <a:r>
              <a:rPr lang="en-US" dirty="0"/>
              <a:t> le type du type </a:t>
            </a:r>
            <a:r>
              <a:rPr lang="en-US" dirty="0" err="1" smtClean="0"/>
              <a:t>énuméré</a:t>
            </a:r>
            <a:r>
              <a:rPr lang="en-US" dirty="0" smtClean="0"/>
              <a:t>;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533399" y="2275951"/>
            <a:ext cx="7808165" cy="326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463530"/>
            <a:ext cx="7808165" cy="769441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Enum</a:t>
            </a:r>
            <a:r>
              <a:rPr lang="en-US" dirty="0" smtClean="0"/>
              <a:t>: </a:t>
            </a:r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1" y="1475551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Option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L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V 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1" y="2179796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endParaRPr lang="fr-FR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apply(Option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L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</a:t>
            </a:r>
            <a:r>
              <a:rPr lang="fr-FR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</a:t>
            </a:r>
            <a:r>
              <a:rPr lang="fr-FR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</a:t>
            </a:r>
            <a:r>
              <a:rPr lang="fr-FR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Option </a:t>
            </a:r>
            <a:r>
              <a:rPr lang="fr-F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option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Option.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apply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option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75643"/>
            <a:ext cx="7808165" cy="1145215"/>
          </a:xfrm>
        </p:spPr>
        <p:txBody>
          <a:bodyPr/>
          <a:lstStyle/>
          <a:p>
            <a:pPr lvl="0"/>
            <a:r>
              <a:rPr lang="en-US" dirty="0"/>
              <a:t>Un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/>
              <a:t>est</a:t>
            </a:r>
            <a:r>
              <a:rPr lang="en-US" dirty="0"/>
              <a:t> un object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459535" y="1219200"/>
            <a:ext cx="8684465" cy="2223487"/>
          </a:xfrm>
        </p:spPr>
        <p:txBody>
          <a:bodyPr>
            <a:noAutofit/>
          </a:bodyPr>
          <a:lstStyle/>
          <a:p>
            <a:pPr lvl="0"/>
            <a:r>
              <a:rPr lang="en-US" dirty="0" err="1"/>
              <a:t>Tous</a:t>
            </a:r>
            <a:r>
              <a:rPr lang="en-US" dirty="0"/>
              <a:t> les types </a:t>
            </a:r>
            <a:r>
              <a:rPr lang="en-US" dirty="0" err="1"/>
              <a:t>énumérés</a:t>
            </a:r>
            <a:r>
              <a:rPr lang="en-US" dirty="0"/>
              <a:t> </a:t>
            </a:r>
            <a:r>
              <a:rPr lang="en-US" dirty="0" err="1"/>
              <a:t>hérite</a:t>
            </a:r>
            <a:r>
              <a:rPr lang="en-US" dirty="0"/>
              <a:t> de </a:t>
            </a:r>
            <a:r>
              <a:rPr lang="en-US" b="1" dirty="0" err="1" smtClean="0"/>
              <a:t>java.lang.Enum</a:t>
            </a:r>
            <a:r>
              <a:rPr lang="en-US" dirty="0" smtClean="0"/>
              <a:t>;</a:t>
            </a:r>
            <a:endParaRPr lang="en-US" dirty="0"/>
          </a:p>
          <a:p>
            <a:pPr lvl="0"/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possèdes</a:t>
            </a:r>
            <a:r>
              <a:rPr lang="en-US" dirty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/>
              <a:t>méthodes</a:t>
            </a:r>
            <a:r>
              <a:rPr lang="en-US" dirty="0"/>
              <a:t> :</a:t>
            </a:r>
          </a:p>
          <a:p>
            <a:pPr lvl="1"/>
            <a:r>
              <a:rPr lang="en-US" sz="3200" b="1" dirty="0" err="1"/>
              <a:t>int</a:t>
            </a:r>
            <a:r>
              <a:rPr lang="en-US" sz="3200" b="1" dirty="0"/>
              <a:t> ordinal() </a:t>
            </a:r>
            <a:r>
              <a:rPr lang="en-US" sz="3200" dirty="0"/>
              <a:t>qui </a:t>
            </a:r>
            <a:r>
              <a:rPr lang="en-US" sz="3200" dirty="0" err="1"/>
              <a:t>renvoie</a:t>
            </a:r>
            <a:r>
              <a:rPr lang="en-US" sz="3200" dirty="0"/>
              <a:t> </a:t>
            </a:r>
            <a:r>
              <a:rPr lang="en-US" sz="3200" dirty="0" err="1"/>
              <a:t>leur</a:t>
            </a:r>
            <a:r>
              <a:rPr lang="en-US" sz="3200" dirty="0"/>
              <a:t> position </a:t>
            </a:r>
            <a:r>
              <a:rPr lang="en-US" sz="3200" dirty="0" err="1"/>
              <a:t>dans</a:t>
            </a:r>
            <a:r>
              <a:rPr lang="en-US" sz="3200" dirty="0"/>
              <a:t> </a:t>
            </a:r>
            <a:r>
              <a:rPr lang="en-US" sz="3200" dirty="0" err="1"/>
              <a:t>l'ordre</a:t>
            </a:r>
            <a:r>
              <a:rPr lang="en-US" sz="3200" dirty="0"/>
              <a:t> de </a:t>
            </a:r>
            <a:r>
              <a:rPr lang="en-US" sz="3200" dirty="0" err="1"/>
              <a:t>déclaration</a:t>
            </a:r>
            <a:r>
              <a:rPr lang="en-US" sz="3200" dirty="0"/>
              <a:t> (à </a:t>
            </a:r>
            <a:r>
              <a:rPr lang="en-US" sz="3200" dirty="0" err="1"/>
              <a:t>partir</a:t>
            </a:r>
            <a:r>
              <a:rPr lang="en-US" sz="3200" dirty="0"/>
              <a:t> de </a:t>
            </a:r>
            <a:r>
              <a:rPr lang="en-US" sz="3200" dirty="0" err="1"/>
              <a:t>zéro</a:t>
            </a:r>
            <a:r>
              <a:rPr lang="en-US" sz="3200" dirty="0"/>
              <a:t>)</a:t>
            </a:r>
          </a:p>
          <a:p>
            <a:pPr lvl="1"/>
            <a:r>
              <a:rPr lang="en-US" sz="3200" b="1" dirty="0"/>
              <a:t>String name() </a:t>
            </a:r>
            <a:r>
              <a:rPr lang="en-US" sz="3200" dirty="0"/>
              <a:t>qui </a:t>
            </a:r>
            <a:r>
              <a:rPr lang="en-US" sz="3200" dirty="0" err="1"/>
              <a:t>renvoie</a:t>
            </a:r>
            <a:r>
              <a:rPr lang="en-US" sz="3200" dirty="0"/>
              <a:t> </a:t>
            </a:r>
            <a:r>
              <a:rPr lang="en-US" sz="3200" dirty="0" err="1"/>
              <a:t>leur</a:t>
            </a:r>
            <a:r>
              <a:rPr lang="en-US" sz="3200" dirty="0"/>
              <a:t> nom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56349" y="4569538"/>
            <a:ext cx="6819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Option </a:t>
            </a:r>
            <a:r>
              <a:rPr lang="fr-F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option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Option.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option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.ordinal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nom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option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.name(); </a:t>
            </a:r>
          </a:p>
          <a:p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nom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2400" b="1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A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1274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75643"/>
            <a:ext cx="7808165" cy="1145215"/>
          </a:xfrm>
        </p:spPr>
        <p:txBody>
          <a:bodyPr/>
          <a:lstStyle/>
          <a:p>
            <a:pPr lvl="0"/>
            <a:r>
              <a:rPr lang="en-US" dirty="0" err="1"/>
              <a:t>Membres</a:t>
            </a:r>
            <a:r>
              <a:rPr lang="en-US" dirty="0"/>
              <a:t> d'un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408096" y="1981200"/>
            <a:ext cx="8327807" cy="144603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Un type </a:t>
            </a:r>
            <a:r>
              <a:rPr lang="en-US" dirty="0" err="1"/>
              <a:t>énuméré</a:t>
            </a:r>
            <a:r>
              <a:rPr lang="en-US" dirty="0"/>
              <a:t> </a:t>
            </a:r>
            <a:r>
              <a:rPr lang="en-US" dirty="0" err="1"/>
              <a:t>possède</a:t>
            </a:r>
            <a:r>
              <a:rPr lang="en-US" dirty="0"/>
              <a:t> des </a:t>
            </a:r>
            <a:r>
              <a:rPr lang="en-US" dirty="0" err="1"/>
              <a:t>mémbres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 err="1"/>
              <a:t>méthodes</a:t>
            </a:r>
            <a:r>
              <a:rPr lang="en-US" dirty="0"/>
              <a:t>, champs, classes </a:t>
            </a:r>
            <a:r>
              <a:rPr lang="en-US" dirty="0" smtClean="0"/>
              <a:t>internes;</a:t>
            </a:r>
            <a:endParaRPr lang="en-US" dirty="0"/>
          </a:p>
          <a:p>
            <a:pPr lvl="0"/>
            <a:r>
              <a:rPr lang="en-US" dirty="0"/>
              <a:t>Les </a:t>
            </a:r>
            <a:r>
              <a:rPr lang="en-US" dirty="0" err="1"/>
              <a:t>valeurs</a:t>
            </a:r>
            <a:r>
              <a:rPr lang="en-US" dirty="0"/>
              <a:t> et les </a:t>
            </a:r>
            <a:r>
              <a:rPr lang="en-US" dirty="0" err="1"/>
              <a:t>membres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séparés</a:t>
            </a:r>
            <a:r>
              <a:rPr lang="en-US" dirty="0"/>
              <a:t> par un </a:t>
            </a:r>
            <a:r>
              <a:rPr lang="en-US" dirty="0" smtClean="0"/>
              <a:t>';'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75643"/>
            <a:ext cx="7808165" cy="1145215"/>
          </a:xfrm>
        </p:spPr>
        <p:txBody>
          <a:bodyPr/>
          <a:lstStyle/>
          <a:p>
            <a:pPr lvl="0"/>
            <a:r>
              <a:rPr lang="en-US" dirty="0" err="1"/>
              <a:t>Membres</a:t>
            </a:r>
            <a:r>
              <a:rPr lang="en-US" dirty="0"/>
              <a:t> d'un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686" y="1225689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Age {</a:t>
            </a:r>
          </a:p>
          <a:p>
            <a:pPr lvl="1"/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JEUNE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MURE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VIEUX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</a:p>
          <a:p>
            <a:pPr lvl="1"/>
            <a:endParaRPr lang="en-US" sz="24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JEUNE</a:t>
            </a:r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=20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MURE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=30;</a:t>
            </a:r>
          </a:p>
          <a:p>
            <a:pPr lvl="2"/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=50;</a:t>
            </a:r>
          </a:p>
          <a:p>
            <a:pPr lvl="2"/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VIEUX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=70;</a:t>
            </a:r>
          </a:p>
          <a:p>
            <a:pPr lvl="2"/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JEUNE</a:t>
            </a:r>
            <a:r>
              <a:rPr lang="fr-F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20</a:t>
            </a:r>
          </a:p>
          <a:p>
            <a:pPr lvl="2"/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MURE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30</a:t>
            </a:r>
          </a:p>
          <a:p>
            <a:pPr lvl="2"/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50</a:t>
            </a:r>
          </a:p>
          <a:p>
            <a:pPr lvl="2"/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VIEUX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annee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70</a:t>
            </a:r>
          </a:p>
          <a:p>
            <a:pPr lvl="1"/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6481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75643"/>
            <a:ext cx="7808165" cy="1145215"/>
          </a:xfrm>
        </p:spPr>
        <p:txBody>
          <a:bodyPr/>
          <a:lstStyle/>
          <a:p>
            <a:pPr lvl="0"/>
            <a:r>
              <a:rPr lang="en-US" dirty="0" err="1" smtClean="0"/>
              <a:t>Constucteur</a:t>
            </a:r>
            <a:r>
              <a:rPr lang="en-US" dirty="0" smtClean="0"/>
              <a:t> d'un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EMSI-4IIR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1457144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Couleur {</a:t>
            </a:r>
          </a:p>
          <a:p>
            <a:pPr lvl="1"/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ROUGE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NOIR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BLEU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GRIS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Couleur&gt; </a:t>
            </a:r>
            <a:r>
              <a:rPr lang="fr-FR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lvl="1"/>
            <a:endParaRPr lang="fr-FR" sz="2400" b="1" dirty="0">
              <a:latin typeface="Consolas" panose="020B0609020204030204" pitchFamily="49" charset="0"/>
            </a:endParaRPr>
          </a:p>
          <a:p>
            <a:pPr lvl="1"/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Couleur() {</a:t>
            </a:r>
          </a:p>
          <a:p>
            <a:pPr lvl="1"/>
            <a:r>
              <a:rPr lang="fr-FR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fr-F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(ordinal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r-FR" sz="2400" b="1" dirty="0"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Couleur </a:t>
            </a:r>
            <a:r>
              <a:rPr lang="fr-F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couleur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Couleur.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BLEU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couleur</a:t>
            </a:r>
            <a:r>
              <a:rPr lang="fr-FR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fr-F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2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{2=BLEU}</a:t>
            </a:r>
          </a:p>
          <a:p>
            <a:pPr lvl="1"/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5782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1559</Words>
  <Application>Microsoft Office PowerPoint</Application>
  <PresentationFormat>Affichage à l'écran (4:3)</PresentationFormat>
  <Paragraphs>324</Paragraphs>
  <Slides>28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Office Theme</vt:lpstr>
      <vt:lpstr>Chapitre 4:  Enum</vt:lpstr>
      <vt:lpstr>Introduction : Enum</vt:lpstr>
      <vt:lpstr>Introduction : Enum</vt:lpstr>
      <vt:lpstr>Introduction : Enum</vt:lpstr>
      <vt:lpstr>Enum: Exemple</vt:lpstr>
      <vt:lpstr>Un Enum est un object</vt:lpstr>
      <vt:lpstr>Membres d'un Enum</vt:lpstr>
      <vt:lpstr>Membres d'un Enum</vt:lpstr>
      <vt:lpstr>Constucteur d'un Enum</vt:lpstr>
      <vt:lpstr>Enum et champs static</vt:lpstr>
      <vt:lpstr>Constructeur d'un Enum</vt:lpstr>
      <vt:lpstr>Constructeur d'un Enum</vt:lpstr>
      <vt:lpstr>Méthodes générées</vt:lpstr>
      <vt:lpstr>Méthode values</vt:lpstr>
      <vt:lpstr>Méthode valueOf</vt:lpstr>
      <vt:lpstr>EnumSet</vt:lpstr>
      <vt:lpstr>EnumSet</vt:lpstr>
      <vt:lpstr>Classe interne et enumération</vt:lpstr>
      <vt:lpstr>Enumération et java.lang.Enum</vt:lpstr>
      <vt:lpstr>Enumération et héritage</vt:lpstr>
      <vt:lpstr>Valeur d'enum anonyme</vt:lpstr>
      <vt:lpstr>Constructeur spécifique</vt:lpstr>
      <vt:lpstr>Methode non atteignable</vt:lpstr>
      <vt:lpstr>Enumération avec une méthode abstraite</vt:lpstr>
      <vt:lpstr>Enumération avec une méthode abstraite</vt:lpstr>
      <vt:lpstr>Enumération et interface</vt:lpstr>
      <vt:lpstr>Exercice 1:</vt:lpstr>
      <vt:lpstr>Exercice 2: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asmaa</dc:creator>
  <cp:lastModifiedBy>amsi</cp:lastModifiedBy>
  <cp:revision>110</cp:revision>
  <dcterms:created xsi:type="dcterms:W3CDTF">2006-08-16T00:00:00Z</dcterms:created>
  <dcterms:modified xsi:type="dcterms:W3CDTF">2022-03-08T09:25:52Z</dcterms:modified>
</cp:coreProperties>
</file>