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17DFB9-E72F-49BB-A57F-F602EAB6C82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284167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7DFB9-E72F-49BB-A57F-F602EAB6C82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69105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7DFB9-E72F-49BB-A57F-F602EAB6C82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94033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7DFB9-E72F-49BB-A57F-F602EAB6C82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6976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7DFB9-E72F-49BB-A57F-F602EAB6C82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105436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7DFB9-E72F-49BB-A57F-F602EAB6C82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30825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17DFB9-E72F-49BB-A57F-F602EAB6C829}"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183440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17DFB9-E72F-49BB-A57F-F602EAB6C829}"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355689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7DFB9-E72F-49BB-A57F-F602EAB6C829}"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425409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7DFB9-E72F-49BB-A57F-F602EAB6C82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107111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7DFB9-E72F-49BB-A57F-F602EAB6C82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257CC-54BC-4274-84C5-8399D7AC9CEE}" type="slidenum">
              <a:rPr lang="en-US" smtClean="0"/>
              <a:t>‹#›</a:t>
            </a:fld>
            <a:endParaRPr lang="en-US"/>
          </a:p>
        </p:txBody>
      </p:sp>
    </p:spTree>
    <p:extLst>
      <p:ext uri="{BB962C8B-B14F-4D97-AF65-F5344CB8AC3E}">
        <p14:creationId xmlns:p14="http://schemas.microsoft.com/office/powerpoint/2010/main" val="209346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DFB9-E72F-49BB-A57F-F602EAB6C829}" type="datetimeFigureOut">
              <a:rPr lang="en-US" smtClean="0"/>
              <a:t>9/5/2018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257CC-54BC-4274-84C5-8399D7AC9CEE}" type="slidenum">
              <a:rPr lang="en-US" smtClean="0"/>
              <a:t>‹#›</a:t>
            </a:fld>
            <a:endParaRPr lang="en-US"/>
          </a:p>
        </p:txBody>
      </p:sp>
    </p:spTree>
    <p:extLst>
      <p:ext uri="{BB962C8B-B14F-4D97-AF65-F5344CB8AC3E}">
        <p14:creationId xmlns:p14="http://schemas.microsoft.com/office/powerpoint/2010/main" val="101019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209550"/>
            <a:ext cx="10866437" cy="857250"/>
          </a:xfrm>
        </p:spPr>
        <p:txBody>
          <a:bodyPr/>
          <a:lstStyle/>
          <a:p>
            <a:pPr algn="ctr"/>
            <a:r>
              <a:rPr lang="en-US" i="1" dirty="0" smtClean="0"/>
              <a:t>Wineries with the highest average wine score</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6886" y="3257550"/>
            <a:ext cx="11209338" cy="3328988"/>
          </a:xfrm>
        </p:spPr>
      </p:pic>
      <p:sp>
        <p:nvSpPr>
          <p:cNvPr id="4" name="Text Placeholder 3"/>
          <p:cNvSpPr>
            <a:spLocks noGrp="1"/>
          </p:cNvSpPr>
          <p:nvPr>
            <p:ph type="body" sz="half" idx="2"/>
          </p:nvPr>
        </p:nvSpPr>
        <p:spPr>
          <a:xfrm>
            <a:off x="839787" y="1314450"/>
            <a:ext cx="8132762" cy="3811588"/>
          </a:xfrm>
        </p:spPr>
        <p:txBody>
          <a:bodyPr/>
          <a:lstStyle/>
          <a:p>
            <a:r>
              <a:rPr lang="en-US" dirty="0" smtClean="0"/>
              <a:t>The wineries with the highest average wine score are:</a:t>
            </a:r>
            <a:endParaRPr lang="en-US" b="0" dirty="0" smtClean="0">
              <a:effectLst/>
            </a:endParaRPr>
          </a:p>
          <a:p>
            <a:pPr fontAlgn="base"/>
            <a:r>
              <a:rPr lang="en-US" dirty="0" smtClean="0"/>
              <a:t>Domaine </a:t>
            </a:r>
            <a:r>
              <a:rPr lang="en-US" dirty="0" err="1" smtClean="0"/>
              <a:t>Zind-Humbrecht</a:t>
            </a:r>
            <a:r>
              <a:rPr lang="en-US" dirty="0" smtClean="0"/>
              <a:t> (France)</a:t>
            </a:r>
          </a:p>
          <a:p>
            <a:pPr fontAlgn="base"/>
            <a:r>
              <a:rPr lang="en-US" dirty="0" err="1" smtClean="0"/>
              <a:t>Lynmar</a:t>
            </a:r>
            <a:r>
              <a:rPr lang="en-US" dirty="0" smtClean="0"/>
              <a:t> (USA, California)</a:t>
            </a:r>
          </a:p>
          <a:p>
            <a:pPr fontAlgn="base"/>
            <a:r>
              <a:rPr lang="en-US" dirty="0" smtClean="0"/>
              <a:t>Williams </a:t>
            </a:r>
            <a:r>
              <a:rPr lang="en-US" dirty="0" err="1" smtClean="0"/>
              <a:t>Selyem</a:t>
            </a:r>
            <a:r>
              <a:rPr lang="en-US" dirty="0" smtClean="0"/>
              <a:t> (USA, California).</a:t>
            </a:r>
          </a:p>
          <a:p>
            <a:r>
              <a:rPr lang="en-US" dirty="0" smtClean="0"/>
              <a:t>However these wineries have an average wine price in a diapason from 60 to 80$ per bottle. And it’s in the middle of a price range.</a:t>
            </a:r>
            <a:endParaRPr lang="en-US" b="0" dirty="0" smtClean="0">
              <a:effectLst/>
            </a:endParaRPr>
          </a:p>
          <a:p>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39990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66700"/>
            <a:ext cx="10818812" cy="847725"/>
          </a:xfrm>
        </p:spPr>
        <p:txBody>
          <a:bodyPr/>
          <a:lstStyle/>
          <a:p>
            <a:pPr algn="ctr"/>
            <a:r>
              <a:rPr lang="en-US" i="1" dirty="0" smtClean="0"/>
              <a:t>Wineries </a:t>
            </a:r>
            <a:r>
              <a:rPr lang="en-US" i="1" dirty="0"/>
              <a:t>with the most expensive wines on average</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52450" y="3133726"/>
            <a:ext cx="11229975" cy="3348829"/>
          </a:xfrm>
        </p:spPr>
      </p:pic>
      <p:sp>
        <p:nvSpPr>
          <p:cNvPr id="4" name="Text Placeholder 3"/>
          <p:cNvSpPr>
            <a:spLocks noGrp="1"/>
          </p:cNvSpPr>
          <p:nvPr>
            <p:ph type="body" sz="half" idx="2"/>
          </p:nvPr>
        </p:nvSpPr>
        <p:spPr>
          <a:xfrm>
            <a:off x="839788" y="1247775"/>
            <a:ext cx="10818812" cy="2133599"/>
          </a:xfrm>
        </p:spPr>
        <p:txBody>
          <a:bodyPr>
            <a:normAutofit fontScale="77500" lnSpcReduction="20000"/>
          </a:bodyPr>
          <a:lstStyle/>
          <a:p>
            <a:r>
              <a:rPr lang="en-US" sz="2100" dirty="0"/>
              <a:t>Top 5 wineries with the highest average wine price are:</a:t>
            </a:r>
          </a:p>
          <a:p>
            <a:pPr lvl="0" fontAlgn="base"/>
            <a:r>
              <a:rPr lang="en-US" sz="2100" dirty="0"/>
              <a:t>Louis </a:t>
            </a:r>
            <a:r>
              <a:rPr lang="en-US" sz="2100" dirty="0" err="1"/>
              <a:t>Latour</a:t>
            </a:r>
            <a:r>
              <a:rPr lang="en-US" sz="2100" dirty="0"/>
              <a:t> (France)</a:t>
            </a:r>
          </a:p>
          <a:p>
            <a:pPr lvl="0" fontAlgn="base"/>
            <a:r>
              <a:rPr lang="en-US" sz="2100" dirty="0"/>
              <a:t>Louis Jabot (France)</a:t>
            </a:r>
          </a:p>
          <a:p>
            <a:pPr lvl="0" fontAlgn="base"/>
            <a:r>
              <a:rPr lang="en-US" sz="2100" dirty="0"/>
              <a:t>Albert </a:t>
            </a:r>
            <a:r>
              <a:rPr lang="en-US" sz="2100" dirty="0" err="1"/>
              <a:t>Bichot</a:t>
            </a:r>
            <a:r>
              <a:rPr lang="en-US" sz="2100" dirty="0"/>
              <a:t> (France)</a:t>
            </a:r>
          </a:p>
          <a:p>
            <a:pPr lvl="0" fontAlgn="base"/>
            <a:r>
              <a:rPr lang="en-US" sz="2100" dirty="0"/>
              <a:t>Chanson Pere et </a:t>
            </a:r>
            <a:r>
              <a:rPr lang="en-US" sz="2100" dirty="0" err="1"/>
              <a:t>Fils</a:t>
            </a:r>
            <a:r>
              <a:rPr lang="en-US" sz="2100" dirty="0"/>
              <a:t> (France)</a:t>
            </a:r>
          </a:p>
          <a:p>
            <a:pPr lvl="0" fontAlgn="base"/>
            <a:r>
              <a:rPr lang="en-US" sz="2100" dirty="0"/>
              <a:t>Jean-Luc and Paul </a:t>
            </a:r>
            <a:r>
              <a:rPr lang="en-US" sz="2100" dirty="0" err="1"/>
              <a:t>Aegerter</a:t>
            </a:r>
            <a:r>
              <a:rPr lang="en-US" sz="2100" dirty="0"/>
              <a:t> (France)</a:t>
            </a:r>
          </a:p>
          <a:p>
            <a:r>
              <a:rPr lang="en-US" sz="2100" dirty="0"/>
              <a:t>And, surprisingly, they all are located in France.</a:t>
            </a:r>
          </a:p>
          <a:p>
            <a:endParaRPr lang="en-US" dirty="0"/>
          </a:p>
        </p:txBody>
      </p:sp>
    </p:spTree>
    <p:extLst>
      <p:ext uri="{BB962C8B-B14F-4D97-AF65-F5344CB8AC3E}">
        <p14:creationId xmlns:p14="http://schemas.microsoft.com/office/powerpoint/2010/main" val="3467949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42900"/>
            <a:ext cx="10923587" cy="685800"/>
          </a:xfrm>
        </p:spPr>
        <p:txBody>
          <a:bodyPr/>
          <a:lstStyle/>
          <a:p>
            <a:r>
              <a:rPr lang="en-US" i="1" dirty="0" smtClean="0"/>
              <a:t>Correlation </a:t>
            </a:r>
            <a:r>
              <a:rPr lang="en-US" i="1" dirty="0"/>
              <a:t>between a price and a score of a wine</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183188" y="1366838"/>
            <a:ext cx="6780212" cy="5043487"/>
          </a:xfrm>
        </p:spPr>
      </p:pic>
      <p:sp>
        <p:nvSpPr>
          <p:cNvPr id="4" name="Text Placeholder 3"/>
          <p:cNvSpPr>
            <a:spLocks noGrp="1"/>
          </p:cNvSpPr>
          <p:nvPr>
            <p:ph type="body" sz="half" idx="2"/>
          </p:nvPr>
        </p:nvSpPr>
        <p:spPr/>
        <p:txBody>
          <a:bodyPr>
            <a:normAutofit lnSpcReduction="10000"/>
          </a:bodyPr>
          <a:lstStyle/>
          <a:p>
            <a:pPr>
              <a:lnSpc>
                <a:spcPct val="150000"/>
              </a:lnSpc>
            </a:pPr>
            <a:r>
              <a:rPr lang="en-US" dirty="0"/>
              <a:t>While there is a clear trend: the higher an average price the higher a rating of a wine, it could be explained by </a:t>
            </a:r>
            <a:r>
              <a:rPr lang="en-US" b="1" dirty="0"/>
              <a:t>subjective appreciation</a:t>
            </a:r>
            <a:r>
              <a:rPr lang="en-US" dirty="0"/>
              <a:t>, it means people tend to rank higher more expensive wines. As the pleasure people get from consuming wine depends both on its intrinsic qualities such as taste and smell and external attributes such as price and presentation. </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1414891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200</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Wineries with the highest average wine score</vt:lpstr>
      <vt:lpstr>Wineries with the most expensive wines on average</vt:lpstr>
      <vt:lpstr>Correlation between a price and a score of a wine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Lozano</dc:creator>
  <cp:lastModifiedBy>David Lozano</cp:lastModifiedBy>
  <cp:revision>4</cp:revision>
  <dcterms:created xsi:type="dcterms:W3CDTF">2018-09-05T15:30:56Z</dcterms:created>
  <dcterms:modified xsi:type="dcterms:W3CDTF">2018-09-05T16:05:51Z</dcterms:modified>
</cp:coreProperties>
</file>