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Pacifico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6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4466a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44466a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c20d94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fc20d94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fc20d94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fc20d94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fc20d94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fc20d94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fc20d94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fc20d94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c20d94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c20d94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hyperlink" Target="https://ru.wikipedia.org/wiki/%D0%A6%D0%B2%D0%B5%D1%82" TargetMode="External"/><Relationship Id="rId6" Type="http://schemas.openxmlformats.org/officeDocument/2006/relationships/hyperlink" Target="https://ru.wikipedia.org/wiki/%D0%92%D0%B5%D0%B1-%D1%81%D1%82%D1%80%D0%B0%D0%BD%D0%B8%D1%86%D0%B0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52753" y="1474825"/>
            <a:ext cx="5868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Таблица стилей CSS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77350" y="13387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lt1"/>
                </a:solidFill>
              </a:rPr>
              <a:t>CSS</a:t>
            </a:r>
            <a:endParaRPr sz="5600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85200" y="227525"/>
            <a:ext cx="46518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Каскадная таблица стилей</a:t>
            </a:r>
            <a:r>
              <a:rPr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(CSS или Cascading Style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Sheets) — формальный язык, который описывает внешний вид страницы. Он был придуман с целью разделить структуру страницы и ее оформление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245950" y="3371625"/>
            <a:ext cx="4651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Пишется в отдельном файле с расширением CSS или в HTML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Элементы оформления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7025" y="1697900"/>
            <a:ext cx="2808000" cy="3179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Цвет фона страницы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Цвет текста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Шрифт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Начертание 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Толщина текста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500">
                <a:latin typeface="Comic Sans MS"/>
                <a:ea typeface="Comic Sans MS"/>
                <a:cs typeface="Comic Sans MS"/>
                <a:sym typeface="Comic Sans MS"/>
              </a:rPr>
              <a:t>Размер текста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50" y="1907725"/>
            <a:ext cx="5618950" cy="27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819500" y="2247750"/>
            <a:ext cx="20958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819500" y="2926350"/>
            <a:ext cx="15999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19500" y="3342825"/>
            <a:ext cx="1488300" cy="2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840350" y="3604950"/>
            <a:ext cx="15582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840350" y="3969975"/>
            <a:ext cx="13461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27025" y="1762275"/>
            <a:ext cx="2304300" cy="64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27025" y="2521875"/>
            <a:ext cx="7896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27025" y="3125225"/>
            <a:ext cx="14883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819500" y="2587050"/>
            <a:ext cx="9213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7025" y="3728575"/>
            <a:ext cx="17574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27025" y="4331925"/>
            <a:ext cx="15999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>
            <a:stCxn id="75" idx="3"/>
            <a:endCxn id="70" idx="1"/>
          </p:cNvCxnSpPr>
          <p:nvPr/>
        </p:nvCxnSpPr>
        <p:spPr>
          <a:xfrm>
            <a:off x="2531325" y="2085975"/>
            <a:ext cx="2288100" cy="323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5" idx="3"/>
            <a:endCxn id="78" idx="1"/>
          </p:cNvCxnSpPr>
          <p:nvPr/>
        </p:nvCxnSpPr>
        <p:spPr>
          <a:xfrm>
            <a:off x="2531325" y="2085975"/>
            <a:ext cx="2288100" cy="663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6" idx="3"/>
            <a:endCxn id="71" idx="1"/>
          </p:cNvCxnSpPr>
          <p:nvPr/>
        </p:nvCxnSpPr>
        <p:spPr>
          <a:xfrm>
            <a:off x="1016625" y="2683875"/>
            <a:ext cx="3802800" cy="404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7" idx="3"/>
            <a:endCxn id="72" idx="1"/>
          </p:cNvCxnSpPr>
          <p:nvPr/>
        </p:nvCxnSpPr>
        <p:spPr>
          <a:xfrm>
            <a:off x="1715325" y="3287225"/>
            <a:ext cx="3104100" cy="1662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9" idx="3"/>
            <a:endCxn id="73" idx="1"/>
          </p:cNvCxnSpPr>
          <p:nvPr/>
        </p:nvCxnSpPr>
        <p:spPr>
          <a:xfrm flipH="1" rot="10800000">
            <a:off x="1984425" y="3766975"/>
            <a:ext cx="2856000" cy="123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0" idx="3"/>
            <a:endCxn id="74" idx="1"/>
          </p:cNvCxnSpPr>
          <p:nvPr/>
        </p:nvCxnSpPr>
        <p:spPr>
          <a:xfrm flipH="1" rot="10800000">
            <a:off x="1826925" y="4132125"/>
            <a:ext cx="3013500" cy="361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Свойство </a:t>
            </a:r>
            <a:r>
              <a:rPr b="1" lang="ru" sz="2500">
                <a:solidFill>
                  <a:schemeClr val="lt1"/>
                </a:solidFill>
              </a:rPr>
              <a:t>color </a:t>
            </a:r>
            <a:r>
              <a:rPr lang="ru">
                <a:solidFill>
                  <a:schemeClr val="lt1"/>
                </a:solidFill>
              </a:rPr>
              <a:t> в CSS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14634" r="16170" t="0"/>
          <a:stretch/>
        </p:blipFill>
        <p:spPr>
          <a:xfrm>
            <a:off x="5163750" y="105475"/>
            <a:ext cx="3888000" cy="27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5761125" y="445500"/>
            <a:ext cx="20958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761125" y="1124100"/>
            <a:ext cx="15999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761125" y="1540575"/>
            <a:ext cx="1488300" cy="2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781975" y="1802700"/>
            <a:ext cx="15582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781975" y="2167725"/>
            <a:ext cx="13461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761125" y="784800"/>
            <a:ext cx="9213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31625" y="1690875"/>
            <a:ext cx="4779000" cy="31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Свойство позволяет установить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цвет текста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Значение можно задать несколькими способами.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Первый - использовать ключевые слова: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●white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●gray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●black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●и т.д.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Второй -  использовать код веб-цветов </a:t>
            </a:r>
            <a:r>
              <a:rPr lang="ru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ru" sz="1200">
                <a:solidFill>
                  <a:srgbClr val="202122"/>
                </a:solidFill>
                <a:latin typeface="Comic Sans MS"/>
                <a:ea typeface="Comic Sans MS"/>
                <a:cs typeface="Comic Sans MS"/>
                <a:sym typeface="Comic Sans MS"/>
              </a:rPr>
              <a:t>это </a:t>
            </a:r>
            <a:r>
              <a:rPr lang="ru" sz="1200">
                <a:solidFill>
                  <a:srgbClr val="0645AD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цвета</a:t>
            </a:r>
            <a:r>
              <a:rPr lang="ru" sz="1200">
                <a:solidFill>
                  <a:srgbClr val="20212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используемые при отображении </a:t>
            </a:r>
            <a:r>
              <a:rPr lang="ru" sz="1200">
                <a:solidFill>
                  <a:srgbClr val="0645AD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веб-страниц</a:t>
            </a:r>
            <a:r>
              <a:rPr lang="ru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8508" y="2615725"/>
            <a:ext cx="3169226" cy="25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Свойство </a:t>
            </a:r>
            <a:r>
              <a:rPr b="1" lang="ru" sz="2500">
                <a:solidFill>
                  <a:schemeClr val="lt1"/>
                </a:solidFill>
              </a:rPr>
              <a:t>font-family</a:t>
            </a:r>
            <a:r>
              <a:rPr lang="ru">
                <a:solidFill>
                  <a:schemeClr val="lt1"/>
                </a:solidFill>
              </a:rPr>
              <a:t> в 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31725" y="1903500"/>
            <a:ext cx="5154000" cy="25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Свойство, с помощью которого можно указать название шрифта. Оно прописывается в качестве значения: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Можно указывать несколько шрифтов через запятую: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serif — шрифты с засечками (</a:t>
            </a: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например, Times New Roman</a:t>
            </a: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sans-serif — рубленые шрифты (</a:t>
            </a:r>
            <a:r>
              <a:rPr lang="ru" sz="1300">
                <a:solidFill>
                  <a:schemeClr val="dk1"/>
                </a:solidFill>
              </a:rPr>
              <a:t>например, Arial</a:t>
            </a: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cursive — курсивные шрифты(</a:t>
            </a:r>
            <a:r>
              <a:rPr lang="ru" sz="1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например, Caveat)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fantasy — декоративные шрифты(</a:t>
            </a:r>
            <a:r>
              <a:rPr lang="ru" sz="1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например, Pacifico</a:t>
            </a: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●"/>
            </a:pP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monospace — моноширинные шрифты (</a:t>
            </a:r>
            <a:r>
              <a:rPr lang="ru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например, Courier</a:t>
            </a: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186" y="1984498"/>
            <a:ext cx="3543325" cy="12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 b="0" l="611" r="55714" t="7295"/>
          <a:stretch/>
        </p:blipFill>
        <p:spPr>
          <a:xfrm>
            <a:off x="5336025" y="3568550"/>
            <a:ext cx="3593650" cy="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Свойство </a:t>
            </a:r>
            <a:r>
              <a:rPr b="1" lang="ru" sz="2500">
                <a:solidFill>
                  <a:schemeClr val="lt1"/>
                </a:solidFill>
              </a:rPr>
              <a:t>font-style</a:t>
            </a:r>
            <a:r>
              <a:rPr b="1" lang="ru" sz="2500">
                <a:solidFill>
                  <a:schemeClr val="lt1"/>
                </a:solidFill>
              </a:rPr>
              <a:t> </a:t>
            </a:r>
            <a:r>
              <a:rPr lang="ru">
                <a:solidFill>
                  <a:schemeClr val="lt1"/>
                </a:solidFill>
              </a:rPr>
              <a:t> в 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31625" y="1690875"/>
            <a:ext cx="5275200" cy="26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Свойство определяет начертание шрифта: обычное, курсивное или наклонное. Для этого существуют следующие значения: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●normal — обычное начертание текста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●italic — курсивное начертание. </a:t>
            </a:r>
            <a:r>
              <a:rPr i="1" lang="ru" sz="1300">
                <a:solidFill>
                  <a:schemeClr val="dk1"/>
                </a:solidFill>
              </a:rPr>
              <a:t>Это специальный шрифт, имитирующий рукописный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●oblique — </a:t>
            </a:r>
            <a:r>
              <a:rPr lang="ru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наклонное начертание. Образуется путем наклона обычных знаков вправо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14634" r="16170" t="0"/>
          <a:stretch/>
        </p:blipFill>
        <p:spPr>
          <a:xfrm>
            <a:off x="5487750" y="1731188"/>
            <a:ext cx="3565125" cy="25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589000" y="3027375"/>
            <a:ext cx="3412200" cy="23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Свойство </a:t>
            </a:r>
            <a:r>
              <a:rPr b="1" lang="ru" sz="2500">
                <a:solidFill>
                  <a:schemeClr val="lt1"/>
                </a:solidFill>
              </a:rPr>
              <a:t>font-weight</a:t>
            </a:r>
            <a:r>
              <a:rPr b="1" lang="ru" sz="2500">
                <a:solidFill>
                  <a:schemeClr val="lt1"/>
                </a:solidFill>
              </a:rPr>
              <a:t> </a:t>
            </a:r>
            <a:r>
              <a:rPr lang="ru">
                <a:solidFill>
                  <a:schemeClr val="lt1"/>
                </a:solidFill>
              </a:rPr>
              <a:t> в 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31625" y="1690875"/>
            <a:ext cx="4779000" cy="3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Свойство позволяет управлять толщиной шрифта. Первый способ — использовать следующие значения: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●100 — тонкое начертание;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 900 — тяжёлое.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использовать ключевые слова: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●normal — нормальное начертание. То же, что и 400;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●bold — полужирное начертание. То же, что и 700;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●lighter— сверхтонкое начертание;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●bolder— сверхжирное начертание.</a:t>
            </a:r>
            <a:endParaRPr sz="130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48843" t="0"/>
          <a:stretch/>
        </p:blipFill>
        <p:spPr>
          <a:xfrm>
            <a:off x="5082750" y="1610950"/>
            <a:ext cx="3968999" cy="19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23937" l="54553" r="2511" t="0"/>
          <a:stretch/>
        </p:blipFill>
        <p:spPr>
          <a:xfrm>
            <a:off x="5082750" y="3532550"/>
            <a:ext cx="3331126" cy="1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27025" y="291025"/>
            <a:ext cx="79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Свойство </a:t>
            </a:r>
            <a:r>
              <a:rPr b="1" lang="ru" sz="2500">
                <a:solidFill>
                  <a:schemeClr val="lt1"/>
                </a:solidFill>
              </a:rPr>
              <a:t>font - size </a:t>
            </a:r>
            <a:r>
              <a:rPr lang="ru">
                <a:solidFill>
                  <a:schemeClr val="lt1"/>
                </a:solidFill>
              </a:rPr>
              <a:t> в 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31625" y="1690875"/>
            <a:ext cx="8626500" cy="29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Свойство позволяет задать размер шрифта.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несколько допустимых единиц для размера шрифта, одна из них — пиксель.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Пиксель</a:t>
            </a:r>
            <a:r>
              <a:rPr lang="ru">
                <a:solidFill>
                  <a:schemeClr val="dk1"/>
                </a:solidFill>
              </a:rPr>
              <a:t> — одна визуально различимая точка экрана. Обозначается как </a:t>
            </a:r>
            <a:r>
              <a:rPr b="1" lang="ru">
                <a:solidFill>
                  <a:schemeClr val="dk1"/>
                </a:solidFill>
              </a:rPr>
              <a:t>px</a:t>
            </a:r>
            <a:r>
              <a:rPr lang="ru">
                <a:solidFill>
                  <a:schemeClr val="dk1"/>
                </a:solidFill>
              </a:rPr>
              <a:t>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Чтобы задать размер шрифта в 50 пикселей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3" y="3425400"/>
            <a:ext cx="51720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