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3" r:id="rId3"/>
    <p:sldId id="267" r:id="rId4"/>
    <p:sldId id="257" r:id="rId5"/>
    <p:sldId id="258" r:id="rId6"/>
    <p:sldId id="259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74" r:id="rId18"/>
    <p:sldId id="261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Montserrat" panose="020B0604020202020204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E5E5E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D7657A-F7EE-4CFB-A9D0-9DAC32581843}">
  <a:tblStyle styleId="{B8D7657A-F7EE-4CFB-A9D0-9DAC32581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52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89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5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33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44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12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7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08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7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67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3000871" y="3931308"/>
            <a:ext cx="14959351" cy="2424374"/>
            <a:chOff x="0" y="197117"/>
            <a:chExt cx="19945800" cy="3232500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3564000" y="197117"/>
              <a:ext cx="163818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Знакомство с WEB – технологиями.</a:t>
              </a:r>
              <a:endParaRPr sz="7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960154"/>
              <a:ext cx="163818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721C2F-1D7E-413D-9109-EF3A6444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7" y="608286"/>
            <a:ext cx="17221306" cy="96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E5CEC-7195-4B9D-95F6-1AEFF3AA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90" y="747286"/>
            <a:ext cx="16973983" cy="95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BE998-6927-472F-BC36-EFD2059E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9" y="737755"/>
            <a:ext cx="16990942" cy="95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43BF01-520B-4EBD-80D6-FFCFF0D8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09" y="834737"/>
            <a:ext cx="16818382" cy="94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8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3BECB1-3F15-4520-8686-36E4E8F7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4" y="700567"/>
            <a:ext cx="17057111" cy="95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1BE32F-8FB6-4195-A16F-E6C55E693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98126"/>
            <a:ext cx="17239384" cy="96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 rotWithShape="1">
          <a:blip r:embed="rId4">
            <a:alphaModFix/>
          </a:blip>
          <a:srcRect l="7312" r="32150" b="53053"/>
          <a:stretch/>
        </p:blipFill>
        <p:spPr>
          <a:xfrm>
            <a:off x="8707500" y="2511150"/>
            <a:ext cx="8869499" cy="634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17"/>
          <p:cNvGraphicFramePr/>
          <p:nvPr>
            <p:extLst>
              <p:ext uri="{D42A27DB-BD31-4B8C-83A1-F6EECF244321}">
                <p14:modId xmlns:p14="http://schemas.microsoft.com/office/powerpoint/2010/main" val="476805062"/>
              </p:ext>
            </p:extLst>
          </p:nvPr>
        </p:nvGraphicFramePr>
        <p:xfrm>
          <a:off x="259398" y="2207248"/>
          <a:ext cx="7565775" cy="6954978"/>
        </p:xfrm>
        <a:graphic>
          <a:graphicData uri="http://schemas.openxmlformats.org/drawingml/2006/table">
            <a:tbl>
              <a:tblPr>
                <a:noFill/>
                <a:tableStyleId>{B8D7657A-F7EE-4CFB-A9D0-9DAC32581843}</a:tableStyleId>
              </a:tblPr>
              <a:tblGrid>
                <a:gridCol w="60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r>
                        <a:rPr lang="en-US" sz="1900" dirty="0" err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версию</a:t>
                      </a:r>
                      <a:r>
                        <a:rPr lang="en-US" sz="19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HTML</a:t>
                      </a:r>
                      <a:endParaRPr sz="1900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DOCTYPE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Указывает программе просмотра страниц, что это HTML документ. Тег,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задающий «рамки» нашей страницы (далее все теги в него вкладываются)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&lt;/html&gt;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других элементов, цель которых — помочь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браузеру в работе с данными.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&lt;/head&gt;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Определяет метатеги, которые используются для хранения информации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предназначенной для браузеров и поисковых систем. В нашем примере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содержит атрибут кодировки текста 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&lt;meta&gt;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Устанавливает заголовок окна веб-страницы.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&lt;/title&gt;</a:t>
                      </a:r>
                      <a:endParaRPr sz="1900" b="1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Предназначен для хранения содержания веб-страницы (контента),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отображаемого в окне браузера.</a:t>
                      </a:r>
                      <a:endParaRPr sz="190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&lt;/body&gt;</a:t>
                      </a:r>
                      <a:endParaRPr sz="1900" b="1" dirty="0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9022350" y="2511150"/>
            <a:ext cx="2783400" cy="344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9022350" y="3001663"/>
            <a:ext cx="2783400" cy="27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9620850" y="3387975"/>
            <a:ext cx="13344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0228350" y="3786600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228350" y="4327125"/>
            <a:ext cx="3744300" cy="384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9620850" y="5137125"/>
            <a:ext cx="1842900" cy="5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86491-8339-4B79-ADF8-E210F51E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07" y="730284"/>
            <a:ext cx="16117166" cy="95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4275BD7-03D9-4978-91B0-178413EAE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53244"/>
              </p:ext>
            </p:extLst>
          </p:nvPr>
        </p:nvGraphicFramePr>
        <p:xfrm>
          <a:off x="3228110" y="3688542"/>
          <a:ext cx="12192000" cy="4968240"/>
        </p:xfrm>
        <a:graphic>
          <a:graphicData uri="http://schemas.openxmlformats.org/drawingml/2006/table">
            <a:tbl>
              <a:tblPr firstRow="1" bandRow="1">
                <a:tableStyleId>{B8D7657A-F7EE-4CFB-A9D0-9DAC32581843}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3398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891910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973161"/>
                    </a:ext>
                  </a:extLst>
                </a:gridCol>
              </a:tblGrid>
              <a:tr h="217285"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>
                          <a:latin typeface="+mn-lt"/>
                        </a:rPr>
                        <a:t>Тег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>
                          <a:latin typeface="+mn-lt"/>
                        </a:rPr>
                        <a:t>Написание в </a:t>
                      </a:r>
                      <a:r>
                        <a:rPr lang="en-US" sz="2400" b="1" i="1" dirty="0">
                          <a:latin typeface="+mn-lt"/>
                        </a:rPr>
                        <a:t>HTML</a:t>
                      </a:r>
                      <a:endParaRPr lang="ru-RU" sz="2400" b="1" i="1" dirty="0">
                        <a:latin typeface="+mn-lt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i="1" dirty="0">
                          <a:latin typeface="+mn-lt"/>
                        </a:rPr>
                        <a:t>Значение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&lt;h1&gt;&lt;/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</a:t>
                      </a:r>
                      <a:r>
                        <a:rPr lang="en-US" sz="2000" b="1" dirty="0">
                          <a:latin typeface="+mn-lt"/>
                        </a:rPr>
                        <a:t>&gt;</a:t>
                      </a:r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&lt;h1&gt;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Еноты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&lt;/h1&gt;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dirty="0">
                        <a:latin typeface="+mn-lt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Создает заголовок; имеет значения от 1 до 6.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5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&lt;p&gt;&lt;/p&gt;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&lt;p&gt;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текст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&lt;/p&gt;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Создаёт параграф; внутри себя не может содержать другие параграфы. 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9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&lt;b&gt;&lt;/b&gt;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&lt;b&gt;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слово или предложение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&lt;/b&gt;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Делает текст жирным (физическое форматирование).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7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&gt;&lt;/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слово или предложение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Выделяет текст курсивом (физическое форматирование).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8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&lt;u&gt;&lt;/u&gt;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&lt;u&gt;</a:t>
                      </a: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слово или предложение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&lt;/u&gt;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Выводит подчеркнутый текст в документ.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4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/>
                      <a:endParaRPr lang="ru-RU" sz="2000" b="1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слово или предложение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/&gt;</a:t>
                      </a: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20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+mn-lt"/>
                        </a:rPr>
                        <a:t>Переходит на новую строку</a:t>
                      </a:r>
                    </a:p>
                  </a:txBody>
                  <a:tcP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288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447175" y="486928"/>
            <a:ext cx="16230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en-US" sz="699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адание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16661-B60D-4CAA-8CAC-08C9ADF52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6" t="12259" r="11666" b="18967"/>
          <a:stretch/>
        </p:blipFill>
        <p:spPr>
          <a:xfrm>
            <a:off x="4073236" y="3228110"/>
            <a:ext cx="14214764" cy="67471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7841673" y="5143500"/>
            <a:ext cx="1413163" cy="6615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F880E0-EA4E-4C01-99EC-6BBE4186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1" y="4014841"/>
            <a:ext cx="5569528" cy="20427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</a:rPr>
              <a:t>Anastariya-qa-37</a:t>
            </a:r>
            <a:endParaRPr kumimoji="0" lang="ru-RU" altLang="ru-RU" sz="7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A2D8E1-6A8B-481B-B9F4-AC2CBAE4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86"/>
          <a:stretch/>
        </p:blipFill>
        <p:spPr>
          <a:xfrm>
            <a:off x="488739" y="520943"/>
            <a:ext cx="10751129" cy="8602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9B5A4-7A0C-4BC3-AE55-46967AA73D6A}"/>
              </a:ext>
            </a:extLst>
          </p:cNvPr>
          <p:cNvSpPr txBox="1"/>
          <p:nvPr/>
        </p:nvSpPr>
        <p:spPr>
          <a:xfrm>
            <a:off x="2382981" y="7910946"/>
            <a:ext cx="14519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D44F19-0676-4177-ADB1-EFA2CA99F2D0}"/>
              </a:ext>
            </a:extLst>
          </p:cNvPr>
          <p:cNvSpPr/>
          <p:nvPr/>
        </p:nvSpPr>
        <p:spPr>
          <a:xfrm>
            <a:off x="4347230" y="4021282"/>
            <a:ext cx="3034146" cy="6615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A38DFB-4390-4FEF-AC14-E4D06DCA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866" y="6203977"/>
            <a:ext cx="10898121" cy="375337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12157E-F4B9-4053-A16F-86B8545914A7}"/>
              </a:ext>
            </a:extLst>
          </p:cNvPr>
          <p:cNvSpPr/>
          <p:nvPr/>
        </p:nvSpPr>
        <p:spPr>
          <a:xfrm>
            <a:off x="7251870" y="7529671"/>
            <a:ext cx="2113804" cy="4637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8115950" y="3900825"/>
            <a:ext cx="9906525" cy="2498888"/>
            <a:chOff x="-3595584" y="663123"/>
            <a:chExt cx="13208700" cy="333185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0" y="3461273"/>
              <a:ext cx="82923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Какой он?</a:t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-3595584" y="663123"/>
              <a:ext cx="13208700" cy="3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 – Hyper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749" dirty="0">
                  <a:solidFill>
                    <a:srgbClr val="2B2B2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Text Markup Language</a:t>
              </a: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ctr" rtl="0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749" dirty="0">
                <a:solidFill>
                  <a:srgbClr val="2B2B2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80824" y="3747975"/>
            <a:ext cx="17954775" cy="529372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1" i="0" dirty="0">
                <a:solidFill>
                  <a:srgbClr val="000000"/>
                </a:solidFill>
                <a:effectLst/>
                <a:latin typeface="+mj-lt"/>
              </a:rPr>
              <a:t>Верстка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 – это процесс создания веб-страницы на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основе определенного макета.</a:t>
            </a:r>
            <a:endParaRPr lang="en-US" sz="3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Чтобы страница «ожила», верстальщик переводит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макет в формат, понятный браузеру.</a:t>
            </a:r>
            <a:r>
              <a:rPr lang="ru-RU" sz="3600" dirty="0">
                <a:latin typeface="+mj-lt"/>
              </a:rPr>
              <a:t> </a:t>
            </a:r>
            <a:endParaRPr lang="en-US" sz="3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Верстка — это не просто создание веб-страницы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из картинки.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Это создание страницы, которой будет удобно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пользоваться.</a:t>
            </a:r>
            <a:r>
              <a:rPr lang="ru-RU" sz="3600" dirty="0">
                <a:latin typeface="+mj-lt"/>
              </a:rPr>
              <a:t> </a:t>
            </a:r>
            <a:br>
              <a:rPr lang="ru-RU" sz="9600" dirty="0">
                <a:latin typeface="+mj-lt"/>
              </a:rPr>
            </a:br>
            <a:endParaRPr sz="4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0007900" y="3747975"/>
            <a:ext cx="66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01000" y="2447100"/>
            <a:ext cx="57420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выглядит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структура</a:t>
            </a:r>
            <a:r>
              <a:rPr lang="en-US" sz="5799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99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сайта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4900" y="192900"/>
            <a:ext cx="6377100" cy="94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HTML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AB468-64F3-498A-B87B-118F69E807CB}"/>
              </a:ext>
            </a:extLst>
          </p:cNvPr>
          <p:cNvSpPr txBox="1"/>
          <p:nvPr/>
        </p:nvSpPr>
        <p:spPr>
          <a:xfrm>
            <a:off x="5846618" y="3621797"/>
            <a:ext cx="1244138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sz="60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 — это язык описания структуры </a:t>
            </a:r>
            <a:r>
              <a:rPr lang="ru-RU" sz="3600" b="0" i="0" dirty="0" err="1">
                <a:solidFill>
                  <a:srgbClr val="000000"/>
                </a:solidFill>
                <a:effectLst/>
                <a:latin typeface="+mn-lt"/>
              </a:rPr>
              <a:t>вебстраницы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ru-RU" sz="36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Структура страницы формируется с помощью 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+mn-lt"/>
              </a:rPr>
              <a:t>тегов</a:t>
            </a: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b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600" b="0" i="0" dirty="0">
                <a:solidFill>
                  <a:srgbClr val="000000"/>
                </a:solidFill>
                <a:effectLst/>
                <a:latin typeface="+mn-lt"/>
              </a:rPr>
              <a:t>HTML-теги — это специальные слова, которые «разбивают» страницу на определенные элементы: заголовки, абзацы, ссылки, картинки и т.д.</a:t>
            </a:r>
            <a:r>
              <a:rPr lang="ru-RU" sz="3600" dirty="0">
                <a:latin typeface="+mn-lt"/>
              </a:rPr>
              <a:t> </a:t>
            </a:r>
            <a:br>
              <a:rPr lang="ru-RU" sz="3600" dirty="0">
                <a:latin typeface="+mn-lt"/>
              </a:rPr>
            </a:b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521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6">
            <a:extLst>
              <a:ext uri="{FF2B5EF4-FFF2-40B4-BE49-F238E27FC236}">
                <a16:creationId xmlns:a16="http://schemas.microsoft.com/office/drawing/2014/main" id="{8093BA91-CEBB-44D1-88B5-ED83A5DDD258}"/>
              </a:ext>
            </a:extLst>
          </p:cNvPr>
          <p:cNvSpPr txBox="1"/>
          <p:nvPr/>
        </p:nvSpPr>
        <p:spPr>
          <a:xfrm>
            <a:off x="648056" y="1006227"/>
            <a:ext cx="124306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dirty="0">
                <a:solidFill>
                  <a:schemeClr val="bg1"/>
                </a:solidFill>
                <a:effectLst/>
                <a:latin typeface="+mn-lt"/>
              </a:rPr>
              <a:t>Теги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6D22-43FB-4038-ACC0-2EA4C02674AD}"/>
              </a:ext>
            </a:extLst>
          </p:cNvPr>
          <p:cNvSpPr txBox="1"/>
          <p:nvPr/>
        </p:nvSpPr>
        <p:spPr>
          <a:xfrm>
            <a:off x="6653452" y="3047571"/>
            <a:ext cx="109475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i="0" dirty="0">
                <a:solidFill>
                  <a:srgbClr val="000000"/>
                </a:solidFill>
                <a:effectLst/>
                <a:latin typeface="+mn-lt"/>
              </a:rPr>
              <a:t>Парные теги</a:t>
            </a:r>
          </a:p>
          <a:p>
            <a:endParaRPr lang="ru-RU" sz="4000" dirty="0">
              <a:latin typeface="+mn-lt"/>
            </a:endParaRPr>
          </a:p>
          <a:p>
            <a:r>
              <a:rPr lang="ru-RU" sz="4000" b="0" i="0" dirty="0">
                <a:solidFill>
                  <a:srgbClr val="000000"/>
                </a:solidFill>
                <a:effectLst/>
                <a:latin typeface="+mn-lt"/>
              </a:rPr>
              <a:t>Для создания закрывающего тега нужно написать открывающий тег, но после символа &lt; добавить обратный слеш /.</a:t>
            </a:r>
            <a:r>
              <a:rPr lang="ru-RU" sz="4000" dirty="0">
                <a:latin typeface="+mn-lt"/>
              </a:rPr>
              <a:t>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14A4A8-A16A-483F-815B-27E320C5E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9" y="3381890"/>
            <a:ext cx="5557582" cy="66487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E4B0E-CCC9-4EA4-958A-AF39902ED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728" y="6217670"/>
            <a:ext cx="8865730" cy="40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C4321-FB1E-47AE-BB37-ECAB18E1C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376</Words>
  <Application>Microsoft Office PowerPoint</Application>
  <PresentationFormat>Произвольный</PresentationFormat>
  <Paragraphs>61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Montserrat</vt:lpstr>
      <vt:lpstr>Arial</vt:lpstr>
      <vt:lpstr>Comic Sans MS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Анастасия Мещенкова</cp:lastModifiedBy>
  <cp:revision>5</cp:revision>
  <dcterms:modified xsi:type="dcterms:W3CDTF">2022-12-02T11:18:24Z</dcterms:modified>
</cp:coreProperties>
</file>