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0" r:id="rId9"/>
    <p:sldId id="261" r:id="rId10"/>
    <p:sldId id="263" r:id="rId11"/>
    <p:sldId id="267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D7657A-F7EE-4CFB-A9D0-9DAC32581843}">
  <a:tblStyle styleId="{B8D7657A-F7EE-4CFB-A9D0-9DAC32581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72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08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67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67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000871" y="3931308"/>
            <a:ext cx="14959351" cy="2424374"/>
            <a:chOff x="0" y="197117"/>
            <a:chExt cx="19945800" cy="3232500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3564000" y="197117"/>
              <a:ext cx="16381800" cy="32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Знакомство с WEB – технологиями.</a:t>
              </a:r>
              <a:endParaRPr sz="7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2960154"/>
              <a:ext cx="16381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47175" y="486928"/>
            <a:ext cx="16230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</a:t>
            </a:r>
            <a:r>
              <a:rPr lang="en-US" sz="699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адание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9B5A4-7A0C-4BC3-AE55-46967AA73D6A}"/>
              </a:ext>
            </a:extLst>
          </p:cNvPr>
          <p:cNvSpPr txBox="1"/>
          <p:nvPr/>
        </p:nvSpPr>
        <p:spPr>
          <a:xfrm>
            <a:off x="2382981" y="7910946"/>
            <a:ext cx="1451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C16661-B60D-4CAA-8CAC-08C9ADF52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6" t="12259" r="11666" b="18967"/>
          <a:stretch/>
        </p:blipFill>
        <p:spPr>
          <a:xfrm>
            <a:off x="4073236" y="3228110"/>
            <a:ext cx="14214764" cy="674716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D44F19-0676-4177-ADB1-EFA2CA99F2D0}"/>
              </a:ext>
            </a:extLst>
          </p:cNvPr>
          <p:cNvSpPr/>
          <p:nvPr/>
        </p:nvSpPr>
        <p:spPr>
          <a:xfrm>
            <a:off x="7841673" y="5143500"/>
            <a:ext cx="1413163" cy="6615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F880E0-EA4E-4C01-99EC-6BBE4186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1" y="4014841"/>
            <a:ext cx="5569528" cy="20427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Anastariya-qa-37</a:t>
            </a:r>
            <a:endParaRPr kumimoji="0" lang="ru-RU" altLang="ru-RU" sz="7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A2D8E1-6A8B-481B-B9F4-AC2CBAE4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86"/>
          <a:stretch/>
        </p:blipFill>
        <p:spPr>
          <a:xfrm>
            <a:off x="488739" y="520943"/>
            <a:ext cx="10751129" cy="8602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59B5A4-7A0C-4BC3-AE55-46967AA73D6A}"/>
              </a:ext>
            </a:extLst>
          </p:cNvPr>
          <p:cNvSpPr txBox="1"/>
          <p:nvPr/>
        </p:nvSpPr>
        <p:spPr>
          <a:xfrm>
            <a:off x="2382981" y="7910946"/>
            <a:ext cx="1451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D44F19-0676-4177-ADB1-EFA2CA99F2D0}"/>
              </a:ext>
            </a:extLst>
          </p:cNvPr>
          <p:cNvSpPr/>
          <p:nvPr/>
        </p:nvSpPr>
        <p:spPr>
          <a:xfrm>
            <a:off x="4347230" y="4021282"/>
            <a:ext cx="3034146" cy="6615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A38DFB-4390-4FEF-AC14-E4D06DCA9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866" y="6203977"/>
            <a:ext cx="10898121" cy="375337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12157E-F4B9-4053-A16F-86B8545914A7}"/>
              </a:ext>
            </a:extLst>
          </p:cNvPr>
          <p:cNvSpPr/>
          <p:nvPr/>
        </p:nvSpPr>
        <p:spPr>
          <a:xfrm>
            <a:off x="7251870" y="7529671"/>
            <a:ext cx="2113804" cy="4637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8115950" y="3900825"/>
            <a:ext cx="9906525" cy="2498888"/>
            <a:chOff x="-3595584" y="663123"/>
            <a:chExt cx="13208700" cy="333185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0" y="3461273"/>
              <a:ext cx="82923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Какой он?</a:t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-3595584" y="663123"/>
              <a:ext cx="13208700" cy="3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 dirty="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 – Hyper</a:t>
              </a: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 dirty="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Text Markup Language</a:t>
              </a: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80825" y="3747975"/>
            <a:ext cx="5104500" cy="5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Для создания сайта нам могут быть полезны такие программы: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блокнот;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Notepad;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Notepad++;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MS Visual Studio;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Montserrat"/>
                <a:ea typeface="Montserrat"/>
                <a:cs typeface="Montserrat"/>
                <a:sym typeface="Montserrat"/>
              </a:rPr>
              <a:t>Adobe Dreamweaver.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Codepen</a:t>
            </a:r>
            <a:endParaRPr sz="29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650" y="3530250"/>
            <a:ext cx="8187728" cy="5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01000" y="2447100"/>
            <a:ext cx="57420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Как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выглядит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сайта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4900" y="192900"/>
            <a:ext cx="6377100" cy="94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16">
            <a:extLst>
              <a:ext uri="{FF2B5EF4-FFF2-40B4-BE49-F238E27FC236}">
                <a16:creationId xmlns:a16="http://schemas.microsoft.com/office/drawing/2014/main" id="{8093BA91-CEBB-44D1-88B5-ED83A5DDD258}"/>
              </a:ext>
            </a:extLst>
          </p:cNvPr>
          <p:cNvSpPr txBox="1"/>
          <p:nvPr/>
        </p:nvSpPr>
        <p:spPr>
          <a:xfrm>
            <a:off x="648056" y="1006227"/>
            <a:ext cx="124306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dirty="0">
                <a:solidFill>
                  <a:schemeClr val="bg1"/>
                </a:solidFill>
                <a:effectLst/>
                <a:latin typeface="+mn-lt"/>
              </a:rPr>
              <a:t>HTML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AB468-64F3-498A-B87B-118F69E807CB}"/>
              </a:ext>
            </a:extLst>
          </p:cNvPr>
          <p:cNvSpPr txBox="1"/>
          <p:nvPr/>
        </p:nvSpPr>
        <p:spPr>
          <a:xfrm>
            <a:off x="5846618" y="3621797"/>
            <a:ext cx="1244138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u-RU" sz="60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HTML — это язык описания структуры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+mn-lt"/>
              </a:rPr>
              <a:t>вебстраницы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b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ru-RU" sz="36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Структура страницы формируется с помощью 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+mn-lt"/>
              </a:rPr>
              <a:t>тегов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b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HTML-теги — это специальные слова, которые «разбивают» страницу на определенные элементы: заголовки, абзацы, ссылки, картинки и т.д.</a:t>
            </a:r>
            <a:r>
              <a:rPr lang="ru-RU" sz="3600" dirty="0">
                <a:latin typeface="+mn-lt"/>
              </a:rPr>
              <a:t> </a:t>
            </a:r>
            <a:br>
              <a:rPr lang="ru-RU" sz="3600" dirty="0">
                <a:latin typeface="+mn-lt"/>
              </a:rPr>
            </a:b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521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16">
            <a:extLst>
              <a:ext uri="{FF2B5EF4-FFF2-40B4-BE49-F238E27FC236}">
                <a16:creationId xmlns:a16="http://schemas.microsoft.com/office/drawing/2014/main" id="{8093BA91-CEBB-44D1-88B5-ED83A5DDD258}"/>
              </a:ext>
            </a:extLst>
          </p:cNvPr>
          <p:cNvSpPr txBox="1"/>
          <p:nvPr/>
        </p:nvSpPr>
        <p:spPr>
          <a:xfrm>
            <a:off x="648056" y="1006227"/>
            <a:ext cx="124306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dirty="0">
                <a:solidFill>
                  <a:schemeClr val="bg1"/>
                </a:solidFill>
                <a:effectLst/>
                <a:latin typeface="+mn-lt"/>
              </a:rPr>
              <a:t>Теги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C6F8D-774A-44DB-8C82-FF46B6C4D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86" y="3281072"/>
            <a:ext cx="11843994" cy="6367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86D22-43FB-4038-ACC0-2EA4C02674AD}"/>
              </a:ext>
            </a:extLst>
          </p:cNvPr>
          <p:cNvSpPr txBox="1"/>
          <p:nvPr/>
        </p:nvSpPr>
        <p:spPr>
          <a:xfrm>
            <a:off x="374072" y="3648462"/>
            <a:ext cx="50014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solidFill>
                  <a:srgbClr val="000000"/>
                </a:solidFill>
                <a:effectLst/>
                <a:latin typeface="+mn-lt"/>
              </a:rPr>
              <a:t>Парные теги</a:t>
            </a:r>
          </a:p>
          <a:p>
            <a:endParaRPr lang="ru-RU" sz="4000" dirty="0">
              <a:latin typeface="+mn-lt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+mn-lt"/>
              </a:rPr>
              <a:t>Для создания закрывающего тега нужно написать открывающий тег, но после символа &lt; добавить обратный слеш /.</a:t>
            </a:r>
            <a:r>
              <a:rPr lang="ru-RU" sz="4000" dirty="0"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320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EC4321-FB1E-47AE-BB37-ECAB18E1C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l="7312" r="32150" b="53053"/>
          <a:stretch/>
        </p:blipFill>
        <p:spPr>
          <a:xfrm>
            <a:off x="8707500" y="2511150"/>
            <a:ext cx="8869499" cy="634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7"/>
          <p:cNvGraphicFramePr/>
          <p:nvPr>
            <p:extLst>
              <p:ext uri="{D42A27DB-BD31-4B8C-83A1-F6EECF244321}">
                <p14:modId xmlns:p14="http://schemas.microsoft.com/office/powerpoint/2010/main" val="476805062"/>
              </p:ext>
            </p:extLst>
          </p:nvPr>
        </p:nvGraphicFramePr>
        <p:xfrm>
          <a:off x="259398" y="2207248"/>
          <a:ext cx="7565775" cy="6954978"/>
        </p:xfrm>
        <a:graphic>
          <a:graphicData uri="http://schemas.openxmlformats.org/drawingml/2006/table">
            <a:tbl>
              <a:tblPr>
                <a:noFill/>
                <a:tableStyleId>{B8D7657A-F7EE-4CFB-A9D0-9DAC32581843}</a:tableStyleId>
              </a:tblPr>
              <a:tblGrid>
                <a:gridCol w="604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</a:t>
                      </a:r>
                      <a:r>
                        <a:rPr lang="en-US" sz="19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en-US" sz="1900" dirty="0" err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версию</a:t>
                      </a:r>
                      <a:r>
                        <a:rPr lang="en-US" sz="19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HTML</a:t>
                      </a:r>
                      <a:endParaRPr sz="19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DOCTYPE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 программе просмотра страниц, что это HTML документ. Тег,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задающий «рамки» нашей страницы (далее все теги в него вкладываются)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&lt;html&gt;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&lt;/html&gt;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других элементов, цель которых — помочь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браузеру в работе с данными.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&lt;head&gt;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&lt;/head&gt;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Определяет метатеги, которые используются для хранения информации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предназначенной для браузеров и поисковых систем. В нашем примере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содержит атрибут кодировки текста 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&lt;meta&gt;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Устанавливает заголовок окна веб-страницы.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&lt;title&gt;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&lt;/title&gt;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содержания веб-страницы (контента),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отображаемого в окне браузера.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&lt;body&gt;</a:t>
                      </a:r>
                      <a:endParaRPr sz="19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&lt;/body&gt;</a:t>
                      </a:r>
                      <a:endParaRPr sz="19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9022350" y="2511150"/>
            <a:ext cx="2783400" cy="344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9022350" y="3001663"/>
            <a:ext cx="2783400" cy="27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620850" y="3387975"/>
            <a:ext cx="13344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0228350" y="3786600"/>
            <a:ext cx="37443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228350" y="4327125"/>
            <a:ext cx="37443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9620850" y="5137125"/>
            <a:ext cx="1842900" cy="52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41" y="1110714"/>
            <a:ext cx="16310917" cy="87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227</Words>
  <Application>Microsoft Office PowerPoint</Application>
  <PresentationFormat>Произвольный</PresentationFormat>
  <Paragraphs>46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Comic Sans MS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Анастасия Мещенкова</cp:lastModifiedBy>
  <cp:revision>3</cp:revision>
  <dcterms:modified xsi:type="dcterms:W3CDTF">2022-10-18T08:15:15Z</dcterms:modified>
</cp:coreProperties>
</file>