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0" r:id="rId4"/>
    <p:sldId id="266" r:id="rId5"/>
    <p:sldId id="259" r:id="rId6"/>
    <p:sldId id="267" r:id="rId7"/>
    <p:sldId id="261" r:id="rId8"/>
    <p:sldId id="262" r:id="rId9"/>
    <p:sldId id="263" r:id="rId10"/>
    <p:sldId id="264" r:id="rId11"/>
    <p:sldId id="268" r:id="rId12"/>
    <p:sldId id="269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53" autoAdjust="0"/>
  </p:normalViewPr>
  <p:slideViewPr>
    <p:cSldViewPr snapToGrid="0">
      <p:cViewPr varScale="1">
        <p:scale>
          <a:sx n="88" d="100"/>
          <a:sy n="88" d="100"/>
        </p:scale>
        <p:origin x="1306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6f534d99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66f534d99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Для этого рисуем первый круг, выключаем след методом </a:t>
            </a:r>
            <a:r>
              <a:rPr lang="ru-RU" sz="1800" b="0" i="0" dirty="0" err="1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penup</a:t>
            </a:r>
            <a:r>
              <a:rPr lang="ru-RU" sz="1800" b="0" i="0" dirty="0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, после чего перемещаем черепашку на</a:t>
            </a:r>
            <a:b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</a:b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80 пикселей с помощью </a:t>
            </a:r>
            <a:r>
              <a:rPr lang="ru-RU" sz="1800" b="0" i="0" dirty="0" err="1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ru-RU" sz="1800" b="0" i="0" dirty="0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, включаем след методом </a:t>
            </a:r>
            <a:r>
              <a:rPr lang="ru-RU" sz="1800" b="0" i="0" dirty="0" err="1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pendown</a:t>
            </a:r>
            <a:r>
              <a:rPr lang="ru-RU" sz="1800" b="0" i="0" dirty="0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и рисуем второй круг.</a:t>
            </a:r>
            <a:b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</a:b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Часть кода, отвечающего за движение черепашки,</a:t>
            </a:r>
            <a:b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</a:b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будет такой:</a:t>
            </a:r>
            <a:r>
              <a:rPr lang="ru-RU" dirty="0"/>
              <a:t> </a:t>
            </a:r>
            <a:br>
              <a:rPr lang="ru-RU" dirty="0"/>
            </a:b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circle(80)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penup</a:t>
            </a: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forward(80)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pendown</a:t>
            </a: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circle(80)</a:t>
            </a:r>
            <a:r>
              <a:rPr lang="en-US" dirty="0"/>
              <a:t> 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6f534d99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66f534d99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Для этого рисуем первый круг, выключаем след методом </a:t>
            </a:r>
            <a:r>
              <a:rPr lang="ru-RU" sz="1800" b="0" i="0" dirty="0" err="1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penup</a:t>
            </a:r>
            <a:r>
              <a:rPr lang="ru-RU" sz="1800" b="0" i="0" dirty="0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, после чего перемещаем черепашку на</a:t>
            </a:r>
            <a:b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</a:b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80 пикселей с помощью </a:t>
            </a:r>
            <a:r>
              <a:rPr lang="ru-RU" sz="1800" b="0" i="0" dirty="0" err="1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ru-RU" sz="1800" b="0" i="0" dirty="0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, включаем след методом </a:t>
            </a:r>
            <a:r>
              <a:rPr lang="ru-RU" sz="1800" b="0" i="0" dirty="0" err="1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pendown</a:t>
            </a:r>
            <a:r>
              <a:rPr lang="ru-RU" sz="1800" b="0" i="0" dirty="0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и рисуем второй круг.</a:t>
            </a:r>
            <a:b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</a:b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Часть кода, отвечающего за движение черепашки,</a:t>
            </a:r>
            <a:b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</a:b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будет такой:</a:t>
            </a:r>
            <a:r>
              <a:rPr lang="ru-RU" dirty="0"/>
              <a:t> </a:t>
            </a:r>
            <a:br>
              <a:rPr lang="ru-RU" dirty="0"/>
            </a:b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circle(80)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penup</a:t>
            </a: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forward(80)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pendown</a:t>
            </a: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circle(80)</a:t>
            </a:r>
            <a:r>
              <a:rPr lang="en-US" dirty="0"/>
              <a:t>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20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6f534d99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66f534d99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Для этого рисуем первый круг, выключаем след методом </a:t>
            </a:r>
            <a:r>
              <a:rPr lang="ru-RU" sz="1800" b="0" i="0" dirty="0" err="1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penup</a:t>
            </a:r>
            <a:r>
              <a:rPr lang="ru-RU" sz="1800" b="0" i="0" dirty="0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, после чего перемещаем черепашку на</a:t>
            </a:r>
            <a:b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</a:b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80 пикселей с помощью </a:t>
            </a:r>
            <a:r>
              <a:rPr lang="ru-RU" sz="1800" b="0" i="0" dirty="0" err="1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ru-RU" sz="1800" b="0" i="0" dirty="0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, включаем след методом </a:t>
            </a:r>
            <a:r>
              <a:rPr lang="ru-RU" sz="1800" b="0" i="0" dirty="0" err="1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pendown</a:t>
            </a:r>
            <a:r>
              <a:rPr lang="ru-RU" sz="1800" b="0" i="0" dirty="0">
                <a:solidFill>
                  <a:srgbClr val="336C9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и рисуем второй круг.</a:t>
            </a:r>
            <a:b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</a:b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Часть кода, отвечающего за движение черепашки,</a:t>
            </a:r>
            <a:b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</a:b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будет такой:</a:t>
            </a:r>
            <a:r>
              <a:rPr lang="ru-RU" dirty="0"/>
              <a:t> </a:t>
            </a:r>
            <a:br>
              <a:rPr lang="ru-RU" dirty="0"/>
            </a:b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circle(80)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penup</a:t>
            </a: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forward(80)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pendown</a:t>
            </a: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A"/>
                </a:solidFill>
                <a:effectLst/>
                <a:latin typeface="Consolas" panose="020B0609020204030204" pitchFamily="49" charset="0"/>
              </a:rPr>
              <a:t>circle(80)</a:t>
            </a:r>
            <a:r>
              <a:rPr lang="en-US" dirty="0"/>
              <a:t>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06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66f534d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66f534d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6f534d9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6f534d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Этот инструмент – результат деятельности других программистов, которые уже сталкивались с подобными вопросами и решили их, сделав так, чтобы следующий, кто столкнётся с такой же проблемой, не «изобретал велосипед». Именно это и позволяет писать программы в несколько строк. Совсем не обязательно знать обо всех библиотеках, ведь их очень много, для поиска – достаточно погуглить.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740e76c9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740e76c9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6f534d9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6f534d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Этот инструмент – результат деятельности других программистов, которые уже сталкивались с подобными вопросами и решили их, сделав так, чтобы следующий, кто столкнётся с такой же проблемой, не «изобретал велосипед». Именно это и позволяет писать программы в несколько строк. Совсем не обязательно знать обо всех библиотеках, ведь их очень много, для поиска – достаточно погуглить.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66f534d99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66f534d99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Запустим его и видим такой же результат. В отличие</a:t>
            </a:r>
            <a:b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</a:b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от предыдущего, здесь мы импортировали не один модуль, а всю информацию (функции и данные), которая в</a:t>
            </a:r>
            <a:b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</a:br>
            <a:r>
              <a:rPr lang="ru-RU" sz="1800" b="0" i="0" dirty="0">
                <a:solidFill>
                  <a:srgbClr val="414042"/>
                </a:solidFill>
                <a:effectLst/>
                <a:latin typeface="MinionPro-Regular"/>
              </a:rPr>
              <a:t>нём содержится.</a:t>
            </a:r>
            <a:r>
              <a:rPr lang="ru-RU" dirty="0"/>
              <a:t> </a:t>
            </a:r>
            <a:br>
              <a:rPr lang="ru-RU" dirty="0"/>
            </a:b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740e76c9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740e76c9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171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6f534d99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6f534d99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/>
                </a:solidFill>
                <a:highlight>
                  <a:srgbClr val="FFFFFF"/>
                </a:highlight>
              </a:rPr>
              <a:t>color()</a:t>
            </a:r>
            <a:r>
              <a:rPr lang="en-US" sz="1100" dirty="0">
                <a:highlight>
                  <a:srgbClr val="FFFFFF"/>
                </a:highlight>
              </a:rPr>
              <a:t> - </a:t>
            </a:r>
            <a:r>
              <a:rPr lang="ru-RU" sz="1100" dirty="0">
                <a:highlight>
                  <a:srgbClr val="FFFFFF"/>
                </a:highlight>
              </a:rPr>
              <a:t>цвет "</a:t>
            </a:r>
            <a:r>
              <a:rPr lang="en-US" sz="1100" dirty="0">
                <a:highlight>
                  <a:srgbClr val="FFFFFF"/>
                </a:highlight>
              </a:rPr>
              <a:t>red" "green«</a:t>
            </a:r>
            <a:r>
              <a:rPr lang="ru-RU" sz="1100" dirty="0">
                <a:highlight>
                  <a:srgbClr val="FFFFFF"/>
                </a:highlight>
              </a:rPr>
              <a:t>  пишем либо в начале либо перед </a:t>
            </a:r>
            <a:r>
              <a:rPr lang="ru-RU" sz="1100" dirty="0" err="1">
                <a:highlight>
                  <a:srgbClr val="FFFFFF"/>
                </a:highlight>
              </a:rPr>
              <a:t>кажд</a:t>
            </a:r>
            <a:r>
              <a:rPr lang="ru-RU" sz="1100" dirty="0">
                <a:highlight>
                  <a:srgbClr val="FFFFFF"/>
                </a:highlight>
              </a:rPr>
              <a:t>. элементом</a:t>
            </a:r>
            <a:endParaRPr lang="en-US" sz="11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1100" b="1" dirty="0">
                <a:solidFill>
                  <a:schemeClr val="accent1"/>
                </a:solidFill>
                <a:highlight>
                  <a:srgbClr val="FFFFFF"/>
                </a:highlight>
              </a:rPr>
              <a:t>speed()</a:t>
            </a:r>
            <a:r>
              <a:rPr lang="en-US" sz="1100" dirty="0">
                <a:highlight>
                  <a:srgbClr val="FFFFFF"/>
                </a:highlight>
              </a:rPr>
              <a:t> - </a:t>
            </a:r>
            <a:r>
              <a:rPr lang="ru-RU" sz="1100" dirty="0">
                <a:highlight>
                  <a:srgbClr val="FFFFFF"/>
                </a:highlight>
              </a:rPr>
              <a:t>скорость числом    чем больше тем медленнее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66f534d99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66f534d99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740e76c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740e76c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666666"/>
                </a:solidFill>
              </a:rPr>
              <a:t>Импорт кода. «Черепашья» графика.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Круг 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627621" y="1669868"/>
            <a:ext cx="3242100" cy="31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 b="1" dirty="0">
                <a:solidFill>
                  <a:schemeClr val="accent4"/>
                </a:solidFill>
              </a:rPr>
              <a:t>circle()</a:t>
            </a:r>
            <a:r>
              <a:rPr lang="ru" sz="2140" dirty="0"/>
              <a:t>- принимает число и рисует круг с таким радиусом</a:t>
            </a: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40" b="1" dirty="0">
                <a:solidFill>
                  <a:schemeClr val="accent4"/>
                </a:solidFill>
              </a:rPr>
              <a:t>penup()</a:t>
            </a:r>
            <a:r>
              <a:rPr lang="ru" sz="2140" dirty="0"/>
              <a:t> - выключит след</a:t>
            </a: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40" b="1" dirty="0">
                <a:solidFill>
                  <a:schemeClr val="accent4"/>
                </a:solidFill>
              </a:rPr>
              <a:t>pendown()</a:t>
            </a:r>
            <a:r>
              <a:rPr lang="ru" sz="2140" dirty="0"/>
              <a:t>- включит след</a:t>
            </a: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40" dirty="0"/>
          </a:p>
        </p:txBody>
      </p:sp>
      <p:sp>
        <p:nvSpPr>
          <p:cNvPr id="117" name="Google Shape;117;p21"/>
          <p:cNvSpPr txBox="1"/>
          <p:nvPr/>
        </p:nvSpPr>
        <p:spPr>
          <a:xfrm>
            <a:off x="4080363" y="1392350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b="1">
                <a:solidFill>
                  <a:srgbClr val="073763"/>
                </a:solidFill>
              </a:rPr>
              <a:t>Напишите программу рисующую такие круги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400" y="1838375"/>
            <a:ext cx="2755353" cy="21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B5394"/>
                </a:solidFill>
              </a:rPr>
              <a:t>Толщина линий </a:t>
            </a:r>
            <a:endParaRPr b="1" dirty="0">
              <a:solidFill>
                <a:srgbClr val="0B5394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557953" y="1392350"/>
            <a:ext cx="3242100" cy="31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en-US" sz="2140" b="1" dirty="0" err="1">
                <a:solidFill>
                  <a:schemeClr val="accent1"/>
                </a:solidFill>
              </a:rPr>
              <a:t>pensize</a:t>
            </a:r>
            <a:r>
              <a:rPr lang="en-US" sz="2140" dirty="0"/>
              <a:t>()</a:t>
            </a:r>
            <a:r>
              <a:rPr lang="ru-RU" sz="2140" dirty="0"/>
              <a:t> – задаст толщину линии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ru-RU" sz="2140" dirty="0"/>
              <a:t>заливка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en-US" sz="2140" b="1" dirty="0" err="1">
                <a:solidFill>
                  <a:schemeClr val="accent1"/>
                </a:solidFill>
              </a:rPr>
              <a:t>begin_fill</a:t>
            </a:r>
            <a:r>
              <a:rPr lang="en-US" sz="2140" dirty="0"/>
              <a:t>()</a:t>
            </a:r>
            <a:r>
              <a:rPr lang="ru-RU" sz="2140" dirty="0"/>
              <a:t>- начало заливки, стоит до кода с фигурой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en-US" sz="2140" b="1" dirty="0" err="1">
                <a:solidFill>
                  <a:schemeClr val="accent1"/>
                </a:solidFill>
              </a:rPr>
              <a:t>end_fill</a:t>
            </a:r>
            <a:r>
              <a:rPr lang="en-US" sz="2140" dirty="0"/>
              <a:t>()</a:t>
            </a:r>
            <a:r>
              <a:rPr lang="ru-RU" sz="2140" dirty="0"/>
              <a:t>- конец заливки, стоит под кодом с фигурой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40" dirty="0"/>
          </a:p>
        </p:txBody>
      </p:sp>
      <p:sp>
        <p:nvSpPr>
          <p:cNvPr id="117" name="Google Shape;117;p21"/>
          <p:cNvSpPr txBox="1"/>
          <p:nvPr/>
        </p:nvSpPr>
        <p:spPr>
          <a:xfrm>
            <a:off x="4080363" y="1392350"/>
            <a:ext cx="48534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b="1" dirty="0">
                <a:solidFill>
                  <a:srgbClr val="073763"/>
                </a:solidFill>
              </a:rPr>
              <a:t>Напишите программу рисующую цветок с заливкой</a:t>
            </a:r>
            <a:endParaRPr dirty="0">
              <a:solidFill>
                <a:srgbClr val="07376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5633A3-3FE9-4733-A151-FBBD50D63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949" y="1892573"/>
            <a:ext cx="2486613" cy="21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9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B5394"/>
                </a:solidFill>
              </a:rPr>
              <a:t>Задача 3 </a:t>
            </a:r>
            <a:endParaRPr b="1" dirty="0">
              <a:solidFill>
                <a:srgbClr val="0B5394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627621" y="1669868"/>
            <a:ext cx="3242100" cy="31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ru-RU" sz="2140" dirty="0"/>
              <a:t>Нарисуйте машину с колёсами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ru-RU" sz="2140" dirty="0"/>
              <a:t>3.2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ru-RU" sz="2140" dirty="0"/>
              <a:t>Сделайте заливку корпуса</a:t>
            </a: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4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BC6746-A5F1-458D-AC86-680AE67D9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764" y="1717654"/>
            <a:ext cx="3631615" cy="19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8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1103625" y="242525"/>
            <a:ext cx="68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Все молодцы! </a:t>
            </a:r>
            <a:endParaRPr sz="2920" b="1">
              <a:solidFill>
                <a:srgbClr val="07376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Держите котика</a:t>
            </a:r>
            <a:endParaRPr sz="2920" b="1">
              <a:solidFill>
                <a:srgbClr val="073763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688" y="1531488"/>
            <a:ext cx="3488625" cy="3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B5394"/>
                </a:solidFill>
              </a:rPr>
              <a:t>Повторим</a:t>
            </a:r>
            <a:endParaRPr b="1" dirty="0">
              <a:solidFill>
                <a:srgbClr val="0B5394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73700" y="950700"/>
            <a:ext cx="349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 Функция для вывода на экран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Переменная это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Функция для проверки типа значения переменной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Функция для ввода с клавиатуры</a:t>
            </a:r>
            <a:endParaRPr b="1"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DB7660-68C1-47DF-AE8A-34BC1CA36C65}"/>
              </a:ext>
            </a:extLst>
          </p:cNvPr>
          <p:cNvSpPr/>
          <p:nvPr/>
        </p:nvSpPr>
        <p:spPr>
          <a:xfrm>
            <a:off x="3396343" y="1184366"/>
            <a:ext cx="1375954" cy="2656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386C3-3420-4B6B-B0FF-756115BA3B17}"/>
              </a:ext>
            </a:extLst>
          </p:cNvPr>
          <p:cNvSpPr txBox="1"/>
          <p:nvPr/>
        </p:nvSpPr>
        <p:spPr>
          <a:xfrm>
            <a:off x="6054527" y="1020401"/>
            <a:ext cx="10631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print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type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input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Создадим проект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63575" y="1017725"/>
            <a:ext cx="3495300" cy="3789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140" dirty="0"/>
              <a:t>Зайдём на </a:t>
            </a:r>
            <a:r>
              <a:rPr lang="en-US" sz="2140" dirty="0"/>
              <a:t>replit.com</a:t>
            </a:r>
            <a:endParaRPr lang="ru-RU" sz="214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140" dirty="0"/>
              <a:t>создадим новый проект под названием </a:t>
            </a:r>
            <a:r>
              <a:rPr lang="ru-RU" sz="2140" dirty="0" err="1">
                <a:solidFill>
                  <a:schemeClr val="accent1"/>
                </a:solidFill>
              </a:rPr>
              <a:t>Turtle</a:t>
            </a:r>
            <a:r>
              <a:rPr lang="ru-RU" sz="2140" dirty="0"/>
              <a:t> (Черепашка), а как язык программирования выберем </a:t>
            </a:r>
            <a:r>
              <a:rPr lang="ru-RU" sz="2140" dirty="0">
                <a:solidFill>
                  <a:schemeClr val="accent1"/>
                </a:solidFill>
              </a:rPr>
              <a:t>Python (</a:t>
            </a:r>
            <a:r>
              <a:rPr lang="ru-RU" sz="2140" dirty="0" err="1">
                <a:solidFill>
                  <a:schemeClr val="accent1"/>
                </a:solidFill>
              </a:rPr>
              <a:t>with</a:t>
            </a:r>
            <a:r>
              <a:rPr lang="ru-RU" sz="2140" dirty="0">
                <a:solidFill>
                  <a:schemeClr val="accent1"/>
                </a:solidFill>
              </a:rPr>
              <a:t> </a:t>
            </a:r>
            <a:r>
              <a:rPr lang="ru-RU" sz="2140" dirty="0" err="1">
                <a:solidFill>
                  <a:schemeClr val="accent1"/>
                </a:solidFill>
              </a:rPr>
              <a:t>Turtle</a:t>
            </a:r>
            <a:r>
              <a:rPr lang="ru-RU" sz="2140" dirty="0">
                <a:solidFill>
                  <a:schemeClr val="accent1"/>
                </a:solidFill>
              </a:rPr>
              <a:t>)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F7F658-DDAA-472D-9309-8F2EC0B99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97" y="1199099"/>
            <a:ext cx="4132659" cy="27453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Библиотеки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73700" y="950700"/>
            <a:ext cx="349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>
                <a:solidFill>
                  <a:schemeClr val="accent4"/>
                </a:solidFill>
              </a:rPr>
              <a:t>Библиотеки</a:t>
            </a:r>
            <a:r>
              <a:rPr lang="ru" sz="2140"/>
              <a:t> – это набор модулей (сборка файлов). </a:t>
            </a:r>
            <a:endParaRPr sz="214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40"/>
              <a:t>Встроенные – устанавливаются вместе с Python </a:t>
            </a:r>
            <a:endParaRPr sz="214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40"/>
              <a:t>Внешние – требуют установки и настройки</a:t>
            </a:r>
            <a:endParaRPr b="1"/>
          </a:p>
        </p:txBody>
      </p:sp>
      <p:sp>
        <p:nvSpPr>
          <p:cNvPr id="68" name="Google Shape;68;p15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925" y="950700"/>
            <a:ext cx="3242099" cy="3242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36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Импорт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63575" y="1017725"/>
            <a:ext cx="324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40" dirty="0"/>
              <a:t>Обратимся к нужной нам библиотеке</a:t>
            </a:r>
            <a:endParaRPr lang="en-US" sz="214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14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14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40" dirty="0"/>
              <a:t>from turtle import *</a:t>
            </a: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40" dirty="0"/>
              <a:t>shape("turtle")</a:t>
            </a: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40" dirty="0"/>
          </a:p>
        </p:txBody>
      </p:sp>
      <p:sp>
        <p:nvSpPr>
          <p:cNvPr id="76" name="Google Shape;76;p16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225" y="1777050"/>
            <a:ext cx="4811501" cy="14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Создадим проект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63575" y="1017725"/>
            <a:ext cx="3495300" cy="3789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595959"/>
                </a:solidFill>
              </a:rPr>
              <a:t>пропишем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ru-RU" sz="2000" dirty="0">
                <a:solidFill>
                  <a:schemeClr val="accent1"/>
                </a:solidFill>
              </a:rPr>
              <a:t> </a:t>
            </a:r>
            <a:r>
              <a:rPr lang="ru-RU" sz="2000" dirty="0" err="1">
                <a:solidFill>
                  <a:schemeClr val="accent1"/>
                </a:solidFill>
              </a:rPr>
              <a:t>turtle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ru-RU" sz="2000" dirty="0" err="1">
                <a:solidFill>
                  <a:schemeClr val="accent1"/>
                </a:solidFill>
              </a:rPr>
              <a:t>import</a:t>
            </a:r>
            <a:r>
              <a:rPr lang="en-US" sz="2000" dirty="0">
                <a:solidFill>
                  <a:schemeClr val="accent1"/>
                </a:solidFill>
              </a:rPr>
              <a:t>*</a:t>
            </a:r>
            <a:endParaRPr lang="ru-RU" sz="20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1"/>
                </a:solidFill>
              </a:rPr>
              <a:t>	</a:t>
            </a:r>
            <a:r>
              <a:rPr lang="ru-RU" sz="2000" dirty="0" err="1">
                <a:solidFill>
                  <a:schemeClr val="accent1"/>
                </a:solidFill>
              </a:rPr>
              <a:t>turtle.shape</a:t>
            </a:r>
            <a:r>
              <a:rPr lang="ru-RU" sz="2000" dirty="0">
                <a:solidFill>
                  <a:schemeClr val="accent1"/>
                </a:solidFill>
              </a:rPr>
              <a:t>("</a:t>
            </a:r>
            <a:r>
              <a:rPr lang="ru-RU" sz="2000" dirty="0" err="1">
                <a:solidFill>
                  <a:schemeClr val="accent1"/>
                </a:solidFill>
              </a:rPr>
              <a:t>turtle</a:t>
            </a:r>
            <a:r>
              <a:rPr lang="ru-RU" sz="2000" dirty="0">
                <a:solidFill>
                  <a:schemeClr val="accent1"/>
                </a:solidFill>
              </a:rPr>
              <a:t>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595959"/>
                </a:solidFill>
              </a:rPr>
              <a:t>Запустим его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140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F7F658-DDAA-472D-9309-8F2EC0B99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97" y="1199099"/>
            <a:ext cx="4132659" cy="27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3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Прямоугольник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42877" y="1251107"/>
            <a:ext cx="3371700" cy="31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chemeClr val="accent4"/>
                </a:solidFill>
                <a:highlight>
                  <a:srgbClr val="FFFFFF"/>
                </a:highlight>
              </a:rPr>
              <a:t>forward</a:t>
            </a:r>
            <a:r>
              <a:rPr lang="ru" sz="2200" dirty="0">
                <a:highlight>
                  <a:srgbClr val="FFFFFF"/>
                </a:highlight>
              </a:rPr>
              <a:t>()- прямо</a:t>
            </a:r>
            <a:r>
              <a:rPr lang="en-US" sz="1900" dirty="0">
                <a:highlight>
                  <a:srgbClr val="FFFFFF"/>
                </a:highlight>
              </a:rPr>
              <a:t>(</a:t>
            </a:r>
            <a:r>
              <a:rPr lang="ru-RU" sz="1900" dirty="0">
                <a:highlight>
                  <a:srgbClr val="FFFFFF"/>
                </a:highlight>
              </a:rPr>
              <a:t>число)</a:t>
            </a:r>
            <a:endParaRPr sz="19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chemeClr val="accent4"/>
                </a:solidFill>
                <a:highlight>
                  <a:srgbClr val="FFFFFF"/>
                </a:highlight>
              </a:rPr>
              <a:t>right</a:t>
            </a:r>
            <a:r>
              <a:rPr lang="ru" sz="2200" dirty="0">
                <a:highlight>
                  <a:srgbClr val="FFFFFF"/>
                </a:highlight>
              </a:rPr>
              <a:t>()- направо</a:t>
            </a:r>
            <a:r>
              <a:rPr lang="ru" sz="1900" dirty="0">
                <a:highlight>
                  <a:srgbClr val="FFFFFF"/>
                </a:highlight>
              </a:rPr>
              <a:t>(угол поворота)</a:t>
            </a:r>
            <a:endParaRPr sz="2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chemeClr val="accent4"/>
                </a:solidFill>
                <a:highlight>
                  <a:srgbClr val="FFFFFF"/>
                </a:highlight>
              </a:rPr>
              <a:t>left</a:t>
            </a:r>
            <a:r>
              <a:rPr lang="ru" sz="2200" dirty="0">
                <a:highlight>
                  <a:srgbClr val="FFFFFF"/>
                </a:highlight>
              </a:rPr>
              <a:t>()- налево</a:t>
            </a:r>
            <a:r>
              <a:rPr lang="ru" sz="2400" dirty="0">
                <a:highlight>
                  <a:srgbClr val="FFFFFF"/>
                </a:highlight>
              </a:rPr>
              <a:t> </a:t>
            </a:r>
            <a:r>
              <a:rPr lang="ru" sz="2200" dirty="0">
                <a:highlight>
                  <a:srgbClr val="FFFFFF"/>
                </a:highlight>
              </a:rPr>
              <a:t>(угол поворота)</a:t>
            </a:r>
            <a:endParaRPr sz="19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chemeClr val="accent1"/>
                </a:solidFill>
                <a:highlight>
                  <a:srgbClr val="FFFFFF"/>
                </a:highlight>
              </a:rPr>
              <a:t>color()</a:t>
            </a:r>
            <a:r>
              <a:rPr lang="ru" sz="2200" dirty="0">
                <a:highlight>
                  <a:srgbClr val="FFFFFF"/>
                </a:highlight>
              </a:rPr>
              <a:t> - цвет "red" "green"</a:t>
            </a:r>
            <a:endParaRPr sz="2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ru" sz="2200" b="1" dirty="0">
                <a:solidFill>
                  <a:schemeClr val="accent1"/>
                </a:solidFill>
                <a:highlight>
                  <a:srgbClr val="FFFFFF"/>
                </a:highlight>
              </a:rPr>
              <a:t>speed()</a:t>
            </a:r>
            <a:r>
              <a:rPr lang="ru" sz="2200" dirty="0">
                <a:highlight>
                  <a:srgbClr val="FFFFFF"/>
                </a:highlight>
              </a:rPr>
              <a:t> - скорость числом</a:t>
            </a:r>
            <a:endParaRPr sz="2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>
              <a:highlight>
                <a:srgbClr val="FFFFFF"/>
              </a:highlight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200" y="998525"/>
            <a:ext cx="3931977" cy="21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900" y="2361675"/>
            <a:ext cx="2923775" cy="1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Задача 1 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550661" y="766725"/>
            <a:ext cx="3242100" cy="31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40" dirty="0"/>
              <a:t>Напишите программу где черепашка нарисует квадрат с красными сторонами</a:t>
            </a:r>
            <a:endParaRPr b="1" dirty="0"/>
          </a:p>
        </p:txBody>
      </p:sp>
      <p:sp>
        <p:nvSpPr>
          <p:cNvPr id="101" name="Google Shape;101;p19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286EF9-DC10-4280-BFD2-C1A90FA12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778" y="1428590"/>
            <a:ext cx="2819794" cy="22863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Задача 2 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63575" y="1017725"/>
            <a:ext cx="3242100" cy="31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40"/>
              <a:t>Что будет рисовать эта программа?</a:t>
            </a:r>
            <a:endParaRPr b="1"/>
          </a:p>
        </p:txBody>
      </p:sp>
      <p:sp>
        <p:nvSpPr>
          <p:cNvPr id="109" name="Google Shape;109;p20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950" y="1767500"/>
            <a:ext cx="22669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644</Words>
  <Application>Microsoft Office PowerPoint</Application>
  <PresentationFormat>Экран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Consolas</vt:lpstr>
      <vt:lpstr>MinionPro-Regular</vt:lpstr>
      <vt:lpstr>Simple Light</vt:lpstr>
      <vt:lpstr>Импорт кода. «Черепашья» графика.</vt:lpstr>
      <vt:lpstr>Повторим</vt:lpstr>
      <vt:lpstr>Создадим проект</vt:lpstr>
      <vt:lpstr>Библиотеки</vt:lpstr>
      <vt:lpstr>Импорт</vt:lpstr>
      <vt:lpstr>Создадим проект</vt:lpstr>
      <vt:lpstr>Прямоугольник</vt:lpstr>
      <vt:lpstr>Задача 1 </vt:lpstr>
      <vt:lpstr>Задача 2 </vt:lpstr>
      <vt:lpstr>Круг </vt:lpstr>
      <vt:lpstr>Толщина линий </vt:lpstr>
      <vt:lpstr>Задача 3 </vt:lpstr>
      <vt:lpstr>Все молодцы!  Держите котика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Импорт кода. «Черепашья» графика.</dc:title>
  <cp:lastModifiedBy>Анастасия Мещенкова</cp:lastModifiedBy>
  <cp:revision>4</cp:revision>
  <dcterms:modified xsi:type="dcterms:W3CDTF">2022-09-10T13:01:49Z</dcterms:modified>
</cp:coreProperties>
</file>