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B0C379-A5B0-4C40-8FAC-6F61A1A98024}">
  <a:tblStyle styleId="{95B0C379-A5B0-4C40-8FAC-6F61A1A980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02a36bb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02a36bb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весёлые строкии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 вводит строку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 вводит подстроку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6f534d99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6f534d99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самом деле, любая строка – это массив данных, элементами которого являются буквы и знаки. Это означает, что мы можем обратиться к любому элементу по его номеру. Это называется индексацией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2a36bb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02a36bb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6f534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6f534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740e76c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740e76c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6f534d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6f534d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6f534d99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66f534d9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02a36bb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02a36b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Задача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создай в repli файл "Забавные числа"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скопируй туда код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6f534d9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6f534d9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02a36bb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02a36bb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Задача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создай в repli файл "FunnyString"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40e76c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740e76c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строки как бы складываются подобно числам, и за это отвечает тот же оператор, что и за сложение чисел. При конкатенации двух строк их содержимое «сплавляется~ вместе без какого-либо символа-разделителя и без пробела. Поэтому, если вы, например, захотите сцепить строки "пирожные" и "чай", то получится "пирожныечай", а не "пирожные чай".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Обычно одной строке кода соответствует одна команда. Но это не общеобязательное правило. Одно выражение можно растянуть на несколько строк кода. Для этого достаточно воспользоваться символом продолжения строки \ (обратным слешем), как показано в предшествующем коде. Поместите символ продолжения строки там, где вы обычно используете в коде пробел (кроме тех пробелов, что внутри строки); разделенные этими символами строки интерпретатор будет рассматривать как одну длинную строку кода.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Компьютеру все равно, какой протяженности строки в коде, а вот людям - не все равно. Если вам кажется, что какую-либо строку кода для большего удобства чтения стоило бы разделить на несколько, не стесняйтесь делать это с помощью символа продолжения строки.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45eb939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45eb939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Методы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—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это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функции, которые можно применить только к конкретному объекту. Другими словами, если обычная функция будет выполнена «сама по себе»,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это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просто участок кода, которому дали имя, то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методу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для исполнения нужен объект (например, строка, список или словарь).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6f534d9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6f534d9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rgbClr val="4285F4"/>
                </a:solidFill>
              </a:rPr>
              <a:t>Строковый метод</a:t>
            </a:r>
            <a:r>
              <a:rPr lang="ru" sz="2140">
                <a:solidFill>
                  <a:srgbClr val="595959"/>
                </a:solidFill>
              </a:rPr>
              <a:t> - это своего рода ”способность”, которая есть у строки.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print("Ваша фраза заглавными буквами: ", userString.upper())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print("Ваша фраза строчными буквами", userString.lower())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print('Ваша фраза длинной: ', userString.title())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print("Ваша фраза длинной: ", userString.capitalize())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print("Ваша фраза длинной: ", userString.swapcase())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github.com/Anastariya-qa-37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Знакомство с типами данных. Строки.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Подстрока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43325" y="1084000"/>
            <a:ext cx="3716700" cy="3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Подстрока - Последовательность символов внутри другой строки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4"/>
                </a:solidFill>
              </a:rPr>
              <a:t> </a:t>
            </a:r>
            <a:r>
              <a:rPr b="1" lang="ru" sz="1600">
                <a:solidFill>
                  <a:schemeClr val="accent1"/>
                </a:solidFill>
              </a:rPr>
              <a:t>.startswith ()</a:t>
            </a:r>
            <a:r>
              <a:rPr b="1" lang="ru" sz="1600">
                <a:solidFill>
                  <a:schemeClr val="accent4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- </a:t>
            </a:r>
            <a:r>
              <a:rPr lang="ru" sz="1600">
                <a:solidFill>
                  <a:schemeClr val="dk1"/>
                </a:solidFill>
              </a:rPr>
              <a:t>проверить, начинается ли строка с подстроки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1"/>
                </a:solidFill>
              </a:rPr>
              <a:t>.endswith () </a:t>
            </a:r>
            <a:r>
              <a:rPr b="1" lang="ru" sz="1600">
                <a:solidFill>
                  <a:schemeClr val="dk1"/>
                </a:solidFill>
              </a:rPr>
              <a:t>- </a:t>
            </a:r>
            <a:r>
              <a:rPr lang="ru" sz="1600">
                <a:solidFill>
                  <a:schemeClr val="dk1"/>
                </a:solidFill>
              </a:rPr>
              <a:t>заканчивается ли строка подстрокой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1"/>
                </a:solidFill>
              </a:rPr>
              <a:t>.replace()</a:t>
            </a:r>
            <a:r>
              <a:rPr lang="ru" sz="1600">
                <a:solidFill>
                  <a:schemeClr val="dk1"/>
                </a:solidFill>
              </a:rPr>
              <a:t> - заменив одну подстроку на другую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chemeClr val="accent1"/>
                </a:solidFill>
              </a:rPr>
              <a:t>.count()</a:t>
            </a:r>
            <a:r>
              <a:rPr lang="ru" sz="1600">
                <a:solidFill>
                  <a:schemeClr val="dk1"/>
                </a:solidFill>
              </a:rPr>
              <a:t> - сколько раз подстрока встречается в строке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080363" y="1392350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073763"/>
                </a:solidFill>
              </a:rPr>
              <a:t>Напишите программу рисующую такие круги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33199" t="0"/>
          <a:stretch/>
        </p:blipFill>
        <p:spPr>
          <a:xfrm>
            <a:off x="4132975" y="981250"/>
            <a:ext cx="4740326" cy="12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67802" r="0" t="0"/>
          <a:stretch/>
        </p:blipFill>
        <p:spPr>
          <a:xfrm>
            <a:off x="6094775" y="2234475"/>
            <a:ext cx="2778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Индексы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75125" y="856975"/>
            <a:ext cx="3242100" cy="31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Содержимое строки нумеруется всегда с 0.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/>
              <a:t>Чтобы вывести содержимое по индексу используется запись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/>
              <a:t>имястроки [ номер индекса]</a:t>
            </a:r>
            <a:endParaRPr b="1"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b="1" lang="ru" sz="2140"/>
              <a:t>имястроки [ 1 : 5 ] - </a:t>
            </a:r>
            <a:r>
              <a:rPr lang="ru" sz="2140"/>
              <a:t>получим символы с 1 по 5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/>
          </a:p>
        </p:txBody>
      </p:sp>
      <p:sp>
        <p:nvSpPr>
          <p:cNvPr id="144" name="Google Shape;144;p23"/>
          <p:cNvSpPr txBox="1"/>
          <p:nvPr/>
        </p:nvSpPr>
        <p:spPr>
          <a:xfrm>
            <a:off x="4080363" y="1392350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073763"/>
                </a:solidFill>
              </a:rPr>
              <a:t>Напишите программу рисующую такие круги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925" y="1092375"/>
            <a:ext cx="46863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25" y="3583325"/>
            <a:ext cx="3142800" cy="14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325" y="2786900"/>
            <a:ext cx="4743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Подстрока</a:t>
            </a:r>
            <a:r>
              <a:rPr b="1" lang="ru">
                <a:solidFill>
                  <a:srgbClr val="0B5394"/>
                </a:solidFill>
              </a:rPr>
              <a:t>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92375" y="1321525"/>
            <a:ext cx="3756300" cy="31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Чтобы разобраться, есть ли в строке подстрока,можно использовать методы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b="1" lang="ru">
                <a:solidFill>
                  <a:schemeClr val="accent4"/>
                </a:solidFill>
              </a:rPr>
              <a:t>find() </a:t>
            </a:r>
            <a:r>
              <a:rPr lang="ru">
                <a:solidFill>
                  <a:schemeClr val="dk1"/>
                </a:solidFill>
              </a:rPr>
              <a:t>- </a:t>
            </a:r>
            <a:r>
              <a:rPr lang="ru">
                <a:solidFill>
                  <a:schemeClr val="dk1"/>
                </a:solidFill>
              </a:rPr>
              <a:t> вернёт номер индекса первого вхождения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4"/>
                </a:solidFill>
              </a:rPr>
              <a:t>rfind()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>
                <a:solidFill>
                  <a:schemeClr val="dk1"/>
                </a:solidFill>
              </a:rPr>
              <a:t>вернёт номер индекса последнего вхождения.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же подстрока отсутствует в строке, возвращается значение -1.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4"/>
                </a:solidFill>
              </a:rPr>
              <a:t>index()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>
                <a:solidFill>
                  <a:schemeClr val="dk1"/>
                </a:solidFill>
              </a:rPr>
              <a:t>работает аналогично find()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accent4"/>
                </a:solidFill>
              </a:rPr>
              <a:t>rindex() 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>
                <a:solidFill>
                  <a:schemeClr val="dk1"/>
                </a:solidFill>
              </a:rPr>
              <a:t>аналогично rfind(), но при отсутствии подстроки в строке, произойдёт ошибка. 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050" y="1885950"/>
            <a:ext cx="44672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Все молодцы! </a:t>
            </a:r>
            <a:endParaRPr b="1" sz="292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Держите котика</a:t>
            </a:r>
            <a:endParaRPr b="1" sz="2920">
              <a:solidFill>
                <a:srgbClr val="073763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0" y="1308075"/>
            <a:ext cx="3019500" cy="3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Из чего состоит строка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63575" y="1017725"/>
            <a:ext cx="3424500" cy="3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С помощью строковых методов можно проверить </a:t>
            </a:r>
            <a:r>
              <a:rPr lang="ru" sz="2140"/>
              <a:t>содержимое</a:t>
            </a:r>
            <a:r>
              <a:rPr lang="ru" sz="2140"/>
              <a:t> строки.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isdigit()</a:t>
            </a:r>
            <a:r>
              <a:rPr lang="ru" sz="2140"/>
              <a:t> - состоит ли строка исключительно из цифр.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isalpha()</a:t>
            </a:r>
            <a:r>
              <a:rPr lang="ru" sz="2140"/>
              <a:t> - из букв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isalnum()</a:t>
            </a:r>
            <a:r>
              <a:rPr lang="ru" sz="2140"/>
              <a:t> - из букв и цифр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/>
              <a:t>Проверка регистра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islower() -</a:t>
            </a:r>
            <a:r>
              <a:rPr lang="ru" sz="2140"/>
              <a:t> все ли символы маленькие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isupper() </a:t>
            </a:r>
            <a:r>
              <a:rPr lang="ru" sz="2140"/>
              <a:t>- все ли символы большие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1"/>
                </a:solidFill>
              </a:rPr>
              <a:t>istitle()</a:t>
            </a:r>
            <a:r>
              <a:rPr lang="ru" sz="2140"/>
              <a:t> - начинается ли каждое слово строки с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40"/>
              <a:t>большой буквы</a:t>
            </a:r>
            <a:endParaRPr sz="2140"/>
          </a:p>
        </p:txBody>
      </p:sp>
      <p:sp>
        <p:nvSpPr>
          <p:cNvPr id="167" name="Google Shape;167;p26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950" y="1767500"/>
            <a:ext cx="2266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Типы данных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63250" y="1031700"/>
            <a:ext cx="37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40"/>
              <a:t>Разница в том, что изменить объект с неизменным типом данных не получится, зато в памяти </a:t>
            </a:r>
            <a:r>
              <a:rPr lang="ru" sz="2140"/>
              <a:t>создается</a:t>
            </a:r>
            <a:r>
              <a:rPr lang="ru" sz="2140"/>
              <a:t> новый объект, который будет содержать изменения.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>
              <a:solidFill>
                <a:schemeClr val="accent4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853" y="1158788"/>
            <a:ext cx="4247300" cy="2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файл “Задания на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урок 3.md”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3067" y="2671077"/>
            <a:ext cx="5380421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Типы данных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63250" y="1031700"/>
            <a:ext cx="37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40"/>
              <a:t>Функции преобразования типов данных.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>
              <a:solidFill>
                <a:schemeClr val="accent4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1188" l="1951" r="37818" t="6479"/>
          <a:stretch/>
        </p:blipFill>
        <p:spPr>
          <a:xfrm>
            <a:off x="4242375" y="1113750"/>
            <a:ext cx="4547951" cy="10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3290" l="68674" r="1328" t="7602"/>
          <a:stretch/>
        </p:blipFill>
        <p:spPr>
          <a:xfrm>
            <a:off x="5477625" y="2683125"/>
            <a:ext cx="21971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63" y="2016600"/>
            <a:ext cx="4029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Числа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877875" y="749250"/>
            <a:ext cx="5103000" cy="336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3575" y="101772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Операции с числами.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/>
          </a:p>
        </p:txBody>
      </p:sp>
      <p:sp>
        <p:nvSpPr>
          <p:cNvPr id="89" name="Google Shape;89;p17"/>
          <p:cNvSpPr/>
          <p:nvPr/>
        </p:nvSpPr>
        <p:spPr>
          <a:xfrm>
            <a:off x="364500" y="1518750"/>
            <a:ext cx="8569200" cy="2915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725" y="1966800"/>
            <a:ext cx="72580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Логический тип данных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31950" y="1210100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Следующим типом чисел являются логические – </a:t>
            </a:r>
            <a:r>
              <a:rPr b="1" lang="ru" sz="2503">
                <a:solidFill>
                  <a:schemeClr val="accent1"/>
                </a:solidFill>
              </a:rPr>
              <a:t>bool</a:t>
            </a:r>
            <a:r>
              <a:rPr lang="ru" sz="2140"/>
              <a:t>. 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У них есть два значения – логический ноль (</a:t>
            </a:r>
            <a:r>
              <a:rPr b="1" lang="ru" sz="2140">
                <a:solidFill>
                  <a:schemeClr val="accent4"/>
                </a:solidFill>
              </a:rPr>
              <a:t>False</a:t>
            </a:r>
            <a:r>
              <a:rPr lang="ru" sz="2140"/>
              <a:t>) или логическая единица (</a:t>
            </a:r>
            <a:r>
              <a:rPr b="1" lang="ru" sz="2140">
                <a:solidFill>
                  <a:schemeClr val="accent4"/>
                </a:solidFill>
              </a:rPr>
              <a:t>True</a:t>
            </a:r>
            <a:r>
              <a:rPr lang="ru" sz="2140"/>
              <a:t>). 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Они созданы для того, чтобы проверять истинное (True) или ложное (False) утверждение.</a:t>
            </a:r>
            <a:endParaRPr sz="214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825" y="2616000"/>
            <a:ext cx="2190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323375" y="1134000"/>
            <a:ext cx="439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Проверим истинность утверждения, что число 4 равно числу 4. Дополнительно выведем тип этого утверждения: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Строки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3575" y="1017725"/>
            <a:ext cx="34953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Сцепление и повторение строк.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>
                <a:solidFill>
                  <a:schemeClr val="accent4"/>
                </a:solidFill>
              </a:rPr>
              <a:t>Сцепление</a:t>
            </a:r>
            <a:r>
              <a:rPr lang="ru" sz="2140"/>
              <a:t>, или конкатенация, строк - это соединение их вместе так, что из двух или нескольких получается одна.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>
                <a:solidFill>
                  <a:schemeClr val="accent4"/>
                </a:solidFill>
              </a:rPr>
              <a:t>Повторение</a:t>
            </a:r>
            <a:r>
              <a:rPr lang="ru" sz="2140"/>
              <a:t> строк - это ведь почти то же самое, что и умножение чисел;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ru" sz="2200">
                <a:solidFill>
                  <a:schemeClr val="accent4"/>
                </a:solidFill>
              </a:rPr>
              <a:t>len()</a:t>
            </a:r>
            <a:r>
              <a:rPr lang="ru" sz="2200"/>
              <a:t> - позволит узнать длину строки.</a:t>
            </a:r>
            <a:endParaRPr sz="214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40073" t="0"/>
          <a:stretch/>
        </p:blipFill>
        <p:spPr>
          <a:xfrm>
            <a:off x="4299800" y="972500"/>
            <a:ext cx="4444351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59592" r="0" t="0"/>
          <a:stretch/>
        </p:blipFill>
        <p:spPr>
          <a:xfrm>
            <a:off x="4895999" y="1478750"/>
            <a:ext cx="2996724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46297" t="31323"/>
          <a:stretch/>
        </p:blipFill>
        <p:spPr>
          <a:xfrm>
            <a:off x="4299794" y="2870250"/>
            <a:ext cx="4444368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663" y="3286625"/>
            <a:ext cx="3287400" cy="9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67000" y="32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            М</a:t>
            </a:r>
            <a:r>
              <a:rPr b="1" lang="ru">
                <a:solidFill>
                  <a:schemeClr val="lt1"/>
                </a:solidFill>
              </a:rPr>
              <a:t>етод                                     </a:t>
            </a:r>
            <a:r>
              <a:rPr b="1" lang="ru">
                <a:solidFill>
                  <a:schemeClr val="accent1"/>
                </a:solidFill>
              </a:rPr>
              <a:t>Ф</a:t>
            </a:r>
            <a:r>
              <a:rPr b="1" lang="ru">
                <a:solidFill>
                  <a:schemeClr val="accent1"/>
                </a:solidFill>
              </a:rPr>
              <a:t>ункция</a:t>
            </a:r>
            <a:r>
              <a:rPr b="1" lang="ru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4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lt1"/>
                </a:solidFill>
              </a:rPr>
              <a:t>Метод - больше чем функция и применяется к конкретному объекту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269650" y="1152475"/>
            <a:ext cx="47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- </a:t>
            </a:r>
            <a:r>
              <a:rPr lang="ru" sz="1800">
                <a:solidFill>
                  <a:srgbClr val="333333"/>
                </a:solidFill>
              </a:rPr>
              <a:t>подпрограмма, выполняющая какие-либо операции и возвращающая значение.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420" y="2188462"/>
            <a:ext cx="4279925" cy="183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4159" r="0" t="0"/>
          <a:stretch/>
        </p:blipFill>
        <p:spPr>
          <a:xfrm>
            <a:off x="243350" y="2260609"/>
            <a:ext cx="3471300" cy="169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Строковые методы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3575" y="1017725"/>
            <a:ext cx="3242100" cy="25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/>
          </a:p>
        </p:txBody>
      </p:sp>
      <p:sp>
        <p:nvSpPr>
          <p:cNvPr id="124" name="Google Shape;124;p21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951275" y="693725"/>
            <a:ext cx="7503900" cy="4007400"/>
          </a:xfrm>
          <a:prstGeom prst="rect">
            <a:avLst/>
          </a:prstGeom>
          <a:solidFill>
            <a:srgbClr val="83BB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1130725" y="6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{95B0C379-A5B0-4C40-8FAC-6F61A1A98024}</a:tableStyleId>
              </a:tblPr>
              <a:tblGrid>
                <a:gridCol w="1082000"/>
                <a:gridCol w="61779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Метод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uррег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строку, символы которой приведены к верхнему </a:t>
                      </a:r>
                      <a:r>
                        <a:rPr lang="ru" sz="1200"/>
                        <a:t>регистру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lower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строку, символы которой приведены к нижнему регистру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swapcase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новую строку, в которой регистр всех символов обращен: верхний становится нижним и наоборот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capitalize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новую строку, в которой первая буква прописная, а остальные 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строчные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1" lang="ru" sz="13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Возвращает новую строку, в которой первая буква каждого слова прописная,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 остальные - строчные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32840" l="0" r="0" t="31892"/>
          <a:stretch/>
        </p:blipFill>
        <p:spPr>
          <a:xfrm>
            <a:off x="1021475" y="3476750"/>
            <a:ext cx="7363500" cy="312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073225" y="3885725"/>
            <a:ext cx="72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595959"/>
                </a:solidFill>
              </a:rPr>
              <a:t>вывод на экран</a:t>
            </a:r>
            <a:r>
              <a:rPr lang="ru" sz="1700"/>
              <a:t> (</a:t>
            </a:r>
            <a:r>
              <a:rPr b="1" lang="ru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"Ваша фраза то что делает метод: "</a:t>
            </a:r>
            <a:r>
              <a:rPr b="1"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700">
                <a:solidFill>
                  <a:schemeClr val="dk1"/>
                </a:solidFill>
              </a:rPr>
              <a:t>переменная.метод</a:t>
            </a:r>
            <a:r>
              <a:rPr b="1"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00"/>
              <a:t>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