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E49BDF-1991-4B78-9D7C-78978ED99C07}">
  <a:tblStyle styleId="{88E49BDF-1991-4B78-9D7C-78978ED99C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46a5296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46a5296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6f534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6f534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9cb4f39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9cb4f39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6f534d99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6f534d99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файл Забавные строки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cb4f399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9cb4f399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cb4f399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cb4f399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6f534d99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66f534d99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6f534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66f534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nastariya-qa-3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434343"/>
                </a:solidFill>
              </a:rPr>
              <a:t>Условия и ветвления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888000" y="202025"/>
            <a:ext cx="489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5727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replit.com и логинимся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Открываем гугл и ищем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Anastariya-qa-37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ru" sz="1500">
                <a:solidFill>
                  <a:schemeClr val="lt1"/>
                </a:solidFill>
              </a:rPr>
              <a:t>Переходим по ссылке, выбираем 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</a:rPr>
              <a:t>repositories - потом AcademyTopPython</a:t>
            </a:r>
            <a:endParaRPr sz="15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000" y="-3"/>
            <a:ext cx="5170550" cy="10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3750" y="916744"/>
            <a:ext cx="5170549" cy="175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3067" y="2671077"/>
            <a:ext cx="5380421" cy="22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Конструкция If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3875" y="1761750"/>
            <a:ext cx="3614700" cy="25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>
                <a:solidFill>
                  <a:schemeClr val="accent4"/>
                </a:solidFill>
              </a:rPr>
              <a:t>If - </a:t>
            </a:r>
            <a:r>
              <a:rPr lang="ru" sz="1800">
                <a:solidFill>
                  <a:schemeClr val="dk1"/>
                </a:solidFill>
              </a:rPr>
              <a:t>конструкция условия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>
                <a:solidFill>
                  <a:schemeClr val="accent4"/>
                </a:solidFill>
              </a:rPr>
              <a:t>If = если </a:t>
            </a:r>
            <a:endParaRPr sz="2400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для этой конструкции мы можем задать условие после которого будет идти команда, которая выполняется только при прохождении проверки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50" y="911775"/>
            <a:ext cx="3785350" cy="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l="4652" t="7433"/>
          <a:stretch/>
        </p:blipFill>
        <p:spPr>
          <a:xfrm>
            <a:off x="4495500" y="693725"/>
            <a:ext cx="4050300" cy="38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888000" y="121025"/>
            <a:ext cx="50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Операторы сравнения</a:t>
            </a:r>
            <a:endParaRPr b="1">
              <a:solidFill>
                <a:srgbClr val="0B5394"/>
              </a:solidFill>
            </a:endParaRPr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val="1736837427"/>
              </p:ext>
            </p:extLst>
          </p:nvPr>
        </p:nvGraphicFramePr>
        <p:xfrm>
          <a:off x="4686787" y="1028887"/>
          <a:ext cx="3610400" cy="3489775"/>
        </p:xfrm>
        <a:graphic>
          <a:graphicData uri="http://schemas.openxmlformats.org/drawingml/2006/table">
            <a:tbl>
              <a:tblPr>
                <a:noFill/>
                <a:tableStyleId>{88E49BDF-1991-4B78-9D7C-78978ED99C07}</a:tableStyleId>
              </a:tblPr>
              <a:tblGrid>
                <a:gridCol w="5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==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==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не 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!=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больше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lang="ru" sz="15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&lt;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меньше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&lt;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&gt;=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больше или 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&gt;= 2</a:t>
                      </a:r>
                      <a:endParaRPr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chemeClr val="tx1"/>
                          </a:solidFill>
                        </a:rPr>
                        <a:t>&lt;=</a:t>
                      </a:r>
                      <a:endParaRPr sz="1500" b="1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tx1"/>
                          </a:solidFill>
                        </a:rPr>
                        <a:t>меньше или равно</a:t>
                      </a:r>
                      <a:endParaRPr sz="150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num &lt;= 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Задача 1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21500" y="1296000"/>
            <a:ext cx="3716100" cy="3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1. Создадим файл "password"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2. Скопируем код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3. Создайте переменную password, куда передаётся значение с клавиатуры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4. Напишите конструкцию с if (если пароль пользователя равен qwerty, то выводится сообщение "Дocтyп открыт")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</p:txBody>
      </p:sp>
      <p:sp>
        <p:nvSpPr>
          <p:cNvPr id="84" name="Google Shape;84;p17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l="3836"/>
          <a:stretch/>
        </p:blipFill>
        <p:spPr>
          <a:xfrm>
            <a:off x="5082750" y="846125"/>
            <a:ext cx="3026550" cy="36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Конструкция else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3875" y="2253325"/>
            <a:ext cx="3614700" cy="2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b="1">
                <a:solidFill>
                  <a:srgbClr val="0B5394"/>
                </a:solidFill>
              </a:rPr>
              <a:t>else</a:t>
            </a:r>
            <a:r>
              <a:rPr lang="ru" sz="2400" b="1">
                <a:solidFill>
                  <a:schemeClr val="accent4"/>
                </a:solidFill>
              </a:rPr>
              <a:t> = иначе </a:t>
            </a:r>
            <a:endParaRPr sz="2400" b="1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эта конструкция выполняется при провале в проверке в if, после неё может идти блок кода с другим ответом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t="42276" r="31782"/>
          <a:stretch/>
        </p:blipFill>
        <p:spPr>
          <a:xfrm>
            <a:off x="253125" y="830250"/>
            <a:ext cx="3736201" cy="1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726" y="693725"/>
            <a:ext cx="2864651" cy="41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Конструкция elife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3875" y="2253325"/>
            <a:ext cx="3614700" cy="2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b="1" dirty="0">
                <a:solidFill>
                  <a:srgbClr val="0B5394"/>
                </a:solidFill>
              </a:rPr>
              <a:t>elife</a:t>
            </a:r>
            <a:r>
              <a:rPr lang="ru" sz="2400" b="1" dirty="0">
                <a:solidFill>
                  <a:schemeClr val="accent4"/>
                </a:solidFill>
              </a:rPr>
              <a:t> = иначе </a:t>
            </a:r>
            <a:endParaRPr sz="2400" b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dk1"/>
                </a:solidFill>
                <a:latin typeface="+mj-lt"/>
              </a:rPr>
              <a:t>Условная конструкция, использующая е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l</a:t>
            </a:r>
            <a:r>
              <a:rPr lang="ru" dirty="0">
                <a:solidFill>
                  <a:schemeClr val="dk1"/>
                </a:solidFill>
                <a:latin typeface="+mj-lt"/>
              </a:rPr>
              <a:t>if, может содержать последовательность условий, которые программа будет по порядку проверять.</a:t>
            </a:r>
            <a:endParaRPr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726" y="693725"/>
            <a:ext cx="2864651" cy="41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50" y="840375"/>
            <a:ext cx="3002550" cy="13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92375" y="121025"/>
            <a:ext cx="874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B5394"/>
                </a:solidFill>
              </a:rPr>
              <a:t>Модуль рандом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17425" y="1546725"/>
            <a:ext cx="3242100" cy="31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40" b="1" dirty="0">
                <a:solidFill>
                  <a:schemeClr val="accent4"/>
                </a:solidFill>
              </a:rPr>
              <a:t>import random</a:t>
            </a:r>
            <a:r>
              <a:rPr lang="ru" sz="2140" dirty="0"/>
              <a:t> - обращаемся к модулю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 b="1" dirty="0"/>
              <a:t>random.randint(l. 6) - </a:t>
            </a:r>
            <a:endParaRPr sz="214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40" dirty="0"/>
              <a:t>вернёт случайное число от-до заданное в скобках</a:t>
            </a: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400"/>
              <a:buFont typeface="Arial"/>
              <a:buNone/>
            </a:pPr>
            <a:endParaRPr sz="214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40" dirty="0"/>
          </a:p>
        </p:txBody>
      </p:sp>
      <p:sp>
        <p:nvSpPr>
          <p:cNvPr id="108" name="Google Shape;108;p20"/>
          <p:cNvSpPr txBox="1"/>
          <p:nvPr/>
        </p:nvSpPr>
        <p:spPr>
          <a:xfrm>
            <a:off x="4095263" y="3128625"/>
            <a:ext cx="48534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485375" y="1346625"/>
            <a:ext cx="41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E5D90-6B28-4DC5-A00B-AB9AE3BEE2EC}"/>
              </a:ext>
            </a:extLst>
          </p:cNvPr>
          <p:cNvSpPr txBox="1"/>
          <p:nvPr/>
        </p:nvSpPr>
        <p:spPr>
          <a:xfrm>
            <a:off x="4416056" y="1540272"/>
            <a:ext cx="4070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random</a:t>
            </a:r>
          </a:p>
          <a:p>
            <a:endParaRPr lang="en-US" sz="2000" dirty="0"/>
          </a:p>
          <a:p>
            <a:r>
              <a:rPr lang="en-US" sz="2000" dirty="0" err="1"/>
              <a:t>random.randint</a:t>
            </a:r>
            <a:r>
              <a:rPr lang="en-US" sz="2000" dirty="0"/>
              <a:t> (0,3)</a:t>
            </a:r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43E13D-6C46-4F4F-9F47-E52BCB4B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14" y="2477472"/>
            <a:ext cx="1651589" cy="16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1103625" y="242525"/>
            <a:ext cx="68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Все молодцы! </a:t>
            </a:r>
            <a:endParaRPr sz="2920" b="1">
              <a:solidFill>
                <a:srgbClr val="07376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920" b="1">
                <a:solidFill>
                  <a:srgbClr val="073763"/>
                </a:solidFill>
              </a:rPr>
              <a:t>Держите котика</a:t>
            </a:r>
            <a:endParaRPr sz="2920" b="1">
              <a:solidFill>
                <a:srgbClr val="073763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688" y="1531488"/>
            <a:ext cx="3488625" cy="3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Экран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Условия и ветвления</vt:lpstr>
      <vt:lpstr>Презентация PowerPoint</vt:lpstr>
      <vt:lpstr>Конструкция If</vt:lpstr>
      <vt:lpstr>Операторы сравнения</vt:lpstr>
      <vt:lpstr>Задача 1</vt:lpstr>
      <vt:lpstr>Конструкция else</vt:lpstr>
      <vt:lpstr>Конструкция elife</vt:lpstr>
      <vt:lpstr>Модуль рандом</vt:lpstr>
      <vt:lpstr>Все молодцы!  Держите котика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Условия и ветвления</dc:title>
  <cp:lastModifiedBy>Анастасия Мещенкова</cp:lastModifiedBy>
  <cp:revision>1</cp:revision>
  <dcterms:modified xsi:type="dcterms:W3CDTF">2022-09-23T13:40:24Z</dcterms:modified>
</cp:coreProperties>
</file>