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6f534d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6f534d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Он может состоять из разных элементов, которые отличаются не только своим значением, но и типом. То есть вполне нормально увидеть список, внутри которого есть числа, строки и даже другие списки.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откроем задачу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в арсенал  4 предмет героя (щит)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02a36bb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02a36bb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6a5296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46a5296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66f534d9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66f534d9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файл Забавные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66f534d99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66f534d9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40e76c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740e76c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66f534d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66f534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github.com/Anastariya-qa-37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Знакомство с типами данных. Строки.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replit.com и логинимся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гугл и ищем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Anastariya-qa-37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Переходим по ссылке, выбираем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repositories - потом AcademyTopPython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файл “Lesson4.md”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00" y="-3"/>
            <a:ext cx="5170550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750" y="916744"/>
            <a:ext cx="5170549" cy="175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3067" y="2671077"/>
            <a:ext cx="5380421" cy="2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Список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92375" y="1203825"/>
            <a:ext cx="37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chemeClr val="dk1"/>
                </a:solidFill>
              </a:rPr>
              <a:t>Список</a:t>
            </a:r>
            <a:r>
              <a:rPr lang="ru" sz="1800">
                <a:solidFill>
                  <a:schemeClr val="dk1"/>
                </a:solidFill>
              </a:rPr>
              <a:t> – это упорядоченный массив данных, то есть упорядоченная совокупность данных.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метод .</a:t>
            </a:r>
            <a:r>
              <a:rPr b="1" lang="ru" sz="1800">
                <a:solidFill>
                  <a:schemeClr val="accent4"/>
                </a:solidFill>
              </a:rPr>
              <a:t>append()</a:t>
            </a:r>
            <a:r>
              <a:rPr lang="ru" sz="1800">
                <a:solidFill>
                  <a:schemeClr val="dk1"/>
                </a:solidFill>
              </a:rPr>
              <a:t>- внутрь него мы должны передать данные, которые хотим добавить в список.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Если в список передать переменную, то в результате в нем будет храниться ее значение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975" y="1160000"/>
            <a:ext cx="44196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13250" y="2085750"/>
            <a:ext cx="48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 - имя списка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[] - признак списка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550" y="2840850"/>
            <a:ext cx="45148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Действия со списком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63250" y="1031700"/>
            <a:ext cx="37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b="1" lang="ru" sz="2140">
                <a:solidFill>
                  <a:schemeClr val="accent4"/>
                </a:solidFill>
              </a:rPr>
              <a:t>len ()</a:t>
            </a:r>
            <a:r>
              <a:rPr lang="ru" sz="2140"/>
              <a:t> - функция, позволяющая узнать </a:t>
            </a:r>
            <a:r>
              <a:rPr lang="ru" sz="2140"/>
              <a:t>длину</a:t>
            </a:r>
            <a:r>
              <a:rPr lang="ru" sz="2140"/>
              <a:t> списка.</a:t>
            </a:r>
            <a:endParaRPr sz="214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i="1" lang="ru" sz="2140"/>
              <a:t>Вставить элемент в нужное место</a:t>
            </a:r>
            <a:endParaRPr i="1"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r>
              <a:rPr lang="ru" sz="2140"/>
              <a:t>метод </a:t>
            </a:r>
            <a:r>
              <a:rPr b="1" lang="ru" sz="2140">
                <a:solidFill>
                  <a:schemeClr val="accent4"/>
                </a:solidFill>
              </a:rPr>
              <a:t>insert()</a:t>
            </a:r>
            <a:r>
              <a:rPr lang="ru" sz="2140"/>
              <a:t> - здесь первым аргументом передаём индекс, на который должен попасть элемент, вторым – сам элемент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40"/>
              <a:t>метода </a:t>
            </a:r>
            <a:r>
              <a:rPr b="1" lang="ru" sz="2140">
                <a:solidFill>
                  <a:schemeClr val="accent4"/>
                </a:solidFill>
              </a:rPr>
              <a:t>reverse()</a:t>
            </a:r>
            <a:r>
              <a:rPr lang="ru" sz="2140"/>
              <a:t> - развернет список в обратную сторону</a:t>
            </a:r>
            <a:endParaRPr sz="2140"/>
          </a:p>
        </p:txBody>
      </p:sp>
      <p:sp>
        <p:nvSpPr>
          <p:cNvPr id="80" name="Google Shape;80;p16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319825" y="1184625"/>
            <a:ext cx="440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в нашу программу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#найдём длину списка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вставьте 2 в списке кольчугу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Действия со списком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63250" y="1031700"/>
            <a:ext cx="37362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 </a:t>
            </a:r>
            <a:r>
              <a:rPr b="1" lang="ru">
                <a:solidFill>
                  <a:schemeClr val="accent4"/>
                </a:solidFill>
              </a:rPr>
              <a:t>index()</a:t>
            </a:r>
            <a:r>
              <a:rPr lang="ru"/>
              <a:t> - поможет выяснить индекс элемента в списке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4"/>
                </a:solidFill>
              </a:rPr>
              <a:t>pop() </a:t>
            </a:r>
            <a:r>
              <a:rPr lang="ru">
                <a:solidFill>
                  <a:schemeClr val="dk1"/>
                </a:solidFill>
              </a:rPr>
              <a:t>– удаляет последний элемент списка,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но внутрь него можно передать номер элемента, который необходимо удалить, и тогда он удалит именно его.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accent4"/>
                </a:solidFill>
              </a:rPr>
              <a:t>remove()</a:t>
            </a:r>
            <a:r>
              <a:rPr lang="ru">
                <a:solidFill>
                  <a:schemeClr val="dk1"/>
                </a:solidFill>
              </a:rPr>
              <a:t> – удаляет конкретный элемент из списка, то есть необходимо указать не индекс, а сам элемент.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Если одинаковых элементов несколько, то будет удален только первый из них.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95263" y="3128625"/>
            <a:ext cx="4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319825" y="1184625"/>
            <a:ext cx="440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программе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узнаем под каким индексом элемент “кольчуга”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два раза “Меч”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Объединение списков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36625" y="1967950"/>
            <a:ext cx="3371700" cy="14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метод </a:t>
            </a:r>
            <a:r>
              <a:rPr b="1" lang="ru" sz="1800">
                <a:solidFill>
                  <a:schemeClr val="accent4"/>
                </a:solidFill>
              </a:rPr>
              <a:t>extend()</a:t>
            </a:r>
            <a:r>
              <a:rPr lang="ru" sz="1800"/>
              <a:t>  - можно в один список добавить элементы другого 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075" y="1967991"/>
            <a:ext cx="4023800" cy="144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Операции с содержимым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3575" y="1017725"/>
            <a:ext cx="3242100" cy="31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/>
              <a:t>метод </a:t>
            </a:r>
            <a:r>
              <a:rPr b="1" lang="ru" sz="2140">
                <a:solidFill>
                  <a:schemeClr val="accent4"/>
                </a:solidFill>
              </a:rPr>
              <a:t>sort()</a:t>
            </a:r>
            <a:r>
              <a:rPr lang="ru" sz="2140"/>
              <a:t> - сортирует элементы списка по возрастанию.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40"/>
              <a:t>метод </a:t>
            </a:r>
            <a:r>
              <a:rPr b="1" lang="ru" sz="2140">
                <a:solidFill>
                  <a:schemeClr val="accent4"/>
                </a:solidFill>
              </a:rPr>
              <a:t>count()</a:t>
            </a:r>
            <a:r>
              <a:rPr lang="ru" sz="2140"/>
              <a:t> - поможет найти </a:t>
            </a:r>
            <a:r>
              <a:rPr lang="ru" sz="2140"/>
              <a:t>количество</a:t>
            </a:r>
            <a:r>
              <a:rPr lang="ru" sz="2140"/>
              <a:t> одного и </a:t>
            </a:r>
            <a:r>
              <a:rPr lang="ru" sz="2140"/>
              <a:t>того же</a:t>
            </a:r>
            <a:r>
              <a:rPr lang="ru" sz="2140"/>
              <a:t> элемента в списке</a:t>
            </a:r>
            <a:endParaRPr sz="2140"/>
          </a:p>
        </p:txBody>
      </p:sp>
      <p:sp>
        <p:nvSpPr>
          <p:cNvPr id="104" name="Google Shape;104;p19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485375" y="1346625"/>
            <a:ext cx="41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отсортируем содержание списка в программе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Операции с числами в списке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61075" y="1027850"/>
            <a:ext cx="3880200" cy="37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/>
              <a:t>методы 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40">
                <a:solidFill>
                  <a:schemeClr val="accent4"/>
                </a:solidFill>
              </a:rPr>
              <a:t>max() - </a:t>
            </a:r>
            <a:r>
              <a:rPr lang="ru" sz="2140"/>
              <a:t>наибольший элемент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40">
                <a:solidFill>
                  <a:schemeClr val="accent4"/>
                </a:solidFill>
              </a:rPr>
              <a:t>min()</a:t>
            </a:r>
            <a:r>
              <a:rPr lang="ru" sz="2140"/>
              <a:t> - наименьший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40">
                <a:solidFill>
                  <a:schemeClr val="accent4"/>
                </a:solidFill>
              </a:rPr>
              <a:t>sum()</a:t>
            </a:r>
            <a:r>
              <a:rPr lang="ru" sz="2140"/>
              <a:t>- сумма элементов</a:t>
            </a:r>
            <a:endParaRPr sz="21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40"/>
          </a:p>
        </p:txBody>
      </p:sp>
      <p:sp>
        <p:nvSpPr>
          <p:cNvPr id="112" name="Google Shape;112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013" y="1517963"/>
            <a:ext cx="4697925" cy="210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920">
                <a:solidFill>
                  <a:srgbClr val="073763"/>
                </a:solidFill>
              </a:rPr>
              <a:t>Все молодцы! </a:t>
            </a:r>
            <a:endParaRPr b="1" sz="292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920">
                <a:solidFill>
                  <a:srgbClr val="073763"/>
                </a:solidFill>
              </a:rPr>
              <a:t>Держите котика</a:t>
            </a:r>
            <a:endParaRPr b="1" sz="2920">
              <a:solidFill>
                <a:srgbClr val="073763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