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Montserrat Semi-Bold" charset="1" panose="00000700000000000000"/>
      <p:regular r:id="rId10"/>
    </p:embeddedFont>
    <p:embeddedFont>
      <p:font typeface="Montserrat Semi-Bold Bold" charset="1" panose="00000800000000000000"/>
      <p:regular r:id="rId11"/>
    </p:embeddedFont>
    <p:embeddedFont>
      <p:font typeface="Montserrat Semi-Bold Italics" charset="1" panose="00000700000000000000"/>
      <p:regular r:id="rId12"/>
    </p:embeddedFont>
    <p:embeddedFont>
      <p:font typeface="Montserrat Semi-Bold Bold Italics" charset="1" panose="000008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24" Target="slides/slide11.xml" Type="http://schemas.openxmlformats.org/officeDocument/2006/relationships/slide"/><Relationship Id="rId25" Target="slides/slide12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9F4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57442" y="6991079"/>
            <a:ext cx="7232602" cy="5552469"/>
            <a:chOff x="0" y="0"/>
            <a:chExt cx="9643469" cy="740329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1850599"/>
              <a:ext cx="5552693" cy="5552693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BAE0FF">
                  <a:alpha val="40000"/>
                </a:srgbClr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4090776" y="1850599"/>
              <a:ext cx="5552693" cy="5552693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9294CB">
                  <a:alpha val="40000"/>
                </a:srgbClr>
              </a:solidFill>
            </p:spPr>
          </p:sp>
        </p:grpSp>
        <p:sp>
          <p:nvSpPr>
            <p:cNvPr name="AutoShape 7" id="7"/>
            <p:cNvSpPr/>
            <p:nvPr/>
          </p:nvSpPr>
          <p:spPr>
            <a:xfrm rot="2544341">
              <a:off x="4396540" y="-582842"/>
              <a:ext cx="159478" cy="4866884"/>
            </a:xfrm>
            <a:prstGeom prst="rect">
              <a:avLst/>
            </a:prstGeom>
            <a:solidFill>
              <a:srgbClr val="BAE0FF"/>
            </a:solidFill>
          </p:spPr>
        </p:sp>
        <p:sp>
          <p:nvSpPr>
            <p:cNvPr name="AutoShape 8" id="8"/>
            <p:cNvSpPr/>
            <p:nvPr/>
          </p:nvSpPr>
          <p:spPr>
            <a:xfrm rot="2544341">
              <a:off x="5314564" y="-582842"/>
              <a:ext cx="159478" cy="4866884"/>
            </a:xfrm>
            <a:prstGeom prst="rect">
              <a:avLst/>
            </a:prstGeom>
            <a:solidFill>
              <a:srgbClr val="BAE0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4622354" y="-1624521"/>
            <a:ext cx="5783728" cy="7232602"/>
            <a:chOff x="0" y="0"/>
            <a:chExt cx="7711637" cy="9643469"/>
          </a:xfrm>
        </p:grpSpPr>
        <p:grpSp>
          <p:nvGrpSpPr>
            <p:cNvPr name="Group 10" id="10"/>
            <p:cNvGrpSpPr/>
            <p:nvPr/>
          </p:nvGrpSpPr>
          <p:grpSpPr>
            <a:xfrm rot="-5400000">
              <a:off x="2158944" y="4090776"/>
              <a:ext cx="5552693" cy="5552693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BAE0FF">
                  <a:alpha val="40000"/>
                </a:srgbClr>
              </a:solidFill>
            </p:spPr>
          </p:sp>
        </p:grpSp>
        <p:grpSp>
          <p:nvGrpSpPr>
            <p:cNvPr name="Group 12" id="12"/>
            <p:cNvGrpSpPr/>
            <p:nvPr/>
          </p:nvGrpSpPr>
          <p:grpSpPr>
            <a:xfrm rot="-5400000">
              <a:off x="2158944" y="0"/>
              <a:ext cx="5552693" cy="5552693"/>
              <a:chOff x="0" y="0"/>
              <a:chExt cx="6350000" cy="6350000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9294CB">
                  <a:alpha val="40000"/>
                </a:srgbClr>
              </a:solidFill>
            </p:spPr>
          </p:sp>
        </p:grpSp>
        <p:sp>
          <p:nvSpPr>
            <p:cNvPr name="AutoShape 14" id="14"/>
            <p:cNvSpPr/>
            <p:nvPr/>
          </p:nvSpPr>
          <p:spPr>
            <a:xfrm rot="-8255658">
              <a:off x="2538217" y="2274736"/>
              <a:ext cx="159478" cy="4866884"/>
            </a:xfrm>
            <a:prstGeom prst="rect">
              <a:avLst/>
            </a:prstGeom>
            <a:solidFill>
              <a:srgbClr val="BAE0FF"/>
            </a:solidFill>
          </p:spPr>
        </p:sp>
        <p:sp>
          <p:nvSpPr>
            <p:cNvPr name="AutoShape 15" id="15"/>
            <p:cNvSpPr/>
            <p:nvPr/>
          </p:nvSpPr>
          <p:spPr>
            <a:xfrm rot="-8255658">
              <a:off x="1620193" y="2274736"/>
              <a:ext cx="159478" cy="4866884"/>
            </a:xfrm>
            <a:prstGeom prst="rect">
              <a:avLst/>
            </a:prstGeom>
            <a:solidFill>
              <a:srgbClr val="BAE0F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100293" y="2746463"/>
            <a:ext cx="14087415" cy="4793745"/>
            <a:chOff x="0" y="0"/>
            <a:chExt cx="18783220" cy="6391661"/>
          </a:xfrm>
        </p:grpSpPr>
        <p:sp>
          <p:nvSpPr>
            <p:cNvPr name="AutoShape 17" id="17"/>
            <p:cNvSpPr/>
            <p:nvPr/>
          </p:nvSpPr>
          <p:spPr>
            <a:xfrm rot="0">
              <a:off x="3386012" y="0"/>
              <a:ext cx="12011197" cy="1341585"/>
            </a:xfrm>
            <a:prstGeom prst="rect">
              <a:avLst/>
            </a:prstGeom>
            <a:solidFill>
              <a:srgbClr val="BAE0FF"/>
            </a:solid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4117284" y="130158"/>
              <a:ext cx="10548653" cy="10854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972"/>
                </a:lnSpc>
              </a:pPr>
              <a:r>
                <a:rPr lang="en-US" sz="4980">
                  <a:solidFill>
                    <a:srgbClr val="442A36"/>
                  </a:solidFill>
                  <a:latin typeface="Montserrat Semi-Bold"/>
                </a:rPr>
                <a:t>автор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4486513" y="5684767"/>
              <a:ext cx="9810194" cy="7088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30"/>
                </a:lnSpc>
              </a:pPr>
              <a:r>
                <a:rPr lang="en-US" sz="3164">
                  <a:solidFill>
                    <a:srgbClr val="442A36"/>
                  </a:solidFill>
                  <a:latin typeface="Montserrat Semi-Bold"/>
                </a:rPr>
                <a:t>16 марта 2020 года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2687829"/>
              <a:ext cx="18783220" cy="18669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881"/>
                </a:lnSpc>
              </a:pPr>
              <a:r>
                <a:rPr lang="en-US" sz="9380">
                  <a:solidFill>
                    <a:srgbClr val="442A36"/>
                  </a:solidFill>
                  <a:latin typeface="Montserrat Semi-Bold Bold"/>
                </a:rPr>
                <a:t>название проекта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9F4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23338" y="3345062"/>
            <a:ext cx="3952399" cy="6022842"/>
          </a:xfrm>
          <a:prstGeom prst="rect">
            <a:avLst/>
          </a:prstGeom>
          <a:solidFill>
            <a:srgbClr val="BAE0FF"/>
          </a:solidFill>
        </p:spPr>
      </p:sp>
      <p:sp>
        <p:nvSpPr>
          <p:cNvPr name="AutoShape 3" id="3"/>
          <p:cNvSpPr/>
          <p:nvPr/>
        </p:nvSpPr>
        <p:spPr>
          <a:xfrm rot="0">
            <a:off x="5059853" y="3345062"/>
            <a:ext cx="3952399" cy="6022842"/>
          </a:xfrm>
          <a:prstGeom prst="rect">
            <a:avLst/>
          </a:prstGeom>
          <a:solidFill>
            <a:srgbClr val="BAE0FF"/>
          </a:solidFill>
        </p:spPr>
      </p:sp>
      <p:sp>
        <p:nvSpPr>
          <p:cNvPr name="AutoShape 4" id="4"/>
          <p:cNvSpPr/>
          <p:nvPr/>
        </p:nvSpPr>
        <p:spPr>
          <a:xfrm rot="0">
            <a:off x="9284972" y="3345062"/>
            <a:ext cx="3952399" cy="6022842"/>
          </a:xfrm>
          <a:prstGeom prst="rect">
            <a:avLst/>
          </a:prstGeom>
          <a:solidFill>
            <a:srgbClr val="BAE0FF"/>
          </a:solidFill>
        </p:spPr>
      </p:sp>
      <p:sp>
        <p:nvSpPr>
          <p:cNvPr name="AutoShape 5" id="5"/>
          <p:cNvSpPr/>
          <p:nvPr/>
        </p:nvSpPr>
        <p:spPr>
          <a:xfrm rot="0">
            <a:off x="13512264" y="3345062"/>
            <a:ext cx="3952399" cy="6022842"/>
          </a:xfrm>
          <a:prstGeom prst="rect">
            <a:avLst/>
          </a:prstGeom>
          <a:solidFill>
            <a:srgbClr val="BAE0FF"/>
          </a:solidFill>
        </p:spPr>
      </p:sp>
      <p:grpSp>
        <p:nvGrpSpPr>
          <p:cNvPr name="Group 6" id="6"/>
          <p:cNvGrpSpPr/>
          <p:nvPr/>
        </p:nvGrpSpPr>
        <p:grpSpPr>
          <a:xfrm rot="0">
            <a:off x="1291446" y="4627797"/>
            <a:ext cx="3016181" cy="3457372"/>
            <a:chOff x="0" y="0"/>
            <a:chExt cx="4021575" cy="4609829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48189"/>
              <a:ext cx="4021575" cy="613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442A36"/>
                  </a:solidFill>
                  <a:latin typeface="Montserrat Semi-Bold"/>
                </a:rPr>
                <a:t>преимущества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313154" y="956674"/>
              <a:ext cx="3395266" cy="36125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95"/>
                </a:lnSpc>
              </a:pPr>
              <a:r>
                <a:rPr lang="en-US" sz="1425">
                  <a:solidFill>
                    <a:srgbClr val="442A36"/>
                  </a:solidFill>
                  <a:latin typeface="Montserrat Semi-Bold"/>
                </a:rPr>
                <a:t>Презентации являются средствами коммуникации, которые могут использоваться в качестве демонстраций, лекций, выступлений, докладов и многого другого. В большинстве случаев они демонстрируются перед аудиторией.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551638" y="1226317"/>
            <a:ext cx="11184723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442A36"/>
                </a:solidFill>
                <a:latin typeface="Montserrat Semi-Bold"/>
              </a:rPr>
              <a:t>Экономика</a:t>
            </a:r>
          </a:p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442A36"/>
                </a:solidFill>
                <a:latin typeface="Montserrat Semi-Bold"/>
              </a:rPr>
              <a:t>Затраты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6768199" y="9067533"/>
            <a:ext cx="2438935" cy="2438935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D2A44">
                <a:alpha val="4000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-10800000">
            <a:off x="-1664172" y="-1957360"/>
            <a:ext cx="3891926" cy="4866887"/>
            <a:chOff x="0" y="0"/>
            <a:chExt cx="5189235" cy="6489183"/>
          </a:xfrm>
        </p:grpSpPr>
        <p:grpSp>
          <p:nvGrpSpPr>
            <p:cNvPr name="Group 13" id="13"/>
            <p:cNvGrpSpPr/>
            <p:nvPr/>
          </p:nvGrpSpPr>
          <p:grpSpPr>
            <a:xfrm rot="-5400000">
              <a:off x="1452774" y="2752722"/>
              <a:ext cx="3736460" cy="3736460"/>
              <a:chOff x="0" y="0"/>
              <a:chExt cx="6350000" cy="635000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BAE0FF">
                  <a:alpha val="40000"/>
                </a:srgbClr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-5400000">
              <a:off x="1452774" y="0"/>
              <a:ext cx="3736460" cy="3736460"/>
              <a:chOff x="0" y="0"/>
              <a:chExt cx="6350000" cy="635000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2D2A44">
                  <a:alpha val="40000"/>
                </a:srgbClr>
              </a:solidFill>
            </p:spPr>
          </p:sp>
        </p:grpSp>
        <p:sp>
          <p:nvSpPr>
            <p:cNvPr name="AutoShape 17" id="17"/>
            <p:cNvSpPr/>
            <p:nvPr/>
          </p:nvSpPr>
          <p:spPr>
            <a:xfrm rot="-8255658">
              <a:off x="1707991" y="1530692"/>
              <a:ext cx="107314" cy="3274973"/>
            </a:xfrm>
            <a:prstGeom prst="rect">
              <a:avLst/>
            </a:prstGeom>
            <a:solidFill>
              <a:srgbClr val="BAE0FF"/>
            </a:solidFill>
          </p:spPr>
        </p:sp>
        <p:sp>
          <p:nvSpPr>
            <p:cNvPr name="AutoShape 18" id="18"/>
            <p:cNvSpPr/>
            <p:nvPr/>
          </p:nvSpPr>
          <p:spPr>
            <a:xfrm rot="-8255658">
              <a:off x="1090244" y="1530692"/>
              <a:ext cx="107314" cy="3274973"/>
            </a:xfrm>
            <a:prstGeom prst="rect">
              <a:avLst/>
            </a:prstGeom>
            <a:solidFill>
              <a:srgbClr val="BAE0FF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5332241" y="4544071"/>
            <a:ext cx="3407624" cy="3502669"/>
            <a:chOff x="0" y="0"/>
            <a:chExt cx="4543499" cy="4670225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24553"/>
              <a:ext cx="4543499" cy="537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442A36"/>
                  </a:solidFill>
                  <a:latin typeface="Montserrat Semi-Bold"/>
                </a:rPr>
                <a:t>возможности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574116" y="1017070"/>
              <a:ext cx="3395266" cy="36125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95"/>
                </a:lnSpc>
              </a:pPr>
              <a:r>
                <a:rPr lang="en-US" sz="1425">
                  <a:solidFill>
                    <a:srgbClr val="442A36"/>
                  </a:solidFill>
                  <a:latin typeface="Montserrat Semi-Bold"/>
                </a:rPr>
                <a:t>Презентации являются средствами коммуникации, которые могут использоваться в качестве демонстраций, лекций, выступлений, докладов и многого другого. В большинстве случаев они демонстрируются перед аудиторией.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557359" y="4565026"/>
            <a:ext cx="3407624" cy="3587146"/>
            <a:chOff x="0" y="0"/>
            <a:chExt cx="4543499" cy="4782862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-47837"/>
              <a:ext cx="4543499" cy="5998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14"/>
                </a:lnSpc>
              </a:pPr>
              <a:r>
                <a:rPr lang="en-US" sz="2724">
                  <a:solidFill>
                    <a:srgbClr val="442A36"/>
                  </a:solidFill>
                  <a:latin typeface="Montserrat Semi-Bold"/>
                </a:rPr>
                <a:t>недостатки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574116" y="1129707"/>
              <a:ext cx="3395266" cy="36125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95"/>
                </a:lnSpc>
              </a:pPr>
              <a:r>
                <a:rPr lang="en-US" sz="1425">
                  <a:solidFill>
                    <a:srgbClr val="442A36"/>
                  </a:solidFill>
                  <a:latin typeface="Montserrat Semi-Bold"/>
                </a:rPr>
                <a:t>Презентации являются средствами коммуникации, которые могут использоваться в качестве демонстраций, лекций, выступлений, докладов и многого другого. В большинстве случаев они демонстрируются перед аудиторией.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3784651" y="4521000"/>
            <a:ext cx="3407624" cy="3670966"/>
            <a:chOff x="0" y="0"/>
            <a:chExt cx="4543499" cy="4894622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74083"/>
              <a:ext cx="4543499" cy="4944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84"/>
                </a:lnSpc>
              </a:pPr>
              <a:r>
                <a:rPr lang="en-US" sz="2274">
                  <a:solidFill>
                    <a:srgbClr val="442A36"/>
                  </a:solidFill>
                  <a:latin typeface="Montserrat Semi-Bold"/>
                </a:rPr>
                <a:t>риски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582797" y="1241467"/>
              <a:ext cx="3395266" cy="36125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95"/>
                </a:lnSpc>
              </a:pPr>
              <a:r>
                <a:rPr lang="en-US" sz="1425">
                  <a:solidFill>
                    <a:srgbClr val="442A36"/>
                  </a:solidFill>
                  <a:latin typeface="Montserrat Semi-Bold"/>
                </a:rPr>
                <a:t>Презентации являются средствами коммуникации, которые могут использоваться в качестве демонстраций, лекций, выступлений, докладов и многого другого. В большинстве случаев они демонстрируются перед аудиторией.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2D2A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6736404" y="-456299"/>
            <a:ext cx="12032782" cy="11199597"/>
          </a:xfrm>
          <a:prstGeom prst="rect">
            <a:avLst/>
          </a:prstGeom>
          <a:solidFill>
            <a:srgbClr val="F9F4F9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6205740" y="8204740"/>
            <a:ext cx="4164520" cy="416452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BAE0FF">
                <a:alpha val="40000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1189101" y="-1027618"/>
            <a:ext cx="2940263" cy="2991893"/>
            <a:chOff x="0" y="0"/>
            <a:chExt cx="3920350" cy="3989191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3653425" cy="3653425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9F4F9">
                  <a:alpha val="40000"/>
                </a:srgbClr>
              </a:solidFill>
            </p:spPr>
          </p:sp>
        </p:grpSp>
        <p:sp>
          <p:nvSpPr>
            <p:cNvPr name="AutoShape 8" id="8"/>
            <p:cNvSpPr/>
            <p:nvPr/>
          </p:nvSpPr>
          <p:spPr>
            <a:xfrm rot="-2855658">
              <a:off x="2650273" y="1269615"/>
              <a:ext cx="104930" cy="3202193"/>
            </a:xfrm>
            <a:prstGeom prst="rect">
              <a:avLst/>
            </a:prstGeom>
            <a:solidFill>
              <a:srgbClr val="F9F4F9"/>
            </a:solidFill>
          </p:spPr>
        </p:sp>
        <p:sp>
          <p:nvSpPr>
            <p:cNvPr name="AutoShape 9" id="9"/>
            <p:cNvSpPr/>
            <p:nvPr/>
          </p:nvSpPr>
          <p:spPr>
            <a:xfrm rot="-2855658">
              <a:off x="2650273" y="665596"/>
              <a:ext cx="104930" cy="3202193"/>
            </a:xfrm>
            <a:prstGeom prst="rect">
              <a:avLst/>
            </a:prstGeom>
            <a:solidFill>
              <a:srgbClr val="F9F4F9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836706" y="1028700"/>
            <a:ext cx="9013474" cy="6520929"/>
            <a:chOff x="0" y="0"/>
            <a:chExt cx="12017966" cy="8694572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1954709"/>
              <a:ext cx="10804610" cy="650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40"/>
                </a:lnSpc>
              </a:pPr>
              <a:r>
                <a:rPr lang="en-US" sz="3200" spc="480">
                  <a:solidFill>
                    <a:srgbClr val="BAE0FF"/>
                  </a:solidFill>
                  <a:latin typeface="Montserrat Semi-Bold Bold"/>
                </a:rPr>
                <a:t>КУДА МЫ ДВИЖЕМСЯ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3294814"/>
              <a:ext cx="10295115" cy="5753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25"/>
                </a:lnSpc>
              </a:pPr>
              <a:r>
                <a:rPr lang="en-US" sz="1875">
                  <a:solidFill>
                    <a:srgbClr val="442A36"/>
                  </a:solidFill>
                  <a:latin typeface="Montserrat Semi-Bold"/>
                </a:rPr>
                <a:t>Презентации являются средствами коммуникации, которые могут использоваться в качестве демонстраций, лекций, выступлений, докладов и многого другого. В большинстве случаев они демонстрируются перед аудиторией. Они многофункциональны,что делает их мощным инструментом для убеждения и обучения.</a:t>
              </a:r>
            </a:p>
            <a:p>
              <a:pPr algn="l">
                <a:lnSpc>
                  <a:spcPts val="2625"/>
                </a:lnSpc>
              </a:pPr>
            </a:p>
            <a:p>
              <a:pPr algn="l">
                <a:lnSpc>
                  <a:spcPts val="2625"/>
                </a:lnSpc>
              </a:pPr>
              <a:r>
                <a:rPr lang="en-US" sz="1875">
                  <a:solidFill>
                    <a:srgbClr val="442A36"/>
                  </a:solidFill>
                  <a:latin typeface="Montserrat Semi-Bold"/>
                </a:rPr>
                <a:t>Для создания потрясающей презентации лучше всего сделать ваши доводы более понятными. Начните со списка тем и определения основных моментов, которые могут быть применены к какому-либо вопросу, который вы собираетесь обсуждать. Затем можно сгруппировать их во введение, основную часть и заключение.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9525"/>
              <a:ext cx="12017966" cy="1114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600"/>
                </a:lnSpc>
              </a:pPr>
              <a:r>
                <a:rPr lang="en-US" sz="5500">
                  <a:solidFill>
                    <a:srgbClr val="442A36"/>
                  </a:solidFill>
                  <a:latin typeface="Montserrat Semi-Bold Bold"/>
                </a:rPr>
                <a:t>рентабельность 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9F4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340154" y="9498929"/>
            <a:ext cx="18968307" cy="1576142"/>
          </a:xfrm>
          <a:prstGeom prst="rect">
            <a:avLst/>
          </a:prstGeom>
          <a:solidFill>
            <a:srgbClr val="2D2A44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3119211" y="-1872924"/>
            <a:ext cx="5783728" cy="7232602"/>
            <a:chOff x="0" y="0"/>
            <a:chExt cx="7711637" cy="9643469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2158944" y="4090776"/>
              <a:ext cx="5552693" cy="5552693"/>
              <a:chOff x="0" y="0"/>
              <a:chExt cx="6350000" cy="635000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42A36">
                  <a:alpha val="40000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5400000">
              <a:off x="2158944" y="0"/>
              <a:ext cx="5552693" cy="5552693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BAE0FF">
                  <a:alpha val="40000"/>
                </a:srgbClr>
              </a:solidFill>
            </p:spPr>
          </p:sp>
        </p:grpSp>
        <p:sp>
          <p:nvSpPr>
            <p:cNvPr name="AutoShape 8" id="8"/>
            <p:cNvSpPr/>
            <p:nvPr/>
          </p:nvSpPr>
          <p:spPr>
            <a:xfrm rot="-8255658">
              <a:off x="2538217" y="2274736"/>
              <a:ext cx="159478" cy="4866884"/>
            </a:xfrm>
            <a:prstGeom prst="rect">
              <a:avLst/>
            </a:prstGeom>
            <a:solidFill>
              <a:srgbClr val="442A36"/>
            </a:solidFill>
          </p:spPr>
        </p:sp>
        <p:sp>
          <p:nvSpPr>
            <p:cNvPr name="AutoShape 9" id="9"/>
            <p:cNvSpPr/>
            <p:nvPr/>
          </p:nvSpPr>
          <p:spPr>
            <a:xfrm rot="-8255658">
              <a:off x="1620193" y="2274736"/>
              <a:ext cx="159478" cy="4866884"/>
            </a:xfrm>
            <a:prstGeom prst="rect">
              <a:avLst/>
            </a:prstGeom>
            <a:solidFill>
              <a:srgbClr val="442A3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28700" y="1028700"/>
            <a:ext cx="9152023" cy="6329673"/>
            <a:chOff x="0" y="0"/>
            <a:chExt cx="12202697" cy="843956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0"/>
              <a:ext cx="12202697" cy="1295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2D2A44"/>
                  </a:solidFill>
                  <a:latin typeface="Montserrat Semi-Bold Bold"/>
                </a:rPr>
                <a:t>Затраты и прибыль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700082"/>
              <a:ext cx="11486378" cy="650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40"/>
                </a:lnSpc>
              </a:pPr>
              <a:r>
                <a:rPr lang="en-US" sz="3200" spc="480">
                  <a:solidFill>
                    <a:srgbClr val="BAE0FF"/>
                  </a:solidFill>
                  <a:latin typeface="Montserrat Semi-Bold Bold"/>
                </a:rPr>
                <a:t>КРАТКАЯ ИСТОРИЯ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3039806"/>
              <a:ext cx="11053826" cy="4864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25"/>
                </a:lnSpc>
              </a:pPr>
              <a:r>
                <a:rPr lang="en-US" sz="1875">
                  <a:solidFill>
                    <a:srgbClr val="442A36"/>
                  </a:solidFill>
                  <a:latin typeface="Montserrat Semi-Bold"/>
                </a:rPr>
                <a:t>Презентации являются средствами коммуникации, которые могут использоваться в качестве демонстраций, лекций, выступлений, докладов и многого другого. В большинстве случаев они демонстрируются перед аудиторией. Они многофункциональны,что делает их мощным инструментом для убеждения и обучения. Для создания потрясающей презентации лучше всего сделать ваши доводы более понятными. Начните со списка тем и определения основных моментов, которые могут быть применены к какому-либо вопросу, который вы собираетесь обсуждать. Затем можно сгруппировать их во введение, основную часть и заключение.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4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73764" y="8995910"/>
            <a:ext cx="4164520" cy="416452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9294CB">
                <a:alpha val="40000"/>
              </a:srgbClr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6532463" y="-403494"/>
            <a:ext cx="12796022" cy="11481664"/>
          </a:xfrm>
          <a:prstGeom prst="rect">
            <a:avLst/>
          </a:prstGeom>
          <a:solidFill>
            <a:srgbClr val="2D2A44"/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33547" t="4814" r="31698" b="0"/>
          <a:stretch>
            <a:fillRect/>
          </a:stretch>
        </p:blipFill>
        <p:spPr>
          <a:xfrm flipH="false" flipV="false" rot="0">
            <a:off x="872895" y="1073209"/>
            <a:ext cx="4678813" cy="8528259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-2052136" y="-1899349"/>
            <a:ext cx="4468786" cy="4547257"/>
            <a:chOff x="0" y="0"/>
            <a:chExt cx="5958381" cy="6063010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5552693" cy="5552693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2D2A44">
                  <a:alpha val="40000"/>
                </a:srgbClr>
              </a:solidFill>
            </p:spPr>
          </p:sp>
        </p:grpSp>
        <p:sp>
          <p:nvSpPr>
            <p:cNvPr name="AutoShape 9" id="9"/>
            <p:cNvSpPr/>
            <p:nvPr/>
          </p:nvSpPr>
          <p:spPr>
            <a:xfrm rot="-2855658">
              <a:off x="4028043" y="1929636"/>
              <a:ext cx="159478" cy="4866884"/>
            </a:xfrm>
            <a:prstGeom prst="rect">
              <a:avLst/>
            </a:prstGeom>
            <a:solidFill>
              <a:srgbClr val="2D2A44"/>
            </a:solidFill>
          </p:spPr>
        </p:sp>
        <p:sp>
          <p:nvSpPr>
            <p:cNvPr name="AutoShape 10" id="10"/>
            <p:cNvSpPr/>
            <p:nvPr/>
          </p:nvSpPr>
          <p:spPr>
            <a:xfrm rot="-2855658">
              <a:off x="4028043" y="1011612"/>
              <a:ext cx="159478" cy="4866884"/>
            </a:xfrm>
            <a:prstGeom prst="rect">
              <a:avLst/>
            </a:prstGeom>
            <a:solidFill>
              <a:srgbClr val="2D2A44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418415" y="1028700"/>
            <a:ext cx="9480356" cy="7153210"/>
            <a:chOff x="0" y="0"/>
            <a:chExt cx="12640475" cy="9537614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11910420" cy="1295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679"/>
                </a:lnSpc>
              </a:pPr>
              <a:r>
                <a:rPr lang="en-US" sz="6399">
                  <a:solidFill>
                    <a:srgbClr val="F9F4F9"/>
                  </a:solidFill>
                  <a:latin typeface="Montserrat Semi-Bold Bold"/>
                </a:rPr>
                <a:t>идея стартапа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700082"/>
              <a:ext cx="9941483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E6EAFF"/>
                  </a:solidFill>
                  <a:latin typeface="Montserrat Semi-Bold"/>
                </a:rPr>
                <a:t>Миссия и видение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3246034"/>
              <a:ext cx="12640475" cy="62636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E6EAFF"/>
                  </a:solidFill>
                  <a:latin typeface="Montserrat Semi-Bold"/>
                </a:rPr>
                <a:t>Презентации являются средствами коммуникации, которые могут использоваться в качестве демонстраций, лекций, выступлений, докладов и многого другого. В большинстве случаев они демонстрируются перед аудиторией. Они многофункциональны,что делает их мощным инструментом для убеждения и обучения. Для создания потрясающей презентации лучше всего сделать ваши доводы более понятными. Начните со списка тем и определения основных моментов, которые могут быть применены к какому-либо вопросу, который вы собираетесь обсуждать. Затем можно сгруппировать их во введение, основную часть и заключение. Убедитесь, что вы достаточно изучили вопрос для подкрепления своих доводов. Также полезным будет сопровождение данных иллюстрациями в виде диаграмм, графиков или изображений. Помните, что ваша презентация должна быть доступной. Избегайте перегрузки слайда излишним количеством слов и выбирайте цветовую гамму, которая не будет отвлекать слушателей.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9F4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340154" y="9498929"/>
            <a:ext cx="18968307" cy="1576142"/>
          </a:xfrm>
          <a:prstGeom prst="rect">
            <a:avLst/>
          </a:prstGeom>
          <a:solidFill>
            <a:srgbClr val="2D2A44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3119211" y="-1872924"/>
            <a:ext cx="5783728" cy="7232602"/>
            <a:chOff x="0" y="0"/>
            <a:chExt cx="7711637" cy="9643469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2158944" y="4090776"/>
              <a:ext cx="5552693" cy="5552693"/>
              <a:chOff x="0" y="0"/>
              <a:chExt cx="6350000" cy="635000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2D2A44">
                  <a:alpha val="40000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5400000">
              <a:off x="2158944" y="0"/>
              <a:ext cx="5552693" cy="5552693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947583">
                  <a:alpha val="40000"/>
                </a:srgbClr>
              </a:solidFill>
            </p:spPr>
          </p:sp>
        </p:grpSp>
        <p:sp>
          <p:nvSpPr>
            <p:cNvPr name="AutoShape 8" id="8"/>
            <p:cNvSpPr/>
            <p:nvPr/>
          </p:nvSpPr>
          <p:spPr>
            <a:xfrm rot="-8255658">
              <a:off x="2538217" y="2274736"/>
              <a:ext cx="159478" cy="4866884"/>
            </a:xfrm>
            <a:prstGeom prst="rect">
              <a:avLst/>
            </a:prstGeom>
            <a:solidFill>
              <a:srgbClr val="2D2A44"/>
            </a:solidFill>
          </p:spPr>
        </p:sp>
        <p:sp>
          <p:nvSpPr>
            <p:cNvPr name="AutoShape 9" id="9"/>
            <p:cNvSpPr/>
            <p:nvPr/>
          </p:nvSpPr>
          <p:spPr>
            <a:xfrm rot="-8255658">
              <a:off x="1620193" y="2274736"/>
              <a:ext cx="159478" cy="4866884"/>
            </a:xfrm>
            <a:prstGeom prst="rect">
              <a:avLst/>
            </a:prstGeom>
            <a:solidFill>
              <a:srgbClr val="2D2A4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28700" y="1028700"/>
            <a:ext cx="9152023" cy="7299318"/>
            <a:chOff x="0" y="0"/>
            <a:chExt cx="12202697" cy="973242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0"/>
              <a:ext cx="12202697" cy="2590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679"/>
                </a:lnSpc>
              </a:pPr>
              <a:r>
                <a:rPr lang="en-US" sz="6399">
                  <a:solidFill>
                    <a:srgbClr val="442A36"/>
                  </a:solidFill>
                  <a:latin typeface="Montserrat Semi-Bold Bold"/>
                </a:rPr>
                <a:t>Обзор проблемы проекта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2995482"/>
              <a:ext cx="11486378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442A36"/>
                  </a:solidFill>
                  <a:latin typeface="Montserrat Semi-Bold"/>
                </a:rPr>
                <a:t>Краткая история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4332666"/>
              <a:ext cx="11053826" cy="4864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25"/>
                </a:lnSpc>
              </a:pPr>
              <a:r>
                <a:rPr lang="en-US" sz="1875">
                  <a:solidFill>
                    <a:srgbClr val="442A36"/>
                  </a:solidFill>
                  <a:latin typeface="Montserrat Semi-Bold"/>
                </a:rPr>
                <a:t>Презентации являются средствами коммуникации, которые могут использоваться в качестве демонстраций, лекций, выступлений, докладов и многого другого. В большинстве случаев они демонстрируются перед аудиторией. Они многофункциональны,что делает их мощным инструментом для убеждения и обучения. Для создания потрясающей презентации лучше всего сделать ваши доводы более понятными. Начните со списка тем и определения основных моментов, которые могут быть применены к какому-либо вопросу, который вы собираетесь обсуждать. Затем можно сгруппировать их во введение, основную часть и заключение.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9F4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11479" y="1028700"/>
            <a:ext cx="5713935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>
                <a:solidFill>
                  <a:srgbClr val="442A36"/>
                </a:solidFill>
                <a:latin typeface="Montserrat Semi-Bold Bold"/>
              </a:rPr>
              <a:t>для кого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1654715" y="6930054"/>
            <a:ext cx="7232602" cy="5552469"/>
            <a:chOff x="0" y="0"/>
            <a:chExt cx="9643469" cy="7403292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1850599"/>
              <a:ext cx="5552693" cy="5552693"/>
              <a:chOff x="0" y="0"/>
              <a:chExt cx="6350000" cy="635000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947583">
                  <a:alpha val="40000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0">
              <a:off x="4090776" y="1850599"/>
              <a:ext cx="5552693" cy="5552693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9294CB">
                  <a:alpha val="40000"/>
                </a:srgbClr>
              </a:solidFill>
            </p:spPr>
          </p:sp>
        </p:grpSp>
        <p:sp>
          <p:nvSpPr>
            <p:cNvPr name="AutoShape 8" id="8"/>
            <p:cNvSpPr/>
            <p:nvPr/>
          </p:nvSpPr>
          <p:spPr>
            <a:xfrm rot="2544341">
              <a:off x="4396540" y="-582842"/>
              <a:ext cx="159478" cy="4866884"/>
            </a:xfrm>
            <a:prstGeom prst="rect">
              <a:avLst/>
            </a:prstGeom>
            <a:solidFill>
              <a:srgbClr val="947583"/>
            </a:solidFill>
          </p:spPr>
        </p:sp>
        <p:sp>
          <p:nvSpPr>
            <p:cNvPr name="AutoShape 9" id="9"/>
            <p:cNvSpPr/>
            <p:nvPr/>
          </p:nvSpPr>
          <p:spPr>
            <a:xfrm rot="2544341">
              <a:off x="5314564" y="-582842"/>
              <a:ext cx="159478" cy="4866884"/>
            </a:xfrm>
            <a:prstGeom prst="rect">
              <a:avLst/>
            </a:prstGeom>
            <a:solidFill>
              <a:srgbClr val="947583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778944" y="927005"/>
            <a:ext cx="9480356" cy="6770141"/>
            <a:chOff x="0" y="0"/>
            <a:chExt cx="12640475" cy="9026855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47625"/>
              <a:ext cx="9919360" cy="613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BAE0FF"/>
                  </a:solidFill>
                  <a:latin typeface="Montserrat Semi-Bold"/>
                </a:rPr>
                <a:t>целевая аудитория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860630"/>
              <a:ext cx="12640475" cy="11252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10"/>
                </a:lnSpc>
              </a:pPr>
              <a:r>
                <a:rPr lang="en-US" sz="1650">
                  <a:solidFill>
                    <a:srgbClr val="442A36"/>
                  </a:solidFill>
                  <a:latin typeface="Montserrat Semi-Bold"/>
                </a:rPr>
                <a:t>Презентации являются средствами коммуникации, которые могут использоваться в качестве демонстраций, лекций, выступлений, докладов и многого другого. В большинстве случаев они демонстрируются перед аудиторией.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3308091"/>
              <a:ext cx="9919360" cy="613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BAE0FF"/>
                  </a:solidFill>
                  <a:latin typeface="Montserrat Semi-Bold"/>
                </a:rPr>
                <a:t>портрет пользователя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4216346"/>
              <a:ext cx="12640475" cy="11252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10"/>
                </a:lnSpc>
              </a:pPr>
              <a:r>
                <a:rPr lang="en-US" sz="1650">
                  <a:solidFill>
                    <a:srgbClr val="442A36"/>
                  </a:solidFill>
                  <a:latin typeface="Montserrat Semi-Bold"/>
                </a:rPr>
                <a:t>Презентации являются средствами коммуникации, которые могут использоваться в качестве демонстраций, лекций, выступлений, докладов и многого другого. В большинстве случаев они демонстрируются перед аудиторией.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6708053"/>
              <a:ext cx="9919360" cy="5141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89"/>
                </a:lnSpc>
              </a:pPr>
              <a:r>
                <a:rPr lang="en-US" sz="2349">
                  <a:solidFill>
                    <a:srgbClr val="BAE0FF"/>
                  </a:solidFill>
                  <a:latin typeface="Montserrat Semi-Bold"/>
                </a:rPr>
                <a:t>Дополнительная поддержка продукта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7608688"/>
              <a:ext cx="12640475" cy="11252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10"/>
                </a:lnSpc>
              </a:pPr>
              <a:r>
                <a:rPr lang="en-US" sz="1650">
                  <a:solidFill>
                    <a:srgbClr val="442A36"/>
                  </a:solidFill>
                  <a:latin typeface="Montserrat Semi-Bold"/>
                </a:rPr>
                <a:t>Презентации являются средствами коммуникации, которые могут использоваться в качестве демонстраций, лекций, выступлений, докладов и многого другого. В большинстве случаев, они демонстрируются перед аудиторией.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9F4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23338" y="3345062"/>
            <a:ext cx="3952399" cy="6022842"/>
          </a:xfrm>
          <a:prstGeom prst="rect">
            <a:avLst/>
          </a:prstGeom>
          <a:solidFill>
            <a:srgbClr val="BAE0FF"/>
          </a:solidFill>
        </p:spPr>
      </p:sp>
      <p:sp>
        <p:nvSpPr>
          <p:cNvPr name="AutoShape 3" id="3"/>
          <p:cNvSpPr/>
          <p:nvPr/>
        </p:nvSpPr>
        <p:spPr>
          <a:xfrm rot="0">
            <a:off x="5059853" y="3345062"/>
            <a:ext cx="3952399" cy="6022842"/>
          </a:xfrm>
          <a:prstGeom prst="rect">
            <a:avLst/>
          </a:prstGeom>
          <a:solidFill>
            <a:srgbClr val="BAE0FF"/>
          </a:solidFill>
        </p:spPr>
      </p:sp>
      <p:sp>
        <p:nvSpPr>
          <p:cNvPr name="AutoShape 4" id="4"/>
          <p:cNvSpPr/>
          <p:nvPr/>
        </p:nvSpPr>
        <p:spPr>
          <a:xfrm rot="0">
            <a:off x="9284972" y="3345062"/>
            <a:ext cx="3952399" cy="6022842"/>
          </a:xfrm>
          <a:prstGeom prst="rect">
            <a:avLst/>
          </a:prstGeom>
          <a:solidFill>
            <a:srgbClr val="BAE0FF"/>
          </a:solidFill>
        </p:spPr>
      </p:sp>
      <p:sp>
        <p:nvSpPr>
          <p:cNvPr name="AutoShape 5" id="5"/>
          <p:cNvSpPr/>
          <p:nvPr/>
        </p:nvSpPr>
        <p:spPr>
          <a:xfrm rot="0">
            <a:off x="13512264" y="3345062"/>
            <a:ext cx="3952399" cy="6022842"/>
          </a:xfrm>
          <a:prstGeom prst="rect">
            <a:avLst/>
          </a:prstGeom>
          <a:solidFill>
            <a:srgbClr val="BAE0FF"/>
          </a:solidFill>
        </p:spPr>
      </p:sp>
      <p:grpSp>
        <p:nvGrpSpPr>
          <p:cNvPr name="Group 6" id="6"/>
          <p:cNvGrpSpPr/>
          <p:nvPr/>
        </p:nvGrpSpPr>
        <p:grpSpPr>
          <a:xfrm rot="0">
            <a:off x="1291446" y="4627797"/>
            <a:ext cx="3016181" cy="3457372"/>
            <a:chOff x="0" y="0"/>
            <a:chExt cx="4021575" cy="4609829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48189"/>
              <a:ext cx="4021575" cy="613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442A36"/>
                  </a:solidFill>
                  <a:latin typeface="Montserrat Semi-Bold"/>
                </a:rPr>
                <a:t>преимущества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313154" y="956674"/>
              <a:ext cx="3395266" cy="36125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95"/>
                </a:lnSpc>
              </a:pPr>
              <a:r>
                <a:rPr lang="en-US" sz="1425">
                  <a:solidFill>
                    <a:srgbClr val="442A36"/>
                  </a:solidFill>
                  <a:latin typeface="Montserrat Semi-Bold"/>
                </a:rPr>
                <a:t>Презентации являются средствами коммуникации, которые могут использоваться в качестве демонстраций, лекций, выступлений, докладов и многого другого. В большинстве случаев они демонстрируются перед аудиторией.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551638" y="1545404"/>
            <a:ext cx="11184723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442A36"/>
                </a:solidFill>
                <a:latin typeface="Montserrat Semi-Bold"/>
              </a:rPr>
              <a:t>SWOT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6768199" y="9067533"/>
            <a:ext cx="2438935" cy="2438935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D2A44">
                <a:alpha val="4000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-10800000">
            <a:off x="-1664172" y="-1957360"/>
            <a:ext cx="3891926" cy="4866887"/>
            <a:chOff x="0" y="0"/>
            <a:chExt cx="5189235" cy="6489183"/>
          </a:xfrm>
        </p:grpSpPr>
        <p:grpSp>
          <p:nvGrpSpPr>
            <p:cNvPr name="Group 13" id="13"/>
            <p:cNvGrpSpPr/>
            <p:nvPr/>
          </p:nvGrpSpPr>
          <p:grpSpPr>
            <a:xfrm rot="-5400000">
              <a:off x="1452774" y="2752722"/>
              <a:ext cx="3736460" cy="3736460"/>
              <a:chOff x="0" y="0"/>
              <a:chExt cx="6350000" cy="635000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BAE0FF">
                  <a:alpha val="40000"/>
                </a:srgbClr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-5400000">
              <a:off x="1452774" y="0"/>
              <a:ext cx="3736460" cy="3736460"/>
              <a:chOff x="0" y="0"/>
              <a:chExt cx="6350000" cy="635000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2D2A44">
                  <a:alpha val="40000"/>
                </a:srgbClr>
              </a:solidFill>
            </p:spPr>
          </p:sp>
        </p:grpSp>
        <p:sp>
          <p:nvSpPr>
            <p:cNvPr name="AutoShape 17" id="17"/>
            <p:cNvSpPr/>
            <p:nvPr/>
          </p:nvSpPr>
          <p:spPr>
            <a:xfrm rot="-8255658">
              <a:off x="1707991" y="1530692"/>
              <a:ext cx="107314" cy="3274973"/>
            </a:xfrm>
            <a:prstGeom prst="rect">
              <a:avLst/>
            </a:prstGeom>
            <a:solidFill>
              <a:srgbClr val="BAE0FF"/>
            </a:solidFill>
          </p:spPr>
        </p:sp>
        <p:sp>
          <p:nvSpPr>
            <p:cNvPr name="AutoShape 18" id="18"/>
            <p:cNvSpPr/>
            <p:nvPr/>
          </p:nvSpPr>
          <p:spPr>
            <a:xfrm rot="-8255658">
              <a:off x="1090244" y="1530692"/>
              <a:ext cx="107314" cy="3274973"/>
            </a:xfrm>
            <a:prstGeom prst="rect">
              <a:avLst/>
            </a:prstGeom>
            <a:solidFill>
              <a:srgbClr val="BAE0FF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5332241" y="4544071"/>
            <a:ext cx="3407624" cy="3502669"/>
            <a:chOff x="0" y="0"/>
            <a:chExt cx="4543499" cy="4670225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24553"/>
              <a:ext cx="4543499" cy="537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442A36"/>
                  </a:solidFill>
                  <a:latin typeface="Montserrat Semi-Bold"/>
                </a:rPr>
                <a:t>возможности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574116" y="1017070"/>
              <a:ext cx="3395266" cy="36125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95"/>
                </a:lnSpc>
              </a:pPr>
              <a:r>
                <a:rPr lang="en-US" sz="1425">
                  <a:solidFill>
                    <a:srgbClr val="442A36"/>
                  </a:solidFill>
                  <a:latin typeface="Montserrat Semi-Bold"/>
                </a:rPr>
                <a:t>Презентации являются средствами коммуникации, которые могут использоваться в качестве демонстраций, лекций, выступлений, докладов и многого другого. В большинстве случаев они демонстрируются перед аудиторией.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557359" y="4565026"/>
            <a:ext cx="3407624" cy="3587146"/>
            <a:chOff x="0" y="0"/>
            <a:chExt cx="4543499" cy="4782862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-47837"/>
              <a:ext cx="4543499" cy="5998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14"/>
                </a:lnSpc>
              </a:pPr>
              <a:r>
                <a:rPr lang="en-US" sz="2724">
                  <a:solidFill>
                    <a:srgbClr val="442A36"/>
                  </a:solidFill>
                  <a:latin typeface="Montserrat Semi-Bold"/>
                </a:rPr>
                <a:t>недостатки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574116" y="1129707"/>
              <a:ext cx="3395266" cy="36125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95"/>
                </a:lnSpc>
              </a:pPr>
              <a:r>
                <a:rPr lang="en-US" sz="1425">
                  <a:solidFill>
                    <a:srgbClr val="442A36"/>
                  </a:solidFill>
                  <a:latin typeface="Montserrat Semi-Bold"/>
                </a:rPr>
                <a:t>Презентации являются средствами коммуникации, которые могут использоваться в качестве демонстраций, лекций, выступлений, докладов и многого другого. В большинстве случаев они демонстрируются перед аудиторией.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3784651" y="4521000"/>
            <a:ext cx="3407624" cy="3670966"/>
            <a:chOff x="0" y="0"/>
            <a:chExt cx="4543499" cy="4894622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74083"/>
              <a:ext cx="4543499" cy="4944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84"/>
                </a:lnSpc>
              </a:pPr>
              <a:r>
                <a:rPr lang="en-US" sz="2274">
                  <a:solidFill>
                    <a:srgbClr val="442A36"/>
                  </a:solidFill>
                  <a:latin typeface="Montserrat Semi-Bold"/>
                </a:rPr>
                <a:t>риски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582797" y="1241467"/>
              <a:ext cx="3395266" cy="36125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95"/>
                </a:lnSpc>
              </a:pPr>
              <a:r>
                <a:rPr lang="en-US" sz="1425">
                  <a:solidFill>
                    <a:srgbClr val="442A36"/>
                  </a:solidFill>
                  <a:latin typeface="Montserrat Semi-Bold"/>
                </a:rPr>
                <a:t>Презентации являются средствами коммуникации, которые могут использоваться в качестве демонстраций, лекций, выступлений, докладов и многого другого. В большинстве случаев они демонстрируются перед аудиторией.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4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7345" y="-1057592"/>
            <a:ext cx="3891926" cy="4866887"/>
            <a:chOff x="0" y="0"/>
            <a:chExt cx="5189235" cy="6489183"/>
          </a:xfrm>
        </p:grpSpPr>
        <p:grpSp>
          <p:nvGrpSpPr>
            <p:cNvPr name="Group 3" id="3"/>
            <p:cNvGrpSpPr/>
            <p:nvPr/>
          </p:nvGrpSpPr>
          <p:grpSpPr>
            <a:xfrm rot="-5400000">
              <a:off x="1452774" y="2752722"/>
              <a:ext cx="3736460" cy="3736460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BAE0FF">
                  <a:alpha val="40000"/>
                </a:srgbClr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5400000">
              <a:off x="1452774" y="0"/>
              <a:ext cx="3736460" cy="3736460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2D2A44">
                  <a:alpha val="40000"/>
                </a:srgbClr>
              </a:solidFill>
            </p:spPr>
          </p:sp>
        </p:grpSp>
        <p:sp>
          <p:nvSpPr>
            <p:cNvPr name="AutoShape 7" id="7"/>
            <p:cNvSpPr/>
            <p:nvPr/>
          </p:nvSpPr>
          <p:spPr>
            <a:xfrm rot="-8255658">
              <a:off x="1707991" y="1530692"/>
              <a:ext cx="107314" cy="3274973"/>
            </a:xfrm>
            <a:prstGeom prst="rect">
              <a:avLst/>
            </a:prstGeom>
            <a:solidFill>
              <a:srgbClr val="BAE0FF"/>
            </a:solidFill>
          </p:spPr>
        </p:sp>
        <p:sp>
          <p:nvSpPr>
            <p:cNvPr name="AutoShape 8" id="8"/>
            <p:cNvSpPr/>
            <p:nvPr/>
          </p:nvSpPr>
          <p:spPr>
            <a:xfrm rot="-8255658">
              <a:off x="1090244" y="1530692"/>
              <a:ext cx="107314" cy="3274973"/>
            </a:xfrm>
            <a:prstGeom prst="rect">
              <a:avLst/>
            </a:prstGeom>
            <a:solidFill>
              <a:srgbClr val="BAE0FF"/>
            </a:solidFill>
          </p:spPr>
        </p:sp>
      </p:grpSp>
      <p:sp>
        <p:nvSpPr>
          <p:cNvPr name="AutoShape 9" id="9"/>
          <p:cNvSpPr/>
          <p:nvPr/>
        </p:nvSpPr>
        <p:spPr>
          <a:xfrm rot="0">
            <a:off x="6641270" y="-431410"/>
            <a:ext cx="12099151" cy="11149821"/>
          </a:xfrm>
          <a:prstGeom prst="rect">
            <a:avLst/>
          </a:prstGeom>
          <a:solidFill>
            <a:srgbClr val="BAE0FF"/>
          </a:solidFill>
        </p:spPr>
      </p:sp>
      <p:grpSp>
        <p:nvGrpSpPr>
          <p:cNvPr name="Group 10" id="10"/>
          <p:cNvGrpSpPr/>
          <p:nvPr/>
        </p:nvGrpSpPr>
        <p:grpSpPr>
          <a:xfrm rot="0">
            <a:off x="-1219467" y="9067533"/>
            <a:ext cx="2438935" cy="2438935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D2A44">
                <a:alpha val="4000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28700" y="978938"/>
            <a:ext cx="4367174" cy="8329125"/>
            <a:chOff x="0" y="0"/>
            <a:chExt cx="5822899" cy="11105500"/>
          </a:xfrm>
        </p:grpSpPr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2"/>
            <a:srcRect l="34046" t="24569" r="34046" b="24569"/>
            <a:stretch>
              <a:fillRect/>
            </a:stretch>
          </p:blipFill>
          <p:spPr>
            <a:xfrm>
              <a:off x="0" y="0"/>
              <a:ext cx="5822899" cy="3617167"/>
            </a:xfrm>
            <a:prstGeom prst="rect">
              <a:avLst/>
            </a:prstGeom>
          </p:spPr>
        </p:pic>
        <p:pic>
          <p:nvPicPr>
            <p:cNvPr name="Picture 14" id="14"/>
            <p:cNvPicPr>
              <a:picLocks noChangeAspect="true"/>
            </p:cNvPicPr>
            <p:nvPr/>
          </p:nvPicPr>
          <p:blipFill>
            <a:blip r:embed="rId2"/>
            <a:srcRect l="34046" t="24569" r="34046" b="24569"/>
            <a:stretch>
              <a:fillRect/>
            </a:stretch>
          </p:blipFill>
          <p:spPr>
            <a:xfrm>
              <a:off x="0" y="3744167"/>
              <a:ext cx="5822899" cy="3617167"/>
            </a:xfrm>
            <a:prstGeom prst="rect">
              <a:avLst/>
            </a:prstGeom>
          </p:spPr>
        </p:pic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2"/>
            <a:srcRect l="34046" t="24569" r="34046" b="24569"/>
            <a:stretch>
              <a:fillRect/>
            </a:stretch>
          </p:blipFill>
          <p:spPr>
            <a:xfrm>
              <a:off x="0" y="7488333"/>
              <a:ext cx="5822899" cy="3617167"/>
            </a:xfrm>
            <a:prstGeom prst="rect">
              <a:avLst/>
            </a:prstGeom>
          </p:spPr>
        </p:pic>
      </p:grpSp>
      <p:grpSp>
        <p:nvGrpSpPr>
          <p:cNvPr name="Group 16" id="16"/>
          <p:cNvGrpSpPr/>
          <p:nvPr/>
        </p:nvGrpSpPr>
        <p:grpSpPr>
          <a:xfrm rot="0">
            <a:off x="7802656" y="1028700"/>
            <a:ext cx="9089894" cy="6045718"/>
            <a:chOff x="0" y="0"/>
            <a:chExt cx="12119858" cy="8060957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0"/>
              <a:ext cx="12119858" cy="609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60"/>
                </a:lnSpc>
              </a:pPr>
              <a:r>
                <a:rPr lang="en-US" sz="3050">
                  <a:solidFill>
                    <a:srgbClr val="442A36"/>
                  </a:solidFill>
                  <a:latin typeface="Montserrat Semi-Bold"/>
                </a:rPr>
                <a:t>Наша самая сильная сторона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309073"/>
              <a:ext cx="11808831" cy="71018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442A36"/>
                  </a:solidFill>
                  <a:latin typeface="Montserrat Semi-Bold"/>
                </a:rPr>
                <a:t>Презентации являются средствами коммуникации, которые могут использоваться в качестве демонстраций, лекций, выступлений, докладов и многого другого. В большинстве случаев они демонстрируются перед аудиторией. Они многофункциональны,что делает их мощным инструментом для убеждения и обучения.</a:t>
              </a:r>
            </a:p>
            <a:p>
              <a:pPr algn="l">
                <a:lnSpc>
                  <a:spcPts val="2520"/>
                </a:lnSpc>
              </a:pPr>
            </a:p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442A36"/>
                  </a:solidFill>
                  <a:latin typeface="Montserrat Semi-Bold"/>
                </a:rPr>
                <a:t>Для создания потрясающей презентации лучше всего сделать ваши доводы более понятными. Начните со списка тем и определения основных моментов, которые могут быть применены к какому-либо вопросу, который вы собираетесь обсуждать. Затем можно сгруппировать их во введение, основную часть и заключение. Убедитесь, что вы достаточно изучили вопрос для подкрепления своих доводов. Также полезным будет сопровождение данных иллюстрациями в виде диаграмм, графиков или изображений. Помните, что ваша презентация должна быть доступной. Избегайте перегрузки слайда излишним количеством слов и выбирайте цветовую гамму, которая не будет отвлекать слушателей.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9F4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78944" y="990600"/>
            <a:ext cx="9480356" cy="4707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442A36"/>
                </a:solidFill>
                <a:latin typeface="Montserrat Semi-Bold"/>
              </a:rPr>
              <a:t>Презентации являются средствами коммуникации, которые могут использоваться в качестве демонстраций, лекций, выступлений, докладов и многого другого. В большинстве случаев они демонстрируются перед аудиторией. Они многофункциональны,что делает их мощным инструментом для убеждения и обучения. Для создания потрясающей презентации лучше всего сделать ваши доводы более понятными. Начните со списка тем и определения основных моментов, которые могут быть применены к какому-либо вопросу, который вы собираетесь обсуждать. Затем можно сгруппировать их во введение, основную часть и заключение. Убедитесь, что вы достаточно изучили вопрос для подкрепления своих доводов. Также полезным будет сопровождение данных иллюстрациями в виде диаграмм, графиков или изображений. Помните, что ваша презентация должна быть доступной. Избегайте перегрузки слайда излишним количеством слов и выбирайте цветовую гамму, которая не будет отвлекать слушателей.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6012594" cy="2362192"/>
            <a:chOff x="0" y="0"/>
            <a:chExt cx="8016792" cy="314958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8016792" cy="1295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679"/>
                </a:lnSpc>
              </a:pPr>
              <a:r>
                <a:rPr lang="en-US" sz="6399">
                  <a:solidFill>
                    <a:srgbClr val="BAE0FF"/>
                  </a:solidFill>
                  <a:latin typeface="Montserrat Semi-Bold Bold"/>
                </a:rPr>
                <a:t>Трудности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865478"/>
              <a:ext cx="6766362" cy="1270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50"/>
                </a:lnSpc>
              </a:pPr>
              <a:r>
                <a:rPr lang="en-US" sz="3125">
                  <a:solidFill>
                    <a:srgbClr val="2D2A44"/>
                  </a:solidFill>
                  <a:latin typeface="Montserrat Semi-Bold"/>
                </a:rPr>
                <a:t>как с ними справляться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045321" y="6482065"/>
            <a:ext cx="7232602" cy="5552469"/>
            <a:chOff x="0" y="0"/>
            <a:chExt cx="9643469" cy="7403292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1850599"/>
              <a:ext cx="5552693" cy="5552693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2D2A44">
                  <a:alpha val="40000"/>
                </a:srgbClr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4090776" y="1850599"/>
              <a:ext cx="5552693" cy="5552693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4ECF3">
                  <a:alpha val="40000"/>
                </a:srgbClr>
              </a:solidFill>
            </p:spPr>
          </p:sp>
        </p:grpSp>
        <p:sp>
          <p:nvSpPr>
            <p:cNvPr name="AutoShape 11" id="11"/>
            <p:cNvSpPr/>
            <p:nvPr/>
          </p:nvSpPr>
          <p:spPr>
            <a:xfrm rot="2544341">
              <a:off x="4396540" y="-582842"/>
              <a:ext cx="159478" cy="4866884"/>
            </a:xfrm>
            <a:prstGeom prst="rect">
              <a:avLst/>
            </a:prstGeom>
            <a:solidFill>
              <a:srgbClr val="2D2A44"/>
            </a:solidFill>
          </p:spPr>
        </p:sp>
        <p:sp>
          <p:nvSpPr>
            <p:cNvPr name="AutoShape 12" id="12"/>
            <p:cNvSpPr/>
            <p:nvPr/>
          </p:nvSpPr>
          <p:spPr>
            <a:xfrm rot="2544341">
              <a:off x="5314564" y="-582842"/>
              <a:ext cx="159478" cy="4866884"/>
            </a:xfrm>
            <a:prstGeom prst="rect">
              <a:avLst/>
            </a:prstGeom>
            <a:solidFill>
              <a:srgbClr val="2D2A44"/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9F4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67436" y="-1515335"/>
            <a:ext cx="5783728" cy="7232602"/>
            <a:chOff x="0" y="0"/>
            <a:chExt cx="7711637" cy="9643469"/>
          </a:xfrm>
        </p:grpSpPr>
        <p:grpSp>
          <p:nvGrpSpPr>
            <p:cNvPr name="Group 3" id="3"/>
            <p:cNvGrpSpPr/>
            <p:nvPr/>
          </p:nvGrpSpPr>
          <p:grpSpPr>
            <a:xfrm rot="-5400000">
              <a:off x="2158944" y="4090776"/>
              <a:ext cx="5552693" cy="5552693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2D2A44">
                  <a:alpha val="40000"/>
                </a:srgbClr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5400000">
              <a:off x="2158944" y="0"/>
              <a:ext cx="5552693" cy="5552693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947583">
                  <a:alpha val="40000"/>
                </a:srgbClr>
              </a:solidFill>
            </p:spPr>
          </p:sp>
        </p:grpSp>
        <p:sp>
          <p:nvSpPr>
            <p:cNvPr name="AutoShape 7" id="7"/>
            <p:cNvSpPr/>
            <p:nvPr/>
          </p:nvSpPr>
          <p:spPr>
            <a:xfrm rot="-8255658">
              <a:off x="2538217" y="2274736"/>
              <a:ext cx="159478" cy="4866884"/>
            </a:xfrm>
            <a:prstGeom prst="rect">
              <a:avLst/>
            </a:prstGeom>
            <a:solidFill>
              <a:srgbClr val="2D2A44"/>
            </a:solidFill>
          </p:spPr>
        </p:sp>
        <p:sp>
          <p:nvSpPr>
            <p:cNvPr name="AutoShape 8" id="8"/>
            <p:cNvSpPr/>
            <p:nvPr/>
          </p:nvSpPr>
          <p:spPr>
            <a:xfrm rot="-8255658">
              <a:off x="1620193" y="2274736"/>
              <a:ext cx="159478" cy="4866884"/>
            </a:xfrm>
            <a:prstGeom prst="rect">
              <a:avLst/>
            </a:prstGeom>
            <a:solidFill>
              <a:srgbClr val="2D2A44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1028700"/>
            <a:ext cx="9463764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4AAD"/>
                </a:solidFill>
                <a:latin typeface="Montserrat Semi-Bold"/>
              </a:rPr>
              <a:t>Конкуренты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2100965"/>
            <a:ext cx="12845600" cy="7157335"/>
            <a:chOff x="0" y="0"/>
            <a:chExt cx="17127466" cy="9543113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5148784"/>
              <a:ext cx="13728880" cy="43943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59"/>
                </a:lnSpc>
              </a:pPr>
              <a:r>
                <a:rPr lang="en-US" sz="2685">
                  <a:solidFill>
                    <a:srgbClr val="442A36"/>
                  </a:solidFill>
                  <a:latin typeface="Montserrat Semi-Bold"/>
                </a:rPr>
                <a:t>Презентации являются средствами коммуникации, которые могут использоваться в качестве демонстраций, лекций, выступлений, докладов и многого другого. В большинстве случаев они демонстрируются перед аудиторией. Они многофункциональны,что делает их мощным инструментом для убеждения и обучения.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4166608"/>
              <a:ext cx="15440118" cy="6235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77"/>
                </a:lnSpc>
              </a:pPr>
              <a:r>
                <a:rPr lang="en-US" sz="2840">
                  <a:solidFill>
                    <a:srgbClr val="004AAD"/>
                  </a:solidFill>
                  <a:latin typeface="Montserrat Semi-Bold"/>
                </a:rPr>
                <a:t>конкурентное предложение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40347"/>
              <a:ext cx="17127466" cy="32154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8778"/>
                </a:lnSpc>
              </a:pPr>
              <a:r>
                <a:rPr lang="en-US" sz="16188">
                  <a:solidFill>
                    <a:srgbClr val="004AAD"/>
                  </a:solidFill>
                  <a:latin typeface="Montserrat Semi-Bold Bold"/>
                </a:rPr>
                <a:t>68 %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9F4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352425" y="4834513"/>
            <a:ext cx="18992850" cy="152400"/>
          </a:xfrm>
          <a:prstGeom prst="rect">
            <a:avLst/>
          </a:prstGeom>
          <a:solidFill>
            <a:srgbClr val="BAE0F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2820087" y="4696401"/>
            <a:ext cx="428625" cy="428625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D2A44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330588" y="5804385"/>
            <a:ext cx="3407624" cy="2573010"/>
            <a:chOff x="0" y="0"/>
            <a:chExt cx="4543499" cy="343068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47625"/>
              <a:ext cx="4543499" cy="613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442A36"/>
                  </a:solidFill>
                  <a:latin typeface="Montserrat Semi-Bold"/>
                </a:rPr>
                <a:t>кампания 1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959260"/>
              <a:ext cx="4543499" cy="3299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04"/>
                </a:lnSpc>
              </a:pPr>
              <a:r>
                <a:rPr lang="en-US" sz="1575">
                  <a:solidFill>
                    <a:srgbClr val="442A36"/>
                  </a:solidFill>
                  <a:latin typeface="Montserrat Semi-Bold"/>
                </a:rPr>
                <a:t>Презентации являются средствами коммуникации, которые могут использоваться в качестве демонстраций, лекций, выступлений, докладов и многого другого. В большинстве случаев они демонстрируются перед аудиторией.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410528" y="5804385"/>
            <a:ext cx="3407624" cy="2573010"/>
            <a:chOff x="0" y="0"/>
            <a:chExt cx="4543499" cy="343068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47625"/>
              <a:ext cx="4543499" cy="613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442A36"/>
                  </a:solidFill>
                  <a:latin typeface="Montserrat Semi-Bold"/>
                </a:rPr>
                <a:t>Кампания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959260"/>
              <a:ext cx="4543499" cy="3299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04"/>
                </a:lnSpc>
              </a:pPr>
              <a:r>
                <a:rPr lang="en-US" sz="1575">
                  <a:solidFill>
                    <a:srgbClr val="442A36"/>
                  </a:solidFill>
                  <a:latin typeface="Montserrat Semi-Bold"/>
                </a:rPr>
                <a:t>Презентации являются средствами коммуникации, которые могут использоваться в качестве демонстраций, лекций, выступлений, докладов и многого другого. В большинстве случаев они демонстрируются перед аудиторией.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479072" y="5804385"/>
            <a:ext cx="3407624" cy="2573010"/>
            <a:chOff x="0" y="0"/>
            <a:chExt cx="4543499" cy="343068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47625"/>
              <a:ext cx="4543499" cy="613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442A36"/>
                  </a:solidFill>
                  <a:latin typeface="Montserrat Semi-Bold"/>
                </a:rPr>
                <a:t>КАМПАНИЯ 3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959260"/>
              <a:ext cx="4543499" cy="3299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04"/>
                </a:lnSpc>
              </a:pPr>
              <a:r>
                <a:rPr lang="en-US" sz="1575">
                  <a:solidFill>
                    <a:srgbClr val="442A36"/>
                  </a:solidFill>
                  <a:latin typeface="Montserrat Semi-Bold"/>
                </a:rPr>
                <a:t>Презентации являются средствами коммуникации, которые могут использоваться в качестве демонстраций, лекций, выступлений, докладов и многого другого. В большинстве случаев они демонстрируются перед аудиторией.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549788" y="5804385"/>
            <a:ext cx="3407624" cy="2573010"/>
            <a:chOff x="0" y="0"/>
            <a:chExt cx="4543499" cy="3430680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47625"/>
              <a:ext cx="4543499" cy="613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442A36"/>
                  </a:solidFill>
                  <a:latin typeface="Montserrat Semi-Bold"/>
                </a:rPr>
                <a:t>КАМПАНИЯ 4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959260"/>
              <a:ext cx="4543499" cy="3299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04"/>
                </a:lnSpc>
              </a:pPr>
              <a:r>
                <a:rPr lang="en-US" sz="1575">
                  <a:solidFill>
                    <a:srgbClr val="442A36"/>
                  </a:solidFill>
                  <a:latin typeface="Montserrat Semi-Bold"/>
                </a:rPr>
                <a:t>Презентации являются средствами коммуникации, которые могут использоваться в качестве демонстраций, лекций, выступлений, докладов и многого другого. В большинстве случаев они демонстрируются перед аудиторией.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900028" y="4696401"/>
            <a:ext cx="428625" cy="428625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D2A44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0968571" y="4696401"/>
            <a:ext cx="428625" cy="428625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D2A44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5039288" y="4696401"/>
            <a:ext cx="428625" cy="428625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D2A44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028700" y="1426912"/>
            <a:ext cx="9805396" cy="1794937"/>
            <a:chOff x="0" y="0"/>
            <a:chExt cx="13073862" cy="2393249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0"/>
              <a:ext cx="13073862" cy="1295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679"/>
                </a:lnSpc>
              </a:pPr>
              <a:r>
                <a:rPr lang="en-US" sz="6399">
                  <a:solidFill>
                    <a:srgbClr val="004AAD"/>
                  </a:solidFill>
                  <a:latin typeface="Montserrat Semi-Bold Bold"/>
                </a:rPr>
                <a:t>Календарь развития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1736024"/>
              <a:ext cx="11236864" cy="56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00"/>
                </a:lnSpc>
              </a:pPr>
              <a:r>
                <a:rPr lang="en-US" sz="2750">
                  <a:solidFill>
                    <a:srgbClr val="442A36"/>
                  </a:solidFill>
                  <a:latin typeface="Montserrat Semi-Bold"/>
                </a:rPr>
                <a:t>этапы появления и запуска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DAFdemsyNYM</dc:identifier>
  <dcterms:modified xsi:type="dcterms:W3CDTF">2011-08-01T06:04:30Z</dcterms:modified>
  <cp:revision>1</cp:revision>
  <dc:title>автор</dc:title>
</cp:coreProperties>
</file>