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2" r:id="rId4"/>
    <p:sldId id="263" r:id="rId5"/>
    <p:sldId id="260" r:id="rId6"/>
    <p:sldId id="259" r:id="rId7"/>
    <p:sldId id="257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BCFF3-29E3-49EA-983B-4EBF6AC2ACC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82C1-B0CE-42EE-81F1-7F9994E6E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9F1CAB-3107-4683-A6AD-8A1BA73A6415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5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7213-E9D2-4CAF-8940-91FE85A461AA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4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8B7B-E5D9-436B-BE72-8D93B54C35CD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1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71AB-6DAB-479C-8C3C-8749B5876E57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95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6C61-A165-48E7-990F-A0B211C2EB2F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20A0-AF13-4E41-A384-32779972AE1A}" type="datetime1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5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4F4-906B-493C-9099-3FA86E3D1E28}" type="datetime1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4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31F-2BE2-4B37-9EF9-7C29D78233E8}" type="datetime1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19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8C17-F7A3-47B2-BA17-BAEA80D452C0}" type="datetime1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6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F872-C392-4184-A187-156872D38383}" type="datetime1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BC18-2454-4CDB-BB2D-6F91913A947E}" type="datetime1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6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78CBA73-5461-4640-AAE4-84BAAF9D5851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29C1F7D-4C5A-4746-A077-47AAFA2CE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stasia-Petrukhanova/project_io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.yandex.ru/search?clid=703&amp;text=%D1%81%D0%B8%D1%81%D1%82%D0%B5%D0%BC%D1%8B%20%D0%BF%D0%BE%D0%B4%D0%B4%D0%B5%D1%80%D0%B6%D0%B0%D0%BD%D0%B8%D1%8F%20%D0%B8%20%D0%BA%D0%BE%D0%BD%D1%82%D1%80%D0%BE%D0%BB%D1%8F%20%D1%82%D0%B5%D0%BC%D0%BF%D0%B5%D1%80%D0%B0%D1%82%D1%83%D1%80%D1%8B%20%D0%BF%D0%BE%D0%BC%D0%B5%D1%89%D0%B5%D0%BD%D0%B8%D0%B9&amp;allowCollapsing=1&amp;local-offers-first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shop.spb.r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FC903-4108-01B8-D320-F16AC6110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cap="none" dirty="0"/>
              <a:t>Система «умный» гараж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AB0DFE-43EF-0AFB-777A-E035606B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814" y="4545810"/>
            <a:ext cx="8767860" cy="1388165"/>
          </a:xfrm>
        </p:spPr>
        <p:txBody>
          <a:bodyPr/>
          <a:lstStyle/>
          <a:p>
            <a:pPr algn="r"/>
            <a:r>
              <a:rPr lang="ru-RU" dirty="0"/>
              <a:t>Выполнила: Петруханова Анастасия,</a:t>
            </a:r>
          </a:p>
          <a:p>
            <a:pPr algn="r"/>
            <a:r>
              <a:rPr lang="ru-RU" dirty="0"/>
              <a:t>студент группы 19.Б11-пу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10D34-EBAA-7FA6-1FE1-E82AA0E21B98}"/>
              </a:ext>
            </a:extLst>
          </p:cNvPr>
          <p:cNvSpPr txBox="1"/>
          <p:nvPr/>
        </p:nvSpPr>
        <p:spPr>
          <a:xfrm>
            <a:off x="4655872" y="5901888"/>
            <a:ext cx="2875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rgbClr val="FFFFFF"/>
                </a:solidFill>
              </a:rPr>
              <a:t>Санкт-Петербург</a:t>
            </a:r>
          </a:p>
          <a:p>
            <a:pPr algn="ctr"/>
            <a:r>
              <a:rPr lang="ru-RU" sz="2200" dirty="0">
                <a:solidFill>
                  <a:srgbClr val="FFFFFF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2219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A0758-EA53-AB5E-9317-3AC98211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Проделанная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A62B3-AADF-A13F-20B1-950ECE57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Изучение возможностей выбранных устройств;</a:t>
            </a:r>
          </a:p>
          <a:p>
            <a:pPr fontAlgn="base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Написание кода для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 UNO</a:t>
            </a: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fontAlgn="base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Написание REST API на Python </a:t>
            </a:r>
            <a:r>
              <a:rPr lang="ru-RU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Flask</a:t>
            </a: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Создание WEB приложения, используя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JS</a:t>
            </a: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Настройка сетевого взаимодействия.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 кодом можно ознакомиться по ссылке:</a:t>
            </a:r>
          </a:p>
          <a:p>
            <a:pPr marL="4572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2"/>
              </a:rPr>
              <a:t>Anastasia-</a:t>
            </a:r>
            <a:r>
              <a:rPr lang="en-US" dirty="0" err="1">
                <a:hlinkClick r:id="rId2"/>
              </a:rPr>
              <a:t>Petrukhanova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project_iot</a:t>
            </a:r>
            <a:r>
              <a:rPr lang="en-US" dirty="0">
                <a:hlinkClick r:id="rId2"/>
              </a:rPr>
              <a:t>: project for IoT (github.com)</a:t>
            </a:r>
            <a:endParaRPr lang="ru-RU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Демонстрация работы прототипа:</a:t>
            </a:r>
          </a:p>
          <a:p>
            <a:pPr marL="4572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https://drive.google.com/file/d/1BSXTxzXsE7hX2u6SOJrrFEMydw3_8SPZ/view?usp=sharing</a:t>
            </a:r>
            <a:endParaRPr lang="ru-RU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8082E2-C94F-8506-89EA-09843F2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00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18D3-8C0D-EFD4-10F1-BE179F77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EB90F-42FD-181A-ADC3-F0AA3D2C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Таким образом, был реализован прототип системы «Умный гараж».</a:t>
            </a:r>
          </a:p>
          <a:p>
            <a:pPr marL="4572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Данная система будет актуальна для владельцев гаражей, особенно в зимнее время года.</a:t>
            </a:r>
          </a:p>
          <a:p>
            <a:pPr marL="45720" indent="0" rtl="0"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Варианты развития проекта: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создание функции автоматического обогрева помещения до нужной температуры к определенному времени;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добавление дополнительных датчиков для автоматического включения освещения.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0313FF-F5AB-07E6-8F6D-DE3261D2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79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8F89D-43F0-1BBF-2651-65A189F2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C1E98-6893-BEBB-625E-F4BC98E5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457200" algn="just">
              <a:buNone/>
            </a:pPr>
            <a:r>
              <a:rPr lang="ru-RU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владельцев гаражей, где отсутствует централизированное отопление, актуальной проблемой является поддержание комфортной температуры в помещении, особенно зимой. Помимо этого становиться вопрос о времени, которое нужно потратить для уборки снега.</a:t>
            </a:r>
          </a:p>
          <a:p>
            <a:pPr marL="45720" indent="457200" algn="just">
              <a:buNone/>
            </a:pPr>
            <a:r>
              <a:rPr lang="ru-RU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Цель данного проекта – спроектировать систему для установление и поддержание температуры к нужному моменту времени (для экономии электроэнергии) и с показанием уровня снега около въезда.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75F1B1-F25D-31AA-503A-B9E22E57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6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5CDC-35BB-AC2C-66EB-393FFB0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рынка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BAC78BE-A578-9013-7B73-1E7B8EE4F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996932"/>
              </p:ext>
            </p:extLst>
          </p:nvPr>
        </p:nvGraphicFramePr>
        <p:xfrm>
          <a:off x="500112" y="2057400"/>
          <a:ext cx="1116129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70">
                  <a:extLst>
                    <a:ext uri="{9D8B030D-6E8A-4147-A177-3AD203B41FA5}">
                      <a16:colId xmlns:a16="http://schemas.microsoft.com/office/drawing/2014/main" val="1636998596"/>
                    </a:ext>
                  </a:extLst>
                </a:gridCol>
                <a:gridCol w="2562726">
                  <a:extLst>
                    <a:ext uri="{9D8B030D-6E8A-4147-A177-3AD203B41FA5}">
                      <a16:colId xmlns:a16="http://schemas.microsoft.com/office/drawing/2014/main" val="2416047077"/>
                    </a:ext>
                  </a:extLst>
                </a:gridCol>
                <a:gridCol w="1705676">
                  <a:extLst>
                    <a:ext uri="{9D8B030D-6E8A-4147-A177-3AD203B41FA5}">
                      <a16:colId xmlns:a16="http://schemas.microsoft.com/office/drawing/2014/main" val="2568196817"/>
                    </a:ext>
                  </a:extLst>
                </a:gridCol>
                <a:gridCol w="1494724">
                  <a:extLst>
                    <a:ext uri="{9D8B030D-6E8A-4147-A177-3AD203B41FA5}">
                      <a16:colId xmlns:a16="http://schemas.microsoft.com/office/drawing/2014/main" val="1175318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Название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Диапазон температур (окружающей среды)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Погрешность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Стоимость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3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Интеллектуальный контроллер температуры, Цифровой термостат W-1213 220V</a:t>
                      </a:r>
                      <a:endParaRPr lang="ru-RU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-40°С – 120 °С</a:t>
                      </a:r>
                      <a:endParaRPr lang="ru-RU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±0,5 °С</a:t>
                      </a:r>
                      <a:endParaRPr lang="ru-RU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Терморегулятор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теплайнер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ТР-430, чёрный,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-Fi управление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-5°С – 50 °С</a:t>
                      </a:r>
                      <a:endParaRPr lang="ru-RU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endParaRPr lang="ru-RU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Не указана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7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Умный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Wi-Fi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Терморегулятор сенсорный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SECURIC</a:t>
                      </a:r>
                      <a:endParaRPr lang="ru-RU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-5°С – 50 °С</a:t>
                      </a:r>
                      <a:endParaRPr lang="ru-RU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±0,5 °С</a:t>
                      </a:r>
                      <a:endParaRPr lang="ru-RU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79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E585D-7F73-19AE-72DB-94FEA690FAFE}"/>
              </a:ext>
            </a:extLst>
          </p:cNvPr>
          <p:cNvSpPr txBox="1"/>
          <p:nvPr/>
        </p:nvSpPr>
        <p:spPr>
          <a:xfrm>
            <a:off x="500112" y="5763123"/>
            <a:ext cx="1116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Источник: </a:t>
            </a:r>
            <a:r>
              <a:rPr lang="ru-RU" dirty="0">
                <a:hlinkClick r:id="rId2"/>
              </a:rPr>
              <a:t>Системы поддержания и контроля температуры помещений — купить по низкой цене на Яндекс Маркете (yandex.ru)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FEB867-C4F2-A055-236E-77E157F5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96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068B6-2566-AA0C-D22F-28016A56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рынка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4AD220-F065-5D9D-ECDD-47C5EEF8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Большинство систем для измерения уровня снега являются промышленными, поэтому проблематично узнать их стоимость.</a:t>
            </a:r>
          </a:p>
          <a:p>
            <a:pPr indent="457200" algn="just"/>
            <a:endParaRPr lang="ru-RU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 можно заметить нет единой системы, которая поддерживала б измерение и поддержку температуры и измерение уровня снега.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0011DB-46F6-7576-C68C-C78BF56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0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1D6A8-AC9D-580C-D8F0-7258C1BD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01102C-DE1B-9007-8C03-648F7A3E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5</a:t>
            </a:fld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2B94AD8-358A-EEC5-77CE-7B95BB67C227}"/>
              </a:ext>
            </a:extLst>
          </p:cNvPr>
          <p:cNvSpPr/>
          <p:nvPr/>
        </p:nvSpPr>
        <p:spPr>
          <a:xfrm>
            <a:off x="476905" y="2496316"/>
            <a:ext cx="6630768" cy="26195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>
                <a:solidFill>
                  <a:srgbClr val="6B859A"/>
                </a:solidFill>
              </a:rPr>
              <a:t>Устройство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FA2563B-F540-B49E-B3B4-6F8B72642100}"/>
              </a:ext>
            </a:extLst>
          </p:cNvPr>
          <p:cNvSpPr/>
          <p:nvPr/>
        </p:nvSpPr>
        <p:spPr>
          <a:xfrm>
            <a:off x="4989906" y="4203884"/>
            <a:ext cx="1924767" cy="7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Ультразвуковой датчик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07B082F-B146-F0B9-EF99-62D79D3114FB}"/>
              </a:ext>
            </a:extLst>
          </p:cNvPr>
          <p:cNvSpPr/>
          <p:nvPr/>
        </p:nvSpPr>
        <p:spPr>
          <a:xfrm>
            <a:off x="669905" y="4204082"/>
            <a:ext cx="1924767" cy="7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Датчик температуры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A6E3A34-AA87-1E3B-6CBE-76211EF3EC22}"/>
              </a:ext>
            </a:extLst>
          </p:cNvPr>
          <p:cNvSpPr/>
          <p:nvPr/>
        </p:nvSpPr>
        <p:spPr>
          <a:xfrm>
            <a:off x="2829906" y="4203885"/>
            <a:ext cx="1924767" cy="7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Светодиод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3D8C9B5-3A73-754D-6865-11B567E3DC35}"/>
              </a:ext>
            </a:extLst>
          </p:cNvPr>
          <p:cNvSpPr/>
          <p:nvPr/>
        </p:nvSpPr>
        <p:spPr>
          <a:xfrm>
            <a:off x="1632288" y="3131981"/>
            <a:ext cx="1924767" cy="7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Arduino Uno</a:t>
            </a:r>
            <a:endParaRPr lang="ru-RU" sz="20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7CB9F89-18CE-A6C8-75F6-5162067FE1F8}"/>
              </a:ext>
            </a:extLst>
          </p:cNvPr>
          <p:cNvSpPr/>
          <p:nvPr/>
        </p:nvSpPr>
        <p:spPr>
          <a:xfrm>
            <a:off x="4027522" y="3131981"/>
            <a:ext cx="1924767" cy="7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GSM / GPRS shield SIM900</a:t>
            </a:r>
            <a:endParaRPr lang="ru-RU" sz="20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C679854-6902-EE15-E21C-F194C84F9F20}"/>
              </a:ext>
            </a:extLst>
          </p:cNvPr>
          <p:cNvSpPr/>
          <p:nvPr/>
        </p:nvSpPr>
        <p:spPr>
          <a:xfrm>
            <a:off x="7404763" y="3131981"/>
            <a:ext cx="1924767" cy="7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Сервер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08CDA0-0374-F104-B9D6-9136EE62A0B5}"/>
              </a:ext>
            </a:extLst>
          </p:cNvPr>
          <p:cNvSpPr/>
          <p:nvPr/>
        </p:nvSpPr>
        <p:spPr>
          <a:xfrm>
            <a:off x="9626620" y="3131980"/>
            <a:ext cx="1924767" cy="7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Клиент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CA1E7B93-8F16-2448-9ED8-9BEB6914846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3557055" y="3500022"/>
            <a:ext cx="470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EA28D7AB-B992-5F0E-748F-4C132B30545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1945471" y="3554881"/>
            <a:ext cx="336020" cy="9623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C1ADE001-5F51-AE16-046E-078081925E4A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3025570" y="3437164"/>
            <a:ext cx="335823" cy="11976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5D87677E-FE6A-6C8B-588E-51560B60BA94}"/>
              </a:ext>
            </a:extLst>
          </p:cNvPr>
          <p:cNvCxnSpPr>
            <a:stCxn id="16" idx="0"/>
            <a:endCxn id="22" idx="2"/>
          </p:cNvCxnSpPr>
          <p:nvPr/>
        </p:nvCxnSpPr>
        <p:spPr>
          <a:xfrm rot="16200000" flipV="1">
            <a:off x="4105570" y="2357164"/>
            <a:ext cx="335822" cy="335761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AB904B4-98DC-A73E-45F5-8D5EE6F2BC6C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5952289" y="3500022"/>
            <a:ext cx="14524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52FD875-F391-7C22-5380-952F0AA5F2CC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9329530" y="3500021"/>
            <a:ext cx="29709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0ACCD0-B35D-5C89-1A5C-81C14F7DA2BE}"/>
              </a:ext>
            </a:extLst>
          </p:cNvPr>
          <p:cNvSpPr txBox="1"/>
          <p:nvPr/>
        </p:nvSpPr>
        <p:spPr>
          <a:xfrm>
            <a:off x="6422756" y="3173312"/>
            <a:ext cx="7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5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D8B1E-9AE3-4C84-C846-05DF17E8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BB851-F98A-1BAA-9C7A-FBDCDDB4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качестве прототипа будет выступать устройство, состоящее из: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датчика температуры (для измерения температуры в помещении);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ультразвукового датчика (для измерения уровня снега);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светодиода (для демонстрации работы прототипа: различная яркость будет соответствовать установленной пользователем температуре).</a:t>
            </a:r>
          </a:p>
          <a:p>
            <a:pPr algn="just"/>
            <a:endParaRPr lang="ru-RU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" indent="0" algn="just"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Примечание: будем предполагать, что ультразвуковой датчик установлен на расстоянии 2 м от земли.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E79CD2-5DEF-72C1-DD7E-9EA43768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1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6505D-FD91-64D4-3632-A8D0BC23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A59F8-4509-8C25-757B-6DDC2DA0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1751681"/>
            <a:ext cx="11069052" cy="4837272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Arduino Uno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– 640 р.</a:t>
            </a:r>
          </a:p>
          <a:p>
            <a:pPr>
              <a:spcBef>
                <a:spcPts val="800"/>
              </a:spcBef>
            </a:pP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Ультразвуковой датчик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HC-SR04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– 112 р.</a:t>
            </a:r>
          </a:p>
          <a:p>
            <a:pPr>
              <a:spcBef>
                <a:spcPts val="800"/>
              </a:spcBef>
            </a:pP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Датчик температуры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DS18B20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– 89,5 р.</a:t>
            </a:r>
          </a:p>
          <a:p>
            <a:pPr>
              <a:spcBef>
                <a:spcPts val="800"/>
              </a:spcBef>
            </a:pP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Светодиод – 2,04 р.</a:t>
            </a:r>
          </a:p>
          <a:p>
            <a:pPr>
              <a:spcBef>
                <a:spcPts val="800"/>
              </a:spcBef>
            </a:pP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Провода "папа-папа" 10см, 20 шт. (набор; необходимо 14 шт.) – 38,6 р.</a:t>
            </a:r>
          </a:p>
          <a:p>
            <a:pPr>
              <a:spcBef>
                <a:spcPts val="800"/>
              </a:spcBef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GSM / GPRS shield SIM900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– 1521 р.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SIM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-карта – от 200 р.</a:t>
            </a:r>
          </a:p>
          <a:p>
            <a:pPr>
              <a:spcBef>
                <a:spcPts val="800"/>
              </a:spcBef>
            </a:pP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Адаптер питания 7.5В 2.5A, штекер 5.5 х 2.1 – 240 р.</a:t>
            </a:r>
          </a:p>
          <a:p>
            <a:pPr>
              <a:spcBef>
                <a:spcPts val="800"/>
              </a:spcBef>
            </a:pP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Резистор – 2,04 р.</a:t>
            </a:r>
          </a:p>
          <a:p>
            <a:pPr>
              <a:spcBef>
                <a:spcPts val="800"/>
              </a:spcBef>
            </a:pP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Батарейка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CR1220 3V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– 208 р.</a:t>
            </a:r>
          </a:p>
          <a:p>
            <a:pPr>
              <a:spcBef>
                <a:spcPts val="800"/>
              </a:spcBef>
            </a:pPr>
            <a:endParaRPr lang="ru-RU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marL="45720" indent="0">
              <a:spcBef>
                <a:spcPts val="800"/>
              </a:spcBef>
              <a:buNone/>
            </a:pPr>
            <a:r>
              <a:rPr lang="ru-RU" dirty="0">
                <a:solidFill>
                  <a:srgbClr val="444444"/>
                </a:solidFill>
                <a:latin typeface="Open Sans" panose="020B0606030504020204" pitchFamily="34" charset="0"/>
              </a:rPr>
              <a:t>Итого: 3053,18 р.</a:t>
            </a:r>
          </a:p>
          <a:p>
            <a:pPr marL="45720" indent="0">
              <a:spcBef>
                <a:spcPts val="800"/>
              </a:spcBef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Источник: </a:t>
            </a:r>
            <a:r>
              <a:rPr lang="en-US" dirty="0" err="1">
                <a:hlinkClick r:id="rId2"/>
              </a:rPr>
              <a:t>RoboShop</a:t>
            </a: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9BAC0F-6D97-8B02-4EBC-C5377D6C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51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1017C-2CC4-13A5-B12E-DA1727F4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7B6A094-A4CD-4066-8C9F-CCD73B05E2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9" y="1611983"/>
            <a:ext cx="5080012" cy="4835339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0DD10D3-AE2D-D1DC-189D-95F1F533F6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41" y="2170739"/>
            <a:ext cx="5062240" cy="379668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EA91B8-3A57-C2BA-94DB-4966559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9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DFBF-A8D7-1CFC-DC16-5428F021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73657-EBBF-8A3F-7E02-DE0F4FF7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070432" cy="4038600"/>
          </a:xfrm>
        </p:spPr>
        <p:txBody>
          <a:bodyPr/>
          <a:lstStyle/>
          <a:p>
            <a:pPr marL="4572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Данная система будет поддерживать следующие функции: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Передача актуальной информации о температуре по требованию пользователя.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Передача актуальной информации об уровне снега по требованию пользователя.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Установка и поддержание необходимой температуры, установленной пользователем.</a:t>
            </a:r>
          </a:p>
          <a:p>
            <a:endParaRPr lang="ru-RU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365E54-98D5-F36B-CE9D-DD97323E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F7D-4C5A-4746-A077-47AAFA2CE29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6749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Основа</Template>
  <TotalTime>369</TotalTime>
  <Words>553</Words>
  <Application>Microsoft Office PowerPoint</Application>
  <PresentationFormat>Широкоэкранный</PresentationFormat>
  <Paragraphs>95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Corbel</vt:lpstr>
      <vt:lpstr>Open Sans</vt:lpstr>
      <vt:lpstr>Базис</vt:lpstr>
      <vt:lpstr>Система «умный» гараж</vt:lpstr>
      <vt:lpstr>Введение</vt:lpstr>
      <vt:lpstr>Анализ рынка</vt:lpstr>
      <vt:lpstr>Анализ рынка</vt:lpstr>
      <vt:lpstr>Архитектура</vt:lpstr>
      <vt:lpstr>Описание устройства</vt:lpstr>
      <vt:lpstr>Список компонентов</vt:lpstr>
      <vt:lpstr>Схема</vt:lpstr>
      <vt:lpstr>Функции</vt:lpstr>
      <vt:lpstr>Проделанная работа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Петруханова</dc:creator>
  <cp:lastModifiedBy>Анастасия Петруханова</cp:lastModifiedBy>
  <cp:revision>14</cp:revision>
  <dcterms:created xsi:type="dcterms:W3CDTF">2023-01-11T08:36:18Z</dcterms:created>
  <dcterms:modified xsi:type="dcterms:W3CDTF">2023-04-23T21:23:58Z</dcterms:modified>
</cp:coreProperties>
</file>