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embeddedFontLst>
    <p:embeddedFont>
      <p:font typeface="Benzin-Bold" panose="00000800000000000000" pitchFamily="2" charset="-52"/>
      <p:regular r:id="rId19"/>
    </p:embeddedFont>
    <p:embeddedFont>
      <p:font typeface="Gilroy-Light" panose="00000400000000000000" pitchFamily="2" charset="-52"/>
      <p:regular r:id="rId20"/>
    </p:embeddedFont>
    <p:embeddedFont>
      <p:font typeface="Gilroy-Regular" panose="00000500000000000000" pitchFamily="2" charset="-52"/>
      <p:regular r:id="rId21"/>
    </p:embeddedFont>
    <p:embeddedFont>
      <p:font typeface="Montserrat Light" panose="00000400000000000000" pitchFamily="50" charset="-52"/>
      <p:regular r:id="rId22"/>
      <p:italic r:id="rId23"/>
    </p:embeddedFont>
    <p:embeddedFont>
      <p:font typeface="Proxima Nova Rg" panose="02000506030000020004" pitchFamily="2" charset="0"/>
      <p:regular r:id="rId24"/>
      <p:bold r:id="rId25"/>
      <p:boldItalic r:id="rId2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415" userDrawn="1">
          <p15:clr>
            <a:srgbClr val="A4A3A4"/>
          </p15:clr>
        </p15:guide>
        <p15:guide id="7" orient="horz" pos="709" userDrawn="1">
          <p15:clr>
            <a:srgbClr val="A4A3A4"/>
          </p15:clr>
        </p15:guide>
        <p15:guide id="8" orient="horz" pos="3612" userDrawn="1">
          <p15:clr>
            <a:srgbClr val="A4A3A4"/>
          </p15:clr>
        </p15:guide>
        <p15:guide id="9" orient="horz" pos="1593" userDrawn="1">
          <p15:clr>
            <a:srgbClr val="A4A3A4"/>
          </p15:clr>
        </p15:guide>
        <p15:guide id="10" pos="5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23"/>
    <a:srgbClr val="1AF3C1"/>
    <a:srgbClr val="FFFEF7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7" y="132"/>
      </p:cViewPr>
      <p:guideLst>
        <p:guide orient="horz" pos="2160"/>
        <p:guide pos="3840"/>
        <p:guide orient="horz" pos="414"/>
        <p:guide orient="horz" pos="3929"/>
        <p:guide pos="7287"/>
        <p:guide pos="415"/>
        <p:guide orient="horz" pos="709"/>
        <p:guide orient="horz" pos="3612"/>
        <p:guide orient="horz" pos="1593"/>
        <p:guide pos="5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1AF3C1"/>
              </a:solidFill>
              <a:ln w="19050">
                <a:solidFill>
                  <a:srgbClr val="1D1D2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F0-49E6-A1E2-4CABBDA9272E}"/>
              </c:ext>
            </c:extLst>
          </c:dPt>
          <c:dPt>
            <c:idx val="1"/>
            <c:bubble3D val="0"/>
            <c:spPr>
              <a:solidFill>
                <a:srgbClr val="1D1D23"/>
              </a:solidFill>
              <a:ln w="19050">
                <a:solidFill>
                  <a:srgbClr val="1D1D2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F0-49E6-A1E2-4CABBDA9272E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rgbClr val="1D1D2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F0-49E6-A1E2-4CABBDA9272E}"/>
              </c:ext>
            </c:extLst>
          </c:dPt>
          <c:cat>
            <c:strRef>
              <c:f>Лист1!$A$2:$A$4</c:f>
              <c:strCache>
                <c:ptCount val="3"/>
                <c:pt idx="0">
                  <c:v>Печатные издания</c:v>
                </c:pt>
                <c:pt idx="1">
                  <c:v>Электронные книги</c:v>
                </c:pt>
                <c:pt idx="2">
                  <c:v>Аудиоформат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0.47</c:v>
                </c:pt>
                <c:pt idx="1">
                  <c:v>0.3</c:v>
                </c:pt>
                <c:pt idx="2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FF0-49E6-A1E2-4CABBDA92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1D1D23"/>
              </a:solidFill>
              <a:ln w="19050">
                <a:solidFill>
                  <a:srgbClr val="1D1D2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D2-4D4D-AE42-A918F0A75B0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rgbClr val="1D1D2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D2-4D4D-AE42-A918F0A75B0F}"/>
              </c:ext>
            </c:extLst>
          </c:dPt>
          <c:dPt>
            <c:idx val="2"/>
            <c:bubble3D val="0"/>
            <c:spPr>
              <a:solidFill>
                <a:srgbClr val="1AF3C1"/>
              </a:solidFill>
              <a:ln w="19050">
                <a:solidFill>
                  <a:srgbClr val="1D1D2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D2-4D4D-AE42-A918F0A75B0F}"/>
              </c:ext>
            </c:extLst>
          </c:dPt>
          <c:cat>
            <c:strRef>
              <c:f>Лист1!$A$2:$A$4</c:f>
              <c:strCache>
                <c:ptCount val="3"/>
                <c:pt idx="0">
                  <c:v>Люди</c:v>
                </c:pt>
                <c:pt idx="1">
                  <c:v>Комбинация</c:v>
                </c:pt>
                <c:pt idx="2">
                  <c:v>Машины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0.47</c:v>
                </c:pt>
                <c:pt idx="1">
                  <c:v>0.33</c:v>
                </c:pt>
                <c:pt idx="2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D2-4D4D-AE42-A918F0A75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091952966102519E-2"/>
          <c:y val="4.1756796967823216E-2"/>
          <c:w val="0.963816094067795"/>
          <c:h val="0.8376356702845408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Вакансии 2023</c:v>
                </c:pt>
              </c:strCache>
            </c:strRef>
          </c:tx>
          <c:spPr>
            <a:ln w="28575" cap="rnd">
              <a:solidFill>
                <a:srgbClr val="1AF3C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AF3C1"/>
              </a:solidFill>
              <a:ln w="9525">
                <a:noFill/>
              </a:ln>
              <a:effectLst/>
            </c:spPr>
          </c:marker>
          <c:cat>
            <c:strRef>
              <c:f>Лист1!$A$2:$A$13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</c:v>
                </c:pt>
                <c:pt idx="11">
                  <c:v>Декабрь</c:v>
                </c:pt>
              </c:strCache>
            </c:strRef>
          </c:cat>
          <c:val>
            <c:numRef>
              <c:f>Лист1!$B$2:$B$13</c:f>
              <c:numCache>
                <c:formatCode>0%</c:formatCode>
                <c:ptCount val="12"/>
                <c:pt idx="0" formatCode="0.00%">
                  <c:v>0</c:v>
                </c:pt>
                <c:pt idx="1">
                  <c:v>0.12</c:v>
                </c:pt>
                <c:pt idx="2">
                  <c:v>0.17</c:v>
                </c:pt>
                <c:pt idx="3">
                  <c:v>0.3</c:v>
                </c:pt>
                <c:pt idx="4">
                  <c:v>0.4</c:v>
                </c:pt>
                <c:pt idx="5" formatCode="0.00%">
                  <c:v>0.54600000000000004</c:v>
                </c:pt>
                <c:pt idx="6">
                  <c:v>0.53</c:v>
                </c:pt>
                <c:pt idx="7">
                  <c:v>0.56999999999999995</c:v>
                </c:pt>
                <c:pt idx="8" formatCode="0.00%">
                  <c:v>0.59799999999999998</c:v>
                </c:pt>
                <c:pt idx="9">
                  <c:v>0.56999999999999995</c:v>
                </c:pt>
                <c:pt idx="10">
                  <c:v>0.5</c:v>
                </c:pt>
                <c:pt idx="11" formatCode="0.00%">
                  <c:v>0.42499999999999999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25-4368-A6D0-5438AE0F553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Резюме 2023</c:v>
                </c:pt>
              </c:strCache>
            </c:strRef>
          </c:tx>
          <c:spPr>
            <a:ln w="28575" cap="rnd">
              <a:solidFill>
                <a:srgbClr val="1D1D2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D1D23"/>
              </a:solidFill>
              <a:ln w="9525">
                <a:noFill/>
              </a:ln>
              <a:effectLst/>
            </c:spPr>
          </c:marker>
          <c:cat>
            <c:strRef>
              <c:f>Лист1!$A$2:$A$13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</c:v>
                </c:pt>
                <c:pt idx="11">
                  <c:v>Декабрь</c:v>
                </c:pt>
              </c:strCache>
            </c:strRef>
          </c:cat>
          <c:val>
            <c:numRef>
              <c:f>Лист1!$C$2:$C$13</c:f>
              <c:numCache>
                <c:formatCode>0%</c:formatCode>
                <c:ptCount val="12"/>
                <c:pt idx="0" formatCode="0.00%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0.05</c:v>
                </c:pt>
                <c:pt idx="4" formatCode="0.00%">
                  <c:v>-3.2000000000000001E-2</c:v>
                </c:pt>
                <c:pt idx="5">
                  <c:v>-0.03</c:v>
                </c:pt>
                <c:pt idx="6">
                  <c:v>-0.02</c:v>
                </c:pt>
                <c:pt idx="7">
                  <c:v>-0.03</c:v>
                </c:pt>
                <c:pt idx="8" formatCode="0.00%">
                  <c:v>-8.0000000000000002E-3</c:v>
                </c:pt>
                <c:pt idx="9">
                  <c:v>0.01</c:v>
                </c:pt>
                <c:pt idx="10">
                  <c:v>0</c:v>
                </c:pt>
                <c:pt idx="11" formatCode="0.00%">
                  <c:v>-2.9000000000000001E-2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25-4368-A6D0-5438AE0F553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Вакансии 2024</c:v>
                </c:pt>
              </c:strCache>
            </c:strRef>
          </c:tx>
          <c:spPr>
            <a:ln w="28575" cap="rnd">
              <a:solidFill>
                <a:srgbClr val="1AF3C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1AF3C1"/>
              </a:solidFill>
              <a:ln w="9525">
                <a:noFill/>
              </a:ln>
              <a:effectLst/>
            </c:spPr>
          </c:marker>
          <c:cat>
            <c:strRef>
              <c:f>Лист1!$A$2:$A$13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</c:v>
                </c:pt>
                <c:pt idx="11">
                  <c:v>Декабрь</c:v>
                </c:pt>
              </c:strCache>
            </c:strRef>
          </c:cat>
          <c:val>
            <c:numRef>
              <c:f>Лист1!$D$2:$D$13</c:f>
              <c:numCache>
                <c:formatCode>0%</c:formatCode>
                <c:ptCount val="12"/>
                <c:pt idx="0" formatCode="0.00%">
                  <c:v>0</c:v>
                </c:pt>
                <c:pt idx="1">
                  <c:v>0.14000000000000001</c:v>
                </c:pt>
                <c:pt idx="2">
                  <c:v>0.15</c:v>
                </c:pt>
                <c:pt idx="3">
                  <c:v>0.21</c:v>
                </c:pt>
                <c:pt idx="4">
                  <c:v>0.2</c:v>
                </c:pt>
                <c:pt idx="5" formatCode="0.00%">
                  <c:v>0.28999999999999998</c:v>
                </c:pt>
                <c:pt idx="6">
                  <c:v>0.26</c:v>
                </c:pt>
                <c:pt idx="7">
                  <c:v>0.27</c:v>
                </c:pt>
                <c:pt idx="8" formatCode="0.00%">
                  <c:v>0.30099999999999999</c:v>
                </c:pt>
                <c:pt idx="9">
                  <c:v>0.26</c:v>
                </c:pt>
                <c:pt idx="10">
                  <c:v>0.17</c:v>
                </c:pt>
                <c:pt idx="11" formatCode="0.00%">
                  <c:v>4.5999999999999999E-2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25-4368-A6D0-5438AE0F5536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Резюме 2024</c:v>
                </c:pt>
              </c:strCache>
            </c:strRef>
          </c:tx>
          <c:spPr>
            <a:ln w="28575" cap="rnd">
              <a:solidFill>
                <a:srgbClr val="1D1D2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1D1D23"/>
              </a:solidFill>
              <a:ln w="9525">
                <a:noFill/>
              </a:ln>
              <a:effectLst/>
            </c:spPr>
          </c:marker>
          <c:cat>
            <c:strRef>
              <c:f>Лист1!$A$2:$A$13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</c:v>
                </c:pt>
                <c:pt idx="11">
                  <c:v>Декабрь</c:v>
                </c:pt>
              </c:strCache>
            </c:strRef>
          </c:cat>
          <c:val>
            <c:numRef>
              <c:f>Лист1!$E$2:$E$13</c:f>
              <c:numCache>
                <c:formatCode>0%</c:formatCode>
                <c:ptCount val="12"/>
                <c:pt idx="0" formatCode="0.00%">
                  <c:v>0</c:v>
                </c:pt>
                <c:pt idx="1">
                  <c:v>0.06</c:v>
                </c:pt>
                <c:pt idx="2">
                  <c:v>0.11</c:v>
                </c:pt>
                <c:pt idx="3">
                  <c:v>7.0000000000000007E-2</c:v>
                </c:pt>
                <c:pt idx="4" formatCode="0.00%">
                  <c:v>0.115</c:v>
                </c:pt>
                <c:pt idx="5">
                  <c:v>0.15</c:v>
                </c:pt>
                <c:pt idx="6">
                  <c:v>0.2</c:v>
                </c:pt>
                <c:pt idx="7" formatCode="0.00%">
                  <c:v>0.26100000000000001</c:v>
                </c:pt>
                <c:pt idx="8">
                  <c:v>0.3</c:v>
                </c:pt>
                <c:pt idx="9" formatCode="0.00%">
                  <c:v>0.33700000000000002</c:v>
                </c:pt>
                <c:pt idx="10">
                  <c:v>0.33</c:v>
                </c:pt>
                <c:pt idx="11" formatCode="0.00%">
                  <c:v>0.26600000000000001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25-4368-A6D0-5438AE0F5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258944"/>
        <c:axId val="544264224"/>
      </c:lineChart>
      <c:catAx>
        <c:axId val="544258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4264224"/>
        <c:crosses val="autoZero"/>
        <c:auto val="1"/>
        <c:lblAlgn val="ctr"/>
        <c:lblOffset val="100"/>
        <c:noMultiLvlLbl val="0"/>
      </c:catAx>
      <c:valAx>
        <c:axId val="544264224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544258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3.4539182935286628E-2"/>
          <c:y val="0.10491694646629425"/>
          <c:w val="0.18485870599151866"/>
          <c:h val="0.274233883646969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2E378-63ED-CC9B-A13F-365F727BC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F37B50-A1FF-B2E1-5FC7-335A59181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D39C6A-3AFE-78EC-79C5-3D51A269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F000-6646-477E-A4B4-5CAFE128273E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3F108D-7A01-8335-4F82-BD056375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960E0-7CC1-5907-3FA6-1FEE642F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476A-27C7-4CC1-B5E4-18C665023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0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EB169-D61F-BAC0-FACB-337E3BF2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D8EBCE-A45F-38E5-8DDB-D9DF33FFA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7C0FD-DC1F-6758-BFA9-BE1F4AE1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F000-6646-477E-A4B4-5CAFE128273E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E524B3-DF87-1D9D-2F37-905A9A5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1E33CE-3726-3D3F-77EC-C01D6954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476A-27C7-4CC1-B5E4-18C665023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1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4EDD7C2-32A6-AF36-CADD-4E384CE60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588169-A17C-923A-01CC-A3754FA6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B3ED41-EEB4-5D66-EFD7-6577BC2B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F000-6646-477E-A4B4-5CAFE128273E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EA694D-F9A9-D120-DFCC-AAA3BFE7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06F60-CD3E-AA7A-4283-8FFA1F73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476A-27C7-4CC1-B5E4-18C665023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01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F6B24-517E-8DDA-B45C-56ADCB9E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77094-8E0B-DC06-CB5F-318D8AE8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37E9C8-4BF0-EF34-9F26-5D07CB91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F000-6646-477E-A4B4-5CAFE128273E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F65B6C-E997-0DFD-C432-AA05ABEF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3E0747-CD23-B3CD-0481-121BB374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476A-27C7-4CC1-B5E4-18C665023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99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AA3FE-78ED-EC6E-E688-60DB9195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95E29E-6065-D4D7-09EF-A402D286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5A81F4-76EF-A0DF-46EA-ADAF8F95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F000-6646-477E-A4B4-5CAFE128273E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285AA1-C9A1-5C46-8AA2-6693EC16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B50337-C6DE-F243-EA0A-236EC49B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476A-27C7-4CC1-B5E4-18C665023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06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877D3-7483-9D0D-5509-41682727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2E36D-1F67-29CB-103F-BEF76B6CC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1C775E-E344-7392-A959-67D63A95C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026275-7915-9428-B9FB-0C78784B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F000-6646-477E-A4B4-5CAFE128273E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21F8A-98D0-0F8C-338F-E9919408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5AE5D2-3E12-A5FB-8D3A-173ABF7D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476A-27C7-4CC1-B5E4-18C665023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92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E322A-D270-2CD0-267D-008CCF8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AA17A-A8CD-FD40-A497-C138FEFA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CDE4EB-AA02-80B0-C62D-A999B4A73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828561-F600-96B4-EA65-34E9784F8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D41E32-1160-446E-1C7D-99A5AA835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E936E9-83CE-BFC2-0E46-31439E25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F000-6646-477E-A4B4-5CAFE128273E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62322F-402B-8D69-9832-CA461257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79240F-36D1-F876-225F-EFEFBA43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476A-27C7-4CC1-B5E4-18C665023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70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13B71-3AE4-5E21-B8C0-0B78ADA1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3BF97-C0DA-B467-F1AB-A1B802DB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F000-6646-477E-A4B4-5CAFE128273E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628FE6-1066-580A-D972-F49887AB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930D7C-D1A4-B71F-5382-2DA5B2EF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476A-27C7-4CC1-B5E4-18C665023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3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A7C3DA-2169-3555-AE72-EDABA898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F000-6646-477E-A4B4-5CAFE128273E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2461FD-FD1E-732A-E4AB-9BF19C5A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863D11-C340-BB26-289D-80574A19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476A-27C7-4CC1-B5E4-18C665023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06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1983E-A917-E5DD-F711-3798E725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8E4E21-8AA3-1D96-BF70-722F8D43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2669A7-03AA-DA13-F536-230E5E92F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4CB465-860F-6D5C-5EFA-EA7B1E58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F000-6646-477E-A4B4-5CAFE128273E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C5735C-FAF2-838B-5DCF-924B98D1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F78764-6376-73F1-18BB-5D0AFB41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476A-27C7-4CC1-B5E4-18C665023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14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3930C-1F6B-A8F8-358F-0F66A0D3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174648-AE95-7DF4-0673-D7B84860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D0EE17-E3E4-0FEC-25F6-9D10C7222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8C4284-B1D2-4FA8-1765-BFEB2A8A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F000-6646-477E-A4B4-5CAFE128273E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76A078-2C26-57A4-8923-F9A27A00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3B9AF1-F697-FBAC-CFB2-7DB5F2DD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476A-27C7-4CC1-B5E4-18C665023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08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CA944-3FEF-CB51-482A-06EF8A76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203AE9-780A-3E17-7EE5-C634AD98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CDB752-A492-A543-10D2-1F369F8E4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F000-6646-477E-A4B4-5CAFE128273E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442B5F-0DA7-ED9A-1BC5-55EBB3636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9BA07-7048-D7B3-B4E8-87239779F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476A-27C7-4CC1-B5E4-18C665023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1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Полилиния: фигура 1281">
            <a:extLst>
              <a:ext uri="{FF2B5EF4-FFF2-40B4-BE49-F238E27FC236}">
                <a16:creationId xmlns:a16="http://schemas.microsoft.com/office/drawing/2014/main" id="{33D38334-79D9-DBE6-AEF4-172A9392C2C3}"/>
              </a:ext>
            </a:extLst>
          </p:cNvPr>
          <p:cNvSpPr/>
          <p:nvPr/>
        </p:nvSpPr>
        <p:spPr>
          <a:xfrm rot="8112080">
            <a:off x="8334503" y="-1415505"/>
            <a:ext cx="8092072" cy="9689009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17B484-B623-2328-D304-70FF032A3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9270" y="1233470"/>
            <a:ext cx="5067644" cy="4695854"/>
          </a:xfrm>
          <a:prstGeom prst="rect">
            <a:avLst/>
          </a:prstGeom>
        </p:spPr>
      </p:pic>
      <p:sp>
        <p:nvSpPr>
          <p:cNvPr id="1268" name="TextBox 1267">
            <a:extLst>
              <a:ext uri="{FF2B5EF4-FFF2-40B4-BE49-F238E27FC236}">
                <a16:creationId xmlns:a16="http://schemas.microsoft.com/office/drawing/2014/main" id="{190451DE-F682-7100-3CE5-ADA9CF92A55D}"/>
              </a:ext>
            </a:extLst>
          </p:cNvPr>
          <p:cNvSpPr txBox="1"/>
          <p:nvPr/>
        </p:nvSpPr>
        <p:spPr>
          <a:xfrm>
            <a:off x="672414" y="1646664"/>
            <a:ext cx="45536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kern="0" dirty="0">
                <a:solidFill>
                  <a:schemeClr val="bg1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В</a:t>
            </a:r>
            <a:r>
              <a:rPr lang="ru-RU" sz="3200" kern="0" dirty="0">
                <a:solidFill>
                  <a:schemeClr val="bg1"/>
                </a:solidFill>
                <a:effectLst/>
                <a:latin typeface="Benzin-Bold" panose="00000800000000000000" pitchFamily="2" charset="-52"/>
                <a:ea typeface="Times New Roman" panose="02020603050405020304" pitchFamily="18" charset="0"/>
              </a:rPr>
              <a:t>лияние ИИ </a:t>
            </a:r>
          </a:p>
          <a:p>
            <a:r>
              <a:rPr lang="ru-RU" sz="3200" kern="0" dirty="0">
                <a:solidFill>
                  <a:schemeClr val="bg1"/>
                </a:solidFill>
                <a:effectLst/>
                <a:latin typeface="Benzin-Bold" panose="00000800000000000000" pitchFamily="2" charset="-52"/>
                <a:ea typeface="Times New Roman" panose="02020603050405020304" pitchFamily="18" charset="0"/>
              </a:rPr>
              <a:t>на рынок труда</a:t>
            </a:r>
            <a:endParaRPr lang="ru-RU" sz="3200" dirty="0">
              <a:solidFill>
                <a:schemeClr val="bg1"/>
              </a:solidFill>
              <a:latin typeface="Benzin-Bold" panose="00000800000000000000" pitchFamily="2" charset="-52"/>
            </a:endParaRPr>
          </a:p>
        </p:txBody>
      </p:sp>
      <p:sp>
        <p:nvSpPr>
          <p:cNvPr id="1275" name="TextBox 1274">
            <a:extLst>
              <a:ext uri="{FF2B5EF4-FFF2-40B4-BE49-F238E27FC236}">
                <a16:creationId xmlns:a16="http://schemas.microsoft.com/office/drawing/2014/main" id="{4FF61FD2-CDD1-5C7A-45B2-BC8AA3576215}"/>
              </a:ext>
            </a:extLst>
          </p:cNvPr>
          <p:cNvSpPr txBox="1"/>
          <p:nvPr/>
        </p:nvSpPr>
        <p:spPr>
          <a:xfrm>
            <a:off x="666064" y="2885370"/>
            <a:ext cx="38424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kern="0" dirty="0">
                <a:solidFill>
                  <a:schemeClr val="bg1">
                    <a:lumMod val="75000"/>
                  </a:schemeClr>
                </a:solidFill>
                <a:latin typeface="Gilroy-Light" panose="00000400000000000000" pitchFamily="2" charset="-52"/>
                <a:ea typeface="Times New Roman" panose="02020603050405020304" pitchFamily="18" charset="0"/>
              </a:rPr>
              <a:t>: перспективы, вызовы, стратегии 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Gilroy-Light" panose="00000400000000000000" pitchFamily="2" charset="-52"/>
            </a:endParaRPr>
          </a:p>
        </p:txBody>
      </p:sp>
      <p:sp>
        <p:nvSpPr>
          <p:cNvPr id="1276" name="Прямоугольник: скругленные углы 1275">
            <a:hlinkClick r:id="rId4" action="ppaction://hlinksldjump"/>
            <a:extLst>
              <a:ext uri="{FF2B5EF4-FFF2-40B4-BE49-F238E27FC236}">
                <a16:creationId xmlns:a16="http://schemas.microsoft.com/office/drawing/2014/main" id="{BB68B21F-CCEE-9F22-9B36-1E43B742378F}"/>
              </a:ext>
            </a:extLst>
          </p:cNvPr>
          <p:cNvSpPr/>
          <p:nvPr/>
        </p:nvSpPr>
        <p:spPr>
          <a:xfrm>
            <a:off x="760411" y="4669773"/>
            <a:ext cx="2546350" cy="527050"/>
          </a:xfrm>
          <a:prstGeom prst="roundRect">
            <a:avLst>
              <a:gd name="adj" fmla="val 50000"/>
            </a:avLst>
          </a:prstGeom>
          <a:noFill/>
          <a:ln>
            <a:solidFill>
              <a:srgbClr val="1AF3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7" name="TextBox 1276">
            <a:extLst>
              <a:ext uri="{FF2B5EF4-FFF2-40B4-BE49-F238E27FC236}">
                <a16:creationId xmlns:a16="http://schemas.microsoft.com/office/drawing/2014/main" id="{CCFFC64A-8B16-1121-9EAD-0E6604015A51}"/>
              </a:ext>
            </a:extLst>
          </p:cNvPr>
          <p:cNvSpPr txBox="1"/>
          <p:nvPr/>
        </p:nvSpPr>
        <p:spPr>
          <a:xfrm>
            <a:off x="939114" y="4764021"/>
            <a:ext cx="15596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kern="0" dirty="0">
                <a:solidFill>
                  <a:srgbClr val="1AF3C1"/>
                </a:solidFill>
                <a:latin typeface="Montserrat Light" panose="00000400000000000000" pitchFamily="50" charset="-52"/>
              </a:rPr>
              <a:t>Подробнее</a:t>
            </a:r>
            <a:endParaRPr lang="ru-RU" sz="1600" dirty="0">
              <a:solidFill>
                <a:srgbClr val="1AF3C1"/>
              </a:solidFill>
              <a:latin typeface="Montserrat Light" panose="00000400000000000000" pitchFamily="50" charset="-52"/>
            </a:endParaRPr>
          </a:p>
        </p:txBody>
      </p:sp>
      <p:cxnSp>
        <p:nvCxnSpPr>
          <p:cNvPr id="1279" name="Прямая со стрелкой 1278">
            <a:extLst>
              <a:ext uri="{FF2B5EF4-FFF2-40B4-BE49-F238E27FC236}">
                <a16:creationId xmlns:a16="http://schemas.microsoft.com/office/drawing/2014/main" id="{E9772178-2AC2-7C2A-2F42-F28E6E8EBE18}"/>
              </a:ext>
            </a:extLst>
          </p:cNvPr>
          <p:cNvCxnSpPr/>
          <p:nvPr/>
        </p:nvCxnSpPr>
        <p:spPr>
          <a:xfrm>
            <a:off x="2744786" y="4933298"/>
            <a:ext cx="371475" cy="0"/>
          </a:xfrm>
          <a:prstGeom prst="straightConnector1">
            <a:avLst/>
          </a:prstGeom>
          <a:ln w="9525" cap="flat" cmpd="sng" algn="ctr">
            <a:solidFill>
              <a:srgbClr val="1AF3C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4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DEED9D-8E7A-FC13-833C-916A06476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6D89DFAE-51C1-2CE4-2D06-B3682F3A4D22}"/>
              </a:ext>
            </a:extLst>
          </p:cNvPr>
          <p:cNvSpPr/>
          <p:nvPr/>
        </p:nvSpPr>
        <p:spPr>
          <a:xfrm rot="10971506">
            <a:off x="13569765" y="-428366"/>
            <a:ext cx="14129734" cy="8579115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1D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F82217-951D-DC63-D56A-57D9904022BA}"/>
              </a:ext>
            </a:extLst>
          </p:cNvPr>
          <p:cNvSpPr txBox="1"/>
          <p:nvPr/>
        </p:nvSpPr>
        <p:spPr>
          <a:xfrm>
            <a:off x="563391" y="517240"/>
            <a:ext cx="1009735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3800" kern="0" dirty="0">
                <a:solidFill>
                  <a:srgbClr val="1D1D23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Рынок труда в Беларуси</a:t>
            </a:r>
            <a:endParaRPr lang="ru-RU" sz="38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45DC77C2-1D11-6912-B9E4-B28A94E5C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563292"/>
              </p:ext>
            </p:extLst>
          </p:nvPr>
        </p:nvGraphicFramePr>
        <p:xfrm>
          <a:off x="2235167" y="1689242"/>
          <a:ext cx="7721665" cy="379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51D9113-DFB1-DE16-FACC-4D0F38CF07CD}"/>
              </a:ext>
            </a:extLst>
          </p:cNvPr>
          <p:cNvSpPr txBox="1"/>
          <p:nvPr/>
        </p:nvSpPr>
        <p:spPr>
          <a:xfrm>
            <a:off x="2630488" y="5629352"/>
            <a:ext cx="693102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 b="1" kern="0">
                <a:solidFill>
                  <a:srgbClr val="1D1D23"/>
                </a:solidFill>
                <a:latin typeface="Gilroy-Light" panose="00000400000000000000" pitchFamily="2" charset="-52"/>
                <a:ea typeface="Times New Roman" panose="02020603050405020304" pitchFamily="18" charset="0"/>
              </a:defRPr>
            </a:lvl1pPr>
          </a:lstStyle>
          <a:p>
            <a:pPr algn="ctr"/>
            <a:r>
              <a:rPr lang="ru-RU" sz="1800" dirty="0"/>
              <a:t>Динамика среднего числа активных вакансий и резюме к началу года</a:t>
            </a:r>
          </a:p>
        </p:txBody>
      </p:sp>
    </p:spTree>
    <p:extLst>
      <p:ext uri="{BB962C8B-B14F-4D97-AF65-F5344CB8AC3E}">
        <p14:creationId xmlns:p14="http://schemas.microsoft.com/office/powerpoint/2010/main" val="3258910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2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63BD8-903C-1037-2A23-6A4445C86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21536AA8-3A11-FF70-2C43-EF36C083E3DE}"/>
              </a:ext>
            </a:extLst>
          </p:cNvPr>
          <p:cNvSpPr/>
          <p:nvPr/>
        </p:nvSpPr>
        <p:spPr>
          <a:xfrm rot="20760040">
            <a:off x="-6234697" y="-4104508"/>
            <a:ext cx="23097075" cy="14613005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1D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87ACE-77EC-D54F-11F2-1D9C08742630}"/>
              </a:ext>
            </a:extLst>
          </p:cNvPr>
          <p:cNvSpPr txBox="1"/>
          <p:nvPr/>
        </p:nvSpPr>
        <p:spPr>
          <a:xfrm>
            <a:off x="563391" y="517240"/>
            <a:ext cx="1009735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3800" kern="0" dirty="0">
                <a:solidFill>
                  <a:srgbClr val="FFFEF7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ИИ в компаниях</a:t>
            </a:r>
            <a:endParaRPr lang="ru-RU" sz="3800" dirty="0">
              <a:solidFill>
                <a:srgbClr val="FFFEF7"/>
              </a:solidFill>
              <a:latin typeface="Benzin-Bold" panose="00000800000000000000" pitchFamily="2" charset="-52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619D76DD-1CDF-5206-272B-34A16B21849A}"/>
              </a:ext>
            </a:extLst>
          </p:cNvPr>
          <p:cNvSpPr/>
          <p:nvPr/>
        </p:nvSpPr>
        <p:spPr>
          <a:xfrm>
            <a:off x="674687" y="1821777"/>
            <a:ext cx="3490912" cy="2124075"/>
          </a:xfrm>
          <a:prstGeom prst="roundRect">
            <a:avLst/>
          </a:pr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924B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E11B1F-C700-3407-2547-F802D6169C40}"/>
              </a:ext>
            </a:extLst>
          </p:cNvPr>
          <p:cNvSpPr txBox="1"/>
          <p:nvPr/>
        </p:nvSpPr>
        <p:spPr>
          <a:xfrm>
            <a:off x="904564" y="2222602"/>
            <a:ext cx="21604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1D1D23"/>
                </a:solidFill>
                <a:latin typeface="Benzin-Bold" panose="00000800000000000000" pitchFamily="2" charset="-52"/>
              </a:rPr>
              <a:t>PandaDoc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FDDBB-77A9-D8C1-07A9-525594E3CCE8}"/>
              </a:ext>
            </a:extLst>
          </p:cNvPr>
          <p:cNvSpPr txBox="1"/>
          <p:nvPr/>
        </p:nvSpPr>
        <p:spPr>
          <a:xfrm>
            <a:off x="901749" y="2825884"/>
            <a:ext cx="30074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500">
                <a:solidFill>
                  <a:srgbClr val="C6E80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>
                <a:solidFill>
                  <a:srgbClr val="1D1D23"/>
                </a:solidFill>
                <a:latin typeface="Gilroy-Light" panose="00000400000000000000" pitchFamily="2" charset="-52"/>
              </a:rPr>
              <a:t>Обработка естественного языка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Light" panose="00000400000000000000" pitchFamily="2" charset="-52"/>
              </a:rPr>
              <a:t>Машинное обучение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Light" panose="00000400000000000000" pitchFamily="2" charset="-52"/>
              </a:rPr>
              <a:t>Компьютерное зрение 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9F87AF27-0A06-E317-49BA-3D98F4D5CC4C}"/>
              </a:ext>
            </a:extLst>
          </p:cNvPr>
          <p:cNvSpPr/>
          <p:nvPr/>
        </p:nvSpPr>
        <p:spPr>
          <a:xfrm>
            <a:off x="674687" y="4115125"/>
            <a:ext cx="3490912" cy="2124075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B4AE63-B6AA-385C-68FE-217D3B062F53}"/>
              </a:ext>
            </a:extLst>
          </p:cNvPr>
          <p:cNvSpPr txBox="1"/>
          <p:nvPr/>
        </p:nvSpPr>
        <p:spPr>
          <a:xfrm>
            <a:off x="904563" y="4500080"/>
            <a:ext cx="17005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1D1D23"/>
                </a:solidFill>
                <a:latin typeface="Benzin-Bold" panose="00000800000000000000" pitchFamily="2" charset="-52"/>
              </a:rPr>
              <a:t>Gismart</a:t>
            </a:r>
            <a:r>
              <a:rPr lang="en-US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 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45AB70-FD74-C0D4-DF6C-774CFA728FC9}"/>
              </a:ext>
            </a:extLst>
          </p:cNvPr>
          <p:cNvSpPr txBox="1"/>
          <p:nvPr/>
        </p:nvSpPr>
        <p:spPr>
          <a:xfrm>
            <a:off x="901749" y="5135112"/>
            <a:ext cx="28088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1D1D23"/>
                </a:solidFill>
                <a:latin typeface="Gilroy-Light" panose="000004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dirty="0"/>
              <a:t>Рекомендательные системы </a:t>
            </a:r>
          </a:p>
          <a:p>
            <a:r>
              <a:rPr lang="ru-RU" dirty="0"/>
              <a:t>Прогнозная аналитика </a:t>
            </a:r>
          </a:p>
          <a:p>
            <a:r>
              <a:rPr lang="ru-RU" dirty="0"/>
              <a:t>Генеративный ИИ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AF205FBC-9206-F347-ECAF-52A218BAAB0E}"/>
              </a:ext>
            </a:extLst>
          </p:cNvPr>
          <p:cNvSpPr/>
          <p:nvPr/>
        </p:nvSpPr>
        <p:spPr>
          <a:xfrm>
            <a:off x="4293393" y="4115125"/>
            <a:ext cx="3490912" cy="2124075"/>
          </a:xfrm>
          <a:prstGeom prst="roundRect">
            <a:avLst/>
          </a:pr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D48AE8-E6DB-3A11-1ABB-1313F87D0C3D}"/>
              </a:ext>
            </a:extLst>
          </p:cNvPr>
          <p:cNvSpPr txBox="1"/>
          <p:nvPr/>
        </p:nvSpPr>
        <p:spPr>
          <a:xfrm>
            <a:off x="4531683" y="4500080"/>
            <a:ext cx="15643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БелАЗ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91614-7E07-48E7-607D-0ED8AF6F87C8}"/>
              </a:ext>
            </a:extLst>
          </p:cNvPr>
          <p:cNvSpPr txBox="1"/>
          <p:nvPr/>
        </p:nvSpPr>
        <p:spPr>
          <a:xfrm>
            <a:off x="4528869" y="5135112"/>
            <a:ext cx="29490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1D1D23"/>
                </a:solidFill>
                <a:latin typeface="Gilroy-Light" panose="000004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dirty="0"/>
              <a:t>Автопилот для  техники</a:t>
            </a:r>
          </a:p>
          <a:p>
            <a:r>
              <a:rPr lang="ru-RU" dirty="0"/>
              <a:t>Предиктивная аналитика </a:t>
            </a:r>
          </a:p>
          <a:p>
            <a:r>
              <a:rPr lang="ru-RU" dirty="0"/>
              <a:t>Оптимизация маршрутов 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341EB02B-3954-DC3D-BC5B-89E8FB097244}"/>
              </a:ext>
            </a:extLst>
          </p:cNvPr>
          <p:cNvSpPr/>
          <p:nvPr/>
        </p:nvSpPr>
        <p:spPr>
          <a:xfrm>
            <a:off x="4270651" y="1821777"/>
            <a:ext cx="3490912" cy="2124075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A512A5-5031-8132-9E6C-D62F480849E0}"/>
              </a:ext>
            </a:extLst>
          </p:cNvPr>
          <p:cNvSpPr txBox="1"/>
          <p:nvPr/>
        </p:nvSpPr>
        <p:spPr>
          <a:xfrm>
            <a:off x="4531684" y="2210331"/>
            <a:ext cx="11579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МАЗ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45AC981-485C-0AB7-CD3B-1AFF4D1B1589}"/>
              </a:ext>
            </a:extLst>
          </p:cNvPr>
          <p:cNvSpPr/>
          <p:nvPr/>
        </p:nvSpPr>
        <p:spPr>
          <a:xfrm>
            <a:off x="7866614" y="1821777"/>
            <a:ext cx="3490912" cy="2124075"/>
          </a:xfrm>
          <a:prstGeom prst="roundRect">
            <a:avLst/>
          </a:pr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741591-F416-CC70-6E99-D267568DC738}"/>
              </a:ext>
            </a:extLst>
          </p:cNvPr>
          <p:cNvSpPr txBox="1"/>
          <p:nvPr/>
        </p:nvSpPr>
        <p:spPr>
          <a:xfrm>
            <a:off x="8096490" y="2190861"/>
            <a:ext cx="12824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Viber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9F13F8-7F5C-EB3D-679C-18BAA932C5A7}"/>
              </a:ext>
            </a:extLst>
          </p:cNvPr>
          <p:cNvSpPr txBox="1"/>
          <p:nvPr/>
        </p:nvSpPr>
        <p:spPr>
          <a:xfrm>
            <a:off x="8093676" y="2829684"/>
            <a:ext cx="2961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1D1D23"/>
                </a:solidFill>
                <a:latin typeface="Gilroy-Light" panose="000004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dirty="0"/>
              <a:t>Выявление ботов и мошенников</a:t>
            </a:r>
          </a:p>
          <a:p>
            <a:r>
              <a:rPr lang="ru-RU" dirty="0"/>
              <a:t>Машинный перевод </a:t>
            </a:r>
          </a:p>
          <a:p>
            <a:r>
              <a:rPr lang="ru-RU" dirty="0"/>
              <a:t>Голосовые ассистенты </a:t>
            </a: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4E219239-A7C5-C11D-D8AD-601CCA873F20}"/>
              </a:ext>
            </a:extLst>
          </p:cNvPr>
          <p:cNvSpPr/>
          <p:nvPr/>
        </p:nvSpPr>
        <p:spPr>
          <a:xfrm>
            <a:off x="7866614" y="4115125"/>
            <a:ext cx="3490912" cy="2124075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2D2736-BB66-5C91-4A55-EEF8225BAB3C}"/>
              </a:ext>
            </a:extLst>
          </p:cNvPr>
          <p:cNvSpPr txBox="1"/>
          <p:nvPr/>
        </p:nvSpPr>
        <p:spPr>
          <a:xfrm>
            <a:off x="8097526" y="4500080"/>
            <a:ext cx="19862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Flo Health 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347CC5-6A42-538C-1650-A00409A225DC}"/>
              </a:ext>
            </a:extLst>
          </p:cNvPr>
          <p:cNvSpPr txBox="1"/>
          <p:nvPr/>
        </p:nvSpPr>
        <p:spPr>
          <a:xfrm>
            <a:off x="8094712" y="5135112"/>
            <a:ext cx="25288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1D1D23"/>
                </a:solidFill>
                <a:latin typeface="Gilroy-Light" panose="000004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dirty="0"/>
              <a:t>Прогнозные модели </a:t>
            </a:r>
          </a:p>
          <a:p>
            <a:r>
              <a:rPr lang="en-US" dirty="0" err="1"/>
              <a:t>Nlp</a:t>
            </a:r>
            <a:r>
              <a:rPr lang="en-US" dirty="0"/>
              <a:t>-</a:t>
            </a:r>
            <a:r>
              <a:rPr lang="ru-RU" dirty="0"/>
              <a:t>чаты </a:t>
            </a:r>
          </a:p>
          <a:p>
            <a:r>
              <a:rPr lang="ru-RU" dirty="0"/>
              <a:t>Рекомендации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BF26A5-5401-272D-1599-C4E10AD4C126}"/>
              </a:ext>
            </a:extLst>
          </p:cNvPr>
          <p:cNvSpPr txBox="1"/>
          <p:nvPr/>
        </p:nvSpPr>
        <p:spPr>
          <a:xfrm>
            <a:off x="4528868" y="2832663"/>
            <a:ext cx="30593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1D1D23"/>
                </a:solidFill>
                <a:latin typeface="Gilroy-Light" panose="000004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dirty="0"/>
              <a:t>Прогнозная аналитика</a:t>
            </a:r>
          </a:p>
          <a:p>
            <a:r>
              <a:rPr lang="ru-RU" dirty="0"/>
              <a:t>Алгоритмы машинного обучения</a:t>
            </a:r>
          </a:p>
          <a:p>
            <a:r>
              <a:rPr lang="ru-RU" dirty="0"/>
              <a:t>Компьютерное зрение </a:t>
            </a:r>
          </a:p>
        </p:txBody>
      </p:sp>
    </p:spTree>
    <p:extLst>
      <p:ext uri="{BB962C8B-B14F-4D97-AF65-F5344CB8AC3E}">
        <p14:creationId xmlns:p14="http://schemas.microsoft.com/office/powerpoint/2010/main" val="1311277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5C45BE-EA24-F121-BCA2-988B1FC8F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CEC7464F-7DF8-85D7-7830-4AC06711C6FD}"/>
              </a:ext>
            </a:extLst>
          </p:cNvPr>
          <p:cNvSpPr/>
          <p:nvPr/>
        </p:nvSpPr>
        <p:spPr>
          <a:xfrm rot="20760040">
            <a:off x="-6110013" y="-2201237"/>
            <a:ext cx="18818230" cy="17083993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1D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008A50-8AEE-82B9-A957-3089BAB48530}"/>
              </a:ext>
            </a:extLst>
          </p:cNvPr>
          <p:cNvSpPr txBox="1"/>
          <p:nvPr/>
        </p:nvSpPr>
        <p:spPr>
          <a:xfrm>
            <a:off x="563391" y="517240"/>
            <a:ext cx="1009735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3800" kern="0" dirty="0">
                <a:solidFill>
                  <a:srgbClr val="FFFEF7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ИИ в вузах</a:t>
            </a:r>
            <a:endParaRPr lang="ru-RU" sz="3800" dirty="0">
              <a:solidFill>
                <a:srgbClr val="FFFEF7"/>
              </a:solidFill>
              <a:latin typeface="Benzin-Bold" panose="00000800000000000000" pitchFamily="2" charset="-52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BC49BEC1-7B10-86FC-BF1A-DA3B8551922A}"/>
              </a:ext>
            </a:extLst>
          </p:cNvPr>
          <p:cNvSpPr/>
          <p:nvPr/>
        </p:nvSpPr>
        <p:spPr>
          <a:xfrm>
            <a:off x="674687" y="2528888"/>
            <a:ext cx="3490912" cy="2124075"/>
          </a:xfrm>
          <a:prstGeom prst="roundRect">
            <a:avLst/>
          </a:pr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924B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ACEB9A-D2F8-F77D-8EA9-12DCA5FB0BD3}"/>
              </a:ext>
            </a:extLst>
          </p:cNvPr>
          <p:cNvSpPr txBox="1"/>
          <p:nvPr/>
        </p:nvSpPr>
        <p:spPr>
          <a:xfrm>
            <a:off x="904564" y="2929713"/>
            <a:ext cx="21604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БГУ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9D7BB4-43DF-8B1F-8CFA-A37493D09A95}"/>
              </a:ext>
            </a:extLst>
          </p:cNvPr>
          <p:cNvSpPr txBox="1"/>
          <p:nvPr/>
        </p:nvSpPr>
        <p:spPr>
          <a:xfrm>
            <a:off x="901749" y="3532995"/>
            <a:ext cx="30074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500">
                <a:solidFill>
                  <a:srgbClr val="C6E80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>
                <a:solidFill>
                  <a:srgbClr val="1D1D23"/>
                </a:solidFill>
                <a:latin typeface="Gilroy-Light" panose="00000400000000000000" pitchFamily="2" charset="-52"/>
              </a:rPr>
              <a:t>Машинное обучение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Light" panose="00000400000000000000" pitchFamily="2" charset="-52"/>
              </a:rPr>
              <a:t>и компьютерное моделирование.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DAB2EE40-5D95-0790-9ED6-6EF574CB5769}"/>
              </a:ext>
            </a:extLst>
          </p:cNvPr>
          <p:cNvSpPr/>
          <p:nvPr/>
        </p:nvSpPr>
        <p:spPr>
          <a:xfrm>
            <a:off x="4270651" y="2528888"/>
            <a:ext cx="3490912" cy="2124075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CBC1A5-5BF4-CD24-D210-6C51C46A038B}"/>
              </a:ext>
            </a:extLst>
          </p:cNvPr>
          <p:cNvSpPr txBox="1"/>
          <p:nvPr/>
        </p:nvSpPr>
        <p:spPr>
          <a:xfrm>
            <a:off x="4531684" y="2917442"/>
            <a:ext cx="15834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БГУИР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F7F7C401-D2BE-A6BB-F1A2-BD10F29C24E5}"/>
              </a:ext>
            </a:extLst>
          </p:cNvPr>
          <p:cNvSpPr/>
          <p:nvPr/>
        </p:nvSpPr>
        <p:spPr>
          <a:xfrm>
            <a:off x="7866614" y="2528888"/>
            <a:ext cx="3490912" cy="2124075"/>
          </a:xfrm>
          <a:prstGeom prst="roundRect">
            <a:avLst/>
          </a:prstGeom>
          <a:solidFill>
            <a:srgbClr val="FFFEF7"/>
          </a:solidFill>
          <a:ln>
            <a:solidFill>
              <a:srgbClr val="1D1D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9AB8A5-3087-49A5-6A82-A75116247532}"/>
              </a:ext>
            </a:extLst>
          </p:cNvPr>
          <p:cNvSpPr txBox="1"/>
          <p:nvPr/>
        </p:nvSpPr>
        <p:spPr>
          <a:xfrm>
            <a:off x="8096490" y="2897972"/>
            <a:ext cx="12824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БНТУ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63AF56-659F-485F-F298-9D2F5FE09E02}"/>
              </a:ext>
            </a:extLst>
          </p:cNvPr>
          <p:cNvSpPr txBox="1"/>
          <p:nvPr/>
        </p:nvSpPr>
        <p:spPr>
          <a:xfrm>
            <a:off x="8093676" y="3536795"/>
            <a:ext cx="2961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1D1D23"/>
                </a:solidFill>
                <a:latin typeface="Gilroy-Light" panose="000004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dirty="0"/>
              <a:t>Интеграция ИИ в инженерию </a:t>
            </a:r>
          </a:p>
          <a:p>
            <a:r>
              <a:rPr lang="ru-RU" dirty="0"/>
              <a:t>и промышленные </a:t>
            </a:r>
          </a:p>
          <a:p>
            <a:r>
              <a:rPr lang="ru-RU" dirty="0"/>
              <a:t>применения.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4709D5-D2EE-A9CB-EDD7-3A8930B47962}"/>
              </a:ext>
            </a:extLst>
          </p:cNvPr>
          <p:cNvSpPr txBox="1"/>
          <p:nvPr/>
        </p:nvSpPr>
        <p:spPr>
          <a:xfrm>
            <a:off x="4528869" y="3539774"/>
            <a:ext cx="24960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1D1D23"/>
                </a:solidFill>
                <a:latin typeface="Gilroy-Light" panose="000004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dirty="0"/>
              <a:t>Новая специальность "Искусственный интеллект" и ИИ-разработка.</a:t>
            </a:r>
          </a:p>
        </p:txBody>
      </p:sp>
    </p:spTree>
    <p:extLst>
      <p:ext uri="{BB962C8B-B14F-4D97-AF65-F5344CB8AC3E}">
        <p14:creationId xmlns:p14="http://schemas.microsoft.com/office/powerpoint/2010/main" val="1853182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BE2027-CE53-86E5-6F21-59059DAA3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487E81B2-2306-0296-4668-09CB4500B370}"/>
              </a:ext>
            </a:extLst>
          </p:cNvPr>
          <p:cNvSpPr/>
          <p:nvPr/>
        </p:nvSpPr>
        <p:spPr>
          <a:xfrm rot="20760040">
            <a:off x="-17792115" y="2199313"/>
            <a:ext cx="18818230" cy="17083993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1D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72AF1-5178-5FC3-125E-502660A3FB16}"/>
              </a:ext>
            </a:extLst>
          </p:cNvPr>
          <p:cNvSpPr txBox="1"/>
          <p:nvPr/>
        </p:nvSpPr>
        <p:spPr>
          <a:xfrm>
            <a:off x="563391" y="517240"/>
            <a:ext cx="1009735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3800" kern="0" dirty="0">
                <a:solidFill>
                  <a:srgbClr val="1D1D23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Исчезающие профессии</a:t>
            </a:r>
            <a:endParaRPr lang="ru-RU" sz="38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B2B19D5-9487-2B93-45BF-C0336DA63EE8}"/>
              </a:ext>
            </a:extLst>
          </p:cNvPr>
          <p:cNvSpPr/>
          <p:nvPr/>
        </p:nvSpPr>
        <p:spPr>
          <a:xfrm>
            <a:off x="7969187" y="1416266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519D521-806E-34C9-98E2-9BAB832754F2}"/>
              </a:ext>
            </a:extLst>
          </p:cNvPr>
          <p:cNvSpPr/>
          <p:nvPr/>
        </p:nvSpPr>
        <p:spPr>
          <a:xfrm>
            <a:off x="4305269" y="1416266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890FE75-90D2-E74D-4B45-1E3C4F7DCAFF}"/>
              </a:ext>
            </a:extLst>
          </p:cNvPr>
          <p:cNvSpPr/>
          <p:nvPr/>
        </p:nvSpPr>
        <p:spPr>
          <a:xfrm>
            <a:off x="644298" y="3098384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713422E-247E-C50D-7CC1-E4612C60C16F}"/>
              </a:ext>
            </a:extLst>
          </p:cNvPr>
          <p:cNvSpPr/>
          <p:nvPr/>
        </p:nvSpPr>
        <p:spPr>
          <a:xfrm>
            <a:off x="7969188" y="3098384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F46AFF1-8673-813A-244D-B8018EA08871}"/>
              </a:ext>
            </a:extLst>
          </p:cNvPr>
          <p:cNvSpPr/>
          <p:nvPr/>
        </p:nvSpPr>
        <p:spPr>
          <a:xfrm>
            <a:off x="4306743" y="3098384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C68A1-8A87-E8A4-99E2-558F0C9F823B}"/>
              </a:ext>
            </a:extLst>
          </p:cNvPr>
          <p:cNvSpPr txBox="1"/>
          <p:nvPr/>
        </p:nvSpPr>
        <p:spPr>
          <a:xfrm>
            <a:off x="4552579" y="1882557"/>
            <a:ext cx="31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dirty="0">
                <a:solidFill>
                  <a:srgbClr val="FFFEF7"/>
                </a:solidFill>
                <a:effectLst/>
              </a:rPr>
              <a:t>Сотрудники почтовой службы</a:t>
            </a:r>
            <a:endParaRPr lang="ru-RU" sz="1800" dirty="0">
              <a:solidFill>
                <a:srgbClr val="FFFEF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4A33DC-2CDF-A8B0-A92D-6D5BCCCA36BC}"/>
              </a:ext>
            </a:extLst>
          </p:cNvPr>
          <p:cNvSpPr txBox="1"/>
          <p:nvPr/>
        </p:nvSpPr>
        <p:spPr>
          <a:xfrm>
            <a:off x="8183563" y="2014724"/>
            <a:ext cx="31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dirty="0">
                <a:solidFill>
                  <a:srgbClr val="FFFEF7"/>
                </a:solidFill>
                <a:effectLst/>
              </a:rPr>
              <a:t>Кассиры</a:t>
            </a:r>
            <a:endParaRPr lang="ru-RU" sz="1800" dirty="0">
              <a:solidFill>
                <a:srgbClr val="FFFEF7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5F1F7-240A-563A-A768-8F8AB102D042}"/>
              </a:ext>
            </a:extLst>
          </p:cNvPr>
          <p:cNvSpPr txBox="1"/>
          <p:nvPr/>
        </p:nvSpPr>
        <p:spPr>
          <a:xfrm>
            <a:off x="864815" y="3531663"/>
            <a:ext cx="301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b="1" dirty="0">
                <a:solidFill>
                  <a:srgbClr val="FFFEF7"/>
                </a:solidFill>
                <a:effectLst/>
              </a:rPr>
              <a:t>Операторы ввода данных</a:t>
            </a:r>
            <a:endParaRPr lang="ru-RU" sz="1800" dirty="0">
              <a:solidFill>
                <a:srgbClr val="FFFEF7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F9D22-ED99-2113-0007-06B3AE6C8E7C}"/>
              </a:ext>
            </a:extLst>
          </p:cNvPr>
          <p:cNvSpPr txBox="1"/>
          <p:nvPr/>
        </p:nvSpPr>
        <p:spPr>
          <a:xfrm>
            <a:off x="4506391" y="3669718"/>
            <a:ext cx="31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b="1" dirty="0">
                <a:solidFill>
                  <a:srgbClr val="FFFEF7"/>
                </a:solidFill>
                <a:effectLst/>
              </a:rPr>
              <a:t>Секретари</a:t>
            </a:r>
            <a:endParaRPr lang="ru-RU" sz="1800" dirty="0">
              <a:solidFill>
                <a:srgbClr val="FFFEF7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E79F4B-6797-57E6-1286-E9FDC4FD8F5C}"/>
              </a:ext>
            </a:extLst>
          </p:cNvPr>
          <p:cNvSpPr txBox="1"/>
          <p:nvPr/>
        </p:nvSpPr>
        <p:spPr>
          <a:xfrm>
            <a:off x="8165429" y="3537007"/>
            <a:ext cx="31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b="1" dirty="0">
                <a:solidFill>
                  <a:srgbClr val="FFFEF7"/>
                </a:solidFill>
                <a:effectLst/>
              </a:rPr>
              <a:t>Клерки по учету материалов</a:t>
            </a:r>
            <a:endParaRPr lang="ru-RU" sz="1800" dirty="0">
              <a:solidFill>
                <a:srgbClr val="FFFEF7"/>
              </a:solidFill>
            </a:endParaRP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C39F57AF-BBC8-3E03-72C6-54E122F1413A}"/>
              </a:ext>
            </a:extLst>
          </p:cNvPr>
          <p:cNvSpPr/>
          <p:nvPr/>
        </p:nvSpPr>
        <p:spPr>
          <a:xfrm>
            <a:off x="641350" y="4781391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F63D72-AD33-B495-C547-12B9B9AAAF67}"/>
              </a:ext>
            </a:extLst>
          </p:cNvPr>
          <p:cNvSpPr txBox="1"/>
          <p:nvPr/>
        </p:nvSpPr>
        <p:spPr>
          <a:xfrm>
            <a:off x="792705" y="5409044"/>
            <a:ext cx="31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b="1" dirty="0">
                <a:solidFill>
                  <a:srgbClr val="FFFEF7"/>
                </a:solidFill>
                <a:effectLst/>
              </a:rPr>
              <a:t>Бухгалтеры</a:t>
            </a:r>
            <a:endParaRPr lang="ru-RU" sz="1800" dirty="0">
              <a:solidFill>
                <a:srgbClr val="FFFEF7"/>
              </a:solidFill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51BD0CF0-545F-2E87-302C-8B5BAA2488E4}"/>
              </a:ext>
            </a:extLst>
          </p:cNvPr>
          <p:cNvSpPr/>
          <p:nvPr/>
        </p:nvSpPr>
        <p:spPr>
          <a:xfrm>
            <a:off x="641350" y="1416266"/>
            <a:ext cx="3564000" cy="1512000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B5D611-A570-EFD6-4EAD-40274E82F3AA}"/>
              </a:ext>
            </a:extLst>
          </p:cNvPr>
          <p:cNvSpPr txBox="1"/>
          <p:nvPr/>
        </p:nvSpPr>
        <p:spPr>
          <a:xfrm>
            <a:off x="968876" y="1876225"/>
            <a:ext cx="283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dirty="0">
                <a:solidFill>
                  <a:srgbClr val="1D1D23"/>
                </a:solidFill>
              </a:rPr>
              <a:t>Банковские клерки </a:t>
            </a:r>
          </a:p>
          <a:p>
            <a:pPr algn="ctr"/>
            <a:r>
              <a:rPr lang="ru-RU" sz="1800" dirty="0">
                <a:solidFill>
                  <a:srgbClr val="1D1D23"/>
                </a:solidFill>
              </a:rPr>
              <a:t>и смежные профессии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9B846732-3D10-E61B-7639-72F1A0E1187E}"/>
              </a:ext>
            </a:extLst>
          </p:cNvPr>
          <p:cNvSpPr/>
          <p:nvPr/>
        </p:nvSpPr>
        <p:spPr>
          <a:xfrm>
            <a:off x="4305269" y="4780502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89C3C6-0F12-75EF-37A0-4E49808CB5CA}"/>
              </a:ext>
            </a:extLst>
          </p:cNvPr>
          <p:cNvSpPr txBox="1"/>
          <p:nvPr/>
        </p:nvSpPr>
        <p:spPr>
          <a:xfrm>
            <a:off x="4506391" y="5217169"/>
            <a:ext cx="31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b="1" dirty="0">
                <a:solidFill>
                  <a:srgbClr val="FFFEF7"/>
                </a:solidFill>
                <a:effectLst/>
              </a:rPr>
              <a:t>Учетчики-статистики, финансовые работники</a:t>
            </a:r>
            <a:endParaRPr lang="ru-RU" sz="1800" dirty="0">
              <a:solidFill>
                <a:srgbClr val="FFFEF7"/>
              </a:solidFill>
            </a:endParaRP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3C7D5A32-DA27-E76E-2DC4-E39D3BE82B84}"/>
              </a:ext>
            </a:extLst>
          </p:cNvPr>
          <p:cNvSpPr/>
          <p:nvPr/>
        </p:nvSpPr>
        <p:spPr>
          <a:xfrm>
            <a:off x="7975043" y="4780502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BC8DF0-22FC-98E9-DA63-44BF9FA52875}"/>
              </a:ext>
            </a:extLst>
          </p:cNvPr>
          <p:cNvSpPr txBox="1"/>
          <p:nvPr/>
        </p:nvSpPr>
        <p:spPr>
          <a:xfrm>
            <a:off x="8183563" y="5217169"/>
            <a:ext cx="31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b="1" dirty="0">
                <a:solidFill>
                  <a:srgbClr val="FFFEF7"/>
                </a:solidFill>
                <a:effectLst/>
              </a:rPr>
              <a:t>Коммивояжеры и смежные профессии</a:t>
            </a:r>
            <a:endParaRPr lang="ru-RU" sz="1800" dirty="0">
              <a:solidFill>
                <a:srgbClr val="FFFE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7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77A2C2-E640-3E48-E8CD-C76DF9BB0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3BEB6F72-E43C-CD71-5ECC-64A980893BEB}"/>
              </a:ext>
            </a:extLst>
          </p:cNvPr>
          <p:cNvSpPr/>
          <p:nvPr/>
        </p:nvSpPr>
        <p:spPr>
          <a:xfrm rot="20760040">
            <a:off x="-17792115" y="2199313"/>
            <a:ext cx="18818230" cy="17083993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1D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8555CE-010B-2889-F472-F693C3A4F4F8}"/>
              </a:ext>
            </a:extLst>
          </p:cNvPr>
          <p:cNvSpPr txBox="1"/>
          <p:nvPr/>
        </p:nvSpPr>
        <p:spPr>
          <a:xfrm>
            <a:off x="563391" y="517240"/>
            <a:ext cx="1009735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3800" kern="0" dirty="0">
                <a:solidFill>
                  <a:srgbClr val="1D1D23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Развивающиеся профессии</a:t>
            </a:r>
            <a:endParaRPr lang="ru-RU" sz="38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AA36750-7C84-7A3F-6D0F-AB436D7D5FF3}"/>
              </a:ext>
            </a:extLst>
          </p:cNvPr>
          <p:cNvSpPr/>
          <p:nvPr/>
        </p:nvSpPr>
        <p:spPr>
          <a:xfrm>
            <a:off x="7969187" y="1416266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3A7663-85A6-E130-BC46-82C88A4A3930}"/>
              </a:ext>
            </a:extLst>
          </p:cNvPr>
          <p:cNvSpPr/>
          <p:nvPr/>
        </p:nvSpPr>
        <p:spPr>
          <a:xfrm>
            <a:off x="4305269" y="1416266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9848F09-5B07-2FE1-2F39-4F34B04B946E}"/>
              </a:ext>
            </a:extLst>
          </p:cNvPr>
          <p:cNvSpPr/>
          <p:nvPr/>
        </p:nvSpPr>
        <p:spPr>
          <a:xfrm>
            <a:off x="644298" y="3098384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44F0AB5-E0ED-45EF-7532-A44EEC115E94}"/>
              </a:ext>
            </a:extLst>
          </p:cNvPr>
          <p:cNvSpPr/>
          <p:nvPr/>
        </p:nvSpPr>
        <p:spPr>
          <a:xfrm>
            <a:off x="7969188" y="3098384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07D6AA5-AB2C-A9A2-1068-CA93B423D9B7}"/>
              </a:ext>
            </a:extLst>
          </p:cNvPr>
          <p:cNvSpPr/>
          <p:nvPr/>
        </p:nvSpPr>
        <p:spPr>
          <a:xfrm>
            <a:off x="4306743" y="3098384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E5A7F-EE4A-6849-CB9F-CE0A1ACBC6AB}"/>
              </a:ext>
            </a:extLst>
          </p:cNvPr>
          <p:cNvSpPr txBox="1"/>
          <p:nvPr/>
        </p:nvSpPr>
        <p:spPr>
          <a:xfrm>
            <a:off x="4552579" y="1882557"/>
            <a:ext cx="31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dirty="0">
                <a:solidFill>
                  <a:srgbClr val="FFFEF7"/>
                </a:solidFill>
                <a:effectLst/>
              </a:rPr>
              <a:t>Менеджеры по устойчивому развитию</a:t>
            </a:r>
            <a:endParaRPr lang="ru-RU" sz="1800" dirty="0">
              <a:solidFill>
                <a:srgbClr val="FFFEF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622D61-75E4-1B8E-259C-88D2379B0B4D}"/>
              </a:ext>
            </a:extLst>
          </p:cNvPr>
          <p:cNvSpPr txBox="1"/>
          <p:nvPr/>
        </p:nvSpPr>
        <p:spPr>
          <a:xfrm>
            <a:off x="8183563" y="2014724"/>
            <a:ext cx="31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dirty="0">
                <a:solidFill>
                  <a:srgbClr val="FFFEF7"/>
                </a:solidFill>
                <a:effectLst/>
              </a:rPr>
              <a:t>Бизнес-аналитики</a:t>
            </a:r>
            <a:endParaRPr lang="ru-RU" sz="1800" dirty="0">
              <a:solidFill>
                <a:srgbClr val="FFFEF7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249DB-AFFA-BFC7-01C1-651531A80862}"/>
              </a:ext>
            </a:extLst>
          </p:cNvPr>
          <p:cNvSpPr txBox="1"/>
          <p:nvPr/>
        </p:nvSpPr>
        <p:spPr>
          <a:xfrm>
            <a:off x="864815" y="3531663"/>
            <a:ext cx="301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b="1" dirty="0">
                <a:solidFill>
                  <a:srgbClr val="FFFEF7"/>
                </a:solidFill>
                <a:effectLst/>
              </a:rPr>
              <a:t>Специалисты в области </a:t>
            </a:r>
            <a:r>
              <a:rPr lang="ru-RU" sz="1800" b="1" dirty="0" err="1">
                <a:solidFill>
                  <a:srgbClr val="FFFEF7"/>
                </a:solidFill>
                <a:effectLst/>
              </a:rPr>
              <a:t>финтеха</a:t>
            </a:r>
            <a:endParaRPr lang="ru-RU" sz="1800" dirty="0">
              <a:solidFill>
                <a:srgbClr val="FFFEF7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D2B61D-5C9F-C15F-29B0-1C4AD551F50C}"/>
              </a:ext>
            </a:extLst>
          </p:cNvPr>
          <p:cNvSpPr txBox="1"/>
          <p:nvPr/>
        </p:nvSpPr>
        <p:spPr>
          <a:xfrm>
            <a:off x="4506391" y="3669718"/>
            <a:ext cx="31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b="1">
                <a:solidFill>
                  <a:srgbClr val="FFFEF7"/>
                </a:solidFill>
                <a:effectLst/>
                <a:latin typeface="Gilroy-Heavy" panose="00000A00000000000000" pitchFamily="2" charset="-52"/>
              </a:defRPr>
            </a:lvl1pPr>
          </a:lstStyle>
          <a:p>
            <a:r>
              <a:rPr lang="ru-RU"/>
              <a:t>Дата-аналитики 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3A7208-88A8-C020-F1CD-9AAB58B41864}"/>
              </a:ext>
            </a:extLst>
          </p:cNvPr>
          <p:cNvSpPr txBox="1"/>
          <p:nvPr/>
        </p:nvSpPr>
        <p:spPr>
          <a:xfrm>
            <a:off x="8165429" y="3537007"/>
            <a:ext cx="31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b="1" dirty="0">
                <a:solidFill>
                  <a:srgbClr val="FFFEF7"/>
                </a:solidFill>
                <a:effectLst/>
              </a:rPr>
              <a:t>Клерки по учету материалов</a:t>
            </a:r>
            <a:endParaRPr lang="ru-RU" sz="1800" dirty="0">
              <a:solidFill>
                <a:srgbClr val="FFFEF7"/>
              </a:solidFill>
            </a:endParaRP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2EBBD18F-FFAE-2185-5196-02297FF5DFC3}"/>
              </a:ext>
            </a:extLst>
          </p:cNvPr>
          <p:cNvSpPr/>
          <p:nvPr/>
        </p:nvSpPr>
        <p:spPr>
          <a:xfrm>
            <a:off x="641350" y="4781391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D256F1-F81A-A192-F63B-3B3CAF5F17A2}"/>
              </a:ext>
            </a:extLst>
          </p:cNvPr>
          <p:cNvSpPr txBox="1"/>
          <p:nvPr/>
        </p:nvSpPr>
        <p:spPr>
          <a:xfrm>
            <a:off x="792705" y="5409044"/>
            <a:ext cx="31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b="1">
                <a:solidFill>
                  <a:srgbClr val="FFFEF7"/>
                </a:solidFill>
                <a:effectLst/>
                <a:latin typeface="Gilroy-Heavy" panose="00000A00000000000000" pitchFamily="2" charset="-52"/>
              </a:defRPr>
            </a:lvl1pPr>
          </a:lstStyle>
          <a:p>
            <a:r>
              <a:rPr lang="ru-RU"/>
              <a:t>Дата-инженеры</a:t>
            </a:r>
            <a:endParaRPr lang="ru-RU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9153F53-77E6-469B-E4B5-2D35C814100D}"/>
              </a:ext>
            </a:extLst>
          </p:cNvPr>
          <p:cNvSpPr/>
          <p:nvPr/>
        </p:nvSpPr>
        <p:spPr>
          <a:xfrm>
            <a:off x="641350" y="1416266"/>
            <a:ext cx="3564000" cy="1512000"/>
          </a:xfrm>
          <a:prstGeom prst="roundRect">
            <a:avLst/>
          </a:prstGeom>
          <a:solidFill>
            <a:srgbClr val="1D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A5349F-242F-65D4-7FE1-1A002EBD5EF8}"/>
              </a:ext>
            </a:extLst>
          </p:cNvPr>
          <p:cNvSpPr txBox="1"/>
          <p:nvPr/>
        </p:nvSpPr>
        <p:spPr>
          <a:xfrm>
            <a:off x="968876" y="1876225"/>
            <a:ext cx="283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dirty="0">
                <a:solidFill>
                  <a:srgbClr val="FFFEF7"/>
                </a:solidFill>
              </a:rPr>
              <a:t>Специалисты по ИИ </a:t>
            </a:r>
          </a:p>
          <a:p>
            <a:pPr algn="ctr"/>
            <a:r>
              <a:rPr lang="ru-RU" sz="1800" dirty="0">
                <a:solidFill>
                  <a:srgbClr val="FFFEF7"/>
                </a:solidFill>
              </a:rPr>
              <a:t>и машинному обучению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D6C111D2-45F1-F839-8125-D2553EE73402}"/>
              </a:ext>
            </a:extLst>
          </p:cNvPr>
          <p:cNvSpPr/>
          <p:nvPr/>
        </p:nvSpPr>
        <p:spPr>
          <a:xfrm>
            <a:off x="4305269" y="4780502"/>
            <a:ext cx="3564000" cy="1512000"/>
          </a:xfrm>
          <a:prstGeom prst="roundRect">
            <a:avLst/>
          </a:prstGeom>
          <a:solidFill>
            <a:srgbClr val="1D1D23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AE2011-FE6A-0F15-D58C-D61B8D46C593}"/>
              </a:ext>
            </a:extLst>
          </p:cNvPr>
          <p:cNvSpPr txBox="1"/>
          <p:nvPr/>
        </p:nvSpPr>
        <p:spPr>
          <a:xfrm>
            <a:off x="4506391" y="5217169"/>
            <a:ext cx="31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b="1" dirty="0">
                <a:solidFill>
                  <a:srgbClr val="FFFEF7"/>
                </a:solidFill>
                <a:effectLst/>
              </a:rPr>
              <a:t>Инженеры по электротехнологиям</a:t>
            </a:r>
            <a:endParaRPr lang="ru-RU" sz="1800" dirty="0">
              <a:solidFill>
                <a:srgbClr val="FFFEF7"/>
              </a:solidFill>
            </a:endParaRP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DF591E45-9911-6D29-A7C0-E0060CB226F0}"/>
              </a:ext>
            </a:extLst>
          </p:cNvPr>
          <p:cNvSpPr/>
          <p:nvPr/>
        </p:nvSpPr>
        <p:spPr>
          <a:xfrm>
            <a:off x="7975043" y="4780502"/>
            <a:ext cx="3564000" cy="1512000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678295-A23E-8E7B-4035-D2F0B3C25336}"/>
              </a:ext>
            </a:extLst>
          </p:cNvPr>
          <p:cNvSpPr txBox="1"/>
          <p:nvPr/>
        </p:nvSpPr>
        <p:spPr>
          <a:xfrm>
            <a:off x="8183563" y="5217169"/>
            <a:ext cx="31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>
                <a:latin typeface="Gilroy-Heavy" panose="00000A00000000000000" pitchFamily="2" charset="-52"/>
              </a:defRPr>
            </a:lvl1pPr>
          </a:lstStyle>
          <a:p>
            <a:pPr algn="ctr"/>
            <a:r>
              <a:rPr lang="ru-RU" sz="1800" b="1" dirty="0">
                <a:solidFill>
                  <a:srgbClr val="1D1D23"/>
                </a:solidFill>
                <a:effectLst/>
              </a:rPr>
              <a:t>Специалисты по робототехнике</a:t>
            </a:r>
            <a:endParaRPr lang="ru-RU" sz="1800" dirty="0">
              <a:solidFill>
                <a:srgbClr val="1D1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40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2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A394A2-4802-EF55-8302-8E848453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871B879A-6E3D-687F-B607-19BD050D76FC}"/>
              </a:ext>
            </a:extLst>
          </p:cNvPr>
          <p:cNvSpPr/>
          <p:nvPr/>
        </p:nvSpPr>
        <p:spPr>
          <a:xfrm rot="20760040">
            <a:off x="-4274083" y="-4926136"/>
            <a:ext cx="20363116" cy="17083993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1D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CA8967-3B95-AF7A-EA4D-29F694E09F82}"/>
              </a:ext>
            </a:extLst>
          </p:cNvPr>
          <p:cNvSpPr txBox="1"/>
          <p:nvPr/>
        </p:nvSpPr>
        <p:spPr>
          <a:xfrm>
            <a:off x="563391" y="517240"/>
            <a:ext cx="1009735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3800" kern="0" dirty="0">
                <a:solidFill>
                  <a:srgbClr val="FFFEF7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Мероприятия</a:t>
            </a:r>
            <a:endParaRPr lang="ru-RU" sz="3800" dirty="0">
              <a:solidFill>
                <a:srgbClr val="FFFEF7"/>
              </a:solidFill>
              <a:latin typeface="Benzin-Bold" panose="00000800000000000000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4720F3-BDCF-CFD3-1680-D6CAE3FE813D}"/>
              </a:ext>
            </a:extLst>
          </p:cNvPr>
          <p:cNvSpPr txBox="1"/>
          <p:nvPr/>
        </p:nvSpPr>
        <p:spPr>
          <a:xfrm>
            <a:off x="564472" y="2071023"/>
            <a:ext cx="6039528" cy="33666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50000"/>
              </a:lnSpc>
              <a:defRPr kern="0">
                <a:solidFill>
                  <a:srgbClr val="FFFEF7"/>
                </a:solidFill>
                <a:latin typeface="Montserrat Light" panose="00000400000000000000" pitchFamily="50" charset="-52"/>
                <a:ea typeface="Times New Roman" panose="02020603050405020304" pitchFamily="18" charset="0"/>
              </a:defRPr>
            </a:lvl1pPr>
          </a:lstStyle>
          <a:p>
            <a:r>
              <a:rPr lang="ru-RU" dirty="0"/>
              <a:t>Внедрение ИИ и автоматизации требует адаптации образования и профподготовки. Необходимы программы, развивающие навыки </a:t>
            </a:r>
          </a:p>
          <a:p>
            <a:r>
              <a:rPr lang="ru-RU" dirty="0"/>
              <a:t>в IT, машинном обучении и робототехнике. Государства и бизнес должны инвестировать </a:t>
            </a:r>
          </a:p>
          <a:p>
            <a:r>
              <a:rPr lang="ru-RU" dirty="0"/>
              <a:t>в переобучение сотрудников и гибкость рынка труда. Также важно разработать новые трудовые стандарты и этические нормы для работы с ИИ.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5E86CF-6CB3-71C7-A920-E03C9424B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4171" y="946376"/>
            <a:ext cx="5364614" cy="53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69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2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043ABB-7BDF-C506-E034-85778E0E6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197F619D-3532-0C7A-BDCD-1FCCBDF5509C}"/>
              </a:ext>
            </a:extLst>
          </p:cNvPr>
          <p:cNvSpPr/>
          <p:nvPr/>
        </p:nvSpPr>
        <p:spPr>
          <a:xfrm rot="20760040">
            <a:off x="-4452002" y="4735623"/>
            <a:ext cx="11219201" cy="8439788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18538-C68E-4F1A-367C-9B8D81231B3E}"/>
              </a:ext>
            </a:extLst>
          </p:cNvPr>
          <p:cNvSpPr txBox="1"/>
          <p:nvPr/>
        </p:nvSpPr>
        <p:spPr>
          <a:xfrm>
            <a:off x="5592595" y="517240"/>
            <a:ext cx="4676266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3800" kern="0" dirty="0">
                <a:solidFill>
                  <a:srgbClr val="FFFEF7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Заключение</a:t>
            </a:r>
            <a:endParaRPr lang="ru-RU" sz="3800" dirty="0">
              <a:solidFill>
                <a:srgbClr val="FFFEF7"/>
              </a:solidFill>
              <a:latin typeface="Benzin-Bold" panose="00000800000000000000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BF4DA-0048-E2DC-2F29-BF284ED47A5E}"/>
              </a:ext>
            </a:extLst>
          </p:cNvPr>
          <p:cNvSpPr txBox="1"/>
          <p:nvPr/>
        </p:nvSpPr>
        <p:spPr>
          <a:xfrm>
            <a:off x="5600932" y="1425136"/>
            <a:ext cx="6039528" cy="46131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50000"/>
              </a:lnSpc>
              <a:defRPr kern="0">
                <a:solidFill>
                  <a:srgbClr val="FFFEF7"/>
                </a:solidFill>
                <a:latin typeface="Montserrat Light" panose="00000400000000000000" pitchFamily="50" charset="-52"/>
                <a:ea typeface="Times New Roman" panose="02020603050405020304" pitchFamily="18" charset="0"/>
              </a:defRPr>
            </a:lvl1pPr>
          </a:lstStyle>
          <a:p>
            <a:r>
              <a:rPr lang="ru-RU" dirty="0"/>
              <a:t>Рынок труда стремительно меняется из-за ИИ </a:t>
            </a:r>
          </a:p>
          <a:p>
            <a:r>
              <a:rPr lang="ru-RU" dirty="0"/>
              <a:t>и автоматизации: традиционные профессии уступают место IT-специальностям, аналитике данных и робототехнике. К 2035 году критически важными станут навыки в STEM-областях, что потребует масштабной переподготовки кадров. Для успешной адаптации Беларуси необходимо развивать образовательные программы </a:t>
            </a:r>
          </a:p>
          <a:p>
            <a:r>
              <a:rPr lang="ru-RU" dirty="0"/>
              <a:t>и создавать гибкую систему трудоустройства, чтобы минимизировать социальные риски </a:t>
            </a:r>
          </a:p>
          <a:p>
            <a:r>
              <a:rPr lang="ru-RU" dirty="0"/>
              <a:t>и использовать преимущества цифровой эпохи.</a:t>
            </a:r>
          </a:p>
        </p:txBody>
      </p:sp>
      <p:grpSp>
        <p:nvGrpSpPr>
          <p:cNvPr id="7" name="Рисунок 3">
            <a:extLst>
              <a:ext uri="{FF2B5EF4-FFF2-40B4-BE49-F238E27FC236}">
                <a16:creationId xmlns:a16="http://schemas.microsoft.com/office/drawing/2014/main" id="{5485268A-3289-3C5A-CE0D-C1DC591C9FCA}"/>
              </a:ext>
            </a:extLst>
          </p:cNvPr>
          <p:cNvGrpSpPr/>
          <p:nvPr/>
        </p:nvGrpSpPr>
        <p:grpSpPr>
          <a:xfrm>
            <a:off x="1016652" y="1886677"/>
            <a:ext cx="3103664" cy="2314545"/>
            <a:chOff x="1067451" y="1886677"/>
            <a:chExt cx="3103664" cy="23145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A498173A-F44B-DDBC-CBA7-2E97CA6E3187}"/>
                </a:ext>
              </a:extLst>
            </p:cNvPr>
            <p:cNvSpPr/>
            <p:nvPr/>
          </p:nvSpPr>
          <p:spPr>
            <a:xfrm>
              <a:off x="1102055" y="1892101"/>
              <a:ext cx="3063615" cy="2303699"/>
            </a:xfrm>
            <a:custGeom>
              <a:avLst/>
              <a:gdLst>
                <a:gd name="connsiteX0" fmla="*/ 2937841 w 3063615"/>
                <a:gd name="connsiteY0" fmla="*/ 2303697 h 2303699"/>
                <a:gd name="connsiteX1" fmla="*/ 205157 w 3063615"/>
                <a:gd name="connsiteY1" fmla="*/ 2303697 h 2303699"/>
                <a:gd name="connsiteX2" fmla="*/ 70583 w 3063615"/>
                <a:gd name="connsiteY2" fmla="*/ 2173570 h 2303699"/>
                <a:gd name="connsiteX3" fmla="*/ 97 w 3063615"/>
                <a:gd name="connsiteY3" fmla="*/ 130129 h 2303699"/>
                <a:gd name="connsiteX4" fmla="*/ 120369 w 3063615"/>
                <a:gd name="connsiteY4" fmla="*/ 95 h 2303699"/>
                <a:gd name="connsiteX5" fmla="*/ 125779 w 3063615"/>
                <a:gd name="connsiteY5" fmla="*/ 1 h 2303699"/>
                <a:gd name="connsiteX6" fmla="*/ 2858463 w 3063615"/>
                <a:gd name="connsiteY6" fmla="*/ 1 h 2303699"/>
                <a:gd name="connsiteX7" fmla="*/ 2993037 w 3063615"/>
                <a:gd name="connsiteY7" fmla="*/ 130129 h 2303699"/>
                <a:gd name="connsiteX8" fmla="*/ 3063523 w 3063615"/>
                <a:gd name="connsiteY8" fmla="*/ 2173570 h 2303699"/>
                <a:gd name="connsiteX9" fmla="*/ 2943025 w 3063615"/>
                <a:gd name="connsiteY9" fmla="*/ 2303611 h 2303699"/>
                <a:gd name="connsiteX10" fmla="*/ 2937841 w 3063615"/>
                <a:gd name="connsiteY10" fmla="*/ 2303697 h 230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3615" h="2303699">
                  <a:moveTo>
                    <a:pt x="2937841" y="2303697"/>
                  </a:moveTo>
                  <a:lnTo>
                    <a:pt x="205157" y="2303697"/>
                  </a:lnTo>
                  <a:cubicBezTo>
                    <a:pt x="132830" y="2303014"/>
                    <a:pt x="73694" y="2245834"/>
                    <a:pt x="70583" y="2173570"/>
                  </a:cubicBezTo>
                  <a:lnTo>
                    <a:pt x="97" y="130129"/>
                  </a:lnTo>
                  <a:cubicBezTo>
                    <a:pt x="-2599" y="61009"/>
                    <a:pt x="51249" y="2791"/>
                    <a:pt x="120369" y="95"/>
                  </a:cubicBezTo>
                  <a:cubicBezTo>
                    <a:pt x="122171" y="25"/>
                    <a:pt x="123975" y="-6"/>
                    <a:pt x="125779" y="1"/>
                  </a:cubicBezTo>
                  <a:lnTo>
                    <a:pt x="2858463" y="1"/>
                  </a:lnTo>
                  <a:cubicBezTo>
                    <a:pt x="2930771" y="738"/>
                    <a:pt x="2989871" y="57886"/>
                    <a:pt x="2993037" y="130129"/>
                  </a:cubicBezTo>
                  <a:lnTo>
                    <a:pt x="3063523" y="2173570"/>
                  </a:lnTo>
                  <a:cubicBezTo>
                    <a:pt x="3066158" y="2242754"/>
                    <a:pt x="3012209" y="2300976"/>
                    <a:pt x="2943025" y="2303611"/>
                  </a:cubicBezTo>
                  <a:cubicBezTo>
                    <a:pt x="2941301" y="2303676"/>
                    <a:pt x="2939576" y="2303708"/>
                    <a:pt x="2937841" y="2303697"/>
                  </a:cubicBezTo>
                  <a:close/>
                </a:path>
              </a:pathLst>
            </a:custGeom>
            <a:solidFill>
              <a:srgbClr val="FFFFFF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490B969-C6E1-6F69-41CF-CD5DEB2C4BA2}"/>
                </a:ext>
              </a:extLst>
            </p:cNvPr>
            <p:cNvSpPr/>
            <p:nvPr/>
          </p:nvSpPr>
          <p:spPr>
            <a:xfrm>
              <a:off x="1067451" y="2270449"/>
              <a:ext cx="21904" cy="325319"/>
            </a:xfrm>
            <a:custGeom>
              <a:avLst/>
              <a:gdLst>
                <a:gd name="connsiteX0" fmla="*/ 11061 w 21904"/>
                <a:gd name="connsiteY0" fmla="*/ 325320 h 325319"/>
                <a:gd name="connsiteX1" fmla="*/ 21905 w 21904"/>
                <a:gd name="connsiteY1" fmla="*/ 325320 h 325319"/>
                <a:gd name="connsiteX2" fmla="*/ 19736 w 21904"/>
                <a:gd name="connsiteY2" fmla="*/ 262099 h 325319"/>
                <a:gd name="connsiteX3" fmla="*/ 8892 w 21904"/>
                <a:gd name="connsiteY3" fmla="*/ 262099 h 325319"/>
                <a:gd name="connsiteX4" fmla="*/ 6940 w 21904"/>
                <a:gd name="connsiteY4" fmla="*/ 200722 h 325319"/>
                <a:gd name="connsiteX5" fmla="*/ 17784 w 21904"/>
                <a:gd name="connsiteY5" fmla="*/ 200722 h 325319"/>
                <a:gd name="connsiteX6" fmla="*/ 10844 w 21904"/>
                <a:gd name="connsiteY6" fmla="*/ 0 h 325319"/>
                <a:gd name="connsiteX7" fmla="*/ 0 w 21904"/>
                <a:gd name="connsiteY7" fmla="*/ 0 h 3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4" h="325319">
                  <a:moveTo>
                    <a:pt x="11061" y="325320"/>
                  </a:moveTo>
                  <a:lnTo>
                    <a:pt x="21905" y="325320"/>
                  </a:lnTo>
                  <a:lnTo>
                    <a:pt x="19736" y="262099"/>
                  </a:lnTo>
                  <a:lnTo>
                    <a:pt x="8892" y="262099"/>
                  </a:lnTo>
                  <a:close/>
                  <a:moveTo>
                    <a:pt x="6940" y="200722"/>
                  </a:moveTo>
                  <a:lnTo>
                    <a:pt x="17784" y="200722"/>
                  </a:lnTo>
                  <a:lnTo>
                    <a:pt x="108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BBAA489-C36C-557C-D964-9F1982121DD8}"/>
                </a:ext>
              </a:extLst>
            </p:cNvPr>
            <p:cNvSpPr/>
            <p:nvPr/>
          </p:nvSpPr>
          <p:spPr>
            <a:xfrm>
              <a:off x="1096615" y="1886677"/>
              <a:ext cx="3074500" cy="2314545"/>
            </a:xfrm>
            <a:custGeom>
              <a:avLst/>
              <a:gdLst>
                <a:gd name="connsiteX0" fmla="*/ 2943498 w 3074500"/>
                <a:gd name="connsiteY0" fmla="*/ 2314543 h 2314545"/>
                <a:gd name="connsiteX1" fmla="*/ 210814 w 3074500"/>
                <a:gd name="connsiteY1" fmla="*/ 2314543 h 2314545"/>
                <a:gd name="connsiteX2" fmla="*/ 70601 w 3074500"/>
                <a:gd name="connsiteY2" fmla="*/ 2178993 h 2314545"/>
                <a:gd name="connsiteX3" fmla="*/ 115 w 3074500"/>
                <a:gd name="connsiteY3" fmla="*/ 135553 h 2314545"/>
                <a:gd name="connsiteX4" fmla="*/ 124705 w 3074500"/>
                <a:gd name="connsiteY4" fmla="*/ 114 h 2314545"/>
                <a:gd name="connsiteX5" fmla="*/ 131002 w 3074500"/>
                <a:gd name="connsiteY5" fmla="*/ 3 h 2314545"/>
                <a:gd name="connsiteX6" fmla="*/ 2863687 w 3074500"/>
                <a:gd name="connsiteY6" fmla="*/ 3 h 2314545"/>
                <a:gd name="connsiteX7" fmla="*/ 3003900 w 3074500"/>
                <a:gd name="connsiteY7" fmla="*/ 135553 h 2314545"/>
                <a:gd name="connsiteX8" fmla="*/ 3074385 w 3074500"/>
                <a:gd name="connsiteY8" fmla="*/ 2178993 h 2314545"/>
                <a:gd name="connsiteX9" fmla="*/ 2949799 w 3074500"/>
                <a:gd name="connsiteY9" fmla="*/ 2314435 h 2314545"/>
                <a:gd name="connsiteX10" fmla="*/ 2943498 w 3074500"/>
                <a:gd name="connsiteY10" fmla="*/ 2314543 h 2314545"/>
                <a:gd name="connsiteX11" fmla="*/ 131328 w 3074500"/>
                <a:gd name="connsiteY11" fmla="*/ 10847 h 2314545"/>
                <a:gd name="connsiteX12" fmla="*/ 10842 w 3074500"/>
                <a:gd name="connsiteY12" fmla="*/ 128916 h 2314545"/>
                <a:gd name="connsiteX13" fmla="*/ 10959 w 3074500"/>
                <a:gd name="connsiteY13" fmla="*/ 135553 h 2314545"/>
                <a:gd name="connsiteX14" fmla="*/ 81445 w 3074500"/>
                <a:gd name="connsiteY14" fmla="*/ 2178993 h 2314545"/>
                <a:gd name="connsiteX15" fmla="*/ 210380 w 3074500"/>
                <a:gd name="connsiteY15" fmla="*/ 2303699 h 2314545"/>
                <a:gd name="connsiteX16" fmla="*/ 2943065 w 3074500"/>
                <a:gd name="connsiteY16" fmla="*/ 2303699 h 2314545"/>
                <a:gd name="connsiteX17" fmla="*/ 3063639 w 3074500"/>
                <a:gd name="connsiteY17" fmla="*/ 2184405 h 2314545"/>
                <a:gd name="connsiteX18" fmla="*/ 3063541 w 3074500"/>
                <a:gd name="connsiteY18" fmla="*/ 2178993 h 2314545"/>
                <a:gd name="connsiteX19" fmla="*/ 2993056 w 3074500"/>
                <a:gd name="connsiteY19" fmla="*/ 135553 h 2314545"/>
                <a:gd name="connsiteX20" fmla="*/ 2864012 w 3074500"/>
                <a:gd name="connsiteY20" fmla="*/ 10847 h 231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74500" h="2314545">
                  <a:moveTo>
                    <a:pt x="2943498" y="2314543"/>
                  </a:moveTo>
                  <a:lnTo>
                    <a:pt x="210814" y="2314543"/>
                  </a:lnTo>
                  <a:cubicBezTo>
                    <a:pt x="135320" y="2314196"/>
                    <a:pt x="73504" y="2254435"/>
                    <a:pt x="70601" y="2178993"/>
                  </a:cubicBezTo>
                  <a:lnTo>
                    <a:pt x="115" y="135553"/>
                  </a:lnTo>
                  <a:cubicBezTo>
                    <a:pt x="-2881" y="63744"/>
                    <a:pt x="52899" y="3110"/>
                    <a:pt x="124705" y="114"/>
                  </a:cubicBezTo>
                  <a:cubicBezTo>
                    <a:pt x="126803" y="26"/>
                    <a:pt x="128903" y="-11"/>
                    <a:pt x="131002" y="3"/>
                  </a:cubicBezTo>
                  <a:lnTo>
                    <a:pt x="2863687" y="3"/>
                  </a:lnTo>
                  <a:cubicBezTo>
                    <a:pt x="2939183" y="353"/>
                    <a:pt x="3000993" y="60111"/>
                    <a:pt x="3003900" y="135553"/>
                  </a:cubicBezTo>
                  <a:lnTo>
                    <a:pt x="3074385" y="2178993"/>
                  </a:lnTo>
                  <a:cubicBezTo>
                    <a:pt x="3077378" y="2250802"/>
                    <a:pt x="3021597" y="2311442"/>
                    <a:pt x="2949799" y="2314435"/>
                  </a:cubicBezTo>
                  <a:cubicBezTo>
                    <a:pt x="2947695" y="2314522"/>
                    <a:pt x="2945602" y="2314554"/>
                    <a:pt x="2943498" y="2314543"/>
                  </a:cubicBezTo>
                  <a:close/>
                  <a:moveTo>
                    <a:pt x="131328" y="10847"/>
                  </a:moveTo>
                  <a:cubicBezTo>
                    <a:pt x="65452" y="10180"/>
                    <a:pt x="11509" y="63039"/>
                    <a:pt x="10842" y="128916"/>
                  </a:cubicBezTo>
                  <a:cubicBezTo>
                    <a:pt x="10819" y="131128"/>
                    <a:pt x="10858" y="133341"/>
                    <a:pt x="10959" y="135553"/>
                  </a:cubicBezTo>
                  <a:lnTo>
                    <a:pt x="81445" y="2178993"/>
                  </a:lnTo>
                  <a:cubicBezTo>
                    <a:pt x="84332" y="2248276"/>
                    <a:pt x="141041" y="2303125"/>
                    <a:pt x="210380" y="2303699"/>
                  </a:cubicBezTo>
                  <a:lnTo>
                    <a:pt x="2943065" y="2303699"/>
                  </a:lnTo>
                  <a:cubicBezTo>
                    <a:pt x="3009300" y="2304046"/>
                    <a:pt x="3063281" y="2250640"/>
                    <a:pt x="3063639" y="2184405"/>
                  </a:cubicBezTo>
                  <a:cubicBezTo>
                    <a:pt x="3063639" y="2182605"/>
                    <a:pt x="3063617" y="2180794"/>
                    <a:pt x="3063541" y="2178993"/>
                  </a:cubicBezTo>
                  <a:lnTo>
                    <a:pt x="2993056" y="135553"/>
                  </a:lnTo>
                  <a:cubicBezTo>
                    <a:pt x="2990171" y="66227"/>
                    <a:pt x="2933392" y="11365"/>
                    <a:pt x="2864012" y="10847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3B5F16BE-B137-0C47-C44C-3DC227F1878D}"/>
                </a:ext>
              </a:extLst>
            </p:cNvPr>
            <p:cNvSpPr/>
            <p:nvPr/>
          </p:nvSpPr>
          <p:spPr>
            <a:xfrm>
              <a:off x="2447891" y="2309704"/>
              <a:ext cx="733993" cy="1252148"/>
            </a:xfrm>
            <a:custGeom>
              <a:avLst/>
              <a:gdLst>
                <a:gd name="connsiteX0" fmla="*/ 376069 w 733993"/>
                <a:gd name="connsiteY0" fmla="*/ 0 h 1252148"/>
                <a:gd name="connsiteX1" fmla="*/ 0 w 733993"/>
                <a:gd name="connsiteY1" fmla="*/ 1197502 h 1252148"/>
                <a:gd name="connsiteX2" fmla="*/ 274787 w 733993"/>
                <a:gd name="connsiteY2" fmla="*/ 1251179 h 1252148"/>
                <a:gd name="connsiteX3" fmla="*/ 326729 w 733993"/>
                <a:gd name="connsiteY3" fmla="*/ 1225370 h 1252148"/>
                <a:gd name="connsiteX4" fmla="*/ 548272 w 733993"/>
                <a:gd name="connsiteY4" fmla="*/ 936704 h 1252148"/>
                <a:gd name="connsiteX5" fmla="*/ 726764 w 733993"/>
                <a:gd name="connsiteY5" fmla="*/ 617457 h 1252148"/>
                <a:gd name="connsiteX6" fmla="*/ 376069 w 733993"/>
                <a:gd name="connsiteY6" fmla="*/ 0 h 1252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993" h="1252148">
                  <a:moveTo>
                    <a:pt x="376069" y="0"/>
                  </a:moveTo>
                  <a:lnTo>
                    <a:pt x="0" y="1197502"/>
                  </a:lnTo>
                  <a:lnTo>
                    <a:pt x="274787" y="1251179"/>
                  </a:lnTo>
                  <a:cubicBezTo>
                    <a:pt x="295976" y="1255538"/>
                    <a:pt x="317403" y="1244890"/>
                    <a:pt x="326729" y="1225370"/>
                  </a:cubicBezTo>
                  <a:cubicBezTo>
                    <a:pt x="379561" y="1114708"/>
                    <a:pt x="455035" y="1016363"/>
                    <a:pt x="548272" y="936704"/>
                  </a:cubicBezTo>
                  <a:cubicBezTo>
                    <a:pt x="643873" y="854929"/>
                    <a:pt x="707169" y="741729"/>
                    <a:pt x="726764" y="617457"/>
                  </a:cubicBezTo>
                  <a:cubicBezTo>
                    <a:pt x="769706" y="354707"/>
                    <a:pt x="617348" y="99656"/>
                    <a:pt x="376069" y="0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3B12B9A2-F079-B665-C1E3-9EFB4B322401}"/>
                </a:ext>
              </a:extLst>
            </p:cNvPr>
            <p:cNvSpPr/>
            <p:nvPr/>
          </p:nvSpPr>
          <p:spPr>
            <a:xfrm>
              <a:off x="2356042" y="3568040"/>
              <a:ext cx="373936" cy="279500"/>
            </a:xfrm>
            <a:custGeom>
              <a:avLst/>
              <a:gdLst>
                <a:gd name="connsiteX0" fmla="*/ 233471 w 373936"/>
                <a:gd name="connsiteY0" fmla="*/ 277064 h 279500"/>
                <a:gd name="connsiteX1" fmla="*/ 371710 w 373936"/>
                <a:gd name="connsiteY1" fmla="*/ 186115 h 279500"/>
                <a:gd name="connsiteX2" fmla="*/ 372599 w 373936"/>
                <a:gd name="connsiteY2" fmla="*/ 181311 h 279500"/>
                <a:gd name="connsiteX3" fmla="*/ 372599 w 373936"/>
                <a:gd name="connsiteY3" fmla="*/ 181311 h 279500"/>
                <a:gd name="connsiteX4" fmla="*/ 271967 w 373936"/>
                <a:gd name="connsiteY4" fmla="*/ 38821 h 279500"/>
                <a:gd name="connsiteX5" fmla="*/ 72763 w 373936"/>
                <a:gd name="connsiteY5" fmla="*/ 0 h 279500"/>
                <a:gd name="connsiteX6" fmla="*/ 0 w 373936"/>
                <a:gd name="connsiteY6" fmla="*/ 231519 h 2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936" h="279500">
                  <a:moveTo>
                    <a:pt x="233471" y="277064"/>
                  </a:moveTo>
                  <a:cubicBezTo>
                    <a:pt x="296757" y="290120"/>
                    <a:pt x="358654" y="249412"/>
                    <a:pt x="371710" y="186115"/>
                  </a:cubicBezTo>
                  <a:cubicBezTo>
                    <a:pt x="372035" y="184521"/>
                    <a:pt x="372339" y="182916"/>
                    <a:pt x="372599" y="181311"/>
                  </a:cubicBezTo>
                  <a:lnTo>
                    <a:pt x="372599" y="181311"/>
                  </a:lnTo>
                  <a:cubicBezTo>
                    <a:pt x="382316" y="114599"/>
                    <a:pt x="338083" y="51964"/>
                    <a:pt x="271967" y="38821"/>
                  </a:cubicBezTo>
                  <a:lnTo>
                    <a:pt x="72763" y="0"/>
                  </a:lnTo>
                  <a:lnTo>
                    <a:pt x="0" y="231519"/>
                  </a:ln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F9B6323C-6068-5377-371F-75760A2BE3E9}"/>
                </a:ext>
              </a:extLst>
            </p:cNvPr>
            <p:cNvSpPr/>
            <p:nvPr/>
          </p:nvSpPr>
          <p:spPr>
            <a:xfrm>
              <a:off x="3583183" y="3365856"/>
              <a:ext cx="176545" cy="186026"/>
            </a:xfrm>
            <a:custGeom>
              <a:avLst/>
              <a:gdLst>
                <a:gd name="connsiteX0" fmla="*/ 101898 w 176545"/>
                <a:gd name="connsiteY0" fmla="*/ 186027 h 186026"/>
                <a:gd name="connsiteX1" fmla="*/ 47678 w 176545"/>
                <a:gd name="connsiteY1" fmla="*/ 157398 h 186026"/>
                <a:gd name="connsiteX2" fmla="*/ 7772 w 176545"/>
                <a:gd name="connsiteY2" fmla="*/ 98082 h 186026"/>
                <a:gd name="connsiteX3" fmla="*/ 37593 w 176545"/>
                <a:gd name="connsiteY3" fmla="*/ 10246 h 186026"/>
                <a:gd name="connsiteX4" fmla="*/ 156010 w 176545"/>
                <a:gd name="connsiteY4" fmla="*/ 21089 h 186026"/>
                <a:gd name="connsiteX5" fmla="*/ 173251 w 176545"/>
                <a:gd name="connsiteY5" fmla="*/ 89515 h 186026"/>
                <a:gd name="connsiteX6" fmla="*/ 173251 w 176545"/>
                <a:gd name="connsiteY6" fmla="*/ 89515 h 186026"/>
                <a:gd name="connsiteX7" fmla="*/ 171733 w 176545"/>
                <a:gd name="connsiteY7" fmla="*/ 95046 h 186026"/>
                <a:gd name="connsiteX8" fmla="*/ 145166 w 176545"/>
                <a:gd name="connsiteY8" fmla="*/ 161302 h 186026"/>
                <a:gd name="connsiteX9" fmla="*/ 107212 w 176545"/>
                <a:gd name="connsiteY9" fmla="*/ 185918 h 186026"/>
                <a:gd name="connsiteX10" fmla="*/ 91054 w 176545"/>
                <a:gd name="connsiteY10" fmla="*/ 10679 h 186026"/>
                <a:gd name="connsiteX11" fmla="*/ 42798 w 176545"/>
                <a:gd name="connsiteY11" fmla="*/ 20222 h 186026"/>
                <a:gd name="connsiteX12" fmla="*/ 18183 w 176545"/>
                <a:gd name="connsiteY12" fmla="*/ 93961 h 186026"/>
                <a:gd name="connsiteX13" fmla="*/ 55920 w 176545"/>
                <a:gd name="connsiteY13" fmla="*/ 150024 h 186026"/>
                <a:gd name="connsiteX14" fmla="*/ 106128 w 176545"/>
                <a:gd name="connsiteY14" fmla="*/ 174857 h 186026"/>
                <a:gd name="connsiteX15" fmla="*/ 136816 w 176545"/>
                <a:gd name="connsiteY15" fmla="*/ 154579 h 186026"/>
                <a:gd name="connsiteX16" fmla="*/ 161757 w 176545"/>
                <a:gd name="connsiteY16" fmla="*/ 91684 h 186026"/>
                <a:gd name="connsiteX17" fmla="*/ 163275 w 176545"/>
                <a:gd name="connsiteY17" fmla="*/ 86153 h 186026"/>
                <a:gd name="connsiteX18" fmla="*/ 149720 w 176545"/>
                <a:gd name="connsiteY18" fmla="*/ 28897 h 186026"/>
                <a:gd name="connsiteX19" fmla="*/ 90729 w 176545"/>
                <a:gd name="connsiteY19" fmla="*/ 10679 h 18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545" h="186026">
                  <a:moveTo>
                    <a:pt x="101898" y="186027"/>
                  </a:moveTo>
                  <a:cubicBezTo>
                    <a:pt x="80210" y="186027"/>
                    <a:pt x="60691" y="170737"/>
                    <a:pt x="47678" y="157398"/>
                  </a:cubicBezTo>
                  <a:cubicBezTo>
                    <a:pt x="31055" y="140070"/>
                    <a:pt x="17554" y="120008"/>
                    <a:pt x="7772" y="98082"/>
                  </a:cubicBezTo>
                  <a:cubicBezTo>
                    <a:pt x="-9253" y="59803"/>
                    <a:pt x="2133" y="26186"/>
                    <a:pt x="37593" y="10246"/>
                  </a:cubicBezTo>
                  <a:cubicBezTo>
                    <a:pt x="71210" y="-4719"/>
                    <a:pt x="126080" y="-5044"/>
                    <a:pt x="156010" y="21089"/>
                  </a:cubicBezTo>
                  <a:cubicBezTo>
                    <a:pt x="169239" y="32476"/>
                    <a:pt x="183011" y="53621"/>
                    <a:pt x="173251" y="89515"/>
                  </a:cubicBezTo>
                  <a:lnTo>
                    <a:pt x="173251" y="89515"/>
                  </a:lnTo>
                  <a:lnTo>
                    <a:pt x="171733" y="95046"/>
                  </a:lnTo>
                  <a:cubicBezTo>
                    <a:pt x="166951" y="118555"/>
                    <a:pt x="157951" y="141002"/>
                    <a:pt x="145166" y="161302"/>
                  </a:cubicBezTo>
                  <a:cubicBezTo>
                    <a:pt x="136556" y="174489"/>
                    <a:pt x="122773" y="183435"/>
                    <a:pt x="107212" y="185918"/>
                  </a:cubicBezTo>
                  <a:close/>
                  <a:moveTo>
                    <a:pt x="91054" y="10679"/>
                  </a:moveTo>
                  <a:cubicBezTo>
                    <a:pt x="74484" y="10538"/>
                    <a:pt x="58067" y="13781"/>
                    <a:pt x="42798" y="20222"/>
                  </a:cubicBezTo>
                  <a:cubicBezTo>
                    <a:pt x="12869" y="33669"/>
                    <a:pt x="3652" y="61212"/>
                    <a:pt x="18183" y="93961"/>
                  </a:cubicBezTo>
                  <a:cubicBezTo>
                    <a:pt x="27454" y="114673"/>
                    <a:pt x="40218" y="133639"/>
                    <a:pt x="55920" y="150024"/>
                  </a:cubicBezTo>
                  <a:cubicBezTo>
                    <a:pt x="68065" y="162712"/>
                    <a:pt x="86717" y="177243"/>
                    <a:pt x="106128" y="174857"/>
                  </a:cubicBezTo>
                  <a:cubicBezTo>
                    <a:pt x="118750" y="172699"/>
                    <a:pt x="129886" y="165347"/>
                    <a:pt x="136816" y="154579"/>
                  </a:cubicBezTo>
                  <a:cubicBezTo>
                    <a:pt x="148788" y="135255"/>
                    <a:pt x="157235" y="113958"/>
                    <a:pt x="161757" y="91684"/>
                  </a:cubicBezTo>
                  <a:lnTo>
                    <a:pt x="163275" y="86153"/>
                  </a:lnTo>
                  <a:cubicBezTo>
                    <a:pt x="169890" y="61646"/>
                    <a:pt x="165336" y="42777"/>
                    <a:pt x="149720" y="28897"/>
                  </a:cubicBezTo>
                  <a:cubicBezTo>
                    <a:pt x="132793" y="16112"/>
                    <a:pt x="111918" y="9660"/>
                    <a:pt x="90729" y="10679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782B521-2412-53C9-A494-A7F0CA9B85ED}"/>
                </a:ext>
              </a:extLst>
            </p:cNvPr>
            <p:cNvSpPr/>
            <p:nvPr/>
          </p:nvSpPr>
          <p:spPr>
            <a:xfrm>
              <a:off x="2052177" y="2201284"/>
              <a:ext cx="763324" cy="1253761"/>
            </a:xfrm>
            <a:custGeom>
              <a:avLst/>
              <a:gdLst>
                <a:gd name="connsiteX0" fmla="*/ 384002 w 763324"/>
                <a:gd name="connsiteY0" fmla="*/ 1253762 h 1253761"/>
                <a:gd name="connsiteX1" fmla="*/ 237500 w 763324"/>
                <a:gd name="connsiteY1" fmla="*/ 1225242 h 1253761"/>
                <a:gd name="connsiteX2" fmla="*/ 191739 w 763324"/>
                <a:gd name="connsiteY2" fmla="*/ 1176010 h 1253761"/>
                <a:gd name="connsiteX3" fmla="*/ 72455 w 763324"/>
                <a:gd name="connsiteY3" fmla="*/ 818701 h 1253761"/>
                <a:gd name="connsiteX4" fmla="*/ 12813 w 763324"/>
                <a:gd name="connsiteY4" fmla="*/ 421594 h 1253761"/>
                <a:gd name="connsiteX5" fmla="*/ 641113 w 763324"/>
                <a:gd name="connsiteY5" fmla="*/ 9523 h 1253761"/>
                <a:gd name="connsiteX6" fmla="*/ 758012 w 763324"/>
                <a:gd name="connsiteY6" fmla="*/ 43790 h 1253761"/>
                <a:gd name="connsiteX7" fmla="*/ 763325 w 763324"/>
                <a:gd name="connsiteY7" fmla="*/ 45958 h 1253761"/>
                <a:gd name="connsiteX8" fmla="*/ 761590 w 763324"/>
                <a:gd name="connsiteY8" fmla="*/ 51380 h 1253761"/>
                <a:gd name="connsiteX9" fmla="*/ 537228 w 763324"/>
                <a:gd name="connsiteY9" fmla="*/ 12017 h 1253761"/>
                <a:gd name="connsiteX10" fmla="*/ 24633 w 763324"/>
                <a:gd name="connsiteY10" fmla="*/ 424956 h 1253761"/>
                <a:gd name="connsiteX11" fmla="*/ 83082 w 763324"/>
                <a:gd name="connsiteY11" fmla="*/ 813387 h 1253761"/>
                <a:gd name="connsiteX12" fmla="*/ 204209 w 763324"/>
                <a:gd name="connsiteY12" fmla="*/ 1174926 h 1253761"/>
                <a:gd name="connsiteX13" fmla="*/ 239886 w 763324"/>
                <a:gd name="connsiteY13" fmla="*/ 1213314 h 1253761"/>
                <a:gd name="connsiteX14" fmla="*/ 375978 w 763324"/>
                <a:gd name="connsiteY14" fmla="*/ 1239773 h 1253761"/>
                <a:gd name="connsiteX15" fmla="*/ 748794 w 763324"/>
                <a:gd name="connsiteY15" fmla="*/ 52573 h 1253761"/>
                <a:gd name="connsiteX16" fmla="*/ 639812 w 763324"/>
                <a:gd name="connsiteY16" fmla="*/ 21234 h 1253761"/>
                <a:gd name="connsiteX17" fmla="*/ 639812 w 763324"/>
                <a:gd name="connsiteY17" fmla="*/ 21234 h 1253761"/>
                <a:gd name="connsiteX18" fmla="*/ 537228 w 763324"/>
                <a:gd name="connsiteY18" fmla="*/ 12017 h 125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3324" h="1253761">
                  <a:moveTo>
                    <a:pt x="384002" y="1253762"/>
                  </a:moveTo>
                  <a:lnTo>
                    <a:pt x="237500" y="1225242"/>
                  </a:lnTo>
                  <a:cubicBezTo>
                    <a:pt x="213329" y="1220243"/>
                    <a:pt x="194959" y="1200485"/>
                    <a:pt x="191739" y="1176010"/>
                  </a:cubicBezTo>
                  <a:cubicBezTo>
                    <a:pt x="175516" y="1050296"/>
                    <a:pt x="135003" y="928941"/>
                    <a:pt x="72455" y="818701"/>
                  </a:cubicBezTo>
                  <a:cubicBezTo>
                    <a:pt x="4777" y="698051"/>
                    <a:pt x="-16433" y="556808"/>
                    <a:pt x="12813" y="421594"/>
                  </a:cubicBezTo>
                  <a:cubicBezTo>
                    <a:pt x="76033" y="133144"/>
                    <a:pt x="346157" y="-44047"/>
                    <a:pt x="641113" y="9523"/>
                  </a:cubicBezTo>
                  <a:cubicBezTo>
                    <a:pt x="681171" y="16821"/>
                    <a:pt x="720350" y="28304"/>
                    <a:pt x="758012" y="43790"/>
                  </a:cubicBezTo>
                  <a:lnTo>
                    <a:pt x="763325" y="45958"/>
                  </a:lnTo>
                  <a:lnTo>
                    <a:pt x="761590" y="51380"/>
                  </a:lnTo>
                  <a:close/>
                  <a:moveTo>
                    <a:pt x="537228" y="12017"/>
                  </a:moveTo>
                  <a:cubicBezTo>
                    <a:pt x="289671" y="9588"/>
                    <a:pt x="74960" y="182560"/>
                    <a:pt x="24633" y="424956"/>
                  </a:cubicBezTo>
                  <a:cubicBezTo>
                    <a:pt x="-3963" y="557231"/>
                    <a:pt x="16836" y="695383"/>
                    <a:pt x="83082" y="813387"/>
                  </a:cubicBezTo>
                  <a:cubicBezTo>
                    <a:pt x="146487" y="924918"/>
                    <a:pt x="187629" y="1047704"/>
                    <a:pt x="204209" y="1174926"/>
                  </a:cubicBezTo>
                  <a:cubicBezTo>
                    <a:pt x="206714" y="1194011"/>
                    <a:pt x="221039" y="1209421"/>
                    <a:pt x="239886" y="1213314"/>
                  </a:cubicBezTo>
                  <a:lnTo>
                    <a:pt x="375978" y="1239773"/>
                  </a:lnTo>
                  <a:lnTo>
                    <a:pt x="748794" y="52573"/>
                  </a:lnTo>
                  <a:cubicBezTo>
                    <a:pt x="713595" y="38530"/>
                    <a:pt x="677094" y="28033"/>
                    <a:pt x="639812" y="21234"/>
                  </a:cubicBezTo>
                  <a:lnTo>
                    <a:pt x="639812" y="21234"/>
                  </a:lnTo>
                  <a:cubicBezTo>
                    <a:pt x="605957" y="15118"/>
                    <a:pt x="571625" y="12038"/>
                    <a:pt x="537228" y="12017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1E7C2FC1-97FD-2BFF-1341-9DC9B83D8D23}"/>
                </a:ext>
              </a:extLst>
            </p:cNvPr>
            <p:cNvSpPr/>
            <p:nvPr/>
          </p:nvSpPr>
          <p:spPr>
            <a:xfrm>
              <a:off x="2819406" y="2017459"/>
              <a:ext cx="66907" cy="180443"/>
            </a:xfrm>
            <a:custGeom>
              <a:avLst/>
              <a:gdLst>
                <a:gd name="connsiteX0" fmla="*/ 11603 w 66907"/>
                <a:gd name="connsiteY0" fmla="*/ 180444 h 180443"/>
                <a:gd name="connsiteX1" fmla="*/ 0 w 66907"/>
                <a:gd name="connsiteY1" fmla="*/ 176432 h 180443"/>
                <a:gd name="connsiteX2" fmla="*/ 55413 w 66907"/>
                <a:gd name="connsiteY2" fmla="*/ 0 h 180443"/>
                <a:gd name="connsiteX3" fmla="*/ 66907 w 66907"/>
                <a:gd name="connsiteY3" fmla="*/ 4012 h 180443"/>
                <a:gd name="connsiteX4" fmla="*/ 11603 w 66907"/>
                <a:gd name="connsiteY4" fmla="*/ 180444 h 18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7" h="180443">
                  <a:moveTo>
                    <a:pt x="11603" y="180444"/>
                  </a:moveTo>
                  <a:lnTo>
                    <a:pt x="0" y="176432"/>
                  </a:lnTo>
                  <a:lnTo>
                    <a:pt x="55413" y="0"/>
                  </a:lnTo>
                  <a:lnTo>
                    <a:pt x="66907" y="4012"/>
                  </a:lnTo>
                  <a:lnTo>
                    <a:pt x="11603" y="180444"/>
                  </a:ln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9CB855C4-178A-41A1-AB8F-181783808EEA}"/>
                </a:ext>
              </a:extLst>
            </p:cNvPr>
            <p:cNvSpPr/>
            <p:nvPr/>
          </p:nvSpPr>
          <p:spPr>
            <a:xfrm>
              <a:off x="2870806" y="2195083"/>
              <a:ext cx="44134" cy="31555"/>
            </a:xfrm>
            <a:custGeom>
              <a:avLst/>
              <a:gdLst>
                <a:gd name="connsiteX0" fmla="*/ 6073 w 44134"/>
                <a:gd name="connsiteY0" fmla="*/ 31556 h 31555"/>
                <a:gd name="connsiteX1" fmla="*/ 0 w 44134"/>
                <a:gd name="connsiteY1" fmla="*/ 20929 h 31555"/>
                <a:gd name="connsiteX2" fmla="*/ 37954 w 44134"/>
                <a:gd name="connsiteY2" fmla="*/ 0 h 31555"/>
                <a:gd name="connsiteX3" fmla="*/ 44135 w 44134"/>
                <a:gd name="connsiteY3" fmla="*/ 10627 h 31555"/>
                <a:gd name="connsiteX4" fmla="*/ 6073 w 44134"/>
                <a:gd name="connsiteY4" fmla="*/ 31556 h 3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4" h="31555">
                  <a:moveTo>
                    <a:pt x="6073" y="31556"/>
                  </a:moveTo>
                  <a:lnTo>
                    <a:pt x="0" y="20929"/>
                  </a:lnTo>
                  <a:lnTo>
                    <a:pt x="37954" y="0"/>
                  </a:lnTo>
                  <a:lnTo>
                    <a:pt x="44135" y="10627"/>
                  </a:lnTo>
                  <a:lnTo>
                    <a:pt x="6073" y="31556"/>
                  </a:ln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1B132E36-F0E3-F250-2D62-A6B05CDC6537}"/>
                </a:ext>
              </a:extLst>
            </p:cNvPr>
            <p:cNvSpPr/>
            <p:nvPr/>
          </p:nvSpPr>
          <p:spPr>
            <a:xfrm>
              <a:off x="2282737" y="3781884"/>
              <a:ext cx="49557" cy="124814"/>
            </a:xfrm>
            <a:custGeom>
              <a:avLst/>
              <a:gdLst>
                <a:gd name="connsiteX0" fmla="*/ 11603 w 49557"/>
                <a:gd name="connsiteY0" fmla="*/ 124814 h 124814"/>
                <a:gd name="connsiteX1" fmla="*/ 0 w 49557"/>
                <a:gd name="connsiteY1" fmla="*/ 120802 h 124814"/>
                <a:gd name="connsiteX2" fmla="*/ 37954 w 49557"/>
                <a:gd name="connsiteY2" fmla="*/ 0 h 124814"/>
                <a:gd name="connsiteX3" fmla="*/ 49557 w 49557"/>
                <a:gd name="connsiteY3" fmla="*/ 4012 h 124814"/>
                <a:gd name="connsiteX4" fmla="*/ 11603 w 49557"/>
                <a:gd name="connsiteY4" fmla="*/ 124814 h 12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57" h="124814">
                  <a:moveTo>
                    <a:pt x="11603" y="124814"/>
                  </a:moveTo>
                  <a:lnTo>
                    <a:pt x="0" y="120802"/>
                  </a:lnTo>
                  <a:lnTo>
                    <a:pt x="37954" y="0"/>
                  </a:lnTo>
                  <a:lnTo>
                    <a:pt x="49557" y="4012"/>
                  </a:lnTo>
                  <a:lnTo>
                    <a:pt x="11603" y="124814"/>
                  </a:ln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8894E8E-C11C-007F-796A-FF6C559467B9}"/>
                </a:ext>
              </a:extLst>
            </p:cNvPr>
            <p:cNvSpPr/>
            <p:nvPr/>
          </p:nvSpPr>
          <p:spPr>
            <a:xfrm>
              <a:off x="2218771" y="3491163"/>
              <a:ext cx="201900" cy="256236"/>
            </a:xfrm>
            <a:custGeom>
              <a:avLst/>
              <a:gdLst>
                <a:gd name="connsiteX0" fmla="*/ 125559 w 201900"/>
                <a:gd name="connsiteY0" fmla="*/ 256237 h 256236"/>
                <a:gd name="connsiteX1" fmla="*/ 107233 w 201900"/>
                <a:gd name="connsiteY1" fmla="*/ 252658 h 256236"/>
                <a:gd name="connsiteX2" fmla="*/ 24276 w 201900"/>
                <a:gd name="connsiteY2" fmla="*/ 198438 h 256236"/>
                <a:gd name="connsiteX3" fmla="*/ 1612 w 201900"/>
                <a:gd name="connsiteY3" fmla="*/ 102903 h 256236"/>
                <a:gd name="connsiteX4" fmla="*/ 1612 w 201900"/>
                <a:gd name="connsiteY4" fmla="*/ 102903 h 256236"/>
                <a:gd name="connsiteX5" fmla="*/ 142411 w 201900"/>
                <a:gd name="connsiteY5" fmla="*/ 1620 h 256236"/>
                <a:gd name="connsiteX6" fmla="*/ 147681 w 201900"/>
                <a:gd name="connsiteY6" fmla="*/ 2596 h 256236"/>
                <a:gd name="connsiteX7" fmla="*/ 201901 w 201900"/>
                <a:gd name="connsiteY7" fmla="*/ 13440 h 256236"/>
                <a:gd name="connsiteX8" fmla="*/ 13541 w 201900"/>
                <a:gd name="connsiteY8" fmla="*/ 105397 h 256236"/>
                <a:gd name="connsiteX9" fmla="*/ 34144 w 201900"/>
                <a:gd name="connsiteY9" fmla="*/ 192149 h 256236"/>
                <a:gd name="connsiteX10" fmla="*/ 109185 w 201900"/>
                <a:gd name="connsiteY10" fmla="*/ 241164 h 256236"/>
                <a:gd name="connsiteX11" fmla="*/ 117101 w 201900"/>
                <a:gd name="connsiteY11" fmla="*/ 242682 h 256236"/>
                <a:gd name="connsiteX12" fmla="*/ 186177 w 201900"/>
                <a:gd name="connsiteY12" fmla="*/ 22766 h 256236"/>
                <a:gd name="connsiteX13" fmla="*/ 145837 w 201900"/>
                <a:gd name="connsiteY13" fmla="*/ 14850 h 256236"/>
                <a:gd name="connsiteX14" fmla="*/ 14463 w 201900"/>
                <a:gd name="connsiteY14" fmla="*/ 100875 h 256236"/>
                <a:gd name="connsiteX15" fmla="*/ 13541 w 201900"/>
                <a:gd name="connsiteY15" fmla="*/ 105831 h 25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1900" h="256236">
                  <a:moveTo>
                    <a:pt x="125559" y="256237"/>
                  </a:moveTo>
                  <a:lnTo>
                    <a:pt x="107233" y="252658"/>
                  </a:lnTo>
                  <a:cubicBezTo>
                    <a:pt x="73595" y="246022"/>
                    <a:pt x="43850" y="226589"/>
                    <a:pt x="24276" y="198438"/>
                  </a:cubicBezTo>
                  <a:cubicBezTo>
                    <a:pt x="4399" y="170841"/>
                    <a:pt x="-3755" y="136486"/>
                    <a:pt x="1612" y="102903"/>
                  </a:cubicBezTo>
                  <a:lnTo>
                    <a:pt x="1612" y="102903"/>
                  </a:lnTo>
                  <a:cubicBezTo>
                    <a:pt x="12522" y="36050"/>
                    <a:pt x="75568" y="-9289"/>
                    <a:pt x="142411" y="1620"/>
                  </a:cubicBezTo>
                  <a:cubicBezTo>
                    <a:pt x="144178" y="1902"/>
                    <a:pt x="145935" y="2227"/>
                    <a:pt x="147681" y="2596"/>
                  </a:cubicBezTo>
                  <a:lnTo>
                    <a:pt x="201901" y="13440"/>
                  </a:lnTo>
                  <a:close/>
                  <a:moveTo>
                    <a:pt x="13541" y="105397"/>
                  </a:moveTo>
                  <a:cubicBezTo>
                    <a:pt x="8628" y="135901"/>
                    <a:pt x="16046" y="167110"/>
                    <a:pt x="34144" y="192149"/>
                  </a:cubicBezTo>
                  <a:cubicBezTo>
                    <a:pt x="51907" y="217545"/>
                    <a:pt x="78789" y="235102"/>
                    <a:pt x="109185" y="241164"/>
                  </a:cubicBezTo>
                  <a:lnTo>
                    <a:pt x="117101" y="242682"/>
                  </a:lnTo>
                  <a:lnTo>
                    <a:pt x="186177" y="22766"/>
                  </a:lnTo>
                  <a:lnTo>
                    <a:pt x="145837" y="14850"/>
                  </a:lnTo>
                  <a:cubicBezTo>
                    <a:pt x="85805" y="2325"/>
                    <a:pt x="26987" y="40843"/>
                    <a:pt x="14463" y="100875"/>
                  </a:cubicBezTo>
                  <a:cubicBezTo>
                    <a:pt x="14116" y="102523"/>
                    <a:pt x="13812" y="104172"/>
                    <a:pt x="13541" y="105831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27" name="Рисунок 3">
            <a:extLst>
              <a:ext uri="{FF2B5EF4-FFF2-40B4-BE49-F238E27FC236}">
                <a16:creationId xmlns:a16="http://schemas.microsoft.com/office/drawing/2014/main" id="{063EA897-2D0A-37BF-FD22-0F2C9D7A33AB}"/>
              </a:ext>
            </a:extLst>
          </p:cNvPr>
          <p:cNvGrpSpPr/>
          <p:nvPr/>
        </p:nvGrpSpPr>
        <p:grpSpPr>
          <a:xfrm>
            <a:off x="3521071" y="2067775"/>
            <a:ext cx="1361787" cy="3261654"/>
            <a:chOff x="3571870" y="2067775"/>
            <a:chExt cx="1361787" cy="3261654"/>
          </a:xfrm>
        </p:grpSpPr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126C9A1D-0279-0531-6D88-2EEB69C526DA}"/>
                </a:ext>
              </a:extLst>
            </p:cNvPr>
            <p:cNvSpPr/>
            <p:nvPr/>
          </p:nvSpPr>
          <p:spPr>
            <a:xfrm>
              <a:off x="4111958" y="3220816"/>
              <a:ext cx="303464" cy="364516"/>
            </a:xfrm>
            <a:custGeom>
              <a:avLst/>
              <a:gdLst>
                <a:gd name="connsiteX0" fmla="*/ 18702 w 303464"/>
                <a:gd name="connsiteY0" fmla="*/ 0 h 364516"/>
                <a:gd name="connsiteX1" fmla="*/ 4280 w 303464"/>
                <a:gd name="connsiteY1" fmla="*/ 243990 h 364516"/>
                <a:gd name="connsiteX2" fmla="*/ 191013 w 303464"/>
                <a:gd name="connsiteY2" fmla="*/ 364466 h 364516"/>
                <a:gd name="connsiteX3" fmla="*/ 302381 w 303464"/>
                <a:gd name="connsiteY3" fmla="*/ 162118 h 36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464" h="364516">
                  <a:moveTo>
                    <a:pt x="18702" y="0"/>
                  </a:moveTo>
                  <a:cubicBezTo>
                    <a:pt x="16316" y="48581"/>
                    <a:pt x="-10143" y="211458"/>
                    <a:pt x="4280" y="243990"/>
                  </a:cubicBezTo>
                  <a:cubicBezTo>
                    <a:pt x="18702" y="276522"/>
                    <a:pt x="59692" y="366960"/>
                    <a:pt x="191013" y="364466"/>
                  </a:cubicBezTo>
                  <a:cubicBezTo>
                    <a:pt x="322334" y="361972"/>
                    <a:pt x="302381" y="162118"/>
                    <a:pt x="302381" y="162118"/>
                  </a:cubicBezTo>
                  <a:close/>
                </a:path>
              </a:pathLst>
            </a:custGeom>
            <a:solidFill>
              <a:srgbClr val="263238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8DCCE263-FD8F-1F61-8958-B52BBB7E7D22}"/>
                </a:ext>
              </a:extLst>
            </p:cNvPr>
            <p:cNvSpPr/>
            <p:nvPr/>
          </p:nvSpPr>
          <p:spPr>
            <a:xfrm>
              <a:off x="4111958" y="3220816"/>
              <a:ext cx="303464" cy="364516"/>
            </a:xfrm>
            <a:custGeom>
              <a:avLst/>
              <a:gdLst>
                <a:gd name="connsiteX0" fmla="*/ 18702 w 303464"/>
                <a:gd name="connsiteY0" fmla="*/ 0 h 364516"/>
                <a:gd name="connsiteX1" fmla="*/ 4280 w 303464"/>
                <a:gd name="connsiteY1" fmla="*/ 243990 h 364516"/>
                <a:gd name="connsiteX2" fmla="*/ 191013 w 303464"/>
                <a:gd name="connsiteY2" fmla="*/ 364466 h 364516"/>
                <a:gd name="connsiteX3" fmla="*/ 302381 w 303464"/>
                <a:gd name="connsiteY3" fmla="*/ 162118 h 36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464" h="364516">
                  <a:moveTo>
                    <a:pt x="18702" y="0"/>
                  </a:moveTo>
                  <a:cubicBezTo>
                    <a:pt x="16316" y="48581"/>
                    <a:pt x="-10143" y="211458"/>
                    <a:pt x="4280" y="243990"/>
                  </a:cubicBezTo>
                  <a:cubicBezTo>
                    <a:pt x="18702" y="276522"/>
                    <a:pt x="59692" y="366960"/>
                    <a:pt x="191013" y="364466"/>
                  </a:cubicBezTo>
                  <a:cubicBezTo>
                    <a:pt x="322334" y="361972"/>
                    <a:pt x="302381" y="162118"/>
                    <a:pt x="302381" y="16211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E000295C-6326-792D-D0A9-C7F6A122CAD9}"/>
                </a:ext>
              </a:extLst>
            </p:cNvPr>
            <p:cNvSpPr/>
            <p:nvPr/>
          </p:nvSpPr>
          <p:spPr>
            <a:xfrm>
              <a:off x="4544467" y="2721776"/>
              <a:ext cx="303740" cy="586117"/>
            </a:xfrm>
            <a:custGeom>
              <a:avLst/>
              <a:gdLst>
                <a:gd name="connsiteX0" fmla="*/ 0 w 303740"/>
                <a:gd name="connsiteY0" fmla="*/ 16158 h 586117"/>
                <a:gd name="connsiteX1" fmla="*/ 15290 w 303740"/>
                <a:gd name="connsiteY1" fmla="*/ 94234 h 586117"/>
                <a:gd name="connsiteX2" fmla="*/ 33942 w 303740"/>
                <a:gd name="connsiteY2" fmla="*/ 170793 h 586117"/>
                <a:gd name="connsiteX3" fmla="*/ 55630 w 303740"/>
                <a:gd name="connsiteY3" fmla="*/ 246701 h 586117"/>
                <a:gd name="connsiteX4" fmla="*/ 67233 w 303740"/>
                <a:gd name="connsiteY4" fmla="*/ 284438 h 586117"/>
                <a:gd name="connsiteX5" fmla="*/ 80679 w 303740"/>
                <a:gd name="connsiteY5" fmla="*/ 324235 h 586117"/>
                <a:gd name="connsiteX6" fmla="*/ 120260 w 303740"/>
                <a:gd name="connsiteY6" fmla="*/ 398950 h 586117"/>
                <a:gd name="connsiteX7" fmla="*/ 166021 w 303740"/>
                <a:gd name="connsiteY7" fmla="*/ 464882 h 586117"/>
                <a:gd name="connsiteX8" fmla="*/ 215145 w 303740"/>
                <a:gd name="connsiteY8" fmla="*/ 526909 h 586117"/>
                <a:gd name="connsiteX9" fmla="*/ 267630 w 303740"/>
                <a:gd name="connsiteY9" fmla="*/ 586118 h 586117"/>
                <a:gd name="connsiteX10" fmla="*/ 303740 w 303740"/>
                <a:gd name="connsiteY10" fmla="*/ 557598 h 586117"/>
                <a:gd name="connsiteX11" fmla="*/ 263075 w 303740"/>
                <a:gd name="connsiteY11" fmla="*/ 492534 h 586117"/>
                <a:gd name="connsiteX12" fmla="*/ 223494 w 303740"/>
                <a:gd name="connsiteY12" fmla="*/ 426928 h 586117"/>
                <a:gd name="connsiteX13" fmla="*/ 187059 w 303740"/>
                <a:gd name="connsiteY13" fmla="*/ 360888 h 586117"/>
                <a:gd name="connsiteX14" fmla="*/ 158648 w 303740"/>
                <a:gd name="connsiteY14" fmla="*/ 295824 h 586117"/>
                <a:gd name="connsiteX15" fmla="*/ 149647 w 303740"/>
                <a:gd name="connsiteY15" fmla="*/ 261232 h 586117"/>
                <a:gd name="connsiteX16" fmla="*/ 140647 w 303740"/>
                <a:gd name="connsiteY16" fmla="*/ 223928 h 586117"/>
                <a:gd name="connsiteX17" fmla="*/ 123405 w 303740"/>
                <a:gd name="connsiteY17" fmla="*/ 149213 h 586117"/>
                <a:gd name="connsiteX18" fmla="*/ 107355 w 303740"/>
                <a:gd name="connsiteY18" fmla="*/ 74281 h 586117"/>
                <a:gd name="connsiteX19" fmla="*/ 91957 w 303740"/>
                <a:gd name="connsiteY19" fmla="*/ 0 h 58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3740" h="586117">
                  <a:moveTo>
                    <a:pt x="0" y="16158"/>
                  </a:moveTo>
                  <a:cubicBezTo>
                    <a:pt x="4338" y="43051"/>
                    <a:pt x="9868" y="68317"/>
                    <a:pt x="15290" y="94234"/>
                  </a:cubicBezTo>
                  <a:cubicBezTo>
                    <a:pt x="20712" y="120151"/>
                    <a:pt x="27435" y="145418"/>
                    <a:pt x="33942" y="170793"/>
                  </a:cubicBezTo>
                  <a:cubicBezTo>
                    <a:pt x="40448" y="196168"/>
                    <a:pt x="47605" y="221651"/>
                    <a:pt x="55630" y="246701"/>
                  </a:cubicBezTo>
                  <a:cubicBezTo>
                    <a:pt x="59317" y="259280"/>
                    <a:pt x="63220" y="271859"/>
                    <a:pt x="67233" y="284438"/>
                  </a:cubicBezTo>
                  <a:cubicBezTo>
                    <a:pt x="71245" y="297017"/>
                    <a:pt x="74607" y="308511"/>
                    <a:pt x="80679" y="324235"/>
                  </a:cubicBezTo>
                  <a:cubicBezTo>
                    <a:pt x="91632" y="350272"/>
                    <a:pt x="104872" y="375267"/>
                    <a:pt x="120260" y="398950"/>
                  </a:cubicBezTo>
                  <a:cubicBezTo>
                    <a:pt x="134791" y="421831"/>
                    <a:pt x="150081" y="443736"/>
                    <a:pt x="166021" y="464882"/>
                  </a:cubicBezTo>
                  <a:cubicBezTo>
                    <a:pt x="181962" y="486028"/>
                    <a:pt x="198553" y="506631"/>
                    <a:pt x="215145" y="526909"/>
                  </a:cubicBezTo>
                  <a:cubicBezTo>
                    <a:pt x="231736" y="547188"/>
                    <a:pt x="249195" y="566815"/>
                    <a:pt x="267630" y="586118"/>
                  </a:cubicBezTo>
                  <a:lnTo>
                    <a:pt x="303740" y="557598"/>
                  </a:lnTo>
                  <a:cubicBezTo>
                    <a:pt x="290293" y="535910"/>
                    <a:pt x="276305" y="514222"/>
                    <a:pt x="263075" y="492534"/>
                  </a:cubicBezTo>
                  <a:cubicBezTo>
                    <a:pt x="249846" y="470846"/>
                    <a:pt x="236182" y="449158"/>
                    <a:pt x="223494" y="426928"/>
                  </a:cubicBezTo>
                  <a:cubicBezTo>
                    <a:pt x="210807" y="404698"/>
                    <a:pt x="198337" y="382901"/>
                    <a:pt x="187059" y="360888"/>
                  </a:cubicBezTo>
                  <a:cubicBezTo>
                    <a:pt x="175911" y="339970"/>
                    <a:pt x="166412" y="318217"/>
                    <a:pt x="158648" y="295824"/>
                  </a:cubicBezTo>
                  <a:cubicBezTo>
                    <a:pt x="155828" y="287040"/>
                    <a:pt x="152792" y="273377"/>
                    <a:pt x="149647" y="261232"/>
                  </a:cubicBezTo>
                  <a:lnTo>
                    <a:pt x="140647" y="223928"/>
                  </a:lnTo>
                  <a:lnTo>
                    <a:pt x="123405" y="149213"/>
                  </a:lnTo>
                  <a:cubicBezTo>
                    <a:pt x="117766" y="124272"/>
                    <a:pt x="112561" y="99223"/>
                    <a:pt x="107355" y="74281"/>
                  </a:cubicBezTo>
                  <a:cubicBezTo>
                    <a:pt x="102150" y="49340"/>
                    <a:pt x="96511" y="24074"/>
                    <a:pt x="91957" y="0"/>
                  </a:cubicBezTo>
                  <a:close/>
                </a:path>
              </a:pathLst>
            </a:custGeom>
            <a:solidFill>
              <a:srgbClr val="FFC3BD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63C996A9-E0CB-3716-1746-1862CF4AF751}"/>
                </a:ext>
              </a:extLst>
            </p:cNvPr>
            <p:cNvSpPr/>
            <p:nvPr/>
          </p:nvSpPr>
          <p:spPr>
            <a:xfrm>
              <a:off x="4791055" y="3265927"/>
              <a:ext cx="120914" cy="71787"/>
            </a:xfrm>
            <a:custGeom>
              <a:avLst/>
              <a:gdLst>
                <a:gd name="connsiteX0" fmla="*/ 44031 w 120914"/>
                <a:gd name="connsiteY0" fmla="*/ 108 h 71787"/>
                <a:gd name="connsiteX1" fmla="*/ 120915 w 120914"/>
                <a:gd name="connsiteY1" fmla="*/ 50099 h 71787"/>
                <a:gd name="connsiteX2" fmla="*/ 47284 w 120914"/>
                <a:gd name="connsiteY2" fmla="*/ 71787 h 71787"/>
                <a:gd name="connsiteX3" fmla="*/ 1305 w 120914"/>
                <a:gd name="connsiteY3" fmla="*/ 0 h 7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14" h="71787">
                  <a:moveTo>
                    <a:pt x="44031" y="108"/>
                  </a:moveTo>
                  <a:lnTo>
                    <a:pt x="120915" y="50099"/>
                  </a:lnTo>
                  <a:lnTo>
                    <a:pt x="47284" y="71787"/>
                  </a:lnTo>
                  <a:cubicBezTo>
                    <a:pt x="47284" y="71787"/>
                    <a:pt x="-9213" y="36327"/>
                    <a:pt x="1305" y="0"/>
                  </a:cubicBezTo>
                  <a:close/>
                </a:path>
              </a:pathLst>
            </a:custGeom>
            <a:solidFill>
              <a:srgbClr val="FFC3BD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: фигура 31">
              <a:extLst>
                <a:ext uri="{FF2B5EF4-FFF2-40B4-BE49-F238E27FC236}">
                  <a16:creationId xmlns:a16="http://schemas.microsoft.com/office/drawing/2014/main" id="{9B462C5C-6ABC-F66D-0984-BA7BB805C6DC}"/>
                </a:ext>
              </a:extLst>
            </p:cNvPr>
            <p:cNvSpPr/>
            <p:nvPr/>
          </p:nvSpPr>
          <p:spPr>
            <a:xfrm>
              <a:off x="4838339" y="3315484"/>
              <a:ext cx="95318" cy="68534"/>
            </a:xfrm>
            <a:custGeom>
              <a:avLst/>
              <a:gdLst>
                <a:gd name="connsiteX0" fmla="*/ 95319 w 95318"/>
                <a:gd name="connsiteY0" fmla="*/ 44460 h 68534"/>
                <a:gd name="connsiteX1" fmla="*/ 40556 w 95318"/>
                <a:gd name="connsiteY1" fmla="*/ 68534 h 68534"/>
                <a:gd name="connsiteX2" fmla="*/ 0 w 95318"/>
                <a:gd name="connsiteY2" fmla="*/ 21471 h 68534"/>
                <a:gd name="connsiteX3" fmla="*/ 73631 w 95318"/>
                <a:gd name="connsiteY3" fmla="*/ 0 h 68534"/>
                <a:gd name="connsiteX4" fmla="*/ 95319 w 95318"/>
                <a:gd name="connsiteY4" fmla="*/ 44460 h 6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318" h="68534">
                  <a:moveTo>
                    <a:pt x="95319" y="44460"/>
                  </a:moveTo>
                  <a:lnTo>
                    <a:pt x="40556" y="68534"/>
                  </a:lnTo>
                  <a:lnTo>
                    <a:pt x="0" y="21471"/>
                  </a:lnTo>
                  <a:lnTo>
                    <a:pt x="73631" y="0"/>
                  </a:lnTo>
                  <a:lnTo>
                    <a:pt x="95319" y="44460"/>
                  </a:lnTo>
                  <a:close/>
                </a:path>
              </a:pathLst>
            </a:custGeom>
            <a:solidFill>
              <a:srgbClr val="FFC3BD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9474BE3E-A773-5480-7CE8-7AD5D8FC50CF}"/>
                </a:ext>
              </a:extLst>
            </p:cNvPr>
            <p:cNvSpPr/>
            <p:nvPr/>
          </p:nvSpPr>
          <p:spPr>
            <a:xfrm>
              <a:off x="4422085" y="5218987"/>
              <a:ext cx="46656" cy="23090"/>
            </a:xfrm>
            <a:custGeom>
              <a:avLst/>
              <a:gdLst>
                <a:gd name="connsiteX0" fmla="*/ 20991 w 46656"/>
                <a:gd name="connsiteY0" fmla="*/ 23040 h 23090"/>
                <a:gd name="connsiteX1" fmla="*/ 44956 w 46656"/>
                <a:gd name="connsiteY1" fmla="*/ 19787 h 23090"/>
                <a:gd name="connsiteX2" fmla="*/ 46604 w 46656"/>
                <a:gd name="connsiteY2" fmla="*/ 17195 h 23090"/>
                <a:gd name="connsiteX3" fmla="*/ 45715 w 46656"/>
                <a:gd name="connsiteY3" fmla="*/ 15883 h 23090"/>
                <a:gd name="connsiteX4" fmla="*/ 4399 w 46656"/>
                <a:gd name="connsiteY4" fmla="*/ 810 h 23090"/>
                <a:gd name="connsiteX5" fmla="*/ 170 w 46656"/>
                <a:gd name="connsiteY5" fmla="*/ 6882 h 23090"/>
                <a:gd name="connsiteX6" fmla="*/ 3749 w 46656"/>
                <a:gd name="connsiteY6" fmla="*/ 17726 h 23090"/>
                <a:gd name="connsiteX7" fmla="*/ 20991 w 46656"/>
                <a:gd name="connsiteY7" fmla="*/ 23040 h 23090"/>
                <a:gd name="connsiteX8" fmla="*/ 38883 w 46656"/>
                <a:gd name="connsiteY8" fmla="*/ 16642 h 23090"/>
                <a:gd name="connsiteX9" fmla="*/ 6351 w 46656"/>
                <a:gd name="connsiteY9" fmla="*/ 15124 h 23090"/>
                <a:gd name="connsiteX10" fmla="*/ 4183 w 46656"/>
                <a:gd name="connsiteY10" fmla="*/ 7424 h 23090"/>
                <a:gd name="connsiteX11" fmla="*/ 6026 w 46656"/>
                <a:gd name="connsiteY11" fmla="*/ 4713 h 23090"/>
                <a:gd name="connsiteX12" fmla="*/ 38883 w 46656"/>
                <a:gd name="connsiteY12" fmla="*/ 16642 h 2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56" h="23090">
                  <a:moveTo>
                    <a:pt x="20991" y="23040"/>
                  </a:moveTo>
                  <a:cubicBezTo>
                    <a:pt x="29069" y="22845"/>
                    <a:pt x="37116" y="21750"/>
                    <a:pt x="44956" y="19787"/>
                  </a:cubicBezTo>
                  <a:cubicBezTo>
                    <a:pt x="46127" y="19526"/>
                    <a:pt x="46865" y="18366"/>
                    <a:pt x="46604" y="17195"/>
                  </a:cubicBezTo>
                  <a:cubicBezTo>
                    <a:pt x="46485" y="16663"/>
                    <a:pt x="46170" y="16197"/>
                    <a:pt x="45715" y="15883"/>
                  </a:cubicBezTo>
                  <a:cubicBezTo>
                    <a:pt x="42570" y="13822"/>
                    <a:pt x="15027" y="-3962"/>
                    <a:pt x="4399" y="810"/>
                  </a:cubicBezTo>
                  <a:cubicBezTo>
                    <a:pt x="2003" y="1927"/>
                    <a:pt x="387" y="4247"/>
                    <a:pt x="170" y="6882"/>
                  </a:cubicBezTo>
                  <a:cubicBezTo>
                    <a:pt x="-502" y="10862"/>
                    <a:pt x="842" y="14918"/>
                    <a:pt x="3749" y="17726"/>
                  </a:cubicBezTo>
                  <a:cubicBezTo>
                    <a:pt x="8650" y="21543"/>
                    <a:pt x="14788" y="23430"/>
                    <a:pt x="20991" y="23040"/>
                  </a:cubicBezTo>
                  <a:close/>
                  <a:moveTo>
                    <a:pt x="38883" y="16642"/>
                  </a:moveTo>
                  <a:cubicBezTo>
                    <a:pt x="23160" y="19895"/>
                    <a:pt x="11231" y="19353"/>
                    <a:pt x="6351" y="15124"/>
                  </a:cubicBezTo>
                  <a:cubicBezTo>
                    <a:pt x="4367" y="13096"/>
                    <a:pt x="3553" y="10190"/>
                    <a:pt x="4183" y="7424"/>
                  </a:cubicBezTo>
                  <a:cubicBezTo>
                    <a:pt x="4183" y="6232"/>
                    <a:pt x="4920" y="5158"/>
                    <a:pt x="6026" y="4713"/>
                  </a:cubicBezTo>
                  <a:cubicBezTo>
                    <a:pt x="11773" y="2111"/>
                    <a:pt x="27714" y="9810"/>
                    <a:pt x="38883" y="16642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: фигура 33">
              <a:extLst>
                <a:ext uri="{FF2B5EF4-FFF2-40B4-BE49-F238E27FC236}">
                  <a16:creationId xmlns:a16="http://schemas.microsoft.com/office/drawing/2014/main" id="{60A0AD22-D9AB-ADFD-EE86-614EF1509FEA}"/>
                </a:ext>
              </a:extLst>
            </p:cNvPr>
            <p:cNvSpPr/>
            <p:nvPr/>
          </p:nvSpPr>
          <p:spPr>
            <a:xfrm>
              <a:off x="4442248" y="5197903"/>
              <a:ext cx="26527" cy="40870"/>
            </a:xfrm>
            <a:custGeom>
              <a:avLst/>
              <a:gdLst>
                <a:gd name="connsiteX0" fmla="*/ 24359 w 26527"/>
                <a:gd name="connsiteY0" fmla="*/ 40871 h 40870"/>
                <a:gd name="connsiteX1" fmla="*/ 25443 w 26527"/>
                <a:gd name="connsiteY1" fmla="*/ 40871 h 40870"/>
                <a:gd name="connsiteX2" fmla="*/ 26527 w 26527"/>
                <a:gd name="connsiteY2" fmla="*/ 38919 h 40870"/>
                <a:gd name="connsiteX3" fmla="*/ 16551 w 26527"/>
                <a:gd name="connsiteY3" fmla="*/ 2917 h 40870"/>
                <a:gd name="connsiteX4" fmla="*/ 7442 w 26527"/>
                <a:gd name="connsiteY4" fmla="*/ 97 h 40870"/>
                <a:gd name="connsiteX5" fmla="*/ 177 w 26527"/>
                <a:gd name="connsiteY5" fmla="*/ 6061 h 40870"/>
                <a:gd name="connsiteX6" fmla="*/ 23274 w 26527"/>
                <a:gd name="connsiteY6" fmla="*/ 40871 h 40870"/>
                <a:gd name="connsiteX7" fmla="*/ 8852 w 26527"/>
                <a:gd name="connsiteY7" fmla="*/ 4110 h 40870"/>
                <a:gd name="connsiteX8" fmla="*/ 13623 w 26527"/>
                <a:gd name="connsiteY8" fmla="*/ 5953 h 40870"/>
                <a:gd name="connsiteX9" fmla="*/ 22081 w 26527"/>
                <a:gd name="connsiteY9" fmla="*/ 34581 h 40870"/>
                <a:gd name="connsiteX10" fmla="*/ 4406 w 26527"/>
                <a:gd name="connsiteY10" fmla="*/ 6712 h 40870"/>
                <a:gd name="connsiteX11" fmla="*/ 7876 w 26527"/>
                <a:gd name="connsiteY11" fmla="*/ 4110 h 4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527" h="40870">
                  <a:moveTo>
                    <a:pt x="24359" y="40871"/>
                  </a:moveTo>
                  <a:lnTo>
                    <a:pt x="25443" y="40871"/>
                  </a:lnTo>
                  <a:cubicBezTo>
                    <a:pt x="26104" y="40437"/>
                    <a:pt x="26517" y="39710"/>
                    <a:pt x="26527" y="38919"/>
                  </a:cubicBezTo>
                  <a:cubicBezTo>
                    <a:pt x="26527" y="37835"/>
                    <a:pt x="26527" y="11700"/>
                    <a:pt x="16551" y="2917"/>
                  </a:cubicBezTo>
                  <a:cubicBezTo>
                    <a:pt x="14079" y="694"/>
                    <a:pt x="10749" y="-337"/>
                    <a:pt x="7442" y="97"/>
                  </a:cubicBezTo>
                  <a:cubicBezTo>
                    <a:pt x="3907" y="86"/>
                    <a:pt x="849" y="2592"/>
                    <a:pt x="177" y="6061"/>
                  </a:cubicBezTo>
                  <a:cubicBezTo>
                    <a:pt x="-1884" y="16363"/>
                    <a:pt x="14599" y="35882"/>
                    <a:pt x="23274" y="40871"/>
                  </a:cubicBezTo>
                  <a:close/>
                  <a:moveTo>
                    <a:pt x="8852" y="4110"/>
                  </a:moveTo>
                  <a:cubicBezTo>
                    <a:pt x="10630" y="4055"/>
                    <a:pt x="12344" y="4728"/>
                    <a:pt x="13623" y="5953"/>
                  </a:cubicBezTo>
                  <a:cubicBezTo>
                    <a:pt x="19349" y="14390"/>
                    <a:pt x="22298" y="24388"/>
                    <a:pt x="22081" y="34581"/>
                  </a:cubicBezTo>
                  <a:cubicBezTo>
                    <a:pt x="13406" y="27641"/>
                    <a:pt x="3104" y="12893"/>
                    <a:pt x="4406" y="6712"/>
                  </a:cubicBezTo>
                  <a:cubicBezTo>
                    <a:pt x="4406" y="5736"/>
                    <a:pt x="5165" y="4435"/>
                    <a:pt x="7876" y="4110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2AB12926-9844-828D-B7FB-D5F01D9507E0}"/>
                </a:ext>
              </a:extLst>
            </p:cNvPr>
            <p:cNvSpPr/>
            <p:nvPr/>
          </p:nvSpPr>
          <p:spPr>
            <a:xfrm>
              <a:off x="3814409" y="5147031"/>
              <a:ext cx="46284" cy="41327"/>
            </a:xfrm>
            <a:custGeom>
              <a:avLst/>
              <a:gdLst>
                <a:gd name="connsiteX0" fmla="*/ 43959 w 46284"/>
                <a:gd name="connsiteY0" fmla="*/ 41317 h 41327"/>
                <a:gd name="connsiteX1" fmla="*/ 45911 w 46284"/>
                <a:gd name="connsiteY1" fmla="*/ 40450 h 41327"/>
                <a:gd name="connsiteX2" fmla="*/ 45911 w 46284"/>
                <a:gd name="connsiteY2" fmla="*/ 37956 h 41327"/>
                <a:gd name="connsiteX3" fmla="*/ 9258 w 46284"/>
                <a:gd name="connsiteY3" fmla="*/ 2 h 41327"/>
                <a:gd name="connsiteX4" fmla="*/ 8391 w 46284"/>
                <a:gd name="connsiteY4" fmla="*/ 2 h 41327"/>
                <a:gd name="connsiteX5" fmla="*/ 2426 w 46284"/>
                <a:gd name="connsiteY5" fmla="*/ 3147 h 41327"/>
                <a:gd name="connsiteX6" fmla="*/ 583 w 46284"/>
                <a:gd name="connsiteY6" fmla="*/ 13991 h 41327"/>
                <a:gd name="connsiteX7" fmla="*/ 43416 w 46284"/>
                <a:gd name="connsiteY7" fmla="*/ 41101 h 41327"/>
                <a:gd name="connsiteX8" fmla="*/ 8933 w 46284"/>
                <a:gd name="connsiteY8" fmla="*/ 4231 h 41327"/>
                <a:gd name="connsiteX9" fmla="*/ 38862 w 46284"/>
                <a:gd name="connsiteY9" fmla="*/ 35028 h 41327"/>
                <a:gd name="connsiteX10" fmla="*/ 4812 w 46284"/>
                <a:gd name="connsiteY10" fmla="*/ 12689 h 41327"/>
                <a:gd name="connsiteX11" fmla="*/ 6005 w 46284"/>
                <a:gd name="connsiteY11" fmla="*/ 5532 h 41327"/>
                <a:gd name="connsiteX12" fmla="*/ 8391 w 46284"/>
                <a:gd name="connsiteY12" fmla="*/ 4231 h 4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284" h="41327">
                  <a:moveTo>
                    <a:pt x="43959" y="41317"/>
                  </a:moveTo>
                  <a:cubicBezTo>
                    <a:pt x="44718" y="41393"/>
                    <a:pt x="45455" y="41057"/>
                    <a:pt x="45911" y="40450"/>
                  </a:cubicBezTo>
                  <a:cubicBezTo>
                    <a:pt x="46409" y="39691"/>
                    <a:pt x="46409" y="38715"/>
                    <a:pt x="45911" y="37956"/>
                  </a:cubicBezTo>
                  <a:cubicBezTo>
                    <a:pt x="43416" y="34160"/>
                    <a:pt x="22054" y="1520"/>
                    <a:pt x="9258" y="2"/>
                  </a:cubicBezTo>
                  <a:lnTo>
                    <a:pt x="8391" y="2"/>
                  </a:lnTo>
                  <a:cubicBezTo>
                    <a:pt x="5994" y="-52"/>
                    <a:pt x="3738" y="1141"/>
                    <a:pt x="2426" y="3147"/>
                  </a:cubicBezTo>
                  <a:cubicBezTo>
                    <a:pt x="62" y="6237"/>
                    <a:pt x="-621" y="10293"/>
                    <a:pt x="583" y="13991"/>
                  </a:cubicBezTo>
                  <a:cubicBezTo>
                    <a:pt x="4703" y="26570"/>
                    <a:pt x="29211" y="36329"/>
                    <a:pt x="43416" y="41101"/>
                  </a:cubicBezTo>
                  <a:close/>
                  <a:moveTo>
                    <a:pt x="8933" y="4231"/>
                  </a:moveTo>
                  <a:cubicBezTo>
                    <a:pt x="15981" y="5098"/>
                    <a:pt x="29645" y="21690"/>
                    <a:pt x="38862" y="35028"/>
                  </a:cubicBezTo>
                  <a:cubicBezTo>
                    <a:pt x="19668" y="27871"/>
                    <a:pt x="7089" y="19738"/>
                    <a:pt x="4812" y="12689"/>
                  </a:cubicBezTo>
                  <a:cubicBezTo>
                    <a:pt x="3966" y="10260"/>
                    <a:pt x="4422" y="7560"/>
                    <a:pt x="6005" y="5532"/>
                  </a:cubicBezTo>
                  <a:cubicBezTo>
                    <a:pt x="6493" y="4686"/>
                    <a:pt x="7414" y="4177"/>
                    <a:pt x="8391" y="4231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994846E4-1EE8-5329-E436-2CC817728787}"/>
                </a:ext>
              </a:extLst>
            </p:cNvPr>
            <p:cNvSpPr/>
            <p:nvPr/>
          </p:nvSpPr>
          <p:spPr>
            <a:xfrm>
              <a:off x="3844826" y="5139646"/>
              <a:ext cx="22273" cy="48705"/>
            </a:xfrm>
            <a:custGeom>
              <a:avLst/>
              <a:gdLst>
                <a:gd name="connsiteX0" fmla="*/ 13542 w 22273"/>
                <a:gd name="connsiteY0" fmla="*/ 48703 h 48705"/>
                <a:gd name="connsiteX1" fmla="*/ 13542 w 22273"/>
                <a:gd name="connsiteY1" fmla="*/ 48703 h 48705"/>
                <a:gd name="connsiteX2" fmla="*/ 15277 w 22273"/>
                <a:gd name="connsiteY2" fmla="*/ 47510 h 48705"/>
                <a:gd name="connsiteX3" fmla="*/ 20808 w 22273"/>
                <a:gd name="connsiteY3" fmla="*/ 10315 h 48705"/>
                <a:gd name="connsiteX4" fmla="*/ 12241 w 22273"/>
                <a:gd name="connsiteY4" fmla="*/ 1206 h 48705"/>
                <a:gd name="connsiteX5" fmla="*/ 2265 w 22273"/>
                <a:gd name="connsiteY5" fmla="*/ 2508 h 48705"/>
                <a:gd name="connsiteX6" fmla="*/ 11590 w 22273"/>
                <a:gd name="connsiteY6" fmla="*/ 47835 h 48705"/>
                <a:gd name="connsiteX7" fmla="*/ 13542 w 22273"/>
                <a:gd name="connsiteY7" fmla="*/ 48703 h 48705"/>
                <a:gd name="connsiteX8" fmla="*/ 8554 w 22273"/>
                <a:gd name="connsiteY8" fmla="*/ 4351 h 48705"/>
                <a:gd name="connsiteX9" fmla="*/ 10940 w 22273"/>
                <a:gd name="connsiteY9" fmla="*/ 5110 h 48705"/>
                <a:gd name="connsiteX10" fmla="*/ 17229 w 22273"/>
                <a:gd name="connsiteY10" fmla="*/ 11833 h 48705"/>
                <a:gd name="connsiteX11" fmla="*/ 13325 w 22273"/>
                <a:gd name="connsiteY11" fmla="*/ 41871 h 48705"/>
                <a:gd name="connsiteX12" fmla="*/ 6060 w 22273"/>
                <a:gd name="connsiteY12" fmla="*/ 5219 h 48705"/>
                <a:gd name="connsiteX13" fmla="*/ 8554 w 22273"/>
                <a:gd name="connsiteY13" fmla="*/ 4351 h 4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273" h="48705">
                  <a:moveTo>
                    <a:pt x="13542" y="48703"/>
                  </a:moveTo>
                  <a:lnTo>
                    <a:pt x="13542" y="48703"/>
                  </a:lnTo>
                  <a:cubicBezTo>
                    <a:pt x="14280" y="48616"/>
                    <a:pt x="14930" y="48172"/>
                    <a:pt x="15277" y="47510"/>
                  </a:cubicBezTo>
                  <a:cubicBezTo>
                    <a:pt x="15277" y="46534"/>
                    <a:pt x="26121" y="24196"/>
                    <a:pt x="20808" y="10315"/>
                  </a:cubicBezTo>
                  <a:cubicBezTo>
                    <a:pt x="19365" y="6205"/>
                    <a:pt x="16253" y="2898"/>
                    <a:pt x="12241" y="1206"/>
                  </a:cubicBezTo>
                  <a:cubicBezTo>
                    <a:pt x="6819" y="-1288"/>
                    <a:pt x="3782" y="555"/>
                    <a:pt x="2265" y="2508"/>
                  </a:cubicBezTo>
                  <a:cubicBezTo>
                    <a:pt x="-4242" y="10532"/>
                    <a:pt x="4650" y="38184"/>
                    <a:pt x="11590" y="47835"/>
                  </a:cubicBezTo>
                  <a:cubicBezTo>
                    <a:pt x="12067" y="48421"/>
                    <a:pt x="12794" y="48736"/>
                    <a:pt x="13542" y="48703"/>
                  </a:cubicBezTo>
                  <a:close/>
                  <a:moveTo>
                    <a:pt x="8554" y="4351"/>
                  </a:moveTo>
                  <a:cubicBezTo>
                    <a:pt x="9378" y="4514"/>
                    <a:pt x="10170" y="4774"/>
                    <a:pt x="10940" y="5110"/>
                  </a:cubicBezTo>
                  <a:cubicBezTo>
                    <a:pt x="13933" y="6303"/>
                    <a:pt x="16231" y="8765"/>
                    <a:pt x="17229" y="11833"/>
                  </a:cubicBezTo>
                  <a:cubicBezTo>
                    <a:pt x="19105" y="22005"/>
                    <a:pt x="17739" y="32513"/>
                    <a:pt x="13325" y="41871"/>
                  </a:cubicBezTo>
                  <a:cubicBezTo>
                    <a:pt x="7144" y="31027"/>
                    <a:pt x="2481" y="9990"/>
                    <a:pt x="6060" y="5219"/>
                  </a:cubicBezTo>
                  <a:cubicBezTo>
                    <a:pt x="6277" y="4893"/>
                    <a:pt x="6819" y="4134"/>
                    <a:pt x="8554" y="4351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F7883A3E-2654-5575-B2DD-7FC324561DE5}"/>
                </a:ext>
              </a:extLst>
            </p:cNvPr>
            <p:cNvSpPr/>
            <p:nvPr/>
          </p:nvSpPr>
          <p:spPr>
            <a:xfrm>
              <a:off x="4280939" y="2412939"/>
              <a:ext cx="182523" cy="261665"/>
            </a:xfrm>
            <a:custGeom>
              <a:avLst/>
              <a:gdLst>
                <a:gd name="connsiteX0" fmla="*/ 179162 w 182523"/>
                <a:gd name="connsiteY0" fmla="*/ 0 h 261665"/>
                <a:gd name="connsiteX1" fmla="*/ 182523 w 182523"/>
                <a:gd name="connsiteY1" fmla="*/ 207446 h 261665"/>
                <a:gd name="connsiteX2" fmla="*/ 67686 w 182523"/>
                <a:gd name="connsiteY2" fmla="*/ 261665 h 261665"/>
                <a:gd name="connsiteX3" fmla="*/ 14984 w 182523"/>
                <a:gd name="connsiteY3" fmla="*/ 207446 h 261665"/>
                <a:gd name="connsiteX4" fmla="*/ 63131 w 182523"/>
                <a:gd name="connsiteY4" fmla="*/ 106596 h 2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523" h="261665">
                  <a:moveTo>
                    <a:pt x="179162" y="0"/>
                  </a:moveTo>
                  <a:cubicBezTo>
                    <a:pt x="168318" y="54220"/>
                    <a:pt x="144895" y="171443"/>
                    <a:pt x="182523" y="207446"/>
                  </a:cubicBezTo>
                  <a:cubicBezTo>
                    <a:pt x="182523" y="207446"/>
                    <a:pt x="167776" y="261665"/>
                    <a:pt x="67686" y="261665"/>
                  </a:cubicBezTo>
                  <a:cubicBezTo>
                    <a:pt x="-42489" y="261665"/>
                    <a:pt x="14984" y="207446"/>
                    <a:pt x="14984" y="207446"/>
                  </a:cubicBezTo>
                  <a:cubicBezTo>
                    <a:pt x="75168" y="193131"/>
                    <a:pt x="73542" y="148454"/>
                    <a:pt x="63131" y="106596"/>
                  </a:cubicBezTo>
                  <a:close/>
                </a:path>
              </a:pathLst>
            </a:custGeom>
            <a:solidFill>
              <a:srgbClr val="FFC3BD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9658065A-CD8C-93A8-93AC-F97F55EB2732}"/>
                </a:ext>
              </a:extLst>
            </p:cNvPr>
            <p:cNvSpPr/>
            <p:nvPr/>
          </p:nvSpPr>
          <p:spPr>
            <a:xfrm>
              <a:off x="4290314" y="2259093"/>
              <a:ext cx="34547" cy="32114"/>
            </a:xfrm>
            <a:custGeom>
              <a:avLst/>
              <a:gdLst>
                <a:gd name="connsiteX0" fmla="*/ 29899 w 34547"/>
                <a:gd name="connsiteY0" fmla="*/ 31960 h 32114"/>
                <a:gd name="connsiteX1" fmla="*/ 31851 w 34547"/>
                <a:gd name="connsiteY1" fmla="*/ 31960 h 32114"/>
                <a:gd name="connsiteX2" fmla="*/ 34258 w 34547"/>
                <a:gd name="connsiteY2" fmla="*/ 26483 h 32114"/>
                <a:gd name="connsiteX3" fmla="*/ 34237 w 34547"/>
                <a:gd name="connsiteY3" fmla="*/ 26429 h 32114"/>
                <a:gd name="connsiteX4" fmla="*/ 5066 w 34547"/>
                <a:gd name="connsiteY4" fmla="*/ 78 h 32114"/>
                <a:gd name="connsiteX5" fmla="*/ 78 w 34547"/>
                <a:gd name="connsiteY5" fmla="*/ 3440 h 32114"/>
                <a:gd name="connsiteX6" fmla="*/ 3440 w 34547"/>
                <a:gd name="connsiteY6" fmla="*/ 8428 h 32114"/>
                <a:gd name="connsiteX7" fmla="*/ 3440 w 34547"/>
                <a:gd name="connsiteY7" fmla="*/ 8428 h 32114"/>
                <a:gd name="connsiteX8" fmla="*/ 26212 w 34547"/>
                <a:gd name="connsiteY8" fmla="*/ 30116 h 32114"/>
                <a:gd name="connsiteX9" fmla="*/ 29899 w 34547"/>
                <a:gd name="connsiteY9" fmla="*/ 31960 h 3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547" h="32114">
                  <a:moveTo>
                    <a:pt x="29899" y="31960"/>
                  </a:moveTo>
                  <a:cubicBezTo>
                    <a:pt x="30528" y="32166"/>
                    <a:pt x="31222" y="32166"/>
                    <a:pt x="31851" y="31960"/>
                  </a:cubicBezTo>
                  <a:cubicBezTo>
                    <a:pt x="34031" y="31114"/>
                    <a:pt x="35104" y="28663"/>
                    <a:pt x="34258" y="26483"/>
                  </a:cubicBezTo>
                  <a:cubicBezTo>
                    <a:pt x="34248" y="26462"/>
                    <a:pt x="34248" y="26451"/>
                    <a:pt x="34237" y="26429"/>
                  </a:cubicBezTo>
                  <a:cubicBezTo>
                    <a:pt x="29422" y="13395"/>
                    <a:pt x="18524" y="3548"/>
                    <a:pt x="5066" y="78"/>
                  </a:cubicBezTo>
                  <a:cubicBezTo>
                    <a:pt x="2756" y="-366"/>
                    <a:pt x="523" y="1130"/>
                    <a:pt x="78" y="3440"/>
                  </a:cubicBezTo>
                  <a:cubicBezTo>
                    <a:pt x="-367" y="5750"/>
                    <a:pt x="1130" y="7983"/>
                    <a:pt x="3440" y="8428"/>
                  </a:cubicBezTo>
                  <a:lnTo>
                    <a:pt x="3440" y="8428"/>
                  </a:lnTo>
                  <a:cubicBezTo>
                    <a:pt x="14078" y="11573"/>
                    <a:pt x="22547" y="19641"/>
                    <a:pt x="26212" y="30116"/>
                  </a:cubicBezTo>
                  <a:cubicBezTo>
                    <a:pt x="27036" y="31331"/>
                    <a:pt x="28435" y="32025"/>
                    <a:pt x="29899" y="31960"/>
                  </a:cubicBezTo>
                  <a:close/>
                </a:path>
              </a:pathLst>
            </a:custGeom>
            <a:solidFill>
              <a:srgbClr val="263238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: фигура 38">
              <a:extLst>
                <a:ext uri="{FF2B5EF4-FFF2-40B4-BE49-F238E27FC236}">
                  <a16:creationId xmlns:a16="http://schemas.microsoft.com/office/drawing/2014/main" id="{4A9EC5A4-6008-BA4B-197C-B99141511ABD}"/>
                </a:ext>
              </a:extLst>
            </p:cNvPr>
            <p:cNvSpPr/>
            <p:nvPr/>
          </p:nvSpPr>
          <p:spPr>
            <a:xfrm>
              <a:off x="4248318" y="2335296"/>
              <a:ext cx="35242" cy="50562"/>
            </a:xfrm>
            <a:custGeom>
              <a:avLst/>
              <a:gdLst>
                <a:gd name="connsiteX0" fmla="*/ 35243 w 35242"/>
                <a:gd name="connsiteY0" fmla="*/ 0 h 50562"/>
                <a:gd name="connsiteX1" fmla="*/ 0 w 35242"/>
                <a:gd name="connsiteY1" fmla="*/ 40340 h 50562"/>
                <a:gd name="connsiteX2" fmla="*/ 24616 w 35242"/>
                <a:gd name="connsiteY2" fmla="*/ 50533 h 5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42" h="50562">
                  <a:moveTo>
                    <a:pt x="35243" y="0"/>
                  </a:moveTo>
                  <a:cubicBezTo>
                    <a:pt x="25418" y="15019"/>
                    <a:pt x="13555" y="28596"/>
                    <a:pt x="0" y="40340"/>
                  </a:cubicBezTo>
                  <a:cubicBezTo>
                    <a:pt x="6300" y="47204"/>
                    <a:pt x="15312" y="50934"/>
                    <a:pt x="24616" y="50533"/>
                  </a:cubicBezTo>
                  <a:close/>
                </a:path>
              </a:pathLst>
            </a:custGeom>
            <a:solidFill>
              <a:srgbClr val="ED847E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: фигура 39">
              <a:extLst>
                <a:ext uri="{FF2B5EF4-FFF2-40B4-BE49-F238E27FC236}">
                  <a16:creationId xmlns:a16="http://schemas.microsoft.com/office/drawing/2014/main" id="{245773BF-A1F7-49F2-42F0-42D25C944367}"/>
                </a:ext>
              </a:extLst>
            </p:cNvPr>
            <p:cNvSpPr/>
            <p:nvPr/>
          </p:nvSpPr>
          <p:spPr>
            <a:xfrm>
              <a:off x="4275573" y="2309252"/>
              <a:ext cx="17354" cy="26065"/>
            </a:xfrm>
            <a:custGeom>
              <a:avLst/>
              <a:gdLst>
                <a:gd name="connsiteX0" fmla="*/ 16988 w 17354"/>
                <a:gd name="connsiteY0" fmla="*/ 14983 h 26065"/>
                <a:gd name="connsiteX1" fmla="*/ 6144 w 17354"/>
                <a:gd name="connsiteY1" fmla="*/ 25827 h 26065"/>
                <a:gd name="connsiteX2" fmla="*/ 397 w 17354"/>
                <a:gd name="connsiteY2" fmla="*/ 11079 h 26065"/>
                <a:gd name="connsiteX3" fmla="*/ 11241 w 17354"/>
                <a:gd name="connsiteY3" fmla="*/ 235 h 26065"/>
                <a:gd name="connsiteX4" fmla="*/ 16988 w 17354"/>
                <a:gd name="connsiteY4" fmla="*/ 14983 h 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" h="26065">
                  <a:moveTo>
                    <a:pt x="16988" y="14983"/>
                  </a:moveTo>
                  <a:cubicBezTo>
                    <a:pt x="15470" y="22248"/>
                    <a:pt x="10373" y="27237"/>
                    <a:pt x="6144" y="25827"/>
                  </a:cubicBezTo>
                  <a:cubicBezTo>
                    <a:pt x="1915" y="24417"/>
                    <a:pt x="-1121" y="18236"/>
                    <a:pt x="397" y="11079"/>
                  </a:cubicBezTo>
                  <a:cubicBezTo>
                    <a:pt x="1915" y="3922"/>
                    <a:pt x="6903" y="-1175"/>
                    <a:pt x="11241" y="235"/>
                  </a:cubicBezTo>
                  <a:cubicBezTo>
                    <a:pt x="15579" y="1645"/>
                    <a:pt x="18398" y="7826"/>
                    <a:pt x="16988" y="14983"/>
                  </a:cubicBezTo>
                  <a:close/>
                </a:path>
              </a:pathLst>
            </a:custGeom>
            <a:solidFill>
              <a:srgbClr val="263238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667D1130-6CF1-DC19-4C26-B530DCAC39DA}"/>
                </a:ext>
              </a:extLst>
            </p:cNvPr>
            <p:cNvSpPr/>
            <p:nvPr/>
          </p:nvSpPr>
          <p:spPr>
            <a:xfrm>
              <a:off x="4272500" y="2301788"/>
              <a:ext cx="16265" cy="10275"/>
            </a:xfrm>
            <a:custGeom>
              <a:avLst/>
              <a:gdLst>
                <a:gd name="connsiteX0" fmla="*/ 16266 w 16265"/>
                <a:gd name="connsiteY0" fmla="*/ 8567 h 10275"/>
                <a:gd name="connsiteX1" fmla="*/ 0 w 16265"/>
                <a:gd name="connsiteY1" fmla="*/ 0 h 10275"/>
                <a:gd name="connsiteX2" fmla="*/ 16266 w 16265"/>
                <a:gd name="connsiteY2" fmla="*/ 8567 h 1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65" h="10275">
                  <a:moveTo>
                    <a:pt x="16266" y="8567"/>
                  </a:moveTo>
                  <a:lnTo>
                    <a:pt x="0" y="0"/>
                  </a:lnTo>
                  <a:cubicBezTo>
                    <a:pt x="0" y="0"/>
                    <a:pt x="6073" y="15290"/>
                    <a:pt x="16266" y="8567"/>
                  </a:cubicBezTo>
                  <a:close/>
                </a:path>
              </a:pathLst>
            </a:custGeom>
            <a:solidFill>
              <a:srgbClr val="263238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: фигура 41">
              <a:extLst>
                <a:ext uri="{FF2B5EF4-FFF2-40B4-BE49-F238E27FC236}">
                  <a16:creationId xmlns:a16="http://schemas.microsoft.com/office/drawing/2014/main" id="{C970A80E-B6C4-4AD8-3AE0-DD28657FC343}"/>
                </a:ext>
              </a:extLst>
            </p:cNvPr>
            <p:cNvSpPr/>
            <p:nvPr/>
          </p:nvSpPr>
          <p:spPr>
            <a:xfrm>
              <a:off x="3864332" y="5003350"/>
              <a:ext cx="152032" cy="230868"/>
            </a:xfrm>
            <a:custGeom>
              <a:avLst/>
              <a:gdLst>
                <a:gd name="connsiteX0" fmla="*/ 85234 w 152032"/>
                <a:gd name="connsiteY0" fmla="*/ 230869 h 230868"/>
                <a:gd name="connsiteX1" fmla="*/ 0 w 152032"/>
                <a:gd name="connsiteY1" fmla="*/ 199529 h 230868"/>
                <a:gd name="connsiteX2" fmla="*/ 66799 w 152032"/>
                <a:gd name="connsiteY2" fmla="*/ 0 h 230868"/>
                <a:gd name="connsiteX3" fmla="*/ 152033 w 152032"/>
                <a:gd name="connsiteY3" fmla="*/ 31339 h 230868"/>
                <a:gd name="connsiteX4" fmla="*/ 85234 w 152032"/>
                <a:gd name="connsiteY4" fmla="*/ 230869 h 23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032" h="230868">
                  <a:moveTo>
                    <a:pt x="85234" y="230869"/>
                  </a:moveTo>
                  <a:lnTo>
                    <a:pt x="0" y="199529"/>
                  </a:lnTo>
                  <a:lnTo>
                    <a:pt x="66799" y="0"/>
                  </a:lnTo>
                  <a:lnTo>
                    <a:pt x="152033" y="31339"/>
                  </a:lnTo>
                  <a:lnTo>
                    <a:pt x="85234" y="230869"/>
                  </a:lnTo>
                  <a:close/>
                </a:path>
              </a:pathLst>
            </a:custGeom>
            <a:solidFill>
              <a:srgbClr val="FFC3BD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: фигура 42">
              <a:extLst>
                <a:ext uri="{FF2B5EF4-FFF2-40B4-BE49-F238E27FC236}">
                  <a16:creationId xmlns:a16="http://schemas.microsoft.com/office/drawing/2014/main" id="{015FF111-1CC0-1141-65BD-BC6DB69A132F}"/>
                </a:ext>
              </a:extLst>
            </p:cNvPr>
            <p:cNvSpPr/>
            <p:nvPr/>
          </p:nvSpPr>
          <p:spPr>
            <a:xfrm>
              <a:off x="4481355" y="5026339"/>
              <a:ext cx="98029" cy="210265"/>
            </a:xfrm>
            <a:custGeom>
              <a:avLst/>
              <a:gdLst>
                <a:gd name="connsiteX0" fmla="*/ 90873 w 98029"/>
                <a:gd name="connsiteY0" fmla="*/ 210265 h 210265"/>
                <a:gd name="connsiteX1" fmla="*/ 0 w 98029"/>
                <a:gd name="connsiteY1" fmla="*/ 210265 h 210265"/>
                <a:gd name="connsiteX2" fmla="*/ 7157 w 98029"/>
                <a:gd name="connsiteY2" fmla="*/ 0 h 210265"/>
                <a:gd name="connsiteX3" fmla="*/ 98030 w 98029"/>
                <a:gd name="connsiteY3" fmla="*/ 0 h 210265"/>
                <a:gd name="connsiteX4" fmla="*/ 90873 w 98029"/>
                <a:gd name="connsiteY4" fmla="*/ 210265 h 21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29" h="210265">
                  <a:moveTo>
                    <a:pt x="90873" y="210265"/>
                  </a:moveTo>
                  <a:lnTo>
                    <a:pt x="0" y="210265"/>
                  </a:lnTo>
                  <a:lnTo>
                    <a:pt x="7157" y="0"/>
                  </a:lnTo>
                  <a:lnTo>
                    <a:pt x="98030" y="0"/>
                  </a:lnTo>
                  <a:lnTo>
                    <a:pt x="90873" y="210265"/>
                  </a:lnTo>
                  <a:close/>
                </a:path>
              </a:pathLst>
            </a:custGeom>
            <a:solidFill>
              <a:srgbClr val="FFC3BD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: фигура 43">
              <a:extLst>
                <a:ext uri="{FF2B5EF4-FFF2-40B4-BE49-F238E27FC236}">
                  <a16:creationId xmlns:a16="http://schemas.microsoft.com/office/drawing/2014/main" id="{FA6D6CC6-D9AC-C6AB-CDDB-E93EB7003D72}"/>
                </a:ext>
              </a:extLst>
            </p:cNvPr>
            <p:cNvSpPr/>
            <p:nvPr/>
          </p:nvSpPr>
          <p:spPr>
            <a:xfrm>
              <a:off x="4343281" y="5226086"/>
              <a:ext cx="251920" cy="103343"/>
            </a:xfrm>
            <a:custGeom>
              <a:avLst/>
              <a:gdLst>
                <a:gd name="connsiteX0" fmla="*/ 130917 w 251920"/>
                <a:gd name="connsiteY0" fmla="*/ 0 h 103343"/>
                <a:gd name="connsiteX1" fmla="*/ 232959 w 251920"/>
                <a:gd name="connsiteY1" fmla="*/ 0 h 103343"/>
                <a:gd name="connsiteX2" fmla="*/ 240225 w 251920"/>
                <a:gd name="connsiteY2" fmla="*/ 6290 h 103343"/>
                <a:gd name="connsiteX3" fmla="*/ 251828 w 251920"/>
                <a:gd name="connsiteY3" fmla="*/ 86969 h 103343"/>
                <a:gd name="connsiteX4" fmla="*/ 239010 w 251920"/>
                <a:gd name="connsiteY4" fmla="*/ 103040 h 103343"/>
                <a:gd name="connsiteX5" fmla="*/ 237297 w 251920"/>
                <a:gd name="connsiteY5" fmla="*/ 103127 h 103343"/>
                <a:gd name="connsiteX6" fmla="*/ 139701 w 251920"/>
                <a:gd name="connsiteY6" fmla="*/ 100416 h 103343"/>
                <a:gd name="connsiteX7" fmla="*/ 33646 w 251920"/>
                <a:gd name="connsiteY7" fmla="*/ 103343 h 103343"/>
                <a:gd name="connsiteX8" fmla="*/ 9356 w 251920"/>
                <a:gd name="connsiteY8" fmla="*/ 62245 h 103343"/>
                <a:gd name="connsiteX9" fmla="*/ 115736 w 251920"/>
                <a:gd name="connsiteY9" fmla="*/ 5639 h 103343"/>
                <a:gd name="connsiteX10" fmla="*/ 130917 w 251920"/>
                <a:gd name="connsiteY10" fmla="*/ 0 h 10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1920" h="103343">
                  <a:moveTo>
                    <a:pt x="130917" y="0"/>
                  </a:moveTo>
                  <a:lnTo>
                    <a:pt x="232959" y="0"/>
                  </a:lnTo>
                  <a:cubicBezTo>
                    <a:pt x="236624" y="-32"/>
                    <a:pt x="239737" y="2657"/>
                    <a:pt x="240225" y="6290"/>
                  </a:cubicBezTo>
                  <a:lnTo>
                    <a:pt x="251828" y="86969"/>
                  </a:lnTo>
                  <a:cubicBezTo>
                    <a:pt x="252728" y="94939"/>
                    <a:pt x="246991" y="102140"/>
                    <a:pt x="239010" y="103040"/>
                  </a:cubicBezTo>
                  <a:cubicBezTo>
                    <a:pt x="238446" y="103105"/>
                    <a:pt x="237871" y="103127"/>
                    <a:pt x="237297" y="103127"/>
                  </a:cubicBezTo>
                  <a:cubicBezTo>
                    <a:pt x="201728" y="102584"/>
                    <a:pt x="184595" y="100416"/>
                    <a:pt x="139701" y="100416"/>
                  </a:cubicBezTo>
                  <a:cubicBezTo>
                    <a:pt x="112049" y="100416"/>
                    <a:pt x="71709" y="103343"/>
                    <a:pt x="33646" y="103343"/>
                  </a:cubicBezTo>
                  <a:cubicBezTo>
                    <a:pt x="-4416" y="103343"/>
                    <a:pt x="-6585" y="65606"/>
                    <a:pt x="9356" y="62245"/>
                  </a:cubicBezTo>
                  <a:cubicBezTo>
                    <a:pt x="80493" y="46846"/>
                    <a:pt x="91770" y="25809"/>
                    <a:pt x="115736" y="5639"/>
                  </a:cubicBezTo>
                  <a:cubicBezTo>
                    <a:pt x="119965" y="2017"/>
                    <a:pt x="125354" y="22"/>
                    <a:pt x="130917" y="0"/>
                  </a:cubicBezTo>
                  <a:close/>
                </a:path>
              </a:pathLst>
            </a:custGeom>
            <a:solidFill>
              <a:srgbClr val="263238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: фигура 44">
              <a:extLst>
                <a:ext uri="{FF2B5EF4-FFF2-40B4-BE49-F238E27FC236}">
                  <a16:creationId xmlns:a16="http://schemas.microsoft.com/office/drawing/2014/main" id="{51FF5189-2A7A-B58B-9413-90260F124C04}"/>
                </a:ext>
              </a:extLst>
            </p:cNvPr>
            <p:cNvSpPr/>
            <p:nvPr/>
          </p:nvSpPr>
          <p:spPr>
            <a:xfrm>
              <a:off x="3699199" y="5164991"/>
              <a:ext cx="262142" cy="159181"/>
            </a:xfrm>
            <a:custGeom>
              <a:avLst/>
              <a:gdLst>
                <a:gd name="connsiteX0" fmla="*/ 169796 w 262142"/>
                <a:gd name="connsiteY0" fmla="*/ 15008 h 159181"/>
                <a:gd name="connsiteX1" fmla="*/ 258391 w 262142"/>
                <a:gd name="connsiteY1" fmla="*/ 65541 h 159181"/>
                <a:gd name="connsiteX2" fmla="*/ 261644 w 262142"/>
                <a:gd name="connsiteY2" fmla="*/ 74541 h 159181"/>
                <a:gd name="connsiteX3" fmla="*/ 231715 w 262142"/>
                <a:gd name="connsiteY3" fmla="*/ 150449 h 159181"/>
                <a:gd name="connsiteX4" fmla="*/ 212413 w 262142"/>
                <a:gd name="connsiteY4" fmla="*/ 157932 h 159181"/>
                <a:gd name="connsiteX5" fmla="*/ 211111 w 262142"/>
                <a:gd name="connsiteY5" fmla="*/ 157281 h 159181"/>
                <a:gd name="connsiteX6" fmla="*/ 127613 w 262142"/>
                <a:gd name="connsiteY6" fmla="*/ 106531 h 159181"/>
                <a:gd name="connsiteX7" fmla="*/ 19173 w 262142"/>
                <a:gd name="connsiteY7" fmla="*/ 48191 h 159181"/>
                <a:gd name="connsiteX8" fmla="*/ 18414 w 262142"/>
                <a:gd name="connsiteY8" fmla="*/ 477 h 159181"/>
                <a:gd name="connsiteX9" fmla="*/ 153530 w 262142"/>
                <a:gd name="connsiteY9" fmla="*/ 12297 h 159181"/>
                <a:gd name="connsiteX10" fmla="*/ 169796 w 262142"/>
                <a:gd name="connsiteY10" fmla="*/ 15008 h 159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142" h="159181">
                  <a:moveTo>
                    <a:pt x="169796" y="15008"/>
                  </a:moveTo>
                  <a:lnTo>
                    <a:pt x="258391" y="65541"/>
                  </a:lnTo>
                  <a:cubicBezTo>
                    <a:pt x="261579" y="67298"/>
                    <a:pt x="262967" y="71147"/>
                    <a:pt x="261644" y="74541"/>
                  </a:cubicBezTo>
                  <a:lnTo>
                    <a:pt x="231715" y="150449"/>
                  </a:lnTo>
                  <a:cubicBezTo>
                    <a:pt x="228451" y="157845"/>
                    <a:pt x="219808" y="161196"/>
                    <a:pt x="212413" y="157932"/>
                  </a:cubicBezTo>
                  <a:cubicBezTo>
                    <a:pt x="211968" y="157736"/>
                    <a:pt x="211534" y="157520"/>
                    <a:pt x="211111" y="157281"/>
                  </a:cubicBezTo>
                  <a:cubicBezTo>
                    <a:pt x="180532" y="139063"/>
                    <a:pt x="166651" y="128761"/>
                    <a:pt x="127613" y="106531"/>
                  </a:cubicBezTo>
                  <a:cubicBezTo>
                    <a:pt x="103647" y="92868"/>
                    <a:pt x="52572" y="67059"/>
                    <a:pt x="19173" y="48191"/>
                  </a:cubicBezTo>
                  <a:cubicBezTo>
                    <a:pt x="-14227" y="29322"/>
                    <a:pt x="3015" y="-4403"/>
                    <a:pt x="18414" y="477"/>
                  </a:cubicBezTo>
                  <a:cubicBezTo>
                    <a:pt x="87924" y="22165"/>
                    <a:pt x="122624" y="17936"/>
                    <a:pt x="153530" y="12297"/>
                  </a:cubicBezTo>
                  <a:cubicBezTo>
                    <a:pt x="159104" y="11234"/>
                    <a:pt x="164873" y="12199"/>
                    <a:pt x="169796" y="15008"/>
                  </a:cubicBezTo>
                  <a:close/>
                </a:path>
              </a:pathLst>
            </a:custGeom>
            <a:solidFill>
              <a:srgbClr val="263238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: фигура 45">
              <a:extLst>
                <a:ext uri="{FF2B5EF4-FFF2-40B4-BE49-F238E27FC236}">
                  <a16:creationId xmlns:a16="http://schemas.microsoft.com/office/drawing/2014/main" id="{FC8A6AB2-1829-749C-AF0D-95422F693279}"/>
                </a:ext>
              </a:extLst>
            </p:cNvPr>
            <p:cNvSpPr/>
            <p:nvPr/>
          </p:nvSpPr>
          <p:spPr>
            <a:xfrm>
              <a:off x="3895346" y="5003350"/>
              <a:ext cx="121127" cy="134248"/>
            </a:xfrm>
            <a:custGeom>
              <a:avLst/>
              <a:gdLst>
                <a:gd name="connsiteX0" fmla="*/ 35785 w 121127"/>
                <a:gd name="connsiteY0" fmla="*/ 0 h 134248"/>
                <a:gd name="connsiteX1" fmla="*/ 0 w 121127"/>
                <a:gd name="connsiteY1" fmla="*/ 106922 h 134248"/>
                <a:gd name="connsiteX2" fmla="*/ 86643 w 121127"/>
                <a:gd name="connsiteY2" fmla="*/ 134249 h 134248"/>
                <a:gd name="connsiteX3" fmla="*/ 121127 w 121127"/>
                <a:gd name="connsiteY3" fmla="*/ 31339 h 134248"/>
                <a:gd name="connsiteX4" fmla="*/ 35785 w 121127"/>
                <a:gd name="connsiteY4" fmla="*/ 0 h 13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27" h="134248">
                  <a:moveTo>
                    <a:pt x="35785" y="0"/>
                  </a:moveTo>
                  <a:lnTo>
                    <a:pt x="0" y="106922"/>
                  </a:lnTo>
                  <a:lnTo>
                    <a:pt x="86643" y="134249"/>
                  </a:lnTo>
                  <a:lnTo>
                    <a:pt x="121127" y="31339"/>
                  </a:lnTo>
                  <a:lnTo>
                    <a:pt x="35785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: фигура 46">
              <a:extLst>
                <a:ext uri="{FF2B5EF4-FFF2-40B4-BE49-F238E27FC236}">
                  <a16:creationId xmlns:a16="http://schemas.microsoft.com/office/drawing/2014/main" id="{FF543D7E-32A2-FD5F-6FAC-82A977C8A6A4}"/>
                </a:ext>
              </a:extLst>
            </p:cNvPr>
            <p:cNvSpPr/>
            <p:nvPr/>
          </p:nvSpPr>
          <p:spPr>
            <a:xfrm>
              <a:off x="4484825" y="5026339"/>
              <a:ext cx="94559" cy="108439"/>
            </a:xfrm>
            <a:custGeom>
              <a:avLst/>
              <a:gdLst>
                <a:gd name="connsiteX0" fmla="*/ 94560 w 94559"/>
                <a:gd name="connsiteY0" fmla="*/ 0 h 108439"/>
                <a:gd name="connsiteX1" fmla="*/ 3687 w 94559"/>
                <a:gd name="connsiteY1" fmla="*/ 0 h 108439"/>
                <a:gd name="connsiteX2" fmla="*/ 0 w 94559"/>
                <a:gd name="connsiteY2" fmla="*/ 108440 h 108439"/>
                <a:gd name="connsiteX3" fmla="*/ 90873 w 94559"/>
                <a:gd name="connsiteY3" fmla="*/ 108440 h 108439"/>
                <a:gd name="connsiteX4" fmla="*/ 94560 w 94559"/>
                <a:gd name="connsiteY4" fmla="*/ 0 h 10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59" h="108439">
                  <a:moveTo>
                    <a:pt x="94560" y="0"/>
                  </a:moveTo>
                  <a:lnTo>
                    <a:pt x="3687" y="0"/>
                  </a:lnTo>
                  <a:lnTo>
                    <a:pt x="0" y="108440"/>
                  </a:lnTo>
                  <a:lnTo>
                    <a:pt x="90873" y="108440"/>
                  </a:lnTo>
                  <a:lnTo>
                    <a:pt x="9456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: фигура 47">
              <a:extLst>
                <a:ext uri="{FF2B5EF4-FFF2-40B4-BE49-F238E27FC236}">
                  <a16:creationId xmlns:a16="http://schemas.microsoft.com/office/drawing/2014/main" id="{D989EE49-7E96-CD6D-150F-3852ED30EF30}"/>
                </a:ext>
              </a:extLst>
            </p:cNvPr>
            <p:cNvSpPr/>
            <p:nvPr/>
          </p:nvSpPr>
          <p:spPr>
            <a:xfrm>
              <a:off x="3769339" y="2732728"/>
              <a:ext cx="409143" cy="353955"/>
            </a:xfrm>
            <a:custGeom>
              <a:avLst/>
              <a:gdLst>
                <a:gd name="connsiteX0" fmla="*/ 323042 w 409143"/>
                <a:gd name="connsiteY0" fmla="*/ 0 h 353955"/>
                <a:gd name="connsiteX1" fmla="*/ 267305 w 409143"/>
                <a:gd name="connsiteY1" fmla="*/ 123296 h 353955"/>
                <a:gd name="connsiteX2" fmla="*/ 236724 w 409143"/>
                <a:gd name="connsiteY2" fmla="*/ 183155 h 353955"/>
                <a:gd name="connsiteX3" fmla="*/ 203650 w 409143"/>
                <a:gd name="connsiteY3" fmla="*/ 239869 h 353955"/>
                <a:gd name="connsiteX4" fmla="*/ 185975 w 409143"/>
                <a:gd name="connsiteY4" fmla="*/ 265894 h 353955"/>
                <a:gd name="connsiteX5" fmla="*/ 178709 w 409143"/>
                <a:gd name="connsiteY5" fmla="*/ 273702 h 353955"/>
                <a:gd name="connsiteX6" fmla="*/ 164612 w 409143"/>
                <a:gd name="connsiteY6" fmla="*/ 275220 h 353955"/>
                <a:gd name="connsiteX7" fmla="*/ 140538 w 409143"/>
                <a:gd name="connsiteY7" fmla="*/ 268280 h 353955"/>
                <a:gd name="connsiteX8" fmla="*/ 34918 w 409143"/>
                <a:gd name="connsiteY8" fmla="*/ 197035 h 353955"/>
                <a:gd name="connsiteX9" fmla="*/ 0 w 409143"/>
                <a:gd name="connsiteY9" fmla="*/ 227073 h 353955"/>
                <a:gd name="connsiteX10" fmla="*/ 22447 w 409143"/>
                <a:gd name="connsiteY10" fmla="*/ 256569 h 353955"/>
                <a:gd name="connsiteX11" fmla="*/ 47063 w 409143"/>
                <a:gd name="connsiteY11" fmla="*/ 284004 h 353955"/>
                <a:gd name="connsiteX12" fmla="*/ 107247 w 409143"/>
                <a:gd name="connsiteY12" fmla="*/ 332693 h 353955"/>
                <a:gd name="connsiteX13" fmla="*/ 148021 w 409143"/>
                <a:gd name="connsiteY13" fmla="*/ 350369 h 353955"/>
                <a:gd name="connsiteX14" fmla="*/ 202241 w 409143"/>
                <a:gd name="connsiteY14" fmla="*/ 350369 h 353955"/>
                <a:gd name="connsiteX15" fmla="*/ 250605 w 409143"/>
                <a:gd name="connsiteY15" fmla="*/ 318379 h 353955"/>
                <a:gd name="connsiteX16" fmla="*/ 274245 w 409143"/>
                <a:gd name="connsiteY16" fmla="*/ 288450 h 353955"/>
                <a:gd name="connsiteX17" fmla="*/ 349719 w 409143"/>
                <a:gd name="connsiteY17" fmla="*/ 164612 h 353955"/>
                <a:gd name="connsiteX18" fmla="*/ 409144 w 409143"/>
                <a:gd name="connsiteY18" fmla="*/ 34484 h 35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9143" h="353955">
                  <a:moveTo>
                    <a:pt x="323042" y="0"/>
                  </a:moveTo>
                  <a:cubicBezTo>
                    <a:pt x="305584" y="40773"/>
                    <a:pt x="286498" y="82740"/>
                    <a:pt x="267305" y="123296"/>
                  </a:cubicBezTo>
                  <a:cubicBezTo>
                    <a:pt x="257436" y="143466"/>
                    <a:pt x="247243" y="163527"/>
                    <a:pt x="236724" y="183155"/>
                  </a:cubicBezTo>
                  <a:cubicBezTo>
                    <a:pt x="226206" y="202783"/>
                    <a:pt x="215036" y="221868"/>
                    <a:pt x="203650" y="239869"/>
                  </a:cubicBezTo>
                  <a:cubicBezTo>
                    <a:pt x="198011" y="249086"/>
                    <a:pt x="191939" y="257436"/>
                    <a:pt x="185975" y="265894"/>
                  </a:cubicBezTo>
                  <a:cubicBezTo>
                    <a:pt x="184131" y="268985"/>
                    <a:pt x="181659" y="271642"/>
                    <a:pt x="178709" y="273702"/>
                  </a:cubicBezTo>
                  <a:cubicBezTo>
                    <a:pt x="174295" y="275708"/>
                    <a:pt x="169351" y="276240"/>
                    <a:pt x="164612" y="275220"/>
                  </a:cubicBezTo>
                  <a:cubicBezTo>
                    <a:pt x="156316" y="273995"/>
                    <a:pt x="148216" y="271663"/>
                    <a:pt x="140538" y="268280"/>
                  </a:cubicBezTo>
                  <a:cubicBezTo>
                    <a:pt x="102129" y="249672"/>
                    <a:pt x="66560" y="225685"/>
                    <a:pt x="34918" y="197035"/>
                  </a:cubicBezTo>
                  <a:lnTo>
                    <a:pt x="0" y="227073"/>
                  </a:lnTo>
                  <a:cubicBezTo>
                    <a:pt x="6984" y="237277"/>
                    <a:pt x="14477" y="247123"/>
                    <a:pt x="22447" y="256569"/>
                  </a:cubicBezTo>
                  <a:cubicBezTo>
                    <a:pt x="30255" y="266003"/>
                    <a:pt x="38279" y="275220"/>
                    <a:pt x="47063" y="284004"/>
                  </a:cubicBezTo>
                  <a:cubicBezTo>
                    <a:pt x="64945" y="302764"/>
                    <a:pt x="85169" y="319128"/>
                    <a:pt x="107247" y="332693"/>
                  </a:cubicBezTo>
                  <a:cubicBezTo>
                    <a:pt x="119978" y="340393"/>
                    <a:pt x="133696" y="346346"/>
                    <a:pt x="148021" y="350369"/>
                  </a:cubicBezTo>
                  <a:cubicBezTo>
                    <a:pt x="165772" y="355151"/>
                    <a:pt x="184489" y="355151"/>
                    <a:pt x="202241" y="350369"/>
                  </a:cubicBezTo>
                  <a:cubicBezTo>
                    <a:pt x="221250" y="344904"/>
                    <a:pt x="238134" y="333734"/>
                    <a:pt x="250605" y="318379"/>
                  </a:cubicBezTo>
                  <a:cubicBezTo>
                    <a:pt x="258846" y="308511"/>
                    <a:pt x="267087" y="298535"/>
                    <a:pt x="274245" y="288450"/>
                  </a:cubicBezTo>
                  <a:cubicBezTo>
                    <a:pt x="302547" y="249173"/>
                    <a:pt x="327781" y="207771"/>
                    <a:pt x="349719" y="164612"/>
                  </a:cubicBezTo>
                  <a:cubicBezTo>
                    <a:pt x="371743" y="122277"/>
                    <a:pt x="391577" y="78847"/>
                    <a:pt x="409144" y="34484"/>
                  </a:cubicBezTo>
                  <a:close/>
                </a:path>
              </a:pathLst>
            </a:custGeom>
            <a:solidFill>
              <a:srgbClr val="FFC3BD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: фигура 48">
              <a:extLst>
                <a:ext uri="{FF2B5EF4-FFF2-40B4-BE49-F238E27FC236}">
                  <a16:creationId xmlns:a16="http://schemas.microsoft.com/office/drawing/2014/main" id="{188C724D-A20C-30EE-F591-DF926BB0413E}"/>
                </a:ext>
              </a:extLst>
            </p:cNvPr>
            <p:cNvSpPr/>
            <p:nvPr/>
          </p:nvSpPr>
          <p:spPr>
            <a:xfrm>
              <a:off x="3678249" y="2730993"/>
              <a:ext cx="106480" cy="300690"/>
            </a:xfrm>
            <a:custGeom>
              <a:avLst/>
              <a:gdLst>
                <a:gd name="connsiteX0" fmla="*/ 96295 w 106480"/>
                <a:gd name="connsiteY0" fmla="*/ 300270 h 300690"/>
                <a:gd name="connsiteX1" fmla="*/ 96295 w 106480"/>
                <a:gd name="connsiteY1" fmla="*/ 300270 h 300690"/>
                <a:gd name="connsiteX2" fmla="*/ 80137 w 106480"/>
                <a:gd name="connsiteY2" fmla="*/ 290944 h 300690"/>
                <a:gd name="connsiteX3" fmla="*/ 0 w 106480"/>
                <a:gd name="connsiteY3" fmla="*/ 10844 h 300690"/>
                <a:gd name="connsiteX4" fmla="*/ 40231 w 106480"/>
                <a:gd name="connsiteY4" fmla="*/ 0 h 300690"/>
                <a:gd name="connsiteX5" fmla="*/ 106054 w 106480"/>
                <a:gd name="connsiteY5" fmla="*/ 283787 h 300690"/>
                <a:gd name="connsiteX6" fmla="*/ 96295 w 106480"/>
                <a:gd name="connsiteY6" fmla="*/ 300270 h 30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80" h="300690">
                  <a:moveTo>
                    <a:pt x="96295" y="300270"/>
                  </a:moveTo>
                  <a:lnTo>
                    <a:pt x="96295" y="300270"/>
                  </a:lnTo>
                  <a:cubicBezTo>
                    <a:pt x="89268" y="302070"/>
                    <a:pt x="82089" y="297928"/>
                    <a:pt x="80137" y="290944"/>
                  </a:cubicBezTo>
                  <a:lnTo>
                    <a:pt x="0" y="10844"/>
                  </a:lnTo>
                  <a:lnTo>
                    <a:pt x="40231" y="0"/>
                  </a:lnTo>
                  <a:lnTo>
                    <a:pt x="106054" y="283787"/>
                  </a:lnTo>
                  <a:cubicBezTo>
                    <a:pt x="107909" y="291031"/>
                    <a:pt x="103538" y="298405"/>
                    <a:pt x="96295" y="300270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: фигура 49">
              <a:extLst>
                <a:ext uri="{FF2B5EF4-FFF2-40B4-BE49-F238E27FC236}">
                  <a16:creationId xmlns:a16="http://schemas.microsoft.com/office/drawing/2014/main" id="{9AED3B0E-EDE8-1F13-1BC8-0257A2F432EB}"/>
                </a:ext>
              </a:extLst>
            </p:cNvPr>
            <p:cNvSpPr/>
            <p:nvPr/>
          </p:nvSpPr>
          <p:spPr>
            <a:xfrm>
              <a:off x="3571870" y="2582214"/>
              <a:ext cx="229892" cy="187384"/>
            </a:xfrm>
            <a:custGeom>
              <a:avLst/>
              <a:gdLst>
                <a:gd name="connsiteX0" fmla="*/ 229893 w 229892"/>
                <a:gd name="connsiteY0" fmla="*/ 134899 h 187384"/>
                <a:gd name="connsiteX1" fmla="*/ 26893 w 229892"/>
                <a:gd name="connsiteY1" fmla="*/ 187384 h 187384"/>
                <a:gd name="connsiteX2" fmla="*/ 0 w 229892"/>
                <a:gd name="connsiteY2" fmla="*/ 52485 h 187384"/>
                <a:gd name="connsiteX3" fmla="*/ 202674 w 229892"/>
                <a:gd name="connsiteY3" fmla="*/ 0 h 187384"/>
                <a:gd name="connsiteX4" fmla="*/ 229893 w 229892"/>
                <a:gd name="connsiteY4" fmla="*/ 134899 h 18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892" h="187384">
                  <a:moveTo>
                    <a:pt x="229893" y="134899"/>
                  </a:moveTo>
                  <a:lnTo>
                    <a:pt x="26893" y="187384"/>
                  </a:lnTo>
                  <a:cubicBezTo>
                    <a:pt x="10204" y="144312"/>
                    <a:pt x="1106" y="98669"/>
                    <a:pt x="0" y="52485"/>
                  </a:cubicBezTo>
                  <a:lnTo>
                    <a:pt x="202674" y="0"/>
                  </a:lnTo>
                  <a:cubicBezTo>
                    <a:pt x="203964" y="46195"/>
                    <a:pt x="213171" y="91816"/>
                    <a:pt x="229893" y="134899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: фигура 50">
              <a:extLst>
                <a:ext uri="{FF2B5EF4-FFF2-40B4-BE49-F238E27FC236}">
                  <a16:creationId xmlns:a16="http://schemas.microsoft.com/office/drawing/2014/main" id="{64C15A8E-6EE4-2922-9A5F-6774068936B9}"/>
                </a:ext>
              </a:extLst>
            </p:cNvPr>
            <p:cNvSpPr/>
            <p:nvPr/>
          </p:nvSpPr>
          <p:spPr>
            <a:xfrm>
              <a:off x="3599847" y="2582214"/>
              <a:ext cx="201914" cy="180118"/>
            </a:xfrm>
            <a:custGeom>
              <a:avLst/>
              <a:gdLst>
                <a:gd name="connsiteX0" fmla="*/ 201915 w 201914"/>
                <a:gd name="connsiteY0" fmla="*/ 134899 h 180118"/>
                <a:gd name="connsiteX1" fmla="*/ 27001 w 201914"/>
                <a:gd name="connsiteY1" fmla="*/ 180119 h 180118"/>
                <a:gd name="connsiteX2" fmla="*/ 0 w 201914"/>
                <a:gd name="connsiteY2" fmla="*/ 45219 h 180118"/>
                <a:gd name="connsiteX3" fmla="*/ 174696 w 201914"/>
                <a:gd name="connsiteY3" fmla="*/ 0 h 180118"/>
                <a:gd name="connsiteX4" fmla="*/ 201915 w 201914"/>
                <a:gd name="connsiteY4" fmla="*/ 134899 h 18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14" h="180118">
                  <a:moveTo>
                    <a:pt x="201915" y="134899"/>
                  </a:moveTo>
                  <a:lnTo>
                    <a:pt x="27001" y="180119"/>
                  </a:lnTo>
                  <a:cubicBezTo>
                    <a:pt x="10280" y="137046"/>
                    <a:pt x="1149" y="91404"/>
                    <a:pt x="0" y="45219"/>
                  </a:cubicBezTo>
                  <a:lnTo>
                    <a:pt x="174696" y="0"/>
                  </a:lnTo>
                  <a:cubicBezTo>
                    <a:pt x="175987" y="46195"/>
                    <a:pt x="185193" y="91816"/>
                    <a:pt x="201915" y="134899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: фигура 51">
              <a:extLst>
                <a:ext uri="{FF2B5EF4-FFF2-40B4-BE49-F238E27FC236}">
                  <a16:creationId xmlns:a16="http://schemas.microsoft.com/office/drawing/2014/main" id="{E3B3D6F7-6E02-74CE-F429-4DD6DB4C4FD5}"/>
                </a:ext>
              </a:extLst>
            </p:cNvPr>
            <p:cNvSpPr/>
            <p:nvPr/>
          </p:nvSpPr>
          <p:spPr>
            <a:xfrm rot="-870600">
              <a:off x="3599935" y="2718854"/>
              <a:ext cx="209614" cy="83173"/>
            </a:xfrm>
            <a:custGeom>
              <a:avLst/>
              <a:gdLst>
                <a:gd name="connsiteX0" fmla="*/ 191396 w 209614"/>
                <a:gd name="connsiteY0" fmla="*/ 0 h 83173"/>
                <a:gd name="connsiteX1" fmla="*/ 209614 w 209614"/>
                <a:gd name="connsiteY1" fmla="*/ 0 h 83173"/>
                <a:gd name="connsiteX2" fmla="*/ 209614 w 209614"/>
                <a:gd name="connsiteY2" fmla="*/ 83173 h 83173"/>
                <a:gd name="connsiteX3" fmla="*/ 191396 w 209614"/>
                <a:gd name="connsiteY3" fmla="*/ 83173 h 83173"/>
                <a:gd name="connsiteX4" fmla="*/ 18218 w 209614"/>
                <a:gd name="connsiteY4" fmla="*/ 83173 h 83173"/>
                <a:gd name="connsiteX5" fmla="*/ 0 w 209614"/>
                <a:gd name="connsiteY5" fmla="*/ 83173 h 83173"/>
                <a:gd name="connsiteX6" fmla="*/ 0 w 209614"/>
                <a:gd name="connsiteY6" fmla="*/ 0 h 83173"/>
                <a:gd name="connsiteX7" fmla="*/ 18218 w 209614"/>
                <a:gd name="connsiteY7" fmla="*/ 0 h 8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14" h="83173">
                  <a:moveTo>
                    <a:pt x="191396" y="0"/>
                  </a:moveTo>
                  <a:cubicBezTo>
                    <a:pt x="201458" y="0"/>
                    <a:pt x="209614" y="0"/>
                    <a:pt x="209614" y="0"/>
                  </a:cubicBezTo>
                  <a:lnTo>
                    <a:pt x="209614" y="83173"/>
                  </a:lnTo>
                  <a:cubicBezTo>
                    <a:pt x="209614" y="83173"/>
                    <a:pt x="201458" y="83173"/>
                    <a:pt x="191396" y="83173"/>
                  </a:cubicBezTo>
                  <a:lnTo>
                    <a:pt x="18218" y="83173"/>
                  </a:lnTo>
                  <a:cubicBezTo>
                    <a:pt x="8156" y="83173"/>
                    <a:pt x="0" y="83173"/>
                    <a:pt x="0" y="83173"/>
                  </a:cubicBezTo>
                  <a:lnTo>
                    <a:pt x="0" y="0"/>
                  </a:lnTo>
                  <a:cubicBezTo>
                    <a:pt x="0" y="0"/>
                    <a:pt x="8156" y="0"/>
                    <a:pt x="18218" y="0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: фигура 52">
              <a:extLst>
                <a:ext uri="{FF2B5EF4-FFF2-40B4-BE49-F238E27FC236}">
                  <a16:creationId xmlns:a16="http://schemas.microsoft.com/office/drawing/2014/main" id="{D244DB40-5A7E-0F54-767A-A586200F7D7A}"/>
                </a:ext>
              </a:extLst>
            </p:cNvPr>
            <p:cNvSpPr/>
            <p:nvPr/>
          </p:nvSpPr>
          <p:spPr>
            <a:xfrm>
              <a:off x="3728457" y="2878797"/>
              <a:ext cx="88595" cy="94342"/>
            </a:xfrm>
            <a:custGeom>
              <a:avLst/>
              <a:gdLst>
                <a:gd name="connsiteX0" fmla="*/ 88596 w 88595"/>
                <a:gd name="connsiteY0" fmla="*/ 63654 h 94342"/>
                <a:gd name="connsiteX1" fmla="*/ 61702 w 88595"/>
                <a:gd name="connsiteY1" fmla="*/ 0 h 94342"/>
                <a:gd name="connsiteX2" fmla="*/ 0 w 88595"/>
                <a:gd name="connsiteY2" fmla="*/ 41966 h 94342"/>
                <a:gd name="connsiteX3" fmla="*/ 66582 w 88595"/>
                <a:gd name="connsiteY3" fmla="*/ 94343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95" h="94342">
                  <a:moveTo>
                    <a:pt x="88596" y="63654"/>
                  </a:moveTo>
                  <a:lnTo>
                    <a:pt x="61702" y="0"/>
                  </a:lnTo>
                  <a:lnTo>
                    <a:pt x="0" y="41966"/>
                  </a:lnTo>
                  <a:cubicBezTo>
                    <a:pt x="0" y="41966"/>
                    <a:pt x="30363" y="88704"/>
                    <a:pt x="66582" y="94343"/>
                  </a:cubicBezTo>
                  <a:close/>
                </a:path>
              </a:pathLst>
            </a:custGeom>
            <a:solidFill>
              <a:srgbClr val="FFC3BD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: фигура 53">
              <a:extLst>
                <a:ext uri="{FF2B5EF4-FFF2-40B4-BE49-F238E27FC236}">
                  <a16:creationId xmlns:a16="http://schemas.microsoft.com/office/drawing/2014/main" id="{20DF656C-D494-C0BA-1966-72B68EE2D4B0}"/>
                </a:ext>
              </a:extLst>
            </p:cNvPr>
            <p:cNvSpPr/>
            <p:nvPr/>
          </p:nvSpPr>
          <p:spPr>
            <a:xfrm>
              <a:off x="3692238" y="2844855"/>
              <a:ext cx="97921" cy="75907"/>
            </a:xfrm>
            <a:custGeom>
              <a:avLst/>
              <a:gdLst>
                <a:gd name="connsiteX0" fmla="*/ 55304 w 97921"/>
                <a:gd name="connsiteY0" fmla="*/ 0 h 75907"/>
                <a:gd name="connsiteX1" fmla="*/ 0 w 97921"/>
                <a:gd name="connsiteY1" fmla="*/ 33074 h 75907"/>
                <a:gd name="connsiteX2" fmla="*/ 36219 w 97921"/>
                <a:gd name="connsiteY2" fmla="*/ 75908 h 75907"/>
                <a:gd name="connsiteX3" fmla="*/ 97921 w 97921"/>
                <a:gd name="connsiteY3" fmla="*/ 33833 h 75907"/>
                <a:gd name="connsiteX4" fmla="*/ 55304 w 97921"/>
                <a:gd name="connsiteY4" fmla="*/ 0 h 7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921" h="75907">
                  <a:moveTo>
                    <a:pt x="55304" y="0"/>
                  </a:moveTo>
                  <a:lnTo>
                    <a:pt x="0" y="33074"/>
                  </a:lnTo>
                  <a:lnTo>
                    <a:pt x="36219" y="75908"/>
                  </a:lnTo>
                  <a:lnTo>
                    <a:pt x="97921" y="33833"/>
                  </a:lnTo>
                  <a:lnTo>
                    <a:pt x="55304" y="0"/>
                  </a:lnTo>
                  <a:close/>
                </a:path>
              </a:pathLst>
            </a:custGeom>
            <a:solidFill>
              <a:srgbClr val="FFC3BD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id="{76707D47-613F-2A7B-22C0-276B3B48B6B6}"/>
                </a:ext>
              </a:extLst>
            </p:cNvPr>
            <p:cNvSpPr/>
            <p:nvPr/>
          </p:nvSpPr>
          <p:spPr>
            <a:xfrm>
              <a:off x="4267302" y="2193746"/>
              <a:ext cx="276111" cy="339246"/>
            </a:xfrm>
            <a:custGeom>
              <a:avLst/>
              <a:gdLst>
                <a:gd name="connsiteX0" fmla="*/ 271418 w 276111"/>
                <a:gd name="connsiteY0" fmla="*/ 156515 h 339246"/>
                <a:gd name="connsiteX1" fmla="*/ 185317 w 276111"/>
                <a:gd name="connsiteY1" fmla="*/ 316572 h 339246"/>
                <a:gd name="connsiteX2" fmla="*/ 102 w 276111"/>
                <a:gd name="connsiteY2" fmla="*/ 229820 h 339246"/>
                <a:gd name="connsiteX3" fmla="*/ 130772 w 276111"/>
                <a:gd name="connsiteY3" fmla="*/ 2096 h 339246"/>
                <a:gd name="connsiteX4" fmla="*/ 274031 w 276111"/>
                <a:gd name="connsiteY4" fmla="*/ 100408 h 339246"/>
                <a:gd name="connsiteX5" fmla="*/ 271418 w 276111"/>
                <a:gd name="connsiteY5" fmla="*/ 156515 h 33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111" h="339246">
                  <a:moveTo>
                    <a:pt x="271418" y="156515"/>
                  </a:moveTo>
                  <a:cubicBezTo>
                    <a:pt x="247561" y="243267"/>
                    <a:pt x="238886" y="280787"/>
                    <a:pt x="185317" y="316572"/>
                  </a:cubicBezTo>
                  <a:cubicBezTo>
                    <a:pt x="104204" y="370792"/>
                    <a:pt x="2596" y="322211"/>
                    <a:pt x="102" y="229820"/>
                  </a:cubicBezTo>
                  <a:cubicBezTo>
                    <a:pt x="-2284" y="146755"/>
                    <a:pt x="37188" y="18471"/>
                    <a:pt x="130772" y="2096"/>
                  </a:cubicBezTo>
                  <a:cubicBezTo>
                    <a:pt x="197484" y="-10320"/>
                    <a:pt x="261626" y="33696"/>
                    <a:pt x="274031" y="100408"/>
                  </a:cubicBezTo>
                  <a:cubicBezTo>
                    <a:pt x="277513" y="119059"/>
                    <a:pt x="276612" y="138264"/>
                    <a:pt x="271418" y="156515"/>
                  </a:cubicBezTo>
                  <a:close/>
                </a:path>
              </a:pathLst>
            </a:custGeom>
            <a:solidFill>
              <a:srgbClr val="FFC3BD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475117AB-3666-BAE8-0106-4F072B55E894}"/>
                </a:ext>
              </a:extLst>
            </p:cNvPr>
            <p:cNvSpPr/>
            <p:nvPr/>
          </p:nvSpPr>
          <p:spPr>
            <a:xfrm>
              <a:off x="4289873" y="2067775"/>
              <a:ext cx="321399" cy="447546"/>
            </a:xfrm>
            <a:custGeom>
              <a:avLst/>
              <a:gdLst>
                <a:gd name="connsiteX0" fmla="*/ 220870 w 321399"/>
                <a:gd name="connsiteY0" fmla="*/ 70486 h 447546"/>
                <a:gd name="connsiteX1" fmla="*/ 217725 w 321399"/>
                <a:gd name="connsiteY1" fmla="*/ 148237 h 447546"/>
                <a:gd name="connsiteX2" fmla="*/ 122948 w 321399"/>
                <a:gd name="connsiteY2" fmla="*/ 0 h 447546"/>
                <a:gd name="connsiteX3" fmla="*/ 118069 w 321399"/>
                <a:gd name="connsiteY3" fmla="*/ 91523 h 447546"/>
                <a:gd name="connsiteX4" fmla="*/ 14400 w 321399"/>
                <a:gd name="connsiteY4" fmla="*/ 3795 h 447546"/>
                <a:gd name="connsiteX5" fmla="*/ 40968 w 321399"/>
                <a:gd name="connsiteY5" fmla="*/ 133923 h 447546"/>
                <a:gd name="connsiteX6" fmla="*/ 411 w 321399"/>
                <a:gd name="connsiteY6" fmla="*/ 125140 h 447546"/>
                <a:gd name="connsiteX7" fmla="*/ 43028 w 321399"/>
                <a:gd name="connsiteY7" fmla="*/ 180444 h 447546"/>
                <a:gd name="connsiteX8" fmla="*/ 43028 w 321399"/>
                <a:gd name="connsiteY8" fmla="*/ 294956 h 447546"/>
                <a:gd name="connsiteX9" fmla="*/ 125768 w 321399"/>
                <a:gd name="connsiteY9" fmla="*/ 446772 h 447546"/>
                <a:gd name="connsiteX10" fmla="*/ 195928 w 321399"/>
                <a:gd name="connsiteY10" fmla="*/ 416301 h 447546"/>
                <a:gd name="connsiteX11" fmla="*/ 190940 w 321399"/>
                <a:gd name="connsiteY11" fmla="*/ 434193 h 447546"/>
                <a:gd name="connsiteX12" fmla="*/ 219243 w 321399"/>
                <a:gd name="connsiteY12" fmla="*/ 393528 h 447546"/>
                <a:gd name="connsiteX13" fmla="*/ 219243 w 321399"/>
                <a:gd name="connsiteY13" fmla="*/ 393528 h 447546"/>
                <a:gd name="connsiteX14" fmla="*/ 214471 w 321399"/>
                <a:gd name="connsiteY14" fmla="*/ 419771 h 447546"/>
                <a:gd name="connsiteX15" fmla="*/ 248847 w 321399"/>
                <a:gd name="connsiteY15" fmla="*/ 366635 h 447546"/>
                <a:gd name="connsiteX16" fmla="*/ 252209 w 321399"/>
                <a:gd name="connsiteY16" fmla="*/ 394504 h 447546"/>
                <a:gd name="connsiteX17" fmla="*/ 281488 w 321399"/>
                <a:gd name="connsiteY17" fmla="*/ 327597 h 447546"/>
                <a:gd name="connsiteX18" fmla="*/ 295043 w 321399"/>
                <a:gd name="connsiteY18" fmla="*/ 366093 h 447546"/>
                <a:gd name="connsiteX19" fmla="*/ 310766 w 321399"/>
                <a:gd name="connsiteY19" fmla="*/ 257653 h 447546"/>
                <a:gd name="connsiteX20" fmla="*/ 319441 w 321399"/>
                <a:gd name="connsiteY20" fmla="*/ 240736 h 447546"/>
                <a:gd name="connsiteX21" fmla="*/ 220870 w 321399"/>
                <a:gd name="connsiteY21" fmla="*/ 70486 h 44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1399" h="447546">
                  <a:moveTo>
                    <a:pt x="220870" y="70486"/>
                  </a:moveTo>
                  <a:cubicBezTo>
                    <a:pt x="207098" y="92174"/>
                    <a:pt x="206772" y="119392"/>
                    <a:pt x="217725" y="148237"/>
                  </a:cubicBezTo>
                  <a:cubicBezTo>
                    <a:pt x="187795" y="123079"/>
                    <a:pt x="137913" y="27761"/>
                    <a:pt x="122948" y="0"/>
                  </a:cubicBezTo>
                  <a:cubicBezTo>
                    <a:pt x="114685" y="29788"/>
                    <a:pt x="113015" y="61019"/>
                    <a:pt x="118069" y="91523"/>
                  </a:cubicBezTo>
                  <a:cubicBezTo>
                    <a:pt x="93127" y="86643"/>
                    <a:pt x="58860" y="65389"/>
                    <a:pt x="14400" y="3795"/>
                  </a:cubicBezTo>
                  <a:cubicBezTo>
                    <a:pt x="9954" y="44786"/>
                    <a:pt x="21557" y="91198"/>
                    <a:pt x="40968" y="133923"/>
                  </a:cubicBezTo>
                  <a:cubicBezTo>
                    <a:pt x="27012" y="133652"/>
                    <a:pt x="13229" y="130670"/>
                    <a:pt x="411" y="125140"/>
                  </a:cubicBezTo>
                  <a:cubicBezTo>
                    <a:pt x="-4902" y="145201"/>
                    <a:pt x="43028" y="180444"/>
                    <a:pt x="43028" y="180444"/>
                  </a:cubicBezTo>
                  <a:cubicBezTo>
                    <a:pt x="43028" y="180444"/>
                    <a:pt x="14292" y="218940"/>
                    <a:pt x="43028" y="294956"/>
                  </a:cubicBezTo>
                  <a:cubicBezTo>
                    <a:pt x="64716" y="340393"/>
                    <a:pt x="71765" y="435928"/>
                    <a:pt x="125768" y="446772"/>
                  </a:cubicBezTo>
                  <a:cubicBezTo>
                    <a:pt x="147456" y="451218"/>
                    <a:pt x="173048" y="435928"/>
                    <a:pt x="195928" y="416301"/>
                  </a:cubicBezTo>
                  <a:cubicBezTo>
                    <a:pt x="195343" y="422514"/>
                    <a:pt x="193662" y="428576"/>
                    <a:pt x="190940" y="434193"/>
                  </a:cubicBezTo>
                  <a:cubicBezTo>
                    <a:pt x="204278" y="424217"/>
                    <a:pt x="218484" y="404372"/>
                    <a:pt x="219243" y="393528"/>
                  </a:cubicBezTo>
                  <a:lnTo>
                    <a:pt x="219243" y="393528"/>
                  </a:lnTo>
                  <a:cubicBezTo>
                    <a:pt x="219210" y="402485"/>
                    <a:pt x="217595" y="411378"/>
                    <a:pt x="214471" y="419771"/>
                  </a:cubicBezTo>
                  <a:cubicBezTo>
                    <a:pt x="229805" y="404893"/>
                    <a:pt x="241560" y="386718"/>
                    <a:pt x="248847" y="366635"/>
                  </a:cubicBezTo>
                  <a:cubicBezTo>
                    <a:pt x="251471" y="375679"/>
                    <a:pt x="252610" y="385092"/>
                    <a:pt x="252209" y="394504"/>
                  </a:cubicBezTo>
                  <a:cubicBezTo>
                    <a:pt x="268008" y="375365"/>
                    <a:pt x="278147" y="352191"/>
                    <a:pt x="281488" y="327597"/>
                  </a:cubicBezTo>
                  <a:cubicBezTo>
                    <a:pt x="288731" y="339298"/>
                    <a:pt x="293362" y="352430"/>
                    <a:pt x="295043" y="366093"/>
                  </a:cubicBezTo>
                  <a:cubicBezTo>
                    <a:pt x="317923" y="328139"/>
                    <a:pt x="325189" y="287040"/>
                    <a:pt x="310766" y="257653"/>
                  </a:cubicBezTo>
                  <a:cubicBezTo>
                    <a:pt x="314692" y="252611"/>
                    <a:pt x="317641" y="246874"/>
                    <a:pt x="319441" y="240736"/>
                  </a:cubicBezTo>
                  <a:cubicBezTo>
                    <a:pt x="334406" y="188685"/>
                    <a:pt x="259908" y="173287"/>
                    <a:pt x="220870" y="70486"/>
                  </a:cubicBezTo>
                  <a:close/>
                </a:path>
              </a:pathLst>
            </a:custGeom>
            <a:solidFill>
              <a:srgbClr val="263238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id="{51D797E6-70F1-1AB2-1EA2-0C482B77A30D}"/>
                </a:ext>
              </a:extLst>
            </p:cNvPr>
            <p:cNvSpPr/>
            <p:nvPr/>
          </p:nvSpPr>
          <p:spPr>
            <a:xfrm>
              <a:off x="4310763" y="2316239"/>
              <a:ext cx="51198" cy="82258"/>
            </a:xfrm>
            <a:custGeom>
              <a:avLst/>
              <a:gdLst>
                <a:gd name="connsiteX0" fmla="*/ 11077 w 51198"/>
                <a:gd name="connsiteY0" fmla="*/ 15154 h 82258"/>
                <a:gd name="connsiteX1" fmla="*/ 233 w 51198"/>
                <a:gd name="connsiteY1" fmla="*/ 64168 h 82258"/>
                <a:gd name="connsiteX2" fmla="*/ 31681 w 51198"/>
                <a:gd name="connsiteY2" fmla="*/ 71868 h 82258"/>
                <a:gd name="connsiteX3" fmla="*/ 48597 w 51198"/>
                <a:gd name="connsiteY3" fmla="*/ 12009 h 82258"/>
                <a:gd name="connsiteX4" fmla="*/ 11077 w 51198"/>
                <a:gd name="connsiteY4" fmla="*/ 15154 h 8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98" h="82258">
                  <a:moveTo>
                    <a:pt x="11077" y="15154"/>
                  </a:moveTo>
                  <a:cubicBezTo>
                    <a:pt x="2760" y="30086"/>
                    <a:pt x="-1014" y="47122"/>
                    <a:pt x="233" y="64168"/>
                  </a:cubicBezTo>
                  <a:cubicBezTo>
                    <a:pt x="1860" y="86507"/>
                    <a:pt x="18668" y="87049"/>
                    <a:pt x="31681" y="71868"/>
                  </a:cubicBezTo>
                  <a:cubicBezTo>
                    <a:pt x="44694" y="56686"/>
                    <a:pt x="56622" y="30227"/>
                    <a:pt x="48597" y="12009"/>
                  </a:cubicBezTo>
                  <a:cubicBezTo>
                    <a:pt x="40573" y="-6209"/>
                    <a:pt x="21487" y="-2522"/>
                    <a:pt x="11077" y="15154"/>
                  </a:cubicBezTo>
                  <a:close/>
                </a:path>
              </a:pathLst>
            </a:custGeom>
            <a:solidFill>
              <a:srgbClr val="FFC3BD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id="{B324768C-1B1E-FD90-20E2-8BFAF6003CEE}"/>
                </a:ext>
              </a:extLst>
            </p:cNvPr>
            <p:cNvSpPr/>
            <p:nvPr/>
          </p:nvSpPr>
          <p:spPr>
            <a:xfrm>
              <a:off x="4283235" y="3191863"/>
              <a:ext cx="341528" cy="1921879"/>
            </a:xfrm>
            <a:custGeom>
              <a:avLst/>
              <a:gdLst>
                <a:gd name="connsiteX0" fmla="*/ 0 w 341528"/>
                <a:gd name="connsiteY0" fmla="*/ 0 h 1921879"/>
                <a:gd name="connsiteX1" fmla="*/ 107464 w 341528"/>
                <a:gd name="connsiteY1" fmla="*/ 974766 h 1921879"/>
                <a:gd name="connsiteX2" fmla="*/ 186408 w 341528"/>
                <a:gd name="connsiteY2" fmla="*/ 1921880 h 1921879"/>
                <a:gd name="connsiteX3" fmla="*/ 310355 w 341528"/>
                <a:gd name="connsiteY3" fmla="*/ 1921880 h 1921879"/>
                <a:gd name="connsiteX4" fmla="*/ 335513 w 341528"/>
                <a:gd name="connsiteY4" fmla="*/ 1034516 h 1921879"/>
                <a:gd name="connsiteX5" fmla="*/ 271534 w 341528"/>
                <a:gd name="connsiteY5" fmla="*/ 0 h 192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528" h="1921879">
                  <a:moveTo>
                    <a:pt x="0" y="0"/>
                  </a:moveTo>
                  <a:cubicBezTo>
                    <a:pt x="0" y="0"/>
                    <a:pt x="52702" y="623421"/>
                    <a:pt x="107464" y="974766"/>
                  </a:cubicBezTo>
                  <a:cubicBezTo>
                    <a:pt x="151599" y="1258553"/>
                    <a:pt x="186408" y="1921880"/>
                    <a:pt x="186408" y="1921880"/>
                  </a:cubicBezTo>
                  <a:lnTo>
                    <a:pt x="310355" y="1921880"/>
                  </a:lnTo>
                  <a:cubicBezTo>
                    <a:pt x="310355" y="1921880"/>
                    <a:pt x="357960" y="1315159"/>
                    <a:pt x="335513" y="1034516"/>
                  </a:cubicBezTo>
                  <a:cubicBezTo>
                    <a:pt x="278799" y="324235"/>
                    <a:pt x="401770" y="229567"/>
                    <a:pt x="271534" y="0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EB475DE5-B696-8B4C-2CA5-6391B828A092}"/>
                </a:ext>
              </a:extLst>
            </p:cNvPr>
            <p:cNvSpPr/>
            <p:nvPr/>
          </p:nvSpPr>
          <p:spPr>
            <a:xfrm>
              <a:off x="4283235" y="3191863"/>
              <a:ext cx="341528" cy="1921879"/>
            </a:xfrm>
            <a:custGeom>
              <a:avLst/>
              <a:gdLst>
                <a:gd name="connsiteX0" fmla="*/ 0 w 341528"/>
                <a:gd name="connsiteY0" fmla="*/ 0 h 1921879"/>
                <a:gd name="connsiteX1" fmla="*/ 107464 w 341528"/>
                <a:gd name="connsiteY1" fmla="*/ 974766 h 1921879"/>
                <a:gd name="connsiteX2" fmla="*/ 186408 w 341528"/>
                <a:gd name="connsiteY2" fmla="*/ 1921880 h 1921879"/>
                <a:gd name="connsiteX3" fmla="*/ 310355 w 341528"/>
                <a:gd name="connsiteY3" fmla="*/ 1921880 h 1921879"/>
                <a:gd name="connsiteX4" fmla="*/ 335513 w 341528"/>
                <a:gd name="connsiteY4" fmla="*/ 1034516 h 1921879"/>
                <a:gd name="connsiteX5" fmla="*/ 271534 w 341528"/>
                <a:gd name="connsiteY5" fmla="*/ 0 h 192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528" h="1921879">
                  <a:moveTo>
                    <a:pt x="0" y="0"/>
                  </a:moveTo>
                  <a:cubicBezTo>
                    <a:pt x="0" y="0"/>
                    <a:pt x="52702" y="623421"/>
                    <a:pt x="107464" y="974766"/>
                  </a:cubicBezTo>
                  <a:cubicBezTo>
                    <a:pt x="151599" y="1258553"/>
                    <a:pt x="186408" y="1921880"/>
                    <a:pt x="186408" y="1921880"/>
                  </a:cubicBezTo>
                  <a:lnTo>
                    <a:pt x="310355" y="1921880"/>
                  </a:lnTo>
                  <a:cubicBezTo>
                    <a:pt x="310355" y="1921880"/>
                    <a:pt x="357960" y="1315159"/>
                    <a:pt x="335513" y="1034516"/>
                  </a:cubicBezTo>
                  <a:cubicBezTo>
                    <a:pt x="278799" y="324235"/>
                    <a:pt x="401770" y="229567"/>
                    <a:pt x="271534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id="{F0D1AC68-87BC-8BF2-5E6D-FF0C1796057D}"/>
                </a:ext>
              </a:extLst>
            </p:cNvPr>
            <p:cNvSpPr/>
            <p:nvPr/>
          </p:nvSpPr>
          <p:spPr>
            <a:xfrm>
              <a:off x="4317828" y="3402453"/>
              <a:ext cx="103523" cy="491666"/>
            </a:xfrm>
            <a:custGeom>
              <a:avLst/>
              <a:gdLst>
                <a:gd name="connsiteX0" fmla="*/ 90114 w 103523"/>
                <a:gd name="connsiteY0" fmla="*/ 0 h 491666"/>
                <a:gd name="connsiteX1" fmla="*/ 0 w 103523"/>
                <a:gd name="connsiteY1" fmla="*/ 158214 h 491666"/>
                <a:gd name="connsiteX2" fmla="*/ 36327 w 103523"/>
                <a:gd name="connsiteY2" fmla="*/ 491666 h 491666"/>
                <a:gd name="connsiteX3" fmla="*/ 90114 w 103523"/>
                <a:gd name="connsiteY3" fmla="*/ 0 h 49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523" h="491666">
                  <a:moveTo>
                    <a:pt x="90114" y="0"/>
                  </a:moveTo>
                  <a:cubicBezTo>
                    <a:pt x="57582" y="46846"/>
                    <a:pt x="14206" y="100632"/>
                    <a:pt x="0" y="158214"/>
                  </a:cubicBezTo>
                  <a:cubicBezTo>
                    <a:pt x="10844" y="263400"/>
                    <a:pt x="22881" y="379756"/>
                    <a:pt x="36327" y="491666"/>
                  </a:cubicBezTo>
                  <a:cubicBezTo>
                    <a:pt x="70811" y="398408"/>
                    <a:pt x="130236" y="212000"/>
                    <a:pt x="90114" y="0"/>
                  </a:cubicBezTo>
                  <a:close/>
                </a:path>
              </a:pathLst>
            </a:custGeom>
            <a:solidFill>
              <a:srgbClr val="1D1D23">
                <a:alpha val="40000"/>
              </a:srgbClr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0B169F21-885B-11EE-094C-B7ACAE6C9ECD}"/>
                </a:ext>
              </a:extLst>
            </p:cNvPr>
            <p:cNvSpPr/>
            <p:nvPr/>
          </p:nvSpPr>
          <p:spPr>
            <a:xfrm>
              <a:off x="3886454" y="3191863"/>
              <a:ext cx="626023" cy="1923289"/>
            </a:xfrm>
            <a:custGeom>
              <a:avLst/>
              <a:gdLst>
                <a:gd name="connsiteX0" fmla="*/ 299402 w 626023"/>
                <a:gd name="connsiteY0" fmla="*/ 0 h 1923289"/>
                <a:gd name="connsiteX1" fmla="*/ 161575 w 626023"/>
                <a:gd name="connsiteY1" fmla="*/ 972055 h 1923289"/>
                <a:gd name="connsiteX2" fmla="*/ 0 w 626023"/>
                <a:gd name="connsiteY2" fmla="*/ 1889673 h 1923289"/>
                <a:gd name="connsiteX3" fmla="*/ 118199 w 626023"/>
                <a:gd name="connsiteY3" fmla="*/ 1923289 h 1923289"/>
                <a:gd name="connsiteX4" fmla="*/ 380624 w 626023"/>
                <a:gd name="connsiteY4" fmla="*/ 1032131 h 1923289"/>
                <a:gd name="connsiteX5" fmla="*/ 626023 w 626023"/>
                <a:gd name="connsiteY5" fmla="*/ 0 h 19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023" h="1923289">
                  <a:moveTo>
                    <a:pt x="299402" y="0"/>
                  </a:moveTo>
                  <a:cubicBezTo>
                    <a:pt x="299402" y="0"/>
                    <a:pt x="202566" y="698136"/>
                    <a:pt x="161575" y="972055"/>
                  </a:cubicBezTo>
                  <a:cubicBezTo>
                    <a:pt x="118199" y="1257035"/>
                    <a:pt x="0" y="1889673"/>
                    <a:pt x="0" y="1889673"/>
                  </a:cubicBezTo>
                  <a:lnTo>
                    <a:pt x="118199" y="1923289"/>
                  </a:lnTo>
                  <a:cubicBezTo>
                    <a:pt x="118199" y="1923289"/>
                    <a:pt x="336814" y="1311906"/>
                    <a:pt x="380624" y="1032131"/>
                  </a:cubicBezTo>
                  <a:cubicBezTo>
                    <a:pt x="428337" y="727198"/>
                    <a:pt x="626023" y="0"/>
                    <a:pt x="626023" y="0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:a16="http://schemas.microsoft.com/office/drawing/2014/main" id="{8D6B64BC-0C26-4A73-12ED-BFC11A500908}"/>
                </a:ext>
              </a:extLst>
            </p:cNvPr>
            <p:cNvSpPr/>
            <p:nvPr/>
          </p:nvSpPr>
          <p:spPr>
            <a:xfrm>
              <a:off x="3886454" y="3191863"/>
              <a:ext cx="626023" cy="1923289"/>
            </a:xfrm>
            <a:custGeom>
              <a:avLst/>
              <a:gdLst>
                <a:gd name="connsiteX0" fmla="*/ 299402 w 626023"/>
                <a:gd name="connsiteY0" fmla="*/ 0 h 1923289"/>
                <a:gd name="connsiteX1" fmla="*/ 161575 w 626023"/>
                <a:gd name="connsiteY1" fmla="*/ 972055 h 1923289"/>
                <a:gd name="connsiteX2" fmla="*/ 0 w 626023"/>
                <a:gd name="connsiteY2" fmla="*/ 1889673 h 1923289"/>
                <a:gd name="connsiteX3" fmla="*/ 118199 w 626023"/>
                <a:gd name="connsiteY3" fmla="*/ 1923289 h 1923289"/>
                <a:gd name="connsiteX4" fmla="*/ 380624 w 626023"/>
                <a:gd name="connsiteY4" fmla="*/ 1032131 h 1923289"/>
                <a:gd name="connsiteX5" fmla="*/ 626023 w 626023"/>
                <a:gd name="connsiteY5" fmla="*/ 0 h 19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023" h="1923289">
                  <a:moveTo>
                    <a:pt x="299402" y="0"/>
                  </a:moveTo>
                  <a:cubicBezTo>
                    <a:pt x="299402" y="0"/>
                    <a:pt x="202566" y="698136"/>
                    <a:pt x="161575" y="972055"/>
                  </a:cubicBezTo>
                  <a:cubicBezTo>
                    <a:pt x="118199" y="1257035"/>
                    <a:pt x="0" y="1889673"/>
                    <a:pt x="0" y="1889673"/>
                  </a:cubicBezTo>
                  <a:lnTo>
                    <a:pt x="118199" y="1923289"/>
                  </a:lnTo>
                  <a:cubicBezTo>
                    <a:pt x="118199" y="1923289"/>
                    <a:pt x="336814" y="1311906"/>
                    <a:pt x="380624" y="1032131"/>
                  </a:cubicBezTo>
                  <a:cubicBezTo>
                    <a:pt x="428337" y="727198"/>
                    <a:pt x="626023" y="0"/>
                    <a:pt x="626023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:a16="http://schemas.microsoft.com/office/drawing/2014/main" id="{6A2EF8F5-CA44-82CC-8E80-F6B7EA8C786F}"/>
                </a:ext>
              </a:extLst>
            </p:cNvPr>
            <p:cNvSpPr/>
            <p:nvPr/>
          </p:nvSpPr>
          <p:spPr>
            <a:xfrm>
              <a:off x="3868670" y="5020484"/>
              <a:ext cx="175781" cy="104969"/>
            </a:xfrm>
            <a:custGeom>
              <a:avLst/>
              <a:gdLst>
                <a:gd name="connsiteX0" fmla="*/ 0 w 175781"/>
                <a:gd name="connsiteY0" fmla="*/ 59317 h 104969"/>
                <a:gd name="connsiteX1" fmla="*/ 150948 w 175781"/>
                <a:gd name="connsiteY1" fmla="*/ 104970 h 104969"/>
                <a:gd name="connsiteX2" fmla="*/ 175781 w 175781"/>
                <a:gd name="connsiteY2" fmla="*/ 48906 h 104969"/>
                <a:gd name="connsiteX3" fmla="*/ 14206 w 175781"/>
                <a:gd name="connsiteY3" fmla="*/ 0 h 104969"/>
                <a:gd name="connsiteX4" fmla="*/ 0 w 175781"/>
                <a:gd name="connsiteY4" fmla="*/ 59317 h 10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81" h="104969">
                  <a:moveTo>
                    <a:pt x="0" y="59317"/>
                  </a:moveTo>
                  <a:lnTo>
                    <a:pt x="150948" y="104970"/>
                  </a:lnTo>
                  <a:lnTo>
                    <a:pt x="175781" y="48906"/>
                  </a:lnTo>
                  <a:lnTo>
                    <a:pt x="14206" y="0"/>
                  </a:lnTo>
                  <a:lnTo>
                    <a:pt x="0" y="59317"/>
                  </a:lnTo>
                  <a:close/>
                </a:path>
              </a:pathLst>
            </a:custGeom>
            <a:solidFill>
              <a:srgbClr val="263238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: фигура 63">
              <a:extLst>
                <a:ext uri="{FF2B5EF4-FFF2-40B4-BE49-F238E27FC236}">
                  <a16:creationId xmlns:a16="http://schemas.microsoft.com/office/drawing/2014/main" id="{5728CB12-50A5-A85A-0C7C-F56B2335FE92}"/>
                </a:ext>
              </a:extLst>
            </p:cNvPr>
            <p:cNvSpPr/>
            <p:nvPr/>
          </p:nvSpPr>
          <p:spPr>
            <a:xfrm>
              <a:off x="4451859" y="5055293"/>
              <a:ext cx="166889" cy="60943"/>
            </a:xfrm>
            <a:custGeom>
              <a:avLst/>
              <a:gdLst>
                <a:gd name="connsiteX0" fmla="*/ 868 w 166889"/>
                <a:gd name="connsiteY0" fmla="*/ 60943 h 60943"/>
                <a:gd name="connsiteX1" fmla="*/ 158648 w 166889"/>
                <a:gd name="connsiteY1" fmla="*/ 60943 h 60943"/>
                <a:gd name="connsiteX2" fmla="*/ 166889 w 166889"/>
                <a:gd name="connsiteY2" fmla="*/ 5639 h 60943"/>
                <a:gd name="connsiteX3" fmla="*/ 0 w 166889"/>
                <a:gd name="connsiteY3" fmla="*/ 0 h 60943"/>
                <a:gd name="connsiteX4" fmla="*/ 868 w 166889"/>
                <a:gd name="connsiteY4" fmla="*/ 60943 h 6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889" h="60943">
                  <a:moveTo>
                    <a:pt x="868" y="60943"/>
                  </a:moveTo>
                  <a:lnTo>
                    <a:pt x="158648" y="60943"/>
                  </a:lnTo>
                  <a:lnTo>
                    <a:pt x="166889" y="5639"/>
                  </a:lnTo>
                  <a:lnTo>
                    <a:pt x="0" y="0"/>
                  </a:lnTo>
                  <a:lnTo>
                    <a:pt x="868" y="60943"/>
                  </a:lnTo>
                  <a:close/>
                </a:path>
              </a:pathLst>
            </a:custGeom>
            <a:solidFill>
              <a:srgbClr val="263238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: фигура 64">
              <a:extLst>
                <a:ext uri="{FF2B5EF4-FFF2-40B4-BE49-F238E27FC236}">
                  <a16:creationId xmlns:a16="http://schemas.microsoft.com/office/drawing/2014/main" id="{CC5CA699-E6FF-E3E1-6707-8545FC4E0420}"/>
                </a:ext>
              </a:extLst>
            </p:cNvPr>
            <p:cNvSpPr/>
            <p:nvPr/>
          </p:nvSpPr>
          <p:spPr>
            <a:xfrm>
              <a:off x="4174362" y="3167833"/>
              <a:ext cx="402833" cy="40620"/>
            </a:xfrm>
            <a:custGeom>
              <a:avLst/>
              <a:gdLst>
                <a:gd name="connsiteX0" fmla="*/ 385937 w 402833"/>
                <a:gd name="connsiteY0" fmla="*/ 2341 h 40620"/>
                <a:gd name="connsiteX1" fmla="*/ 402529 w 402833"/>
                <a:gd name="connsiteY1" fmla="*/ 35416 h 40620"/>
                <a:gd name="connsiteX2" fmla="*/ 396565 w 402833"/>
                <a:gd name="connsiteY2" fmla="*/ 40621 h 40620"/>
                <a:gd name="connsiteX3" fmla="*/ 9651 w 402833"/>
                <a:gd name="connsiteY3" fmla="*/ 40621 h 40620"/>
                <a:gd name="connsiteX4" fmla="*/ 3362 w 402833"/>
                <a:gd name="connsiteY4" fmla="*/ 36825 h 40620"/>
                <a:gd name="connsiteX5" fmla="*/ 0 w 402833"/>
                <a:gd name="connsiteY5" fmla="*/ 4293 h 40620"/>
                <a:gd name="connsiteX6" fmla="*/ 6290 w 402833"/>
                <a:gd name="connsiteY6" fmla="*/ 64 h 40620"/>
                <a:gd name="connsiteX7" fmla="*/ 379865 w 402833"/>
                <a:gd name="connsiteY7" fmla="*/ 64 h 40620"/>
                <a:gd name="connsiteX8" fmla="*/ 385937 w 402833"/>
                <a:gd name="connsiteY8" fmla="*/ 2341 h 4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2833" h="40620">
                  <a:moveTo>
                    <a:pt x="385937" y="2341"/>
                  </a:moveTo>
                  <a:lnTo>
                    <a:pt x="402529" y="35416"/>
                  </a:lnTo>
                  <a:cubicBezTo>
                    <a:pt x="403830" y="38018"/>
                    <a:pt x="400794" y="40621"/>
                    <a:pt x="396565" y="40621"/>
                  </a:cubicBezTo>
                  <a:lnTo>
                    <a:pt x="9651" y="40621"/>
                  </a:lnTo>
                  <a:cubicBezTo>
                    <a:pt x="6290" y="40621"/>
                    <a:pt x="3579" y="38994"/>
                    <a:pt x="3362" y="36825"/>
                  </a:cubicBezTo>
                  <a:lnTo>
                    <a:pt x="0" y="4293"/>
                  </a:lnTo>
                  <a:cubicBezTo>
                    <a:pt x="0" y="2016"/>
                    <a:pt x="2711" y="64"/>
                    <a:pt x="6290" y="64"/>
                  </a:cubicBezTo>
                  <a:lnTo>
                    <a:pt x="379865" y="64"/>
                  </a:lnTo>
                  <a:cubicBezTo>
                    <a:pt x="382142" y="-250"/>
                    <a:pt x="384430" y="606"/>
                    <a:pt x="385937" y="2341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: фигура 65">
              <a:extLst>
                <a:ext uri="{FF2B5EF4-FFF2-40B4-BE49-F238E27FC236}">
                  <a16:creationId xmlns:a16="http://schemas.microsoft.com/office/drawing/2014/main" id="{59134DF0-EEF0-336F-4915-C6CC99DD946C}"/>
                </a:ext>
              </a:extLst>
            </p:cNvPr>
            <p:cNvSpPr/>
            <p:nvPr/>
          </p:nvSpPr>
          <p:spPr>
            <a:xfrm>
              <a:off x="4501519" y="3163885"/>
              <a:ext cx="21930" cy="47930"/>
            </a:xfrm>
            <a:custGeom>
              <a:avLst/>
              <a:gdLst>
                <a:gd name="connsiteX0" fmla="*/ 8572 w 21930"/>
                <a:gd name="connsiteY0" fmla="*/ 47930 h 47930"/>
                <a:gd name="connsiteX1" fmla="*/ 18549 w 21930"/>
                <a:gd name="connsiteY1" fmla="*/ 47930 h 47930"/>
                <a:gd name="connsiteX2" fmla="*/ 21910 w 21930"/>
                <a:gd name="connsiteY2" fmla="*/ 45653 h 47930"/>
                <a:gd name="connsiteX3" fmla="*/ 17247 w 21930"/>
                <a:gd name="connsiteY3" fmla="*/ 2277 h 47930"/>
                <a:gd name="connsiteX4" fmla="*/ 13343 w 21930"/>
                <a:gd name="connsiteY4" fmla="*/ 0 h 47930"/>
                <a:gd name="connsiteX5" fmla="*/ 3367 w 21930"/>
                <a:gd name="connsiteY5" fmla="*/ 0 h 47930"/>
                <a:gd name="connsiteX6" fmla="*/ 5 w 21930"/>
                <a:gd name="connsiteY6" fmla="*/ 2277 h 47930"/>
                <a:gd name="connsiteX7" fmla="*/ 4668 w 21930"/>
                <a:gd name="connsiteY7" fmla="*/ 45653 h 47930"/>
                <a:gd name="connsiteX8" fmla="*/ 8572 w 21930"/>
                <a:gd name="connsiteY8" fmla="*/ 47930 h 4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30" h="47930">
                  <a:moveTo>
                    <a:pt x="8572" y="47930"/>
                  </a:moveTo>
                  <a:lnTo>
                    <a:pt x="18549" y="47930"/>
                  </a:lnTo>
                  <a:cubicBezTo>
                    <a:pt x="20609" y="47930"/>
                    <a:pt x="22127" y="46846"/>
                    <a:pt x="21910" y="45653"/>
                  </a:cubicBezTo>
                  <a:lnTo>
                    <a:pt x="17247" y="2277"/>
                  </a:lnTo>
                  <a:cubicBezTo>
                    <a:pt x="17247" y="976"/>
                    <a:pt x="15404" y="0"/>
                    <a:pt x="13343" y="0"/>
                  </a:cubicBezTo>
                  <a:lnTo>
                    <a:pt x="3367" y="0"/>
                  </a:lnTo>
                  <a:cubicBezTo>
                    <a:pt x="1415" y="0"/>
                    <a:pt x="-103" y="976"/>
                    <a:pt x="5" y="2277"/>
                  </a:cubicBezTo>
                  <a:lnTo>
                    <a:pt x="4668" y="45653"/>
                  </a:lnTo>
                  <a:cubicBezTo>
                    <a:pt x="4885" y="47063"/>
                    <a:pt x="6620" y="47930"/>
                    <a:pt x="8572" y="47930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: фигура 66">
              <a:extLst>
                <a:ext uri="{FF2B5EF4-FFF2-40B4-BE49-F238E27FC236}">
                  <a16:creationId xmlns:a16="http://schemas.microsoft.com/office/drawing/2014/main" id="{95E83A3C-E8DB-CDC3-7496-2673EC38C316}"/>
                </a:ext>
              </a:extLst>
            </p:cNvPr>
            <p:cNvSpPr/>
            <p:nvPr/>
          </p:nvSpPr>
          <p:spPr>
            <a:xfrm>
              <a:off x="4501519" y="3163885"/>
              <a:ext cx="21930" cy="47930"/>
            </a:xfrm>
            <a:custGeom>
              <a:avLst/>
              <a:gdLst>
                <a:gd name="connsiteX0" fmla="*/ 8572 w 21930"/>
                <a:gd name="connsiteY0" fmla="*/ 47930 h 47930"/>
                <a:gd name="connsiteX1" fmla="*/ 18549 w 21930"/>
                <a:gd name="connsiteY1" fmla="*/ 47930 h 47930"/>
                <a:gd name="connsiteX2" fmla="*/ 21910 w 21930"/>
                <a:gd name="connsiteY2" fmla="*/ 45653 h 47930"/>
                <a:gd name="connsiteX3" fmla="*/ 17247 w 21930"/>
                <a:gd name="connsiteY3" fmla="*/ 2277 h 47930"/>
                <a:gd name="connsiteX4" fmla="*/ 13343 w 21930"/>
                <a:gd name="connsiteY4" fmla="*/ 0 h 47930"/>
                <a:gd name="connsiteX5" fmla="*/ 3367 w 21930"/>
                <a:gd name="connsiteY5" fmla="*/ 0 h 47930"/>
                <a:gd name="connsiteX6" fmla="*/ 5 w 21930"/>
                <a:gd name="connsiteY6" fmla="*/ 2277 h 47930"/>
                <a:gd name="connsiteX7" fmla="*/ 4668 w 21930"/>
                <a:gd name="connsiteY7" fmla="*/ 45653 h 47930"/>
                <a:gd name="connsiteX8" fmla="*/ 8572 w 21930"/>
                <a:gd name="connsiteY8" fmla="*/ 47930 h 4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30" h="47930">
                  <a:moveTo>
                    <a:pt x="8572" y="47930"/>
                  </a:moveTo>
                  <a:lnTo>
                    <a:pt x="18549" y="47930"/>
                  </a:lnTo>
                  <a:cubicBezTo>
                    <a:pt x="20609" y="47930"/>
                    <a:pt x="22127" y="46846"/>
                    <a:pt x="21910" y="45653"/>
                  </a:cubicBezTo>
                  <a:lnTo>
                    <a:pt x="17247" y="2277"/>
                  </a:lnTo>
                  <a:cubicBezTo>
                    <a:pt x="17247" y="976"/>
                    <a:pt x="15404" y="0"/>
                    <a:pt x="13343" y="0"/>
                  </a:cubicBezTo>
                  <a:lnTo>
                    <a:pt x="3367" y="0"/>
                  </a:lnTo>
                  <a:cubicBezTo>
                    <a:pt x="1415" y="0"/>
                    <a:pt x="-103" y="976"/>
                    <a:pt x="5" y="2277"/>
                  </a:cubicBezTo>
                  <a:lnTo>
                    <a:pt x="4668" y="45653"/>
                  </a:lnTo>
                  <a:cubicBezTo>
                    <a:pt x="4885" y="47063"/>
                    <a:pt x="6620" y="47930"/>
                    <a:pt x="8572" y="4793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: фигура 67">
              <a:extLst>
                <a:ext uri="{FF2B5EF4-FFF2-40B4-BE49-F238E27FC236}">
                  <a16:creationId xmlns:a16="http://schemas.microsoft.com/office/drawing/2014/main" id="{843813D0-8D42-B26B-4E44-5C1A51A1DE35}"/>
                </a:ext>
              </a:extLst>
            </p:cNvPr>
            <p:cNvSpPr/>
            <p:nvPr/>
          </p:nvSpPr>
          <p:spPr>
            <a:xfrm>
              <a:off x="4259141" y="3163885"/>
              <a:ext cx="21822" cy="47930"/>
            </a:xfrm>
            <a:custGeom>
              <a:avLst/>
              <a:gdLst>
                <a:gd name="connsiteX0" fmla="*/ 8479 w 21822"/>
                <a:gd name="connsiteY0" fmla="*/ 47930 h 47930"/>
                <a:gd name="connsiteX1" fmla="*/ 18456 w 21822"/>
                <a:gd name="connsiteY1" fmla="*/ 47930 h 47930"/>
                <a:gd name="connsiteX2" fmla="*/ 21817 w 21822"/>
                <a:gd name="connsiteY2" fmla="*/ 45653 h 47930"/>
                <a:gd name="connsiteX3" fmla="*/ 17154 w 21822"/>
                <a:gd name="connsiteY3" fmla="*/ 2277 h 47930"/>
                <a:gd name="connsiteX4" fmla="*/ 13250 w 21822"/>
                <a:gd name="connsiteY4" fmla="*/ 0 h 47930"/>
                <a:gd name="connsiteX5" fmla="*/ 3382 w 21822"/>
                <a:gd name="connsiteY5" fmla="*/ 0 h 47930"/>
                <a:gd name="connsiteX6" fmla="*/ 21 w 21822"/>
                <a:gd name="connsiteY6" fmla="*/ 2277 h 47930"/>
                <a:gd name="connsiteX7" fmla="*/ 4683 w 21822"/>
                <a:gd name="connsiteY7" fmla="*/ 45653 h 47930"/>
                <a:gd name="connsiteX8" fmla="*/ 8479 w 21822"/>
                <a:gd name="connsiteY8" fmla="*/ 47930 h 4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22" h="47930">
                  <a:moveTo>
                    <a:pt x="8479" y="47930"/>
                  </a:moveTo>
                  <a:lnTo>
                    <a:pt x="18456" y="47930"/>
                  </a:lnTo>
                  <a:cubicBezTo>
                    <a:pt x="20407" y="47930"/>
                    <a:pt x="21925" y="46846"/>
                    <a:pt x="21817" y="45653"/>
                  </a:cubicBezTo>
                  <a:lnTo>
                    <a:pt x="17154" y="2277"/>
                  </a:lnTo>
                  <a:cubicBezTo>
                    <a:pt x="17154" y="976"/>
                    <a:pt x="15202" y="0"/>
                    <a:pt x="13250" y="0"/>
                  </a:cubicBezTo>
                  <a:lnTo>
                    <a:pt x="3382" y="0"/>
                  </a:lnTo>
                  <a:cubicBezTo>
                    <a:pt x="1322" y="0"/>
                    <a:pt x="-196" y="976"/>
                    <a:pt x="21" y="2277"/>
                  </a:cubicBezTo>
                  <a:lnTo>
                    <a:pt x="4683" y="45653"/>
                  </a:lnTo>
                  <a:cubicBezTo>
                    <a:pt x="4683" y="47063"/>
                    <a:pt x="6419" y="47930"/>
                    <a:pt x="8479" y="47930"/>
                  </a:cubicBezTo>
                  <a:close/>
                </a:path>
              </a:pathLst>
            </a:custGeom>
            <a:solidFill>
              <a:srgbClr val="1D1D23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: фигура 68">
              <a:extLst>
                <a:ext uri="{FF2B5EF4-FFF2-40B4-BE49-F238E27FC236}">
                  <a16:creationId xmlns:a16="http://schemas.microsoft.com/office/drawing/2014/main" id="{4E2A6E08-AB79-8823-55CD-6BA6571AB4F2}"/>
                </a:ext>
              </a:extLst>
            </p:cNvPr>
            <p:cNvSpPr/>
            <p:nvPr/>
          </p:nvSpPr>
          <p:spPr>
            <a:xfrm>
              <a:off x="4259141" y="3163885"/>
              <a:ext cx="21822" cy="47930"/>
            </a:xfrm>
            <a:custGeom>
              <a:avLst/>
              <a:gdLst>
                <a:gd name="connsiteX0" fmla="*/ 8479 w 21822"/>
                <a:gd name="connsiteY0" fmla="*/ 47930 h 47930"/>
                <a:gd name="connsiteX1" fmla="*/ 18456 w 21822"/>
                <a:gd name="connsiteY1" fmla="*/ 47930 h 47930"/>
                <a:gd name="connsiteX2" fmla="*/ 21817 w 21822"/>
                <a:gd name="connsiteY2" fmla="*/ 45653 h 47930"/>
                <a:gd name="connsiteX3" fmla="*/ 17154 w 21822"/>
                <a:gd name="connsiteY3" fmla="*/ 2277 h 47930"/>
                <a:gd name="connsiteX4" fmla="*/ 13250 w 21822"/>
                <a:gd name="connsiteY4" fmla="*/ 0 h 47930"/>
                <a:gd name="connsiteX5" fmla="*/ 3382 w 21822"/>
                <a:gd name="connsiteY5" fmla="*/ 0 h 47930"/>
                <a:gd name="connsiteX6" fmla="*/ 21 w 21822"/>
                <a:gd name="connsiteY6" fmla="*/ 2277 h 47930"/>
                <a:gd name="connsiteX7" fmla="*/ 4683 w 21822"/>
                <a:gd name="connsiteY7" fmla="*/ 45653 h 47930"/>
                <a:gd name="connsiteX8" fmla="*/ 8479 w 21822"/>
                <a:gd name="connsiteY8" fmla="*/ 47930 h 4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22" h="47930">
                  <a:moveTo>
                    <a:pt x="8479" y="47930"/>
                  </a:moveTo>
                  <a:lnTo>
                    <a:pt x="18456" y="47930"/>
                  </a:lnTo>
                  <a:cubicBezTo>
                    <a:pt x="20407" y="47930"/>
                    <a:pt x="21925" y="46846"/>
                    <a:pt x="21817" y="45653"/>
                  </a:cubicBezTo>
                  <a:lnTo>
                    <a:pt x="17154" y="2277"/>
                  </a:lnTo>
                  <a:cubicBezTo>
                    <a:pt x="17154" y="976"/>
                    <a:pt x="15202" y="0"/>
                    <a:pt x="13250" y="0"/>
                  </a:cubicBezTo>
                  <a:lnTo>
                    <a:pt x="3382" y="0"/>
                  </a:lnTo>
                  <a:cubicBezTo>
                    <a:pt x="1322" y="0"/>
                    <a:pt x="-196" y="976"/>
                    <a:pt x="21" y="2277"/>
                  </a:cubicBezTo>
                  <a:lnTo>
                    <a:pt x="4683" y="45653"/>
                  </a:lnTo>
                  <a:cubicBezTo>
                    <a:pt x="4683" y="47063"/>
                    <a:pt x="6419" y="47930"/>
                    <a:pt x="8479" y="4793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: фигура 69">
              <a:extLst>
                <a:ext uri="{FF2B5EF4-FFF2-40B4-BE49-F238E27FC236}">
                  <a16:creationId xmlns:a16="http://schemas.microsoft.com/office/drawing/2014/main" id="{3661F18F-29FD-6876-7D9A-9E076FF0C20B}"/>
                </a:ext>
              </a:extLst>
            </p:cNvPr>
            <p:cNvSpPr/>
            <p:nvPr/>
          </p:nvSpPr>
          <p:spPr>
            <a:xfrm>
              <a:off x="4528940" y="2616979"/>
              <a:ext cx="209548" cy="684082"/>
            </a:xfrm>
            <a:custGeom>
              <a:avLst/>
              <a:gdLst>
                <a:gd name="connsiteX0" fmla="*/ 48059 w 209548"/>
                <a:gd name="connsiteY0" fmla="*/ 1670 h 684082"/>
                <a:gd name="connsiteX1" fmla="*/ 170271 w 209548"/>
                <a:gd name="connsiteY1" fmla="*/ 303784 h 684082"/>
                <a:gd name="connsiteX2" fmla="*/ 198140 w 209548"/>
                <a:gd name="connsiteY2" fmla="*/ 684082 h 684082"/>
                <a:gd name="connsiteX3" fmla="*/ 2189 w 209548"/>
                <a:gd name="connsiteY3" fmla="*/ 308989 h 684082"/>
                <a:gd name="connsiteX4" fmla="*/ 48059 w 209548"/>
                <a:gd name="connsiteY4" fmla="*/ 1670 h 68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48" h="684082">
                  <a:moveTo>
                    <a:pt x="48059" y="1670"/>
                  </a:moveTo>
                  <a:cubicBezTo>
                    <a:pt x="161054" y="51336"/>
                    <a:pt x="130257" y="258022"/>
                    <a:pt x="170271" y="303784"/>
                  </a:cubicBezTo>
                  <a:cubicBezTo>
                    <a:pt x="237395" y="380885"/>
                    <a:pt x="198140" y="684082"/>
                    <a:pt x="198140" y="684082"/>
                  </a:cubicBezTo>
                  <a:cubicBezTo>
                    <a:pt x="123425" y="617392"/>
                    <a:pt x="56301" y="424477"/>
                    <a:pt x="2189" y="308989"/>
                  </a:cubicBezTo>
                  <a:cubicBezTo>
                    <a:pt x="2406" y="308989"/>
                    <a:pt x="-15595" y="-26416"/>
                    <a:pt x="48059" y="1670"/>
                  </a:cubicBezTo>
                  <a:close/>
                </a:path>
              </a:pathLst>
            </a:custGeom>
            <a:solidFill>
              <a:srgbClr val="263238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: фигура 70">
              <a:extLst>
                <a:ext uri="{FF2B5EF4-FFF2-40B4-BE49-F238E27FC236}">
                  <a16:creationId xmlns:a16="http://schemas.microsoft.com/office/drawing/2014/main" id="{21D5CCA2-4A08-BA30-C01A-DF4B79AE3A34}"/>
                </a:ext>
              </a:extLst>
            </p:cNvPr>
            <p:cNvSpPr/>
            <p:nvPr/>
          </p:nvSpPr>
          <p:spPr>
            <a:xfrm>
              <a:off x="4623628" y="2869362"/>
              <a:ext cx="61810" cy="381816"/>
            </a:xfrm>
            <a:custGeom>
              <a:avLst/>
              <a:gdLst>
                <a:gd name="connsiteX0" fmla="*/ 20061 w 61810"/>
                <a:gd name="connsiteY0" fmla="*/ 0 h 381816"/>
                <a:gd name="connsiteX1" fmla="*/ 0 w 61810"/>
                <a:gd name="connsiteY1" fmla="*/ 266545 h 381816"/>
                <a:gd name="connsiteX2" fmla="*/ 61811 w 61810"/>
                <a:gd name="connsiteY2" fmla="*/ 381817 h 381816"/>
                <a:gd name="connsiteX3" fmla="*/ 20061 w 61810"/>
                <a:gd name="connsiteY3" fmla="*/ 0 h 38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10" h="381816">
                  <a:moveTo>
                    <a:pt x="20061" y="0"/>
                  </a:moveTo>
                  <a:lnTo>
                    <a:pt x="0" y="266545"/>
                  </a:lnTo>
                  <a:cubicBezTo>
                    <a:pt x="17719" y="306451"/>
                    <a:pt x="38377" y="344980"/>
                    <a:pt x="61811" y="381817"/>
                  </a:cubicBezTo>
                  <a:cubicBezTo>
                    <a:pt x="50208" y="274245"/>
                    <a:pt x="42400" y="95102"/>
                    <a:pt x="20061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: фигура 71">
              <a:extLst>
                <a:ext uri="{FF2B5EF4-FFF2-40B4-BE49-F238E27FC236}">
                  <a16:creationId xmlns:a16="http://schemas.microsoft.com/office/drawing/2014/main" id="{089EB7BB-BAA6-3975-4613-3956E38B64BC}"/>
                </a:ext>
              </a:extLst>
            </p:cNvPr>
            <p:cNvSpPr/>
            <p:nvPr/>
          </p:nvSpPr>
          <p:spPr>
            <a:xfrm>
              <a:off x="4125262" y="2601302"/>
              <a:ext cx="528238" cy="1075612"/>
            </a:xfrm>
            <a:custGeom>
              <a:avLst/>
              <a:gdLst>
                <a:gd name="connsiteX0" fmla="*/ 204385 w 528238"/>
                <a:gd name="connsiteY0" fmla="*/ 2383 h 1075612"/>
                <a:gd name="connsiteX1" fmla="*/ 33809 w 528238"/>
                <a:gd name="connsiteY1" fmla="*/ 11058 h 1075612"/>
                <a:gd name="connsiteX2" fmla="*/ 6374 w 528238"/>
                <a:gd name="connsiteY2" fmla="*/ 728605 h 1075612"/>
                <a:gd name="connsiteX3" fmla="*/ 357285 w 528238"/>
                <a:gd name="connsiteY3" fmla="*/ 1075613 h 1075612"/>
                <a:gd name="connsiteX4" fmla="*/ 451953 w 528238"/>
                <a:gd name="connsiteY4" fmla="*/ 885192 h 1075612"/>
                <a:gd name="connsiteX5" fmla="*/ 523524 w 528238"/>
                <a:gd name="connsiteY5" fmla="*/ 699760 h 1075612"/>
                <a:gd name="connsiteX6" fmla="*/ 521680 w 528238"/>
                <a:gd name="connsiteY6" fmla="*/ 148777 h 1075612"/>
                <a:gd name="connsiteX7" fmla="*/ 418445 w 528238"/>
                <a:gd name="connsiteY7" fmla="*/ 6829 h 1075612"/>
                <a:gd name="connsiteX8" fmla="*/ 204385 w 528238"/>
                <a:gd name="connsiteY8" fmla="*/ 2383 h 107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8238" h="1075612">
                  <a:moveTo>
                    <a:pt x="204385" y="2383"/>
                  </a:moveTo>
                  <a:cubicBezTo>
                    <a:pt x="95945" y="10516"/>
                    <a:pt x="79788" y="-6943"/>
                    <a:pt x="33809" y="11058"/>
                  </a:cubicBezTo>
                  <a:cubicBezTo>
                    <a:pt x="-19760" y="32204"/>
                    <a:pt x="6374" y="373573"/>
                    <a:pt x="6374" y="728605"/>
                  </a:cubicBezTo>
                  <a:cubicBezTo>
                    <a:pt x="6374" y="889963"/>
                    <a:pt x="357285" y="1075613"/>
                    <a:pt x="357285" y="1075613"/>
                  </a:cubicBezTo>
                  <a:cubicBezTo>
                    <a:pt x="357285" y="1075613"/>
                    <a:pt x="451953" y="988861"/>
                    <a:pt x="451953" y="885192"/>
                  </a:cubicBezTo>
                  <a:cubicBezTo>
                    <a:pt x="515065" y="885192"/>
                    <a:pt x="535561" y="823815"/>
                    <a:pt x="523524" y="699760"/>
                  </a:cubicBezTo>
                  <a:cubicBezTo>
                    <a:pt x="512680" y="587850"/>
                    <a:pt x="540115" y="222624"/>
                    <a:pt x="521680" y="148777"/>
                  </a:cubicBezTo>
                  <a:cubicBezTo>
                    <a:pt x="503245" y="74929"/>
                    <a:pt x="472557" y="-4015"/>
                    <a:pt x="418445" y="6829"/>
                  </a:cubicBezTo>
                  <a:cubicBezTo>
                    <a:pt x="364334" y="17673"/>
                    <a:pt x="343297" y="-7593"/>
                    <a:pt x="204385" y="2383"/>
                  </a:cubicBezTo>
                  <a:close/>
                </a:path>
              </a:pathLst>
            </a:custGeom>
            <a:solidFill>
              <a:srgbClr val="263238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: фигура 72">
              <a:extLst>
                <a:ext uri="{FF2B5EF4-FFF2-40B4-BE49-F238E27FC236}">
                  <a16:creationId xmlns:a16="http://schemas.microsoft.com/office/drawing/2014/main" id="{602EF827-857B-87FF-EABE-96C7495AEB6F}"/>
                </a:ext>
              </a:extLst>
            </p:cNvPr>
            <p:cNvSpPr/>
            <p:nvPr/>
          </p:nvSpPr>
          <p:spPr>
            <a:xfrm>
              <a:off x="4248752" y="2605962"/>
              <a:ext cx="261231" cy="53340"/>
            </a:xfrm>
            <a:custGeom>
              <a:avLst/>
              <a:gdLst>
                <a:gd name="connsiteX0" fmla="*/ 0 w 261231"/>
                <a:gd name="connsiteY0" fmla="*/ 0 h 53340"/>
                <a:gd name="connsiteX1" fmla="*/ 188902 w 261231"/>
                <a:gd name="connsiteY1" fmla="*/ 53244 h 53340"/>
                <a:gd name="connsiteX2" fmla="*/ 261232 w 261231"/>
                <a:gd name="connsiteY2" fmla="*/ 16700 h 5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231" h="53340">
                  <a:moveTo>
                    <a:pt x="0" y="0"/>
                  </a:moveTo>
                  <a:cubicBezTo>
                    <a:pt x="17784" y="12904"/>
                    <a:pt x="125682" y="50967"/>
                    <a:pt x="188902" y="53244"/>
                  </a:cubicBezTo>
                  <a:cubicBezTo>
                    <a:pt x="252123" y="55521"/>
                    <a:pt x="261232" y="16700"/>
                    <a:pt x="261232" y="167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: фигура 73">
              <a:extLst>
                <a:ext uri="{FF2B5EF4-FFF2-40B4-BE49-F238E27FC236}">
                  <a16:creationId xmlns:a16="http://schemas.microsoft.com/office/drawing/2014/main" id="{3FF6A4A4-2CA2-5134-DFB5-45C8DD114458}"/>
                </a:ext>
              </a:extLst>
            </p:cNvPr>
            <p:cNvSpPr/>
            <p:nvPr/>
          </p:nvSpPr>
          <p:spPr>
            <a:xfrm>
              <a:off x="4234520" y="2535523"/>
              <a:ext cx="300222" cy="106027"/>
            </a:xfrm>
            <a:custGeom>
              <a:avLst/>
              <a:gdLst>
                <a:gd name="connsiteX0" fmla="*/ 7292 w 300222"/>
                <a:gd name="connsiteY0" fmla="*/ 78029 h 106027"/>
                <a:gd name="connsiteX1" fmla="*/ 23124 w 300222"/>
                <a:gd name="connsiteY1" fmla="*/ 39533 h 106027"/>
                <a:gd name="connsiteX2" fmla="*/ 42101 w 300222"/>
                <a:gd name="connsiteY2" fmla="*/ 1579 h 106027"/>
                <a:gd name="connsiteX3" fmla="*/ 257029 w 300222"/>
                <a:gd name="connsiteY3" fmla="*/ 13616 h 106027"/>
                <a:gd name="connsiteX4" fmla="*/ 281102 w 300222"/>
                <a:gd name="connsiteY4" fmla="*/ 88873 h 106027"/>
                <a:gd name="connsiteX5" fmla="*/ 7292 w 300222"/>
                <a:gd name="connsiteY5" fmla="*/ 78029 h 10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222" h="106027">
                  <a:moveTo>
                    <a:pt x="7292" y="78029"/>
                  </a:moveTo>
                  <a:cubicBezTo>
                    <a:pt x="-14396" y="71848"/>
                    <a:pt x="18786" y="53956"/>
                    <a:pt x="23124" y="39533"/>
                  </a:cubicBezTo>
                  <a:cubicBezTo>
                    <a:pt x="27462" y="25111"/>
                    <a:pt x="18136" y="-7530"/>
                    <a:pt x="42101" y="1579"/>
                  </a:cubicBezTo>
                  <a:cubicBezTo>
                    <a:pt x="66066" y="10688"/>
                    <a:pt x="208231" y="-11108"/>
                    <a:pt x="257029" y="13616"/>
                  </a:cubicBezTo>
                  <a:cubicBezTo>
                    <a:pt x="305827" y="38340"/>
                    <a:pt x="312442" y="65993"/>
                    <a:pt x="281102" y="88873"/>
                  </a:cubicBezTo>
                  <a:cubicBezTo>
                    <a:pt x="249763" y="111754"/>
                    <a:pt x="136444" y="115116"/>
                    <a:pt x="7292" y="78029"/>
                  </a:cubicBezTo>
                  <a:close/>
                </a:path>
              </a:pathLst>
            </a:custGeom>
            <a:solidFill>
              <a:srgbClr val="263238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: фигура 74">
              <a:extLst>
                <a:ext uri="{FF2B5EF4-FFF2-40B4-BE49-F238E27FC236}">
                  <a16:creationId xmlns:a16="http://schemas.microsoft.com/office/drawing/2014/main" id="{7BC5B1A1-B731-1651-7AB5-4D31D9153D7A}"/>
                </a:ext>
              </a:extLst>
            </p:cNvPr>
            <p:cNvSpPr/>
            <p:nvPr/>
          </p:nvSpPr>
          <p:spPr>
            <a:xfrm>
              <a:off x="4125781" y="2845086"/>
              <a:ext cx="69847" cy="319883"/>
            </a:xfrm>
            <a:custGeom>
              <a:avLst/>
              <a:gdLst>
                <a:gd name="connsiteX0" fmla="*/ 66365 w 69847"/>
                <a:gd name="connsiteY0" fmla="*/ 33710 h 319883"/>
                <a:gd name="connsiteX1" fmla="*/ 0 w 69847"/>
                <a:gd name="connsiteY1" fmla="*/ 83268 h 319883"/>
                <a:gd name="connsiteX2" fmla="*/ 4338 w 69847"/>
                <a:gd name="connsiteY2" fmla="*/ 319883 h 319883"/>
                <a:gd name="connsiteX3" fmla="*/ 66365 w 69847"/>
                <a:gd name="connsiteY3" fmla="*/ 33710 h 319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47" h="319883">
                  <a:moveTo>
                    <a:pt x="66365" y="33710"/>
                  </a:moveTo>
                  <a:cubicBezTo>
                    <a:pt x="55521" y="-37318"/>
                    <a:pt x="25700" y="15818"/>
                    <a:pt x="0" y="83268"/>
                  </a:cubicBezTo>
                  <a:cubicBezTo>
                    <a:pt x="976" y="155380"/>
                    <a:pt x="2928" y="235734"/>
                    <a:pt x="4338" y="319883"/>
                  </a:cubicBezTo>
                  <a:cubicBezTo>
                    <a:pt x="39147" y="246578"/>
                    <a:pt x="82523" y="136620"/>
                    <a:pt x="66365" y="3371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: фигура 75">
              <a:extLst>
                <a:ext uri="{FF2B5EF4-FFF2-40B4-BE49-F238E27FC236}">
                  <a16:creationId xmlns:a16="http://schemas.microsoft.com/office/drawing/2014/main" id="{36271DC4-CF5A-43EE-2DA6-57CD9FE060A7}"/>
                </a:ext>
              </a:extLst>
            </p:cNvPr>
            <p:cNvSpPr/>
            <p:nvPr/>
          </p:nvSpPr>
          <p:spPr>
            <a:xfrm>
              <a:off x="3976272" y="2607691"/>
              <a:ext cx="237009" cy="600763"/>
            </a:xfrm>
            <a:custGeom>
              <a:avLst/>
              <a:gdLst>
                <a:gd name="connsiteX0" fmla="*/ 198089 w 237009"/>
                <a:gd name="connsiteY0" fmla="*/ 223 h 600763"/>
                <a:gd name="connsiteX1" fmla="*/ 28489 w 237009"/>
                <a:gd name="connsiteY1" fmla="*/ 256250 h 600763"/>
                <a:gd name="connsiteX2" fmla="*/ 33911 w 237009"/>
                <a:gd name="connsiteY2" fmla="*/ 600763 h 600763"/>
                <a:gd name="connsiteX3" fmla="*/ 223247 w 237009"/>
                <a:gd name="connsiteY3" fmla="*/ 318277 h 600763"/>
                <a:gd name="connsiteX4" fmla="*/ 198089 w 237009"/>
                <a:gd name="connsiteY4" fmla="*/ 223 h 60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009" h="600763">
                  <a:moveTo>
                    <a:pt x="198089" y="223"/>
                  </a:moveTo>
                  <a:cubicBezTo>
                    <a:pt x="127495" y="10308"/>
                    <a:pt x="68504" y="210380"/>
                    <a:pt x="28489" y="256250"/>
                  </a:cubicBezTo>
                  <a:cubicBezTo>
                    <a:pt x="-38635" y="333242"/>
                    <a:pt x="33911" y="600763"/>
                    <a:pt x="33911" y="600763"/>
                  </a:cubicBezTo>
                  <a:cubicBezTo>
                    <a:pt x="108626" y="534072"/>
                    <a:pt x="169136" y="433766"/>
                    <a:pt x="223247" y="318277"/>
                  </a:cubicBezTo>
                  <a:cubicBezTo>
                    <a:pt x="223247" y="318277"/>
                    <a:pt x="267165" y="-9753"/>
                    <a:pt x="198089" y="223"/>
                  </a:cubicBezTo>
                  <a:close/>
                </a:path>
              </a:pathLst>
            </a:custGeom>
            <a:solidFill>
              <a:srgbClr val="263238"/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: фигура 76">
              <a:extLst>
                <a:ext uri="{FF2B5EF4-FFF2-40B4-BE49-F238E27FC236}">
                  <a16:creationId xmlns:a16="http://schemas.microsoft.com/office/drawing/2014/main" id="{3863B11F-D95B-4395-3082-92CF2977121B}"/>
                </a:ext>
              </a:extLst>
            </p:cNvPr>
            <p:cNvSpPr/>
            <p:nvPr/>
          </p:nvSpPr>
          <p:spPr>
            <a:xfrm>
              <a:off x="4562034" y="2873266"/>
              <a:ext cx="58557" cy="613287"/>
            </a:xfrm>
            <a:custGeom>
              <a:avLst/>
              <a:gdLst>
                <a:gd name="connsiteX0" fmla="*/ 0 w 58557"/>
                <a:gd name="connsiteY0" fmla="*/ 0 h 613287"/>
                <a:gd name="connsiteX1" fmla="*/ 15182 w 58557"/>
                <a:gd name="connsiteY1" fmla="*/ 613227 h 613287"/>
                <a:gd name="connsiteX2" fmla="*/ 58557 w 58557"/>
                <a:gd name="connsiteY2" fmla="*/ 598697 h 61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557" h="613287">
                  <a:moveTo>
                    <a:pt x="0" y="0"/>
                  </a:moveTo>
                  <a:cubicBezTo>
                    <a:pt x="0" y="0"/>
                    <a:pt x="13230" y="501209"/>
                    <a:pt x="15182" y="613227"/>
                  </a:cubicBezTo>
                  <a:cubicBezTo>
                    <a:pt x="30938" y="613911"/>
                    <a:pt x="46391" y="608727"/>
                    <a:pt x="58557" y="59869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0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65257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2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F7AEC4-6D18-D6E7-1EE4-D0992DBF5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Полилиния: фигура 1281">
            <a:extLst>
              <a:ext uri="{FF2B5EF4-FFF2-40B4-BE49-F238E27FC236}">
                <a16:creationId xmlns:a16="http://schemas.microsoft.com/office/drawing/2014/main" id="{EAC04C08-0664-5305-4BDA-17C3CD8C966C}"/>
              </a:ext>
            </a:extLst>
          </p:cNvPr>
          <p:cNvSpPr/>
          <p:nvPr/>
        </p:nvSpPr>
        <p:spPr>
          <a:xfrm rot="8112080">
            <a:off x="8334503" y="-1415505"/>
            <a:ext cx="8092072" cy="9689009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A50615-E480-5F9C-8F0B-EB52747AA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9270" y="1233470"/>
            <a:ext cx="5067644" cy="4695854"/>
          </a:xfrm>
          <a:prstGeom prst="rect">
            <a:avLst/>
          </a:prstGeom>
        </p:spPr>
      </p:pic>
      <p:sp>
        <p:nvSpPr>
          <p:cNvPr id="1268" name="TextBox 1267">
            <a:extLst>
              <a:ext uri="{FF2B5EF4-FFF2-40B4-BE49-F238E27FC236}">
                <a16:creationId xmlns:a16="http://schemas.microsoft.com/office/drawing/2014/main" id="{38F4853A-03EB-B581-06C7-25FDFDA18CF0}"/>
              </a:ext>
            </a:extLst>
          </p:cNvPr>
          <p:cNvSpPr txBox="1"/>
          <p:nvPr/>
        </p:nvSpPr>
        <p:spPr>
          <a:xfrm>
            <a:off x="672414" y="1646664"/>
            <a:ext cx="45536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kern="0" dirty="0">
                <a:solidFill>
                  <a:schemeClr val="bg1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В</a:t>
            </a:r>
            <a:r>
              <a:rPr lang="ru-RU" sz="3200" kern="0" dirty="0">
                <a:solidFill>
                  <a:schemeClr val="bg1"/>
                </a:solidFill>
                <a:effectLst/>
                <a:latin typeface="Benzin-Bold" panose="00000800000000000000" pitchFamily="2" charset="-52"/>
                <a:ea typeface="Times New Roman" panose="02020603050405020304" pitchFamily="18" charset="0"/>
              </a:rPr>
              <a:t>лияние ИИ </a:t>
            </a:r>
          </a:p>
          <a:p>
            <a:r>
              <a:rPr lang="ru-RU" sz="3200" kern="0" dirty="0">
                <a:solidFill>
                  <a:schemeClr val="bg1"/>
                </a:solidFill>
                <a:effectLst/>
                <a:latin typeface="Benzin-Bold" panose="00000800000000000000" pitchFamily="2" charset="-52"/>
                <a:ea typeface="Times New Roman" panose="02020603050405020304" pitchFamily="18" charset="0"/>
              </a:rPr>
              <a:t>на рынок труда</a:t>
            </a:r>
            <a:endParaRPr lang="ru-RU" sz="3200" dirty="0">
              <a:solidFill>
                <a:schemeClr val="bg1"/>
              </a:solidFill>
              <a:latin typeface="Benzin-Bold" panose="00000800000000000000" pitchFamily="2" charset="-52"/>
            </a:endParaRPr>
          </a:p>
        </p:txBody>
      </p:sp>
      <p:sp>
        <p:nvSpPr>
          <p:cNvPr id="1275" name="TextBox 1274">
            <a:extLst>
              <a:ext uri="{FF2B5EF4-FFF2-40B4-BE49-F238E27FC236}">
                <a16:creationId xmlns:a16="http://schemas.microsoft.com/office/drawing/2014/main" id="{E73B6F6B-E5BD-EE8F-3DBC-7D8FB815F16E}"/>
              </a:ext>
            </a:extLst>
          </p:cNvPr>
          <p:cNvSpPr txBox="1"/>
          <p:nvPr/>
        </p:nvSpPr>
        <p:spPr>
          <a:xfrm>
            <a:off x="666064" y="2885370"/>
            <a:ext cx="38424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kern="0" dirty="0">
                <a:solidFill>
                  <a:schemeClr val="bg1">
                    <a:lumMod val="75000"/>
                  </a:schemeClr>
                </a:solidFill>
                <a:latin typeface="Gilroy-Light" panose="00000400000000000000" pitchFamily="2" charset="-52"/>
                <a:ea typeface="Times New Roman" panose="02020603050405020304" pitchFamily="18" charset="0"/>
              </a:rPr>
              <a:t>: перспективы, вызовы, стратегии 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Gilroy-Light" panose="00000400000000000000" pitchFamily="2" charset="-52"/>
            </a:endParaRPr>
          </a:p>
        </p:txBody>
      </p:sp>
      <p:sp>
        <p:nvSpPr>
          <p:cNvPr id="1276" name="Прямоугольник: скругленные углы 1275">
            <a:hlinkClick r:id="rId4" action="ppaction://hlinksldjump"/>
            <a:extLst>
              <a:ext uri="{FF2B5EF4-FFF2-40B4-BE49-F238E27FC236}">
                <a16:creationId xmlns:a16="http://schemas.microsoft.com/office/drawing/2014/main" id="{3716146D-DD12-0202-4054-2CD36B93B633}"/>
              </a:ext>
            </a:extLst>
          </p:cNvPr>
          <p:cNvSpPr/>
          <p:nvPr/>
        </p:nvSpPr>
        <p:spPr>
          <a:xfrm>
            <a:off x="760411" y="4669773"/>
            <a:ext cx="2546350" cy="527050"/>
          </a:xfrm>
          <a:prstGeom prst="roundRect">
            <a:avLst>
              <a:gd name="adj" fmla="val 50000"/>
            </a:avLst>
          </a:prstGeom>
          <a:noFill/>
          <a:ln>
            <a:solidFill>
              <a:srgbClr val="1AF3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7" name="TextBox 1276">
            <a:extLst>
              <a:ext uri="{FF2B5EF4-FFF2-40B4-BE49-F238E27FC236}">
                <a16:creationId xmlns:a16="http://schemas.microsoft.com/office/drawing/2014/main" id="{F2B385AD-AB61-F3E1-EB45-A6A5DF202C5B}"/>
              </a:ext>
            </a:extLst>
          </p:cNvPr>
          <p:cNvSpPr txBox="1"/>
          <p:nvPr/>
        </p:nvSpPr>
        <p:spPr>
          <a:xfrm>
            <a:off x="939114" y="4764021"/>
            <a:ext cx="15596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kern="0" dirty="0">
                <a:solidFill>
                  <a:srgbClr val="1AF3C1"/>
                </a:solidFill>
                <a:latin typeface="Montserrat Light" panose="00000400000000000000" pitchFamily="50" charset="-52"/>
              </a:rPr>
              <a:t>Подробнее</a:t>
            </a:r>
            <a:endParaRPr lang="ru-RU" sz="1600" dirty="0">
              <a:solidFill>
                <a:srgbClr val="1AF3C1"/>
              </a:solidFill>
              <a:latin typeface="Montserrat Light" panose="00000400000000000000" pitchFamily="50" charset="-52"/>
            </a:endParaRPr>
          </a:p>
        </p:txBody>
      </p:sp>
      <p:cxnSp>
        <p:nvCxnSpPr>
          <p:cNvPr id="1279" name="Прямая со стрелкой 1278">
            <a:extLst>
              <a:ext uri="{FF2B5EF4-FFF2-40B4-BE49-F238E27FC236}">
                <a16:creationId xmlns:a16="http://schemas.microsoft.com/office/drawing/2014/main" id="{E6C9166E-6B26-97F8-1928-14B349EFDCCF}"/>
              </a:ext>
            </a:extLst>
          </p:cNvPr>
          <p:cNvCxnSpPr/>
          <p:nvPr/>
        </p:nvCxnSpPr>
        <p:spPr>
          <a:xfrm>
            <a:off x="2744786" y="4933298"/>
            <a:ext cx="371475" cy="0"/>
          </a:xfrm>
          <a:prstGeom prst="straightConnector1">
            <a:avLst/>
          </a:prstGeom>
          <a:ln w="9525" cap="flat" cmpd="sng" algn="ctr">
            <a:solidFill>
              <a:srgbClr val="1AF3C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3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9F9EBCC-8B38-9D06-74D1-52F5DC367B2F}"/>
              </a:ext>
            </a:extLst>
          </p:cNvPr>
          <p:cNvSpPr txBox="1"/>
          <p:nvPr/>
        </p:nvSpPr>
        <p:spPr>
          <a:xfrm>
            <a:off x="570648" y="505447"/>
            <a:ext cx="60841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kern="0" dirty="0">
                <a:solidFill>
                  <a:srgbClr val="FFFEF7"/>
                </a:solidFill>
                <a:latin typeface="Benzin-Bold" panose="00000800000000000000" pitchFamily="2" charset="-52"/>
              </a:rPr>
              <a:t>Актуальность</a:t>
            </a:r>
            <a:endParaRPr lang="ru-RU" sz="4400" dirty="0">
              <a:solidFill>
                <a:srgbClr val="FFFEF7"/>
              </a:solidFill>
              <a:latin typeface="Benzin-Bold" panose="000008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783260-D0C1-D31F-42ED-15958A2EEADE}"/>
              </a:ext>
            </a:extLst>
          </p:cNvPr>
          <p:cNvSpPr txBox="1"/>
          <p:nvPr/>
        </p:nvSpPr>
        <p:spPr>
          <a:xfrm>
            <a:off x="570648" y="2488675"/>
            <a:ext cx="5652052" cy="2633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kern="0" dirty="0">
                <a:solidFill>
                  <a:srgbClr val="FFFEF7"/>
                </a:solidFill>
                <a:latin typeface="Montserrat Light" panose="00000400000000000000" pitchFamily="50" charset="-52"/>
                <a:ea typeface="Times New Roman" panose="02020603050405020304" pitchFamily="18" charset="0"/>
              </a:rPr>
              <a:t>Обусловлена необходимостью адаптации работников к стремительно изменяющимся требованиям рынка. Своевременное прогнозирование этих изменений позволит </a:t>
            </a:r>
          </a:p>
          <a:p>
            <a:pPr>
              <a:lnSpc>
                <a:spcPct val="150000"/>
              </a:lnSpc>
            </a:pPr>
            <a:r>
              <a:rPr lang="ru-RU" sz="1600" kern="0" dirty="0">
                <a:solidFill>
                  <a:srgbClr val="FFFEF7"/>
                </a:solidFill>
                <a:latin typeface="Montserrat Light" panose="00000400000000000000" pitchFamily="50" charset="-52"/>
                <a:ea typeface="Times New Roman" panose="02020603050405020304" pitchFamily="18" charset="0"/>
              </a:rPr>
              <a:t>как индивидуальным специалистам, </a:t>
            </a:r>
          </a:p>
          <a:p>
            <a:pPr>
              <a:lnSpc>
                <a:spcPct val="150000"/>
              </a:lnSpc>
            </a:pPr>
            <a:r>
              <a:rPr lang="ru-RU" sz="1600" kern="0" dirty="0">
                <a:solidFill>
                  <a:srgbClr val="FFFEF7"/>
                </a:solidFill>
                <a:latin typeface="Montserrat Light" panose="00000400000000000000" pitchFamily="50" charset="-52"/>
                <a:ea typeface="Times New Roman" panose="02020603050405020304" pitchFamily="18" charset="0"/>
              </a:rPr>
              <a:t>так и образовательным учреждениям подготовиться к новым реалиям</a:t>
            </a:r>
            <a:endParaRPr lang="ru-RU" sz="1600" dirty="0">
              <a:solidFill>
                <a:srgbClr val="FFFEF7"/>
              </a:solidFill>
              <a:latin typeface="Montserrat Light" panose="00000400000000000000" pitchFamily="50" charset="-52"/>
            </a:endParaRPr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2BE622D1-E65E-D9BB-9DA2-19D74C37631C}"/>
              </a:ext>
            </a:extLst>
          </p:cNvPr>
          <p:cNvSpPr/>
          <p:nvPr/>
        </p:nvSpPr>
        <p:spPr>
          <a:xfrm rot="8112080">
            <a:off x="7380345" y="-5106235"/>
            <a:ext cx="8092072" cy="9689009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B2CA9BF3-0923-E3B8-78BC-9CFF22746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345" y="1156495"/>
            <a:ext cx="5080793" cy="508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30B60-B231-A530-BC9D-21D1A7C19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CF345B63-62D3-0E20-DAC5-2CDC9DDF64FD}"/>
              </a:ext>
            </a:extLst>
          </p:cNvPr>
          <p:cNvSpPr/>
          <p:nvPr/>
        </p:nvSpPr>
        <p:spPr>
          <a:xfrm rot="8112080">
            <a:off x="-1873589" y="-5577034"/>
            <a:ext cx="15939177" cy="17708375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FE8A4-FF6C-50F5-5939-5D785063EDB4}"/>
              </a:ext>
            </a:extLst>
          </p:cNvPr>
          <p:cNvSpPr txBox="1"/>
          <p:nvPr/>
        </p:nvSpPr>
        <p:spPr>
          <a:xfrm>
            <a:off x="6184194" y="490747"/>
            <a:ext cx="21900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kern="0" dirty="0">
                <a:solidFill>
                  <a:srgbClr val="1D1D23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Цель</a:t>
            </a:r>
            <a:endParaRPr lang="ru-RU" sz="44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D016D-1027-2AFE-F076-966E93057E0E}"/>
              </a:ext>
            </a:extLst>
          </p:cNvPr>
          <p:cNvSpPr txBox="1"/>
          <p:nvPr/>
        </p:nvSpPr>
        <p:spPr>
          <a:xfrm>
            <a:off x="6202362" y="2280125"/>
            <a:ext cx="5334852" cy="295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kern="0" dirty="0">
                <a:solidFill>
                  <a:srgbClr val="1D1D23"/>
                </a:solidFill>
                <a:latin typeface="Montserrat Light" panose="00000400000000000000" pitchFamily="50" charset="-52"/>
                <a:ea typeface="Times New Roman" panose="02020603050405020304" pitchFamily="18" charset="0"/>
              </a:rPr>
              <a:t>Анализ влияния искусственного интеллекта на рынок труда к 2035 году, определение профессий, которые исчезнут, трансформируются или появятся, а также выявление ключевых навыков, необходимых для успешной адаптации к новым условиям</a:t>
            </a:r>
            <a:endParaRPr lang="ru-RU" dirty="0">
              <a:solidFill>
                <a:srgbClr val="1D1D23"/>
              </a:solidFill>
              <a:latin typeface="Montserrat Light" panose="00000400000000000000" pitchFamily="50" charset="-52"/>
            </a:endParaRPr>
          </a:p>
        </p:txBody>
      </p: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DEA4C245-5425-A3B1-121F-591D5C4B6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813" y="11928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35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9C6490-8608-0C2E-FAD3-8EA41358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B471CF4-352C-DE7F-3A4E-DB863FD8E0FD}"/>
              </a:ext>
            </a:extLst>
          </p:cNvPr>
          <p:cNvSpPr/>
          <p:nvPr/>
        </p:nvSpPr>
        <p:spPr>
          <a:xfrm rot="8112080">
            <a:off x="-2102908" y="2341419"/>
            <a:ext cx="7013286" cy="7791738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1D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F94B6-C97E-956E-838F-B3FAF4CD080D}"/>
              </a:ext>
            </a:extLst>
          </p:cNvPr>
          <p:cNvSpPr txBox="1"/>
          <p:nvPr/>
        </p:nvSpPr>
        <p:spPr>
          <a:xfrm>
            <a:off x="570648" y="514972"/>
            <a:ext cx="83066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kern="0" dirty="0">
                <a:solidFill>
                  <a:srgbClr val="1D1D23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Объект и предмет</a:t>
            </a:r>
            <a:endParaRPr lang="ru-RU" sz="44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4" name="Скругленный прямоугольник 43">
            <a:extLst>
              <a:ext uri="{FF2B5EF4-FFF2-40B4-BE49-F238E27FC236}">
                <a16:creationId xmlns:a16="http://schemas.microsoft.com/office/drawing/2014/main" id="{A16E30CD-5AB9-D94A-0DF6-87DC8F48AD47}"/>
              </a:ext>
            </a:extLst>
          </p:cNvPr>
          <p:cNvSpPr/>
          <p:nvPr/>
        </p:nvSpPr>
        <p:spPr>
          <a:xfrm>
            <a:off x="1504819" y="2108201"/>
            <a:ext cx="4326835" cy="3428999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AF3C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28A1A-55F0-EAB7-B184-5D724F23F9C9}"/>
              </a:ext>
            </a:extLst>
          </p:cNvPr>
          <p:cNvSpPr txBox="1"/>
          <p:nvPr/>
        </p:nvSpPr>
        <p:spPr>
          <a:xfrm>
            <a:off x="1781576" y="2447332"/>
            <a:ext cx="37733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1D1D23"/>
                </a:solidFill>
                <a:latin typeface="Benzin-Bold" panose="00000800000000000000" pitchFamily="2" charset="-52"/>
              </a:rPr>
              <a:t>Объект исследования</a:t>
            </a:r>
            <a:endParaRPr lang="ru-RU" sz="28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4D6F2-9C84-615E-572C-B7A27F438E84}"/>
              </a:ext>
            </a:extLst>
          </p:cNvPr>
          <p:cNvSpPr txBox="1"/>
          <p:nvPr/>
        </p:nvSpPr>
        <p:spPr>
          <a:xfrm>
            <a:off x="1781576" y="3613151"/>
            <a:ext cx="37733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500">
                <a:solidFill>
                  <a:srgbClr val="C6E80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2000" dirty="0">
                <a:solidFill>
                  <a:srgbClr val="1D1D23"/>
                </a:solidFill>
                <a:latin typeface="Gilroy-Regular" panose="00000500000000000000" pitchFamily="2" charset="-52"/>
              </a:rPr>
              <a:t>Рынок труда в условиях активного внедрения искусственного интеллекта </a:t>
            </a:r>
          </a:p>
          <a:p>
            <a:r>
              <a:rPr lang="ru-RU" sz="2000" dirty="0">
                <a:solidFill>
                  <a:srgbClr val="1D1D23"/>
                </a:solidFill>
                <a:latin typeface="Gilroy-Regular" panose="00000500000000000000" pitchFamily="2" charset="-52"/>
              </a:rPr>
              <a:t>и автоматизации </a:t>
            </a:r>
          </a:p>
        </p:txBody>
      </p:sp>
      <p:sp>
        <p:nvSpPr>
          <p:cNvPr id="17" name="Скругленный прямоугольник 43">
            <a:extLst>
              <a:ext uri="{FF2B5EF4-FFF2-40B4-BE49-F238E27FC236}">
                <a16:creationId xmlns:a16="http://schemas.microsoft.com/office/drawing/2014/main" id="{9D24A8F6-DC70-6588-1B3B-111BC5D4AE0A}"/>
              </a:ext>
            </a:extLst>
          </p:cNvPr>
          <p:cNvSpPr/>
          <p:nvPr/>
        </p:nvSpPr>
        <p:spPr>
          <a:xfrm>
            <a:off x="6360348" y="2112888"/>
            <a:ext cx="4326834" cy="3424311"/>
          </a:xfrm>
          <a:prstGeom prst="roundRect">
            <a:avLst/>
          </a:prstGeom>
          <a:solidFill>
            <a:srgbClr val="1D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A20AD63-9776-41D3-D03A-B0C6BD826BAA}"/>
              </a:ext>
            </a:extLst>
          </p:cNvPr>
          <p:cNvGrpSpPr/>
          <p:nvPr/>
        </p:nvGrpSpPr>
        <p:grpSpPr>
          <a:xfrm>
            <a:off x="6637103" y="2447331"/>
            <a:ext cx="3941997" cy="2489258"/>
            <a:chOff x="6637103" y="2345730"/>
            <a:chExt cx="3941997" cy="24892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08698B-4F00-A9A0-AB7B-78018F5E8143}"/>
                </a:ext>
              </a:extLst>
            </p:cNvPr>
            <p:cNvSpPr txBox="1"/>
            <p:nvPr/>
          </p:nvSpPr>
          <p:spPr>
            <a:xfrm>
              <a:off x="6637103" y="2345730"/>
              <a:ext cx="377332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800" b="1" dirty="0">
                  <a:solidFill>
                    <a:srgbClr val="FFFEF7"/>
                  </a:solidFill>
                  <a:latin typeface="Benzin-Bold" panose="00000800000000000000" pitchFamily="2" charset="-52"/>
                </a:rPr>
                <a:t>Предмет исследования</a:t>
              </a:r>
              <a:endParaRPr lang="ru-RU" sz="2800" dirty="0">
                <a:solidFill>
                  <a:srgbClr val="FFFEF7"/>
                </a:solidFill>
                <a:latin typeface="Benzin-Bold" panose="00000800000000000000" pitchFamily="2" charset="-5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177023-31FB-E73C-EF33-5279F50CEAB8}"/>
                </a:ext>
              </a:extLst>
            </p:cNvPr>
            <p:cNvSpPr txBox="1"/>
            <p:nvPr/>
          </p:nvSpPr>
          <p:spPr>
            <a:xfrm>
              <a:off x="6637103" y="3511549"/>
              <a:ext cx="394199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1500">
                  <a:solidFill>
                    <a:srgbClr val="C6E80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lvl1pPr>
            </a:lstStyle>
            <a:p>
              <a:r>
                <a:rPr lang="ru-RU" sz="2000" dirty="0">
                  <a:solidFill>
                    <a:srgbClr val="FFFEF7"/>
                  </a:solidFill>
                  <a:latin typeface="Gilroy-Regular" panose="00000500000000000000" pitchFamily="2" charset="-52"/>
                </a:rPr>
                <a:t>Влияние ИИ на профессии: трансформация, </a:t>
              </a:r>
            </a:p>
            <a:p>
              <a:r>
                <a:rPr lang="ru-RU" sz="2000" dirty="0">
                  <a:solidFill>
                    <a:srgbClr val="FFFEF7"/>
                  </a:solidFill>
                  <a:latin typeface="Gilroy-Regular" panose="00000500000000000000" pitchFamily="2" charset="-52"/>
                </a:rPr>
                <a:t>новые специальности </a:t>
              </a:r>
            </a:p>
            <a:p>
              <a:r>
                <a:rPr lang="ru-RU" sz="2000" dirty="0">
                  <a:solidFill>
                    <a:srgbClr val="FFFEF7"/>
                  </a:solidFill>
                  <a:latin typeface="Gilroy-Regular" panose="00000500000000000000" pitchFamily="2" charset="-52"/>
                </a:rPr>
                <a:t>и навыки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7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2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8FAFD-F8DE-E41A-21D4-CFEF604CD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олилиния: фигура 142">
            <a:extLst>
              <a:ext uri="{FF2B5EF4-FFF2-40B4-BE49-F238E27FC236}">
                <a16:creationId xmlns:a16="http://schemas.microsoft.com/office/drawing/2014/main" id="{35A09F7A-2042-90C9-26C2-DD77228962BF}"/>
              </a:ext>
            </a:extLst>
          </p:cNvPr>
          <p:cNvSpPr/>
          <p:nvPr/>
        </p:nvSpPr>
        <p:spPr>
          <a:xfrm rot="19505317">
            <a:off x="-1956013" y="3423762"/>
            <a:ext cx="5669582" cy="6625683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F55C371-9D48-659A-D50D-D6489ABC5BCC}"/>
              </a:ext>
            </a:extLst>
          </p:cNvPr>
          <p:cNvSpPr txBox="1"/>
          <p:nvPr/>
        </p:nvSpPr>
        <p:spPr>
          <a:xfrm>
            <a:off x="571555" y="523565"/>
            <a:ext cx="60841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kern="0" dirty="0">
                <a:solidFill>
                  <a:srgbClr val="FFFEF7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Задачи</a:t>
            </a:r>
            <a:endParaRPr lang="ru-RU" sz="4400" dirty="0">
              <a:solidFill>
                <a:srgbClr val="FFFEF7"/>
              </a:solidFill>
              <a:latin typeface="Benzin-Bold" panose="00000800000000000000" pitchFamily="2" charset="-52"/>
            </a:endParaRPr>
          </a:p>
        </p:txBody>
      </p:sp>
      <p:sp>
        <p:nvSpPr>
          <p:cNvPr id="145" name="Скругленный прямоугольник 43">
            <a:extLst>
              <a:ext uri="{FF2B5EF4-FFF2-40B4-BE49-F238E27FC236}">
                <a16:creationId xmlns:a16="http://schemas.microsoft.com/office/drawing/2014/main" id="{69CBBE45-D57D-3626-1CB3-F8ED555D6C2A}"/>
              </a:ext>
            </a:extLst>
          </p:cNvPr>
          <p:cNvSpPr/>
          <p:nvPr/>
        </p:nvSpPr>
        <p:spPr>
          <a:xfrm>
            <a:off x="1450212" y="3932672"/>
            <a:ext cx="4326835" cy="1799300"/>
          </a:xfrm>
          <a:prstGeom prst="roundRect">
            <a:avLst/>
          </a:prstGeom>
          <a:solidFill>
            <a:srgbClr val="FFFEF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6" name="Скругленный прямоугольник 43">
            <a:extLst>
              <a:ext uri="{FF2B5EF4-FFF2-40B4-BE49-F238E27FC236}">
                <a16:creationId xmlns:a16="http://schemas.microsoft.com/office/drawing/2014/main" id="{34B0C681-E0E3-8A1E-353B-347533868153}"/>
              </a:ext>
            </a:extLst>
          </p:cNvPr>
          <p:cNvSpPr/>
          <p:nvPr/>
        </p:nvSpPr>
        <p:spPr>
          <a:xfrm>
            <a:off x="6655706" y="3933818"/>
            <a:ext cx="4326835" cy="1799300"/>
          </a:xfrm>
          <a:prstGeom prst="roundRect">
            <a:avLst/>
          </a:pr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836FEA7-EF67-7489-4DE6-65C293DD6D66}"/>
              </a:ext>
            </a:extLst>
          </p:cNvPr>
          <p:cNvSpPr txBox="1"/>
          <p:nvPr/>
        </p:nvSpPr>
        <p:spPr>
          <a:xfrm>
            <a:off x="1684999" y="4177576"/>
            <a:ext cx="9722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0</a:t>
            </a:r>
            <a:r>
              <a:rPr lang="ru-RU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3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F59985-4EB2-0BCF-E78C-B29833D800ED}"/>
              </a:ext>
            </a:extLst>
          </p:cNvPr>
          <p:cNvSpPr txBox="1"/>
          <p:nvPr/>
        </p:nvSpPr>
        <p:spPr>
          <a:xfrm>
            <a:off x="1685000" y="4692312"/>
            <a:ext cx="4093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500">
                <a:solidFill>
                  <a:srgbClr val="C6E80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Оценка влияния искусственного интеллекта на качество труда и социальные аспекты рынка труда.</a:t>
            </a:r>
          </a:p>
        </p:txBody>
      </p:sp>
      <p:sp>
        <p:nvSpPr>
          <p:cNvPr id="149" name="Скругленный прямоугольник 43">
            <a:extLst>
              <a:ext uri="{FF2B5EF4-FFF2-40B4-BE49-F238E27FC236}">
                <a16:creationId xmlns:a16="http://schemas.microsoft.com/office/drawing/2014/main" id="{FB3B1559-0051-21A3-9B81-ECE5436A5FFF}"/>
              </a:ext>
            </a:extLst>
          </p:cNvPr>
          <p:cNvSpPr/>
          <p:nvPr/>
        </p:nvSpPr>
        <p:spPr>
          <a:xfrm>
            <a:off x="6567359" y="1628768"/>
            <a:ext cx="4326835" cy="1799300"/>
          </a:xfrm>
          <a:prstGeom prst="roundRect">
            <a:avLst/>
          </a:pr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0" name="Скругленный прямоугольник 43">
            <a:extLst>
              <a:ext uri="{FF2B5EF4-FFF2-40B4-BE49-F238E27FC236}">
                <a16:creationId xmlns:a16="http://schemas.microsoft.com/office/drawing/2014/main" id="{3F393451-6980-4930-1F92-730BCA5CCC6C}"/>
              </a:ext>
            </a:extLst>
          </p:cNvPr>
          <p:cNvSpPr/>
          <p:nvPr/>
        </p:nvSpPr>
        <p:spPr>
          <a:xfrm>
            <a:off x="1452020" y="1628770"/>
            <a:ext cx="4326835" cy="1799300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D1D23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A15558B-BC75-EBF2-90B7-B751631A8248}"/>
              </a:ext>
            </a:extLst>
          </p:cNvPr>
          <p:cNvSpPr txBox="1"/>
          <p:nvPr/>
        </p:nvSpPr>
        <p:spPr>
          <a:xfrm>
            <a:off x="1684999" y="1873674"/>
            <a:ext cx="9722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01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307D735-5BA4-8078-A8F0-B77753827C0E}"/>
              </a:ext>
            </a:extLst>
          </p:cNvPr>
          <p:cNvSpPr txBox="1"/>
          <p:nvPr/>
        </p:nvSpPr>
        <p:spPr>
          <a:xfrm>
            <a:off x="1685000" y="2388410"/>
            <a:ext cx="4093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500">
                <a:solidFill>
                  <a:srgbClr val="C6E80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Анализ текущих тенденций в автоматизации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и применении искусственного интеллекта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на рынке труда.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F90E51F-F983-44AC-5A68-D6A87A76EDF5}"/>
              </a:ext>
            </a:extLst>
          </p:cNvPr>
          <p:cNvSpPr txBox="1"/>
          <p:nvPr/>
        </p:nvSpPr>
        <p:spPr>
          <a:xfrm>
            <a:off x="6800337" y="1886062"/>
            <a:ext cx="9722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0</a:t>
            </a:r>
            <a:r>
              <a:rPr lang="ru-RU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2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9F5C63-B3B2-2B1C-B34D-30909C4A2929}"/>
              </a:ext>
            </a:extLst>
          </p:cNvPr>
          <p:cNvSpPr txBox="1"/>
          <p:nvPr/>
        </p:nvSpPr>
        <p:spPr>
          <a:xfrm>
            <a:off x="6800338" y="2400798"/>
            <a:ext cx="4093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500">
                <a:solidFill>
                  <a:srgbClr val="C6E80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Прогнозирование изменений в профессиях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и возникновение новых специализаций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к 2035 году.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6D180F3-81D4-E27A-D229-0CDF489D7CB9}"/>
              </a:ext>
            </a:extLst>
          </p:cNvPr>
          <p:cNvSpPr txBox="1"/>
          <p:nvPr/>
        </p:nvSpPr>
        <p:spPr>
          <a:xfrm>
            <a:off x="6888685" y="4178722"/>
            <a:ext cx="9722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0</a:t>
            </a:r>
            <a:r>
              <a:rPr lang="ru-RU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4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1FCB42E-447A-67DB-E958-6418A6E7E0FE}"/>
              </a:ext>
            </a:extLst>
          </p:cNvPr>
          <p:cNvSpPr txBox="1"/>
          <p:nvPr/>
        </p:nvSpPr>
        <p:spPr>
          <a:xfrm>
            <a:off x="6888686" y="4693458"/>
            <a:ext cx="4093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500">
                <a:solidFill>
                  <a:srgbClr val="C6E80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Рекомендации по подготовке работников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к новым вызовам и изменениям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в профессиях.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2EFA006-75B4-FE3C-0ED4-6A61703F230C}"/>
              </a:ext>
            </a:extLst>
          </p:cNvPr>
          <p:cNvSpPr txBox="1"/>
          <p:nvPr/>
        </p:nvSpPr>
        <p:spPr>
          <a:xfrm>
            <a:off x="564153" y="7351871"/>
            <a:ext cx="798510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800" kern="0" dirty="0">
                <a:solidFill>
                  <a:srgbClr val="1D1D23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Теоретичес</a:t>
            </a:r>
            <a:r>
              <a:rPr lang="ru-RU" sz="3800" kern="0" dirty="0">
                <a:solidFill>
                  <a:srgbClr val="FFFEF7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кая база </a:t>
            </a:r>
            <a:r>
              <a:rPr lang="ru-RU" sz="3800" kern="0" dirty="0">
                <a:solidFill>
                  <a:srgbClr val="1D1D23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исследова</a:t>
            </a:r>
            <a:r>
              <a:rPr lang="ru-RU" sz="3800" kern="0" dirty="0">
                <a:ln>
                  <a:solidFill>
                    <a:srgbClr val="000000"/>
                  </a:solidFill>
                </a:ln>
                <a:solidFill>
                  <a:srgbClr val="FFFEF7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н</a:t>
            </a:r>
            <a:r>
              <a:rPr lang="ru-RU" sz="3800" kern="0" dirty="0">
                <a:solidFill>
                  <a:srgbClr val="FFFEF7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ия</a:t>
            </a:r>
            <a:endParaRPr lang="ru-RU" sz="3800" dirty="0">
              <a:solidFill>
                <a:srgbClr val="FFFEF7"/>
              </a:solidFill>
              <a:latin typeface="Benzin-Bold" panose="00000800000000000000" pitchFamily="2" charset="-52"/>
            </a:endParaRPr>
          </a:p>
        </p:txBody>
      </p:sp>
      <p:sp>
        <p:nvSpPr>
          <p:cNvPr id="158" name="Прямоугольник: скругленные углы 157">
            <a:extLst>
              <a:ext uri="{FF2B5EF4-FFF2-40B4-BE49-F238E27FC236}">
                <a16:creationId xmlns:a16="http://schemas.microsoft.com/office/drawing/2014/main" id="{BD43AD7E-12AC-C8BA-E394-61D55FF92BBC}"/>
              </a:ext>
            </a:extLst>
          </p:cNvPr>
          <p:cNvSpPr/>
          <p:nvPr/>
        </p:nvSpPr>
        <p:spPr>
          <a:xfrm>
            <a:off x="682706" y="8743453"/>
            <a:ext cx="3490912" cy="2124075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924B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DF45E61-89D3-299B-C8E2-A88945584F15}"/>
              </a:ext>
            </a:extLst>
          </p:cNvPr>
          <p:cNvSpPr txBox="1"/>
          <p:nvPr/>
        </p:nvSpPr>
        <p:spPr>
          <a:xfrm>
            <a:off x="909768" y="9028600"/>
            <a:ext cx="234954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 b="1" dirty="0">
                <a:solidFill>
                  <a:srgbClr val="1D1D23"/>
                </a:solidFill>
                <a:latin typeface="Benzin-Bold" panose="00000800000000000000" pitchFamily="2" charset="-52"/>
              </a:rPr>
              <a:t>Наталья Ващук</a:t>
            </a:r>
            <a:endParaRPr lang="ru-RU" sz="1700" dirty="0">
              <a:solidFill>
                <a:srgbClr val="1D1D23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2F6A407-ADCB-DC15-CC88-005BF7222FCC}"/>
              </a:ext>
            </a:extLst>
          </p:cNvPr>
          <p:cNvSpPr txBox="1"/>
          <p:nvPr/>
        </p:nvSpPr>
        <p:spPr>
          <a:xfrm>
            <a:off x="850153" y="9727726"/>
            <a:ext cx="28088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1D1D23"/>
                </a:solidFill>
                <a:latin typeface="Gilroy-Regular" panose="000005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/>
              <a:t>Искусственный интеллект: какие изменения ждут рынок труда.</a:t>
            </a:r>
          </a:p>
        </p:txBody>
      </p:sp>
      <p:sp>
        <p:nvSpPr>
          <p:cNvPr id="161" name="Прямоугольник: скругленные углы 160">
            <a:extLst>
              <a:ext uri="{FF2B5EF4-FFF2-40B4-BE49-F238E27FC236}">
                <a16:creationId xmlns:a16="http://schemas.microsoft.com/office/drawing/2014/main" id="{17FC708F-9C5B-1F33-7A3A-2899B0887880}"/>
              </a:ext>
            </a:extLst>
          </p:cNvPr>
          <p:cNvSpPr/>
          <p:nvPr/>
        </p:nvSpPr>
        <p:spPr>
          <a:xfrm>
            <a:off x="4287264" y="8743453"/>
            <a:ext cx="3490912" cy="2124075"/>
          </a:xfrm>
          <a:prstGeom prst="roundRect">
            <a:avLst/>
          </a:pr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924B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5480F40-59D8-411A-15B9-A679E0316EDD}"/>
              </a:ext>
            </a:extLst>
          </p:cNvPr>
          <p:cNvSpPr txBox="1"/>
          <p:nvPr/>
        </p:nvSpPr>
        <p:spPr>
          <a:xfrm>
            <a:off x="4514326" y="9028600"/>
            <a:ext cx="234954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 b="1" dirty="0">
                <a:solidFill>
                  <a:srgbClr val="1D1D23"/>
                </a:solidFill>
                <a:latin typeface="Benzin-Bold" panose="00000800000000000000" pitchFamily="2" charset="-52"/>
              </a:rPr>
              <a:t>Анна Крапивная </a:t>
            </a:r>
            <a:endParaRPr lang="ru-RU" sz="1700" dirty="0">
              <a:solidFill>
                <a:srgbClr val="1D1D23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5D2F6BC-DA9F-9C6C-A7A4-C3B514F1F364}"/>
              </a:ext>
            </a:extLst>
          </p:cNvPr>
          <p:cNvSpPr txBox="1"/>
          <p:nvPr/>
        </p:nvSpPr>
        <p:spPr>
          <a:xfrm>
            <a:off x="4514326" y="9721815"/>
            <a:ext cx="28088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1D1D23"/>
                </a:solidFill>
                <a:latin typeface="Gilroy-Regular" panose="000005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/>
              <a:t>ИИ и профессии будущего: взгляд с Мирового экономического форума</a:t>
            </a:r>
          </a:p>
        </p:txBody>
      </p:sp>
      <p:sp>
        <p:nvSpPr>
          <p:cNvPr id="164" name="Прямоугольник: скругленные углы 163">
            <a:extLst>
              <a:ext uri="{FF2B5EF4-FFF2-40B4-BE49-F238E27FC236}">
                <a16:creationId xmlns:a16="http://schemas.microsoft.com/office/drawing/2014/main" id="{3E0A829D-B845-F803-3839-9931FB2DE986}"/>
              </a:ext>
            </a:extLst>
          </p:cNvPr>
          <p:cNvSpPr/>
          <p:nvPr/>
        </p:nvSpPr>
        <p:spPr>
          <a:xfrm>
            <a:off x="7874633" y="8743453"/>
            <a:ext cx="3490912" cy="2124075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924B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15713E-F451-027E-E9EB-95870BFB61A7}"/>
              </a:ext>
            </a:extLst>
          </p:cNvPr>
          <p:cNvSpPr txBox="1"/>
          <p:nvPr/>
        </p:nvSpPr>
        <p:spPr>
          <a:xfrm>
            <a:off x="8101695" y="9028600"/>
            <a:ext cx="234954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 b="1" dirty="0">
                <a:solidFill>
                  <a:srgbClr val="1D1D23"/>
                </a:solidFill>
                <a:latin typeface="Benzin-Bold" panose="00000800000000000000" pitchFamily="2" charset="-52"/>
              </a:rPr>
              <a:t>Екатерина Ерохина </a:t>
            </a:r>
            <a:endParaRPr lang="ru-RU" sz="1700" dirty="0">
              <a:solidFill>
                <a:srgbClr val="1D1D23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F58A98D-4E3A-82E9-3523-1AAA6991E60A}"/>
              </a:ext>
            </a:extLst>
          </p:cNvPr>
          <p:cNvSpPr txBox="1"/>
          <p:nvPr/>
        </p:nvSpPr>
        <p:spPr>
          <a:xfrm>
            <a:off x="8101695" y="9727726"/>
            <a:ext cx="28088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1D1D23"/>
                </a:solidFill>
                <a:latin typeface="Gilroy-Regular" panose="000005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/>
              <a:t>Какие профессии и навыки будут востребованы в ближайшие годы: изучаем новый прогноз ВЭФ</a:t>
            </a:r>
          </a:p>
        </p:txBody>
      </p:sp>
      <p:sp>
        <p:nvSpPr>
          <p:cNvPr id="167" name="Прямоугольник: скругленные углы 166">
            <a:extLst>
              <a:ext uri="{FF2B5EF4-FFF2-40B4-BE49-F238E27FC236}">
                <a16:creationId xmlns:a16="http://schemas.microsoft.com/office/drawing/2014/main" id="{42C29D5A-D440-0C4A-53F2-A53FFB321F20}"/>
              </a:ext>
            </a:extLst>
          </p:cNvPr>
          <p:cNvSpPr/>
          <p:nvPr/>
        </p:nvSpPr>
        <p:spPr>
          <a:xfrm>
            <a:off x="659964" y="11036801"/>
            <a:ext cx="3490912" cy="2124075"/>
          </a:xfrm>
          <a:prstGeom prst="roundRect">
            <a:avLst/>
          </a:pr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924B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1F9210-692C-BAEF-E0E4-3AB1A953AFBB}"/>
              </a:ext>
            </a:extLst>
          </p:cNvPr>
          <p:cNvSpPr txBox="1"/>
          <p:nvPr/>
        </p:nvSpPr>
        <p:spPr>
          <a:xfrm>
            <a:off x="887026" y="11321948"/>
            <a:ext cx="234954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1700" b="1">
                <a:solidFill>
                  <a:srgbClr val="1D1D23"/>
                </a:solidFill>
                <a:latin typeface="Benzin-Bold" panose="00000800000000000000" pitchFamily="2" charset="-52"/>
              </a:defRPr>
            </a:lvl1pPr>
          </a:lstStyle>
          <a:p>
            <a:r>
              <a:rPr lang="ru-RU" dirty="0"/>
              <a:t>Виктор Дегтярёв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FD12B18-A7F4-AC82-2A63-C8FBE7C386BA}"/>
              </a:ext>
            </a:extLst>
          </p:cNvPr>
          <p:cNvSpPr txBox="1"/>
          <p:nvPr/>
        </p:nvSpPr>
        <p:spPr>
          <a:xfrm>
            <a:off x="827411" y="12021074"/>
            <a:ext cx="28088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1D1D23"/>
                </a:solidFill>
                <a:latin typeface="Gilroy-Regular" panose="000005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/>
              <a:t>Цифровизация и искусственный интеллект как драйверы изменений на рынке труда в Беларуси</a:t>
            </a:r>
          </a:p>
        </p:txBody>
      </p:sp>
      <p:sp>
        <p:nvSpPr>
          <p:cNvPr id="170" name="Прямоугольник: скругленные углы 169">
            <a:extLst>
              <a:ext uri="{FF2B5EF4-FFF2-40B4-BE49-F238E27FC236}">
                <a16:creationId xmlns:a16="http://schemas.microsoft.com/office/drawing/2014/main" id="{CC775067-35B6-67FE-F01F-38799C503997}"/>
              </a:ext>
            </a:extLst>
          </p:cNvPr>
          <p:cNvSpPr/>
          <p:nvPr/>
        </p:nvSpPr>
        <p:spPr>
          <a:xfrm>
            <a:off x="4287264" y="11036800"/>
            <a:ext cx="3490912" cy="2124075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924B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3C84F3A-C618-D0A3-3180-009608FF0625}"/>
              </a:ext>
            </a:extLst>
          </p:cNvPr>
          <p:cNvSpPr txBox="1"/>
          <p:nvPr/>
        </p:nvSpPr>
        <p:spPr>
          <a:xfrm>
            <a:off x="4514326" y="11321947"/>
            <a:ext cx="234954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1700" b="1">
                <a:solidFill>
                  <a:srgbClr val="1D1D23"/>
                </a:solidFill>
                <a:latin typeface="Benzin-Bold" panose="00000800000000000000" pitchFamily="2" charset="-52"/>
              </a:defRPr>
            </a:lvl1pPr>
          </a:lstStyle>
          <a:p>
            <a:r>
              <a:rPr lang="ru-RU" dirty="0"/>
              <a:t>Евгений Никитин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1129C40-3EAE-8055-C772-740E40334B89}"/>
              </a:ext>
            </a:extLst>
          </p:cNvPr>
          <p:cNvSpPr txBox="1"/>
          <p:nvPr/>
        </p:nvSpPr>
        <p:spPr>
          <a:xfrm>
            <a:off x="4454711" y="12021073"/>
            <a:ext cx="28088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1D1D23"/>
                </a:solidFill>
                <a:latin typeface="Gilroy-Regular" panose="000005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/>
              <a:t>Адаптация белорусского рынка труда к технологическим инновациям</a:t>
            </a:r>
          </a:p>
        </p:txBody>
      </p:sp>
      <p:sp>
        <p:nvSpPr>
          <p:cNvPr id="173" name="Прямоугольник: скругленные углы 172">
            <a:extLst>
              <a:ext uri="{FF2B5EF4-FFF2-40B4-BE49-F238E27FC236}">
                <a16:creationId xmlns:a16="http://schemas.microsoft.com/office/drawing/2014/main" id="{C7C48D33-2418-995B-A69B-E0B4F27599C7}"/>
              </a:ext>
            </a:extLst>
          </p:cNvPr>
          <p:cNvSpPr/>
          <p:nvPr/>
        </p:nvSpPr>
        <p:spPr>
          <a:xfrm>
            <a:off x="7874633" y="11036801"/>
            <a:ext cx="3490912" cy="2124075"/>
          </a:xfrm>
          <a:prstGeom prst="roundRect">
            <a:avLst/>
          </a:pr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924B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F92238E-8E3D-322F-5AC1-5F4AA7993BE1}"/>
              </a:ext>
            </a:extLst>
          </p:cNvPr>
          <p:cNvSpPr txBox="1"/>
          <p:nvPr/>
        </p:nvSpPr>
        <p:spPr>
          <a:xfrm>
            <a:off x="8101695" y="11321948"/>
            <a:ext cx="234954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 b="1" dirty="0">
                <a:solidFill>
                  <a:srgbClr val="1D1D23"/>
                </a:solidFill>
                <a:latin typeface="Benzin-Bold" panose="00000800000000000000" pitchFamily="2" charset="-52"/>
              </a:rPr>
              <a:t>Артем Михайлов</a:t>
            </a:r>
            <a:endParaRPr lang="ru-RU" sz="1700" dirty="0">
              <a:solidFill>
                <a:srgbClr val="1D1D23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F54C174-82DA-848A-3F34-E7BE5B5F24C3}"/>
              </a:ext>
            </a:extLst>
          </p:cNvPr>
          <p:cNvSpPr txBox="1"/>
          <p:nvPr/>
        </p:nvSpPr>
        <p:spPr>
          <a:xfrm>
            <a:off x="8042080" y="12021074"/>
            <a:ext cx="28088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1D1D23"/>
                </a:solidFill>
                <a:latin typeface="Gilroy-Regular" panose="000005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/>
              <a:t>Искусственный интеллект в промышленности Беларуси: перспективы и риски для занятости</a:t>
            </a:r>
          </a:p>
        </p:txBody>
      </p:sp>
    </p:spTree>
    <p:extLst>
      <p:ext uri="{BB962C8B-B14F-4D97-AF65-F5344CB8AC3E}">
        <p14:creationId xmlns:p14="http://schemas.microsoft.com/office/powerpoint/2010/main" val="225672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2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486038-8F98-AF53-5952-D0FAA4B4F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52F65D86-D0AE-0851-86B6-9AA93DEDD6F9}"/>
              </a:ext>
            </a:extLst>
          </p:cNvPr>
          <p:cNvSpPr/>
          <p:nvPr/>
        </p:nvSpPr>
        <p:spPr>
          <a:xfrm rot="19505317">
            <a:off x="-1956013" y="-3415188"/>
            <a:ext cx="5669582" cy="6625683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9ABC8-CFD4-C0AE-40BD-0A2A2932BC15}"/>
              </a:ext>
            </a:extLst>
          </p:cNvPr>
          <p:cNvSpPr txBox="1"/>
          <p:nvPr/>
        </p:nvSpPr>
        <p:spPr>
          <a:xfrm>
            <a:off x="571555" y="-6315385"/>
            <a:ext cx="60841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kern="0" dirty="0">
                <a:solidFill>
                  <a:srgbClr val="FFFEF7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Задачи</a:t>
            </a:r>
            <a:endParaRPr lang="ru-RU" sz="4400" dirty="0">
              <a:solidFill>
                <a:srgbClr val="FFFEF7"/>
              </a:solidFill>
              <a:latin typeface="Benzin-Bold" panose="00000800000000000000" pitchFamily="2" charset="-52"/>
            </a:endParaRPr>
          </a:p>
        </p:txBody>
      </p:sp>
      <p:sp>
        <p:nvSpPr>
          <p:cNvPr id="18" name="Скругленный прямоугольник 43">
            <a:extLst>
              <a:ext uri="{FF2B5EF4-FFF2-40B4-BE49-F238E27FC236}">
                <a16:creationId xmlns:a16="http://schemas.microsoft.com/office/drawing/2014/main" id="{45E6ADD2-F7FD-4458-678F-405926EBB471}"/>
              </a:ext>
            </a:extLst>
          </p:cNvPr>
          <p:cNvSpPr/>
          <p:nvPr/>
        </p:nvSpPr>
        <p:spPr>
          <a:xfrm>
            <a:off x="1450212" y="-2906278"/>
            <a:ext cx="4326835" cy="1799300"/>
          </a:xfrm>
          <a:prstGeom prst="roundRect">
            <a:avLst/>
          </a:prstGeom>
          <a:solidFill>
            <a:srgbClr val="FFFEF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Скругленный прямоугольник 43">
            <a:extLst>
              <a:ext uri="{FF2B5EF4-FFF2-40B4-BE49-F238E27FC236}">
                <a16:creationId xmlns:a16="http://schemas.microsoft.com/office/drawing/2014/main" id="{5B814A31-8723-02FC-B06C-5A22659DB021}"/>
              </a:ext>
            </a:extLst>
          </p:cNvPr>
          <p:cNvSpPr/>
          <p:nvPr/>
        </p:nvSpPr>
        <p:spPr>
          <a:xfrm>
            <a:off x="6655706" y="-2905132"/>
            <a:ext cx="4326835" cy="1799300"/>
          </a:xfrm>
          <a:prstGeom prst="roundRect">
            <a:avLst/>
          </a:pr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8C47C-EF8F-1863-170A-EFAD26C35095}"/>
              </a:ext>
            </a:extLst>
          </p:cNvPr>
          <p:cNvSpPr txBox="1"/>
          <p:nvPr/>
        </p:nvSpPr>
        <p:spPr>
          <a:xfrm>
            <a:off x="1684999" y="-2661374"/>
            <a:ext cx="9722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0</a:t>
            </a:r>
            <a:r>
              <a:rPr lang="ru-RU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3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2CA5FA-20A5-496D-846F-36E6C66C721B}"/>
              </a:ext>
            </a:extLst>
          </p:cNvPr>
          <p:cNvSpPr txBox="1"/>
          <p:nvPr/>
        </p:nvSpPr>
        <p:spPr>
          <a:xfrm>
            <a:off x="1685000" y="-2146638"/>
            <a:ext cx="4093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500">
                <a:solidFill>
                  <a:srgbClr val="C6E80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Оценка влияния искусственного интеллекта на качество труда и социальные аспекты рынка труда.</a:t>
            </a:r>
          </a:p>
        </p:txBody>
      </p:sp>
      <p:sp>
        <p:nvSpPr>
          <p:cNvPr id="22" name="Скругленный прямоугольник 43">
            <a:extLst>
              <a:ext uri="{FF2B5EF4-FFF2-40B4-BE49-F238E27FC236}">
                <a16:creationId xmlns:a16="http://schemas.microsoft.com/office/drawing/2014/main" id="{ACDEA4E7-7B5A-66E4-342D-59E01933EAB4}"/>
              </a:ext>
            </a:extLst>
          </p:cNvPr>
          <p:cNvSpPr/>
          <p:nvPr/>
        </p:nvSpPr>
        <p:spPr>
          <a:xfrm>
            <a:off x="6567359" y="-5210182"/>
            <a:ext cx="4326835" cy="1799300"/>
          </a:xfrm>
          <a:prstGeom prst="roundRect">
            <a:avLst/>
          </a:pr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Скругленный прямоугольник 43">
            <a:extLst>
              <a:ext uri="{FF2B5EF4-FFF2-40B4-BE49-F238E27FC236}">
                <a16:creationId xmlns:a16="http://schemas.microsoft.com/office/drawing/2014/main" id="{FA597E4F-F641-7039-F35A-442B0D8B5AFB}"/>
              </a:ext>
            </a:extLst>
          </p:cNvPr>
          <p:cNvSpPr/>
          <p:nvPr/>
        </p:nvSpPr>
        <p:spPr>
          <a:xfrm>
            <a:off x="1452020" y="-5210180"/>
            <a:ext cx="4326835" cy="1799300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D1D2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53D00C-29E1-562A-D33E-2138FBB8F130}"/>
              </a:ext>
            </a:extLst>
          </p:cNvPr>
          <p:cNvSpPr txBox="1"/>
          <p:nvPr/>
        </p:nvSpPr>
        <p:spPr>
          <a:xfrm>
            <a:off x="1684999" y="-4965276"/>
            <a:ext cx="9722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01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432124-A972-4D72-3A74-3FF422EC0ED5}"/>
              </a:ext>
            </a:extLst>
          </p:cNvPr>
          <p:cNvSpPr txBox="1"/>
          <p:nvPr/>
        </p:nvSpPr>
        <p:spPr>
          <a:xfrm>
            <a:off x="1685000" y="-4450540"/>
            <a:ext cx="4093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500">
                <a:solidFill>
                  <a:srgbClr val="C6E80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Анализ текущих тенденций в автоматизации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и применении искусственного интеллекта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на рынке труда.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1F2752-9C4D-9048-34AD-97B0C2563D34}"/>
              </a:ext>
            </a:extLst>
          </p:cNvPr>
          <p:cNvSpPr txBox="1"/>
          <p:nvPr/>
        </p:nvSpPr>
        <p:spPr>
          <a:xfrm>
            <a:off x="6800337" y="-4952888"/>
            <a:ext cx="9722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0</a:t>
            </a:r>
            <a:r>
              <a:rPr lang="ru-RU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2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DB311-6B23-FF11-321D-2474C19CDF8A}"/>
              </a:ext>
            </a:extLst>
          </p:cNvPr>
          <p:cNvSpPr txBox="1"/>
          <p:nvPr/>
        </p:nvSpPr>
        <p:spPr>
          <a:xfrm>
            <a:off x="6800338" y="-4438152"/>
            <a:ext cx="4093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500">
                <a:solidFill>
                  <a:srgbClr val="C6E80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Прогнозирование изменений в профессиях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и возникновение новых специализаций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к 2035 году.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1AA575-3F6D-E28F-9978-BA4D4B654045}"/>
              </a:ext>
            </a:extLst>
          </p:cNvPr>
          <p:cNvSpPr txBox="1"/>
          <p:nvPr/>
        </p:nvSpPr>
        <p:spPr>
          <a:xfrm>
            <a:off x="6888685" y="-2660228"/>
            <a:ext cx="9722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0</a:t>
            </a:r>
            <a:r>
              <a:rPr lang="ru-RU" sz="2200" b="1" dirty="0">
                <a:solidFill>
                  <a:srgbClr val="1D1D23"/>
                </a:solidFill>
                <a:latin typeface="Benzin-Bold" panose="00000800000000000000" pitchFamily="2" charset="-52"/>
              </a:rPr>
              <a:t>4</a:t>
            </a:r>
            <a:endParaRPr lang="ru-RU" sz="22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B3ED65-1B47-9816-B50D-9F7982590A9F}"/>
              </a:ext>
            </a:extLst>
          </p:cNvPr>
          <p:cNvSpPr txBox="1"/>
          <p:nvPr/>
        </p:nvSpPr>
        <p:spPr>
          <a:xfrm>
            <a:off x="6888686" y="-2145492"/>
            <a:ext cx="40938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1500">
                <a:solidFill>
                  <a:srgbClr val="C6E80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Рекомендации по подготовке работников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к новым вызовам и изменениям </a:t>
            </a:r>
          </a:p>
          <a:p>
            <a:r>
              <a:rPr lang="ru-RU" sz="1400" dirty="0">
                <a:solidFill>
                  <a:srgbClr val="1D1D23"/>
                </a:solidFill>
                <a:latin typeface="Gilroy-Regular" panose="00000500000000000000" pitchFamily="2" charset="-52"/>
              </a:rPr>
              <a:t>в профессиях.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0A7F18-E348-CBD9-C5C6-FE585FB1795A}"/>
              </a:ext>
            </a:extLst>
          </p:cNvPr>
          <p:cNvSpPr txBox="1"/>
          <p:nvPr/>
        </p:nvSpPr>
        <p:spPr>
          <a:xfrm>
            <a:off x="564153" y="512921"/>
            <a:ext cx="798510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800" kern="0" dirty="0">
                <a:solidFill>
                  <a:srgbClr val="1D1D23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Теоретичес</a:t>
            </a:r>
            <a:r>
              <a:rPr lang="ru-RU" sz="3800" kern="0" dirty="0">
                <a:solidFill>
                  <a:srgbClr val="FFFEF7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кая база </a:t>
            </a:r>
            <a:r>
              <a:rPr lang="ru-RU" sz="3800" kern="0" dirty="0">
                <a:solidFill>
                  <a:srgbClr val="1D1D23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исследова</a:t>
            </a:r>
            <a:r>
              <a:rPr lang="ru-RU" sz="3800" kern="0" dirty="0">
                <a:ln>
                  <a:solidFill>
                    <a:srgbClr val="000000"/>
                  </a:solidFill>
                </a:ln>
                <a:solidFill>
                  <a:srgbClr val="FFFEF7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н</a:t>
            </a:r>
            <a:r>
              <a:rPr lang="ru-RU" sz="3800" kern="0" dirty="0">
                <a:solidFill>
                  <a:srgbClr val="FFFEF7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ия</a:t>
            </a:r>
            <a:endParaRPr lang="ru-RU" sz="3800" dirty="0">
              <a:solidFill>
                <a:srgbClr val="FFFEF7"/>
              </a:solidFill>
              <a:latin typeface="Benzin-Bold" panose="00000800000000000000" pitchFamily="2" charset="-52"/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D5B32923-3C46-7525-4A02-3EEE09DA852D}"/>
              </a:ext>
            </a:extLst>
          </p:cNvPr>
          <p:cNvSpPr/>
          <p:nvPr/>
        </p:nvSpPr>
        <p:spPr>
          <a:xfrm>
            <a:off x="682706" y="1904503"/>
            <a:ext cx="3490912" cy="2124075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924B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A3048-ED80-0F09-208F-D3E739727EBB}"/>
              </a:ext>
            </a:extLst>
          </p:cNvPr>
          <p:cNvSpPr txBox="1"/>
          <p:nvPr/>
        </p:nvSpPr>
        <p:spPr>
          <a:xfrm>
            <a:off x="909768" y="2189650"/>
            <a:ext cx="234954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 b="1" dirty="0">
                <a:solidFill>
                  <a:srgbClr val="1D1D23"/>
                </a:solidFill>
                <a:latin typeface="Benzin-Bold" panose="00000800000000000000" pitchFamily="2" charset="-52"/>
              </a:rPr>
              <a:t>Наталья Ващук</a:t>
            </a:r>
            <a:endParaRPr lang="ru-RU" sz="1700" dirty="0">
              <a:solidFill>
                <a:srgbClr val="1D1D23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E39645-0CB6-9B7C-51B0-DDD998D1DD8F}"/>
              </a:ext>
            </a:extLst>
          </p:cNvPr>
          <p:cNvSpPr txBox="1"/>
          <p:nvPr/>
        </p:nvSpPr>
        <p:spPr>
          <a:xfrm>
            <a:off x="850153" y="2888776"/>
            <a:ext cx="28088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1D1D23"/>
                </a:solidFill>
                <a:latin typeface="Gilroy-Regular" panose="000005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/>
              <a:t>Искусственный интеллект: какие изменения ждут рынок труда.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DBEA6739-9772-2C2F-993D-150CEE94A249}"/>
              </a:ext>
            </a:extLst>
          </p:cNvPr>
          <p:cNvSpPr/>
          <p:nvPr/>
        </p:nvSpPr>
        <p:spPr>
          <a:xfrm>
            <a:off x="4287264" y="1904503"/>
            <a:ext cx="3490912" cy="2124075"/>
          </a:xfrm>
          <a:prstGeom prst="roundRect">
            <a:avLst/>
          </a:pr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924B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C2792E-1ABA-779D-3919-D704044B9DB0}"/>
              </a:ext>
            </a:extLst>
          </p:cNvPr>
          <p:cNvSpPr txBox="1"/>
          <p:nvPr/>
        </p:nvSpPr>
        <p:spPr>
          <a:xfrm>
            <a:off x="4514326" y="2189650"/>
            <a:ext cx="234954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 b="1" dirty="0">
                <a:solidFill>
                  <a:srgbClr val="1D1D23"/>
                </a:solidFill>
                <a:latin typeface="Benzin-Bold" panose="00000800000000000000" pitchFamily="2" charset="-52"/>
              </a:rPr>
              <a:t>Анна Крапивная </a:t>
            </a:r>
            <a:endParaRPr lang="ru-RU" sz="1700" dirty="0">
              <a:solidFill>
                <a:srgbClr val="1D1D2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751E64-6F45-B943-D2F0-DFC86E90D927}"/>
              </a:ext>
            </a:extLst>
          </p:cNvPr>
          <p:cNvSpPr txBox="1"/>
          <p:nvPr/>
        </p:nvSpPr>
        <p:spPr>
          <a:xfrm>
            <a:off x="4514326" y="2882865"/>
            <a:ext cx="28088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1D1D23"/>
                </a:solidFill>
                <a:latin typeface="Gilroy-Regular" panose="000005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/>
              <a:t>ИИ и профессии будущего: взгляд с Мирового экономического форума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4EDC1C2F-B480-EA61-A981-F39FA2B25E1E}"/>
              </a:ext>
            </a:extLst>
          </p:cNvPr>
          <p:cNvSpPr/>
          <p:nvPr/>
        </p:nvSpPr>
        <p:spPr>
          <a:xfrm>
            <a:off x="7874633" y="1904503"/>
            <a:ext cx="3490912" cy="2124075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924B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7434F2-20A9-7961-767D-9251B8A52D37}"/>
              </a:ext>
            </a:extLst>
          </p:cNvPr>
          <p:cNvSpPr txBox="1"/>
          <p:nvPr/>
        </p:nvSpPr>
        <p:spPr>
          <a:xfrm>
            <a:off x="8101695" y="2189650"/>
            <a:ext cx="234954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 b="1" dirty="0">
                <a:solidFill>
                  <a:srgbClr val="1D1D23"/>
                </a:solidFill>
                <a:latin typeface="Benzin-Bold" panose="00000800000000000000" pitchFamily="2" charset="-52"/>
              </a:rPr>
              <a:t>Екатерина Ерохина </a:t>
            </a:r>
            <a:endParaRPr lang="ru-RU" sz="1700" dirty="0">
              <a:solidFill>
                <a:srgbClr val="1D1D2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AF2701-71BC-9CA2-6A16-39BADF484EA4}"/>
              </a:ext>
            </a:extLst>
          </p:cNvPr>
          <p:cNvSpPr txBox="1"/>
          <p:nvPr/>
        </p:nvSpPr>
        <p:spPr>
          <a:xfrm>
            <a:off x="8101695" y="2888776"/>
            <a:ext cx="28088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1D1D23"/>
                </a:solidFill>
                <a:latin typeface="Gilroy-Regular" panose="000005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/>
              <a:t>Какие профессии и навыки будут востребованы в ближайшие годы: изучаем новый прогноз ВЭФ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EDF28659-F6BB-7FFF-C26A-FA62B7EEC4AC}"/>
              </a:ext>
            </a:extLst>
          </p:cNvPr>
          <p:cNvSpPr/>
          <p:nvPr/>
        </p:nvSpPr>
        <p:spPr>
          <a:xfrm>
            <a:off x="659964" y="4197851"/>
            <a:ext cx="3490912" cy="2124075"/>
          </a:xfrm>
          <a:prstGeom prst="roundRect">
            <a:avLst/>
          </a:pr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924B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A1A599-A348-7E0A-6574-20C10EDAB182}"/>
              </a:ext>
            </a:extLst>
          </p:cNvPr>
          <p:cNvSpPr txBox="1"/>
          <p:nvPr/>
        </p:nvSpPr>
        <p:spPr>
          <a:xfrm>
            <a:off x="887026" y="4482998"/>
            <a:ext cx="234954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1700" b="1">
                <a:solidFill>
                  <a:srgbClr val="1D1D23"/>
                </a:solidFill>
                <a:latin typeface="Benzin-Bold" panose="00000800000000000000" pitchFamily="2" charset="-52"/>
              </a:defRPr>
            </a:lvl1pPr>
          </a:lstStyle>
          <a:p>
            <a:r>
              <a:rPr lang="ru-RU" dirty="0"/>
              <a:t>Виктор Дегтярёв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4E7BFE-43F3-7393-3EA1-22BA977CADE1}"/>
              </a:ext>
            </a:extLst>
          </p:cNvPr>
          <p:cNvSpPr txBox="1"/>
          <p:nvPr/>
        </p:nvSpPr>
        <p:spPr>
          <a:xfrm>
            <a:off x="827411" y="5182124"/>
            <a:ext cx="28088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1D1D23"/>
                </a:solidFill>
                <a:latin typeface="Gilroy-Regular" panose="000005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/>
              <a:t>Цифровизация и искусственный интеллект как драйверы изменений на рынке труда в Беларуси</a:t>
            </a: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B453BA3E-F8F6-EFA8-4109-8BAFF8CDA49A}"/>
              </a:ext>
            </a:extLst>
          </p:cNvPr>
          <p:cNvSpPr/>
          <p:nvPr/>
        </p:nvSpPr>
        <p:spPr>
          <a:xfrm>
            <a:off x="4287264" y="4197850"/>
            <a:ext cx="3490912" cy="2124075"/>
          </a:xfrm>
          <a:prstGeom prst="roundRect">
            <a:avLst/>
          </a:prstGeom>
          <a:solidFill>
            <a:srgbClr val="1AF3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924B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34F4EB-48C3-079F-E933-2189114E4D1C}"/>
              </a:ext>
            </a:extLst>
          </p:cNvPr>
          <p:cNvSpPr txBox="1"/>
          <p:nvPr/>
        </p:nvSpPr>
        <p:spPr>
          <a:xfrm>
            <a:off x="4514326" y="4482997"/>
            <a:ext cx="234954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just">
              <a:defRPr sz="1700" b="1">
                <a:solidFill>
                  <a:srgbClr val="1D1D23"/>
                </a:solidFill>
                <a:latin typeface="Benzin-Bold" panose="00000800000000000000" pitchFamily="2" charset="-52"/>
              </a:defRPr>
            </a:lvl1pPr>
          </a:lstStyle>
          <a:p>
            <a:r>
              <a:rPr lang="ru-RU" dirty="0"/>
              <a:t>Евгений Никитин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41BFF9-BC5D-0714-1468-B71B182F8CDA}"/>
              </a:ext>
            </a:extLst>
          </p:cNvPr>
          <p:cNvSpPr txBox="1"/>
          <p:nvPr/>
        </p:nvSpPr>
        <p:spPr>
          <a:xfrm>
            <a:off x="4454711" y="5182123"/>
            <a:ext cx="28088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1D1D23"/>
                </a:solidFill>
                <a:latin typeface="Gilroy-Regular" panose="000005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/>
              <a:t>Адаптация белорусского рынка труда к технологическим инновациям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1C2E4014-307E-B0D1-8673-02F111ED78BD}"/>
              </a:ext>
            </a:extLst>
          </p:cNvPr>
          <p:cNvSpPr/>
          <p:nvPr/>
        </p:nvSpPr>
        <p:spPr>
          <a:xfrm>
            <a:off x="7874633" y="4197851"/>
            <a:ext cx="3490912" cy="2124075"/>
          </a:xfrm>
          <a:prstGeom prst="roundRect">
            <a:avLst/>
          </a:pr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1924B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EFECEC-9578-81DD-8E9C-C6FDE85A3289}"/>
              </a:ext>
            </a:extLst>
          </p:cNvPr>
          <p:cNvSpPr txBox="1"/>
          <p:nvPr/>
        </p:nvSpPr>
        <p:spPr>
          <a:xfrm>
            <a:off x="8101695" y="4482998"/>
            <a:ext cx="234954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 b="1" dirty="0">
                <a:solidFill>
                  <a:srgbClr val="1D1D23"/>
                </a:solidFill>
                <a:latin typeface="Benzin-Bold" panose="00000800000000000000" pitchFamily="2" charset="-52"/>
              </a:rPr>
              <a:t>Артем Михайлов</a:t>
            </a:r>
            <a:endParaRPr lang="ru-RU" sz="1700" dirty="0">
              <a:solidFill>
                <a:srgbClr val="1D1D23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E6AE5A-8F9A-1366-0F1F-8E5EE7AEA6DA}"/>
              </a:ext>
            </a:extLst>
          </p:cNvPr>
          <p:cNvSpPr txBox="1"/>
          <p:nvPr/>
        </p:nvSpPr>
        <p:spPr>
          <a:xfrm>
            <a:off x="8042080" y="5182124"/>
            <a:ext cx="28088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1D1D23"/>
                </a:solidFill>
                <a:latin typeface="Gilroy-Regular" panose="00000500000000000000" pitchFamily="2" charset="-52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ru-RU" sz="1400" dirty="0"/>
              <a:t>Искусственный интеллект в промышленности Беларуси: перспективы и риски для занятости</a:t>
            </a:r>
          </a:p>
        </p:txBody>
      </p:sp>
    </p:spTree>
    <p:extLst>
      <p:ext uri="{BB962C8B-B14F-4D97-AF65-F5344CB8AC3E}">
        <p14:creationId xmlns:p14="http://schemas.microsoft.com/office/powerpoint/2010/main" val="3200704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FF9A2C-7A42-835F-2EB8-29F5B288C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олилиния: фигура 79">
            <a:extLst>
              <a:ext uri="{FF2B5EF4-FFF2-40B4-BE49-F238E27FC236}">
                <a16:creationId xmlns:a16="http://schemas.microsoft.com/office/drawing/2014/main" id="{782125F3-A8AE-12AE-A0CD-1876401C77FA}"/>
              </a:ext>
            </a:extLst>
          </p:cNvPr>
          <p:cNvSpPr/>
          <p:nvPr/>
        </p:nvSpPr>
        <p:spPr>
          <a:xfrm rot="19505317">
            <a:off x="-2558586" y="-5891153"/>
            <a:ext cx="15936859" cy="18624403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1A53A7-0E68-D5FC-6B4C-6D0DE6F79D1D}"/>
              </a:ext>
            </a:extLst>
          </p:cNvPr>
          <p:cNvSpPr txBox="1"/>
          <p:nvPr/>
        </p:nvSpPr>
        <p:spPr>
          <a:xfrm>
            <a:off x="563391" y="517240"/>
            <a:ext cx="79851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800" kern="0" dirty="0">
                <a:solidFill>
                  <a:srgbClr val="1D1D23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Цифровая революция </a:t>
            </a:r>
            <a:endParaRPr lang="ru-RU" sz="38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15989-1DD7-0CAD-657D-307749B69DC8}"/>
              </a:ext>
            </a:extLst>
          </p:cNvPr>
          <p:cNvSpPr txBox="1"/>
          <p:nvPr/>
        </p:nvSpPr>
        <p:spPr>
          <a:xfrm>
            <a:off x="563391" y="1905337"/>
            <a:ext cx="5655981" cy="37821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50000"/>
              </a:lnSpc>
              <a:defRPr kern="0">
                <a:solidFill>
                  <a:srgbClr val="1D1D23"/>
                </a:solidFill>
                <a:latin typeface="Montserrat Light" panose="00000400000000000000" pitchFamily="50" charset="-52"/>
                <a:ea typeface="Times New Roman" panose="02020603050405020304" pitchFamily="18" charset="0"/>
              </a:defRPr>
            </a:lvl1pPr>
          </a:lstStyle>
          <a:p>
            <a:r>
              <a:rPr lang="ru-RU" dirty="0"/>
              <a:t>Глобальный переход от аналоговых </a:t>
            </a:r>
          </a:p>
          <a:p>
            <a:r>
              <a:rPr lang="ru-RU" dirty="0"/>
              <a:t>к цифровым технологиям (1980-е — </a:t>
            </a:r>
            <a:r>
              <a:rPr lang="ru-RU" dirty="0" err="1"/>
              <a:t>н.в</a:t>
            </a:r>
            <a:r>
              <a:rPr lang="ru-RU" dirty="0"/>
              <a:t>.), вызвавший трансформацию всех сфер общества. Основные драйверы: массовая компьютеризация, интернет и мобильные технологии. По масштабам сравнима </a:t>
            </a:r>
          </a:p>
          <a:p>
            <a:r>
              <a:rPr lang="ru-RU" dirty="0"/>
              <a:t>с промышленной революцией XVIII-XIX вв. </a:t>
            </a:r>
          </a:p>
          <a:p>
            <a:r>
              <a:rPr lang="ru-RU" dirty="0"/>
              <a:t>и рассматривается как основа современной информационной экономики.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132CF9-0D18-B783-4591-E378E27E3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036" y="1560776"/>
            <a:ext cx="4616450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8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2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FEFF1-3D89-6E45-3233-9D0250B0C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Полилиния: фигура 79">
            <a:extLst>
              <a:ext uri="{FF2B5EF4-FFF2-40B4-BE49-F238E27FC236}">
                <a16:creationId xmlns:a16="http://schemas.microsoft.com/office/drawing/2014/main" id="{3133B6B6-572E-414C-E8CF-6ECE86B5598B}"/>
              </a:ext>
            </a:extLst>
          </p:cNvPr>
          <p:cNvSpPr/>
          <p:nvPr/>
        </p:nvSpPr>
        <p:spPr>
          <a:xfrm rot="10971506">
            <a:off x="-3099720" y="-9061859"/>
            <a:ext cx="19720284" cy="23045851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1D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B80D86-C148-8A07-3D55-5BAF7EE223FC}"/>
              </a:ext>
            </a:extLst>
          </p:cNvPr>
          <p:cNvSpPr txBox="1"/>
          <p:nvPr/>
        </p:nvSpPr>
        <p:spPr>
          <a:xfrm>
            <a:off x="5992641" y="504121"/>
            <a:ext cx="867585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800" kern="0" dirty="0">
                <a:solidFill>
                  <a:srgbClr val="FFFEF7"/>
                </a:solidFill>
                <a:latin typeface="Benzin-Bold" panose="00000800000000000000" pitchFamily="2" charset="-52"/>
              </a:rPr>
              <a:t>Искусственный интеллект</a:t>
            </a:r>
            <a:endParaRPr lang="ru-RU" sz="3800" dirty="0">
              <a:solidFill>
                <a:srgbClr val="FFFEF7"/>
              </a:solidFill>
              <a:latin typeface="Benzin-Bold" panose="000008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688B8-FED5-6275-9B5A-612E232DAFDF}"/>
              </a:ext>
            </a:extLst>
          </p:cNvPr>
          <p:cNvSpPr txBox="1"/>
          <p:nvPr/>
        </p:nvSpPr>
        <p:spPr>
          <a:xfrm>
            <a:off x="6004207" y="2350353"/>
            <a:ext cx="5655981" cy="29511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50000"/>
              </a:lnSpc>
              <a:defRPr kern="0">
                <a:solidFill>
                  <a:srgbClr val="1D1D23"/>
                </a:solidFill>
                <a:latin typeface="Montserrat Light" panose="00000400000000000000" pitchFamily="50" charset="-52"/>
                <a:ea typeface="Times New Roman" panose="02020603050405020304" pitchFamily="18" charset="0"/>
              </a:defRPr>
            </a:lvl1pPr>
          </a:lstStyle>
          <a:p>
            <a:r>
              <a:rPr lang="ru-RU" dirty="0">
                <a:solidFill>
                  <a:srgbClr val="FFFEF7"/>
                </a:solidFill>
              </a:rPr>
              <a:t>Искусственный интеллект (ИИ) — это область исследований и технологий, целью которой является разработка алгоритмов и систем, способных моделировать когнитивные функции человека, такие как восприятие, мышление, обучение, планирование и принятие решений.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130B53-E2CB-3177-ED75-8F1AFD3ED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" y="1266825"/>
            <a:ext cx="4552950" cy="4552950"/>
          </a:xfrm>
          <a:prstGeom prst="rect">
            <a:avLst/>
          </a:prstGeom>
        </p:spPr>
      </p:pic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FE087833-35AA-06D8-F28F-6B74AD7BD007}"/>
              </a:ext>
            </a:extLst>
          </p:cNvPr>
          <p:cNvSpPr/>
          <p:nvPr/>
        </p:nvSpPr>
        <p:spPr>
          <a:xfrm rot="19505317">
            <a:off x="-20846587" y="-6442696"/>
            <a:ext cx="15936859" cy="18624403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F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373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50DA12-4F49-C7DE-100F-C5EA2D816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F46167AE-675B-A9D9-A3DE-0EF1CDF46F8F}"/>
              </a:ext>
            </a:extLst>
          </p:cNvPr>
          <p:cNvSpPr/>
          <p:nvPr/>
        </p:nvSpPr>
        <p:spPr>
          <a:xfrm rot="10971506">
            <a:off x="-15340838" y="-585065"/>
            <a:ext cx="14129734" cy="8579115"/>
          </a:xfrm>
          <a:custGeom>
            <a:avLst/>
            <a:gdLst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94906 w 6198656"/>
              <a:gd name="connsiteY7" fmla="*/ 55822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1018706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714281 w 6198656"/>
              <a:gd name="connsiteY0" fmla="*/ 57761 h 8749017"/>
              <a:gd name="connsiteX1" fmla="*/ 1885481 w 6198656"/>
              <a:gd name="connsiteY1" fmla="*/ 495911 h 8749017"/>
              <a:gd name="connsiteX2" fmla="*/ 1514006 w 6198656"/>
              <a:gd name="connsiteY2" fmla="*/ 1715111 h 8749017"/>
              <a:gd name="connsiteX3" fmla="*/ 390056 w 6198656"/>
              <a:gd name="connsiteY3" fmla="*/ 2143736 h 8749017"/>
              <a:gd name="connsiteX4" fmla="*/ 18581 w 6198656"/>
              <a:gd name="connsiteY4" fmla="*/ 3458186 h 8749017"/>
              <a:gd name="connsiteX5" fmla="*/ 885356 w 6198656"/>
              <a:gd name="connsiteY5" fmla="*/ 4439261 h 8749017"/>
              <a:gd name="connsiteX6" fmla="*/ 1094906 w 6198656"/>
              <a:gd name="connsiteY6" fmla="*/ 5582261 h 8749017"/>
              <a:gd name="connsiteX7" fmla="*/ 990131 w 6198656"/>
              <a:gd name="connsiteY7" fmla="*/ 5506061 h 8749017"/>
              <a:gd name="connsiteX8" fmla="*/ 170981 w 6198656"/>
              <a:gd name="connsiteY8" fmla="*/ 6487136 h 8749017"/>
              <a:gd name="connsiteX9" fmla="*/ 1809281 w 6198656"/>
              <a:gd name="connsiteY9" fmla="*/ 8268311 h 8749017"/>
              <a:gd name="connsiteX10" fmla="*/ 4285781 w 6198656"/>
              <a:gd name="connsiteY10" fmla="*/ 8725511 h 8749017"/>
              <a:gd name="connsiteX11" fmla="*/ 6038381 w 6198656"/>
              <a:gd name="connsiteY11" fmla="*/ 7725386 h 8749017"/>
              <a:gd name="connsiteX12" fmla="*/ 6009806 w 6198656"/>
              <a:gd name="connsiteY12" fmla="*/ 4772636 h 8749017"/>
              <a:gd name="connsiteX13" fmla="*/ 5076356 w 6198656"/>
              <a:gd name="connsiteY13" fmla="*/ 3486761 h 8749017"/>
              <a:gd name="connsiteX14" fmla="*/ 5390681 w 6198656"/>
              <a:gd name="connsiteY14" fmla="*/ 1696061 h 8749017"/>
              <a:gd name="connsiteX15" fmla="*/ 3714281 w 6198656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268701 w 6372451"/>
              <a:gd name="connsiteY6" fmla="*/ 55822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1602076 w 6372451"/>
              <a:gd name="connsiteY6" fmla="*/ 510601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3888076 w 6372451"/>
              <a:gd name="connsiteY0" fmla="*/ 57761 h 8749017"/>
              <a:gd name="connsiteX1" fmla="*/ 2059276 w 6372451"/>
              <a:gd name="connsiteY1" fmla="*/ 495911 h 8749017"/>
              <a:gd name="connsiteX2" fmla="*/ 1687801 w 6372451"/>
              <a:gd name="connsiteY2" fmla="*/ 1715111 h 8749017"/>
              <a:gd name="connsiteX3" fmla="*/ 563851 w 6372451"/>
              <a:gd name="connsiteY3" fmla="*/ 2143736 h 8749017"/>
              <a:gd name="connsiteX4" fmla="*/ 192376 w 6372451"/>
              <a:gd name="connsiteY4" fmla="*/ 3458186 h 8749017"/>
              <a:gd name="connsiteX5" fmla="*/ 1059151 w 6372451"/>
              <a:gd name="connsiteY5" fmla="*/ 4439261 h 8749017"/>
              <a:gd name="connsiteX6" fmla="*/ 497176 w 6372451"/>
              <a:gd name="connsiteY6" fmla="*/ 4972661 h 8749017"/>
              <a:gd name="connsiteX7" fmla="*/ 68551 w 6372451"/>
              <a:gd name="connsiteY7" fmla="*/ 5744186 h 8749017"/>
              <a:gd name="connsiteX8" fmla="*/ 344776 w 6372451"/>
              <a:gd name="connsiteY8" fmla="*/ 6487136 h 8749017"/>
              <a:gd name="connsiteX9" fmla="*/ 1983076 w 6372451"/>
              <a:gd name="connsiteY9" fmla="*/ 8268311 h 8749017"/>
              <a:gd name="connsiteX10" fmla="*/ 4459576 w 6372451"/>
              <a:gd name="connsiteY10" fmla="*/ 8725511 h 8749017"/>
              <a:gd name="connsiteX11" fmla="*/ 6212176 w 6372451"/>
              <a:gd name="connsiteY11" fmla="*/ 7725386 h 8749017"/>
              <a:gd name="connsiteX12" fmla="*/ 6183601 w 6372451"/>
              <a:gd name="connsiteY12" fmla="*/ 4772636 h 8749017"/>
              <a:gd name="connsiteX13" fmla="*/ 5250151 w 6372451"/>
              <a:gd name="connsiteY13" fmla="*/ 3486761 h 8749017"/>
              <a:gd name="connsiteX14" fmla="*/ 5564476 w 6372451"/>
              <a:gd name="connsiteY14" fmla="*/ 1696061 h 8749017"/>
              <a:gd name="connsiteX15" fmla="*/ 3888076 w 6372451"/>
              <a:gd name="connsiteY15" fmla="*/ 57761 h 8749017"/>
              <a:gd name="connsiteX0" fmla="*/ 4232682 w 6717057"/>
              <a:gd name="connsiteY0" fmla="*/ 57761 h 8749017"/>
              <a:gd name="connsiteX1" fmla="*/ 2403882 w 6717057"/>
              <a:gd name="connsiteY1" fmla="*/ 495911 h 8749017"/>
              <a:gd name="connsiteX2" fmla="*/ 2032407 w 6717057"/>
              <a:gd name="connsiteY2" fmla="*/ 1715111 h 8749017"/>
              <a:gd name="connsiteX3" fmla="*/ 908457 w 6717057"/>
              <a:gd name="connsiteY3" fmla="*/ 2143736 h 8749017"/>
              <a:gd name="connsiteX4" fmla="*/ 536982 w 6717057"/>
              <a:gd name="connsiteY4" fmla="*/ 3458186 h 8749017"/>
              <a:gd name="connsiteX5" fmla="*/ 1403757 w 6717057"/>
              <a:gd name="connsiteY5" fmla="*/ 4439261 h 8749017"/>
              <a:gd name="connsiteX6" fmla="*/ 841782 w 6717057"/>
              <a:gd name="connsiteY6" fmla="*/ 4972661 h 8749017"/>
              <a:gd name="connsiteX7" fmla="*/ 32157 w 6717057"/>
              <a:gd name="connsiteY7" fmla="*/ 5868011 h 8749017"/>
              <a:gd name="connsiteX8" fmla="*/ 689382 w 6717057"/>
              <a:gd name="connsiteY8" fmla="*/ 6487136 h 8749017"/>
              <a:gd name="connsiteX9" fmla="*/ 2327682 w 6717057"/>
              <a:gd name="connsiteY9" fmla="*/ 8268311 h 8749017"/>
              <a:gd name="connsiteX10" fmla="*/ 4804182 w 6717057"/>
              <a:gd name="connsiteY10" fmla="*/ 8725511 h 8749017"/>
              <a:gd name="connsiteX11" fmla="*/ 6556782 w 6717057"/>
              <a:gd name="connsiteY11" fmla="*/ 7725386 h 8749017"/>
              <a:gd name="connsiteX12" fmla="*/ 6528207 w 6717057"/>
              <a:gd name="connsiteY12" fmla="*/ 4772636 h 8749017"/>
              <a:gd name="connsiteX13" fmla="*/ 5594757 w 6717057"/>
              <a:gd name="connsiteY13" fmla="*/ 3486761 h 8749017"/>
              <a:gd name="connsiteX14" fmla="*/ 5909082 w 6717057"/>
              <a:gd name="connsiteY14" fmla="*/ 1696061 h 8749017"/>
              <a:gd name="connsiteX15" fmla="*/ 4232682 w 6717057"/>
              <a:gd name="connsiteY15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323382 w 6198657"/>
              <a:gd name="connsiteY6" fmla="*/ 4972661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14282 w 6198657"/>
              <a:gd name="connsiteY0" fmla="*/ 57761 h 8749017"/>
              <a:gd name="connsiteX1" fmla="*/ 1885482 w 6198657"/>
              <a:gd name="connsiteY1" fmla="*/ 495911 h 8749017"/>
              <a:gd name="connsiteX2" fmla="*/ 1514007 w 6198657"/>
              <a:gd name="connsiteY2" fmla="*/ 1715111 h 8749017"/>
              <a:gd name="connsiteX3" fmla="*/ 390057 w 6198657"/>
              <a:gd name="connsiteY3" fmla="*/ 2143736 h 8749017"/>
              <a:gd name="connsiteX4" fmla="*/ 18582 w 6198657"/>
              <a:gd name="connsiteY4" fmla="*/ 3458186 h 8749017"/>
              <a:gd name="connsiteX5" fmla="*/ 885357 w 6198657"/>
              <a:gd name="connsiteY5" fmla="*/ 4439261 h 8749017"/>
              <a:gd name="connsiteX6" fmla="*/ 1028232 w 6198657"/>
              <a:gd name="connsiteY6" fmla="*/ 5515586 h 8749017"/>
              <a:gd name="connsiteX7" fmla="*/ 170982 w 6198657"/>
              <a:gd name="connsiteY7" fmla="*/ 6487136 h 8749017"/>
              <a:gd name="connsiteX8" fmla="*/ 1809282 w 6198657"/>
              <a:gd name="connsiteY8" fmla="*/ 8268311 h 8749017"/>
              <a:gd name="connsiteX9" fmla="*/ 4285782 w 6198657"/>
              <a:gd name="connsiteY9" fmla="*/ 8725511 h 8749017"/>
              <a:gd name="connsiteX10" fmla="*/ 6038382 w 6198657"/>
              <a:gd name="connsiteY10" fmla="*/ 7725386 h 8749017"/>
              <a:gd name="connsiteX11" fmla="*/ 6009807 w 6198657"/>
              <a:gd name="connsiteY11" fmla="*/ 4772636 h 8749017"/>
              <a:gd name="connsiteX12" fmla="*/ 5076357 w 6198657"/>
              <a:gd name="connsiteY12" fmla="*/ 3486761 h 8749017"/>
              <a:gd name="connsiteX13" fmla="*/ 5390682 w 6198657"/>
              <a:gd name="connsiteY13" fmla="*/ 1696061 h 8749017"/>
              <a:gd name="connsiteX14" fmla="*/ 3714282 w 6198657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1034725 w 6205150"/>
              <a:gd name="connsiteY6" fmla="*/ 551558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9017"/>
              <a:gd name="connsiteX1" fmla="*/ 1891975 w 6205150"/>
              <a:gd name="connsiteY1" fmla="*/ 495911 h 8749017"/>
              <a:gd name="connsiteX2" fmla="*/ 1520500 w 6205150"/>
              <a:gd name="connsiteY2" fmla="*/ 1715111 h 8749017"/>
              <a:gd name="connsiteX3" fmla="*/ 396550 w 6205150"/>
              <a:gd name="connsiteY3" fmla="*/ 2143736 h 8749017"/>
              <a:gd name="connsiteX4" fmla="*/ 25075 w 6205150"/>
              <a:gd name="connsiteY4" fmla="*/ 3458186 h 8749017"/>
              <a:gd name="connsiteX5" fmla="*/ 1006150 w 6205150"/>
              <a:gd name="connsiteY5" fmla="*/ 4686911 h 8749017"/>
              <a:gd name="connsiteX6" fmla="*/ 768025 w 6205150"/>
              <a:gd name="connsiteY6" fmla="*/ 5763236 h 8749017"/>
              <a:gd name="connsiteX7" fmla="*/ 177475 w 6205150"/>
              <a:gd name="connsiteY7" fmla="*/ 6487136 h 8749017"/>
              <a:gd name="connsiteX8" fmla="*/ 1815775 w 6205150"/>
              <a:gd name="connsiteY8" fmla="*/ 8268311 h 8749017"/>
              <a:gd name="connsiteX9" fmla="*/ 4292275 w 6205150"/>
              <a:gd name="connsiteY9" fmla="*/ 8725511 h 8749017"/>
              <a:gd name="connsiteX10" fmla="*/ 6044875 w 6205150"/>
              <a:gd name="connsiteY10" fmla="*/ 7725386 h 8749017"/>
              <a:gd name="connsiteX11" fmla="*/ 6016300 w 6205150"/>
              <a:gd name="connsiteY11" fmla="*/ 4772636 h 8749017"/>
              <a:gd name="connsiteX12" fmla="*/ 5082850 w 6205150"/>
              <a:gd name="connsiteY12" fmla="*/ 3486761 h 8749017"/>
              <a:gd name="connsiteX13" fmla="*/ 5397175 w 6205150"/>
              <a:gd name="connsiteY13" fmla="*/ 1696061 h 8749017"/>
              <a:gd name="connsiteX14" fmla="*/ 3720775 w 6205150"/>
              <a:gd name="connsiteY14" fmla="*/ 57761 h 8749017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768025 w 6205150"/>
              <a:gd name="connsiteY6" fmla="*/ 5763236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0775 w 6205150"/>
              <a:gd name="connsiteY0" fmla="*/ 57761 h 8744016"/>
              <a:gd name="connsiteX1" fmla="*/ 1891975 w 6205150"/>
              <a:gd name="connsiteY1" fmla="*/ 495911 h 8744016"/>
              <a:gd name="connsiteX2" fmla="*/ 1520500 w 6205150"/>
              <a:gd name="connsiteY2" fmla="*/ 1715111 h 8744016"/>
              <a:gd name="connsiteX3" fmla="*/ 396550 w 6205150"/>
              <a:gd name="connsiteY3" fmla="*/ 2143736 h 8744016"/>
              <a:gd name="connsiteX4" fmla="*/ 25075 w 6205150"/>
              <a:gd name="connsiteY4" fmla="*/ 3458186 h 8744016"/>
              <a:gd name="connsiteX5" fmla="*/ 1006150 w 6205150"/>
              <a:gd name="connsiteY5" fmla="*/ 4686911 h 8744016"/>
              <a:gd name="connsiteX6" fmla="*/ 301300 w 6205150"/>
              <a:gd name="connsiteY6" fmla="*/ 5887061 h 8744016"/>
              <a:gd name="connsiteX7" fmla="*/ 167950 w 6205150"/>
              <a:gd name="connsiteY7" fmla="*/ 6972911 h 8744016"/>
              <a:gd name="connsiteX8" fmla="*/ 1815775 w 6205150"/>
              <a:gd name="connsiteY8" fmla="*/ 8268311 h 8744016"/>
              <a:gd name="connsiteX9" fmla="*/ 4292275 w 6205150"/>
              <a:gd name="connsiteY9" fmla="*/ 8725511 h 8744016"/>
              <a:gd name="connsiteX10" fmla="*/ 6044875 w 6205150"/>
              <a:gd name="connsiteY10" fmla="*/ 7725386 h 8744016"/>
              <a:gd name="connsiteX11" fmla="*/ 6016300 w 6205150"/>
              <a:gd name="connsiteY11" fmla="*/ 4772636 h 8744016"/>
              <a:gd name="connsiteX12" fmla="*/ 5082850 w 6205150"/>
              <a:gd name="connsiteY12" fmla="*/ 3486761 h 8744016"/>
              <a:gd name="connsiteX13" fmla="*/ 5397175 w 6205150"/>
              <a:gd name="connsiteY13" fmla="*/ 1696061 h 8744016"/>
              <a:gd name="connsiteX14" fmla="*/ 3720775 w 6205150"/>
              <a:gd name="connsiteY14" fmla="*/ 57761 h 8744016"/>
              <a:gd name="connsiteX0" fmla="*/ 3727602 w 6211977"/>
              <a:gd name="connsiteY0" fmla="*/ 57761 h 8744016"/>
              <a:gd name="connsiteX1" fmla="*/ 1898802 w 6211977"/>
              <a:gd name="connsiteY1" fmla="*/ 495911 h 8744016"/>
              <a:gd name="connsiteX2" fmla="*/ 1527327 w 6211977"/>
              <a:gd name="connsiteY2" fmla="*/ 1715111 h 8744016"/>
              <a:gd name="connsiteX3" fmla="*/ 403377 w 6211977"/>
              <a:gd name="connsiteY3" fmla="*/ 2143736 h 8744016"/>
              <a:gd name="connsiteX4" fmla="*/ 31902 w 6211977"/>
              <a:gd name="connsiteY4" fmla="*/ 3458186 h 8744016"/>
              <a:gd name="connsiteX5" fmla="*/ 1127277 w 6211977"/>
              <a:gd name="connsiteY5" fmla="*/ 4905986 h 8744016"/>
              <a:gd name="connsiteX6" fmla="*/ 308127 w 6211977"/>
              <a:gd name="connsiteY6" fmla="*/ 5887061 h 8744016"/>
              <a:gd name="connsiteX7" fmla="*/ 174777 w 6211977"/>
              <a:gd name="connsiteY7" fmla="*/ 6972911 h 8744016"/>
              <a:gd name="connsiteX8" fmla="*/ 1822602 w 6211977"/>
              <a:gd name="connsiteY8" fmla="*/ 8268311 h 8744016"/>
              <a:gd name="connsiteX9" fmla="*/ 4299102 w 6211977"/>
              <a:gd name="connsiteY9" fmla="*/ 8725511 h 8744016"/>
              <a:gd name="connsiteX10" fmla="*/ 6051702 w 6211977"/>
              <a:gd name="connsiteY10" fmla="*/ 7725386 h 8744016"/>
              <a:gd name="connsiteX11" fmla="*/ 6023127 w 6211977"/>
              <a:gd name="connsiteY11" fmla="*/ 4772636 h 8744016"/>
              <a:gd name="connsiteX12" fmla="*/ 5089677 w 6211977"/>
              <a:gd name="connsiteY12" fmla="*/ 3486761 h 8744016"/>
              <a:gd name="connsiteX13" fmla="*/ 5404002 w 6211977"/>
              <a:gd name="connsiteY13" fmla="*/ 1696061 h 8744016"/>
              <a:gd name="connsiteX14" fmla="*/ 3727602 w 6211977"/>
              <a:gd name="connsiteY14" fmla="*/ 57761 h 8744016"/>
              <a:gd name="connsiteX0" fmla="*/ 4177530 w 6661905"/>
              <a:gd name="connsiteY0" fmla="*/ 57761 h 8744016"/>
              <a:gd name="connsiteX1" fmla="*/ 2348730 w 6661905"/>
              <a:gd name="connsiteY1" fmla="*/ 495911 h 8744016"/>
              <a:gd name="connsiteX2" fmla="*/ 1977255 w 6661905"/>
              <a:gd name="connsiteY2" fmla="*/ 1715111 h 8744016"/>
              <a:gd name="connsiteX3" fmla="*/ 853305 w 6661905"/>
              <a:gd name="connsiteY3" fmla="*/ 2143736 h 8744016"/>
              <a:gd name="connsiteX4" fmla="*/ 15105 w 6661905"/>
              <a:gd name="connsiteY4" fmla="*/ 3381986 h 8744016"/>
              <a:gd name="connsiteX5" fmla="*/ 1577205 w 6661905"/>
              <a:gd name="connsiteY5" fmla="*/ 4905986 h 8744016"/>
              <a:gd name="connsiteX6" fmla="*/ 758055 w 6661905"/>
              <a:gd name="connsiteY6" fmla="*/ 5887061 h 8744016"/>
              <a:gd name="connsiteX7" fmla="*/ 624705 w 6661905"/>
              <a:gd name="connsiteY7" fmla="*/ 6972911 h 8744016"/>
              <a:gd name="connsiteX8" fmla="*/ 2272530 w 6661905"/>
              <a:gd name="connsiteY8" fmla="*/ 8268311 h 8744016"/>
              <a:gd name="connsiteX9" fmla="*/ 4749030 w 6661905"/>
              <a:gd name="connsiteY9" fmla="*/ 8725511 h 8744016"/>
              <a:gd name="connsiteX10" fmla="*/ 6501630 w 6661905"/>
              <a:gd name="connsiteY10" fmla="*/ 7725386 h 8744016"/>
              <a:gd name="connsiteX11" fmla="*/ 6473055 w 6661905"/>
              <a:gd name="connsiteY11" fmla="*/ 4772636 h 8744016"/>
              <a:gd name="connsiteX12" fmla="*/ 5539605 w 6661905"/>
              <a:gd name="connsiteY12" fmla="*/ 3486761 h 8744016"/>
              <a:gd name="connsiteX13" fmla="*/ 5853930 w 6661905"/>
              <a:gd name="connsiteY13" fmla="*/ 1696061 h 8744016"/>
              <a:gd name="connsiteX14" fmla="*/ 4177530 w 6661905"/>
              <a:gd name="connsiteY14" fmla="*/ 57761 h 8744016"/>
              <a:gd name="connsiteX0" fmla="*/ 3972712 w 6457087"/>
              <a:gd name="connsiteY0" fmla="*/ 57761 h 8744016"/>
              <a:gd name="connsiteX1" fmla="*/ 2143912 w 6457087"/>
              <a:gd name="connsiteY1" fmla="*/ 495911 h 8744016"/>
              <a:gd name="connsiteX2" fmla="*/ 1772437 w 6457087"/>
              <a:gd name="connsiteY2" fmla="*/ 1715111 h 8744016"/>
              <a:gd name="connsiteX3" fmla="*/ 648487 w 6457087"/>
              <a:gd name="connsiteY3" fmla="*/ 2143736 h 8744016"/>
              <a:gd name="connsiteX4" fmla="*/ 19837 w 6457087"/>
              <a:gd name="connsiteY4" fmla="*/ 3886811 h 8744016"/>
              <a:gd name="connsiteX5" fmla="*/ 1372387 w 6457087"/>
              <a:gd name="connsiteY5" fmla="*/ 4905986 h 8744016"/>
              <a:gd name="connsiteX6" fmla="*/ 553237 w 6457087"/>
              <a:gd name="connsiteY6" fmla="*/ 5887061 h 8744016"/>
              <a:gd name="connsiteX7" fmla="*/ 419887 w 6457087"/>
              <a:gd name="connsiteY7" fmla="*/ 6972911 h 8744016"/>
              <a:gd name="connsiteX8" fmla="*/ 2067712 w 6457087"/>
              <a:gd name="connsiteY8" fmla="*/ 8268311 h 8744016"/>
              <a:gd name="connsiteX9" fmla="*/ 4544212 w 6457087"/>
              <a:gd name="connsiteY9" fmla="*/ 8725511 h 8744016"/>
              <a:gd name="connsiteX10" fmla="*/ 6296812 w 6457087"/>
              <a:gd name="connsiteY10" fmla="*/ 7725386 h 8744016"/>
              <a:gd name="connsiteX11" fmla="*/ 6268237 w 6457087"/>
              <a:gd name="connsiteY11" fmla="*/ 4772636 h 8744016"/>
              <a:gd name="connsiteX12" fmla="*/ 5334787 w 6457087"/>
              <a:gd name="connsiteY12" fmla="*/ 3486761 h 8744016"/>
              <a:gd name="connsiteX13" fmla="*/ 5649112 w 6457087"/>
              <a:gd name="connsiteY13" fmla="*/ 1696061 h 8744016"/>
              <a:gd name="connsiteX14" fmla="*/ 3972712 w 6457087"/>
              <a:gd name="connsiteY14" fmla="*/ 57761 h 8744016"/>
              <a:gd name="connsiteX0" fmla="*/ 3954454 w 6438829"/>
              <a:gd name="connsiteY0" fmla="*/ 57761 h 8744016"/>
              <a:gd name="connsiteX1" fmla="*/ 2125654 w 6438829"/>
              <a:gd name="connsiteY1" fmla="*/ 495911 h 8744016"/>
              <a:gd name="connsiteX2" fmla="*/ 1754179 w 6438829"/>
              <a:gd name="connsiteY2" fmla="*/ 1715111 h 8744016"/>
              <a:gd name="connsiteX3" fmla="*/ 630229 w 6438829"/>
              <a:gd name="connsiteY3" fmla="*/ 2143736 h 8744016"/>
              <a:gd name="connsiteX4" fmla="*/ 1579 w 6438829"/>
              <a:gd name="connsiteY4" fmla="*/ 3886811 h 8744016"/>
              <a:gd name="connsiteX5" fmla="*/ 801679 w 6438829"/>
              <a:gd name="connsiteY5" fmla="*/ 4972661 h 8744016"/>
              <a:gd name="connsiteX6" fmla="*/ 534979 w 6438829"/>
              <a:gd name="connsiteY6" fmla="*/ 5887061 h 8744016"/>
              <a:gd name="connsiteX7" fmla="*/ 401629 w 6438829"/>
              <a:gd name="connsiteY7" fmla="*/ 6972911 h 8744016"/>
              <a:gd name="connsiteX8" fmla="*/ 2049454 w 6438829"/>
              <a:gd name="connsiteY8" fmla="*/ 8268311 h 8744016"/>
              <a:gd name="connsiteX9" fmla="*/ 4525954 w 6438829"/>
              <a:gd name="connsiteY9" fmla="*/ 8725511 h 8744016"/>
              <a:gd name="connsiteX10" fmla="*/ 6278554 w 6438829"/>
              <a:gd name="connsiteY10" fmla="*/ 7725386 h 8744016"/>
              <a:gd name="connsiteX11" fmla="*/ 6249979 w 6438829"/>
              <a:gd name="connsiteY11" fmla="*/ 4772636 h 8744016"/>
              <a:gd name="connsiteX12" fmla="*/ 5316529 w 6438829"/>
              <a:gd name="connsiteY12" fmla="*/ 3486761 h 8744016"/>
              <a:gd name="connsiteX13" fmla="*/ 5630854 w 6438829"/>
              <a:gd name="connsiteY13" fmla="*/ 1696061 h 8744016"/>
              <a:gd name="connsiteX14" fmla="*/ 3954454 w 6438829"/>
              <a:gd name="connsiteY14" fmla="*/ 57761 h 8744016"/>
              <a:gd name="connsiteX0" fmla="*/ 3955166 w 6439541"/>
              <a:gd name="connsiteY0" fmla="*/ 57761 h 8744016"/>
              <a:gd name="connsiteX1" fmla="*/ 2126366 w 6439541"/>
              <a:gd name="connsiteY1" fmla="*/ 495911 h 8744016"/>
              <a:gd name="connsiteX2" fmla="*/ 1754891 w 6439541"/>
              <a:gd name="connsiteY2" fmla="*/ 1715111 h 8744016"/>
              <a:gd name="connsiteX3" fmla="*/ 630941 w 6439541"/>
              <a:gd name="connsiteY3" fmla="*/ 2143736 h 8744016"/>
              <a:gd name="connsiteX4" fmla="*/ 2291 w 6439541"/>
              <a:gd name="connsiteY4" fmla="*/ 3886811 h 8744016"/>
              <a:gd name="connsiteX5" fmla="*/ 840491 w 6439541"/>
              <a:gd name="connsiteY5" fmla="*/ 5229836 h 8744016"/>
              <a:gd name="connsiteX6" fmla="*/ 535691 w 6439541"/>
              <a:gd name="connsiteY6" fmla="*/ 5887061 h 8744016"/>
              <a:gd name="connsiteX7" fmla="*/ 402341 w 6439541"/>
              <a:gd name="connsiteY7" fmla="*/ 6972911 h 8744016"/>
              <a:gd name="connsiteX8" fmla="*/ 2050166 w 6439541"/>
              <a:gd name="connsiteY8" fmla="*/ 8268311 h 8744016"/>
              <a:gd name="connsiteX9" fmla="*/ 4526666 w 6439541"/>
              <a:gd name="connsiteY9" fmla="*/ 8725511 h 8744016"/>
              <a:gd name="connsiteX10" fmla="*/ 6279266 w 6439541"/>
              <a:gd name="connsiteY10" fmla="*/ 7725386 h 8744016"/>
              <a:gd name="connsiteX11" fmla="*/ 6250691 w 6439541"/>
              <a:gd name="connsiteY11" fmla="*/ 4772636 h 8744016"/>
              <a:gd name="connsiteX12" fmla="*/ 5317241 w 6439541"/>
              <a:gd name="connsiteY12" fmla="*/ 3486761 h 8744016"/>
              <a:gd name="connsiteX13" fmla="*/ 5631566 w 6439541"/>
              <a:gd name="connsiteY13" fmla="*/ 1696061 h 8744016"/>
              <a:gd name="connsiteX14" fmla="*/ 3955166 w 6439541"/>
              <a:gd name="connsiteY14" fmla="*/ 57761 h 8744016"/>
              <a:gd name="connsiteX0" fmla="*/ 3955332 w 6439707"/>
              <a:gd name="connsiteY0" fmla="*/ 57761 h 8744016"/>
              <a:gd name="connsiteX1" fmla="*/ 2126532 w 6439707"/>
              <a:gd name="connsiteY1" fmla="*/ 495911 h 8744016"/>
              <a:gd name="connsiteX2" fmla="*/ 1755057 w 6439707"/>
              <a:gd name="connsiteY2" fmla="*/ 1715111 h 8744016"/>
              <a:gd name="connsiteX3" fmla="*/ 1154982 w 6439707"/>
              <a:gd name="connsiteY3" fmla="*/ 2067536 h 8744016"/>
              <a:gd name="connsiteX4" fmla="*/ 2457 w 6439707"/>
              <a:gd name="connsiteY4" fmla="*/ 3886811 h 8744016"/>
              <a:gd name="connsiteX5" fmla="*/ 840657 w 6439707"/>
              <a:gd name="connsiteY5" fmla="*/ 5229836 h 8744016"/>
              <a:gd name="connsiteX6" fmla="*/ 535857 w 6439707"/>
              <a:gd name="connsiteY6" fmla="*/ 5887061 h 8744016"/>
              <a:gd name="connsiteX7" fmla="*/ 402507 w 6439707"/>
              <a:gd name="connsiteY7" fmla="*/ 6972911 h 8744016"/>
              <a:gd name="connsiteX8" fmla="*/ 2050332 w 6439707"/>
              <a:gd name="connsiteY8" fmla="*/ 8268311 h 8744016"/>
              <a:gd name="connsiteX9" fmla="*/ 4526832 w 6439707"/>
              <a:gd name="connsiteY9" fmla="*/ 8725511 h 8744016"/>
              <a:gd name="connsiteX10" fmla="*/ 6279432 w 6439707"/>
              <a:gd name="connsiteY10" fmla="*/ 7725386 h 8744016"/>
              <a:gd name="connsiteX11" fmla="*/ 6250857 w 6439707"/>
              <a:gd name="connsiteY11" fmla="*/ 4772636 h 8744016"/>
              <a:gd name="connsiteX12" fmla="*/ 5317407 w 6439707"/>
              <a:gd name="connsiteY12" fmla="*/ 3486761 h 8744016"/>
              <a:gd name="connsiteX13" fmla="*/ 5631732 w 6439707"/>
              <a:gd name="connsiteY13" fmla="*/ 1696061 h 8744016"/>
              <a:gd name="connsiteX14" fmla="*/ 3955332 w 6439707"/>
              <a:gd name="connsiteY14" fmla="*/ 57761 h 8744016"/>
              <a:gd name="connsiteX0" fmla="*/ 4132561 w 6616936"/>
              <a:gd name="connsiteY0" fmla="*/ 57761 h 8744016"/>
              <a:gd name="connsiteX1" fmla="*/ 2303761 w 6616936"/>
              <a:gd name="connsiteY1" fmla="*/ 495911 h 8744016"/>
              <a:gd name="connsiteX2" fmla="*/ 1932286 w 6616936"/>
              <a:gd name="connsiteY2" fmla="*/ 1715111 h 8744016"/>
              <a:gd name="connsiteX3" fmla="*/ 160636 w 6616936"/>
              <a:gd name="connsiteY3" fmla="*/ 1934186 h 8744016"/>
              <a:gd name="connsiteX4" fmla="*/ 179686 w 6616936"/>
              <a:gd name="connsiteY4" fmla="*/ 3886811 h 8744016"/>
              <a:gd name="connsiteX5" fmla="*/ 1017886 w 6616936"/>
              <a:gd name="connsiteY5" fmla="*/ 5229836 h 8744016"/>
              <a:gd name="connsiteX6" fmla="*/ 713086 w 6616936"/>
              <a:gd name="connsiteY6" fmla="*/ 5887061 h 8744016"/>
              <a:gd name="connsiteX7" fmla="*/ 579736 w 6616936"/>
              <a:gd name="connsiteY7" fmla="*/ 6972911 h 8744016"/>
              <a:gd name="connsiteX8" fmla="*/ 2227561 w 6616936"/>
              <a:gd name="connsiteY8" fmla="*/ 8268311 h 8744016"/>
              <a:gd name="connsiteX9" fmla="*/ 4704061 w 6616936"/>
              <a:gd name="connsiteY9" fmla="*/ 8725511 h 8744016"/>
              <a:gd name="connsiteX10" fmla="*/ 6456661 w 6616936"/>
              <a:gd name="connsiteY10" fmla="*/ 7725386 h 8744016"/>
              <a:gd name="connsiteX11" fmla="*/ 6428086 w 6616936"/>
              <a:gd name="connsiteY11" fmla="*/ 4772636 h 8744016"/>
              <a:gd name="connsiteX12" fmla="*/ 5494636 w 6616936"/>
              <a:gd name="connsiteY12" fmla="*/ 3486761 h 8744016"/>
              <a:gd name="connsiteX13" fmla="*/ 5808961 w 6616936"/>
              <a:gd name="connsiteY13" fmla="*/ 1696061 h 8744016"/>
              <a:gd name="connsiteX14" fmla="*/ 4132561 w 6616936"/>
              <a:gd name="connsiteY14" fmla="*/ 57761 h 8744016"/>
              <a:gd name="connsiteX0" fmla="*/ 4020794 w 6505169"/>
              <a:gd name="connsiteY0" fmla="*/ 57761 h 8744016"/>
              <a:gd name="connsiteX1" fmla="*/ 2191994 w 6505169"/>
              <a:gd name="connsiteY1" fmla="*/ 495911 h 8744016"/>
              <a:gd name="connsiteX2" fmla="*/ 1820519 w 6505169"/>
              <a:gd name="connsiteY2" fmla="*/ 1715111 h 8744016"/>
              <a:gd name="connsiteX3" fmla="*/ 248894 w 6505169"/>
              <a:gd name="connsiteY3" fmla="*/ 1867511 h 8744016"/>
              <a:gd name="connsiteX4" fmla="*/ 67919 w 6505169"/>
              <a:gd name="connsiteY4" fmla="*/ 3886811 h 8744016"/>
              <a:gd name="connsiteX5" fmla="*/ 906119 w 6505169"/>
              <a:gd name="connsiteY5" fmla="*/ 5229836 h 8744016"/>
              <a:gd name="connsiteX6" fmla="*/ 601319 w 6505169"/>
              <a:gd name="connsiteY6" fmla="*/ 5887061 h 8744016"/>
              <a:gd name="connsiteX7" fmla="*/ 467969 w 6505169"/>
              <a:gd name="connsiteY7" fmla="*/ 6972911 h 8744016"/>
              <a:gd name="connsiteX8" fmla="*/ 2115794 w 6505169"/>
              <a:gd name="connsiteY8" fmla="*/ 8268311 h 8744016"/>
              <a:gd name="connsiteX9" fmla="*/ 4592294 w 6505169"/>
              <a:gd name="connsiteY9" fmla="*/ 8725511 h 8744016"/>
              <a:gd name="connsiteX10" fmla="*/ 6344894 w 6505169"/>
              <a:gd name="connsiteY10" fmla="*/ 7725386 h 8744016"/>
              <a:gd name="connsiteX11" fmla="*/ 6316319 w 6505169"/>
              <a:gd name="connsiteY11" fmla="*/ 4772636 h 8744016"/>
              <a:gd name="connsiteX12" fmla="*/ 5382869 w 6505169"/>
              <a:gd name="connsiteY12" fmla="*/ 3486761 h 8744016"/>
              <a:gd name="connsiteX13" fmla="*/ 5697194 w 6505169"/>
              <a:gd name="connsiteY13" fmla="*/ 1696061 h 8744016"/>
              <a:gd name="connsiteX14" fmla="*/ 4020794 w 6505169"/>
              <a:gd name="connsiteY14" fmla="*/ 57761 h 8744016"/>
              <a:gd name="connsiteX0" fmla="*/ 4020794 w 6340776"/>
              <a:gd name="connsiteY0" fmla="*/ 57761 h 8768905"/>
              <a:gd name="connsiteX1" fmla="*/ 2191994 w 6340776"/>
              <a:gd name="connsiteY1" fmla="*/ 495911 h 8768905"/>
              <a:gd name="connsiteX2" fmla="*/ 1820519 w 6340776"/>
              <a:gd name="connsiteY2" fmla="*/ 1715111 h 8768905"/>
              <a:gd name="connsiteX3" fmla="*/ 248894 w 6340776"/>
              <a:gd name="connsiteY3" fmla="*/ 1867511 h 8768905"/>
              <a:gd name="connsiteX4" fmla="*/ 67919 w 6340776"/>
              <a:gd name="connsiteY4" fmla="*/ 3886811 h 8768905"/>
              <a:gd name="connsiteX5" fmla="*/ 906119 w 6340776"/>
              <a:gd name="connsiteY5" fmla="*/ 5229836 h 8768905"/>
              <a:gd name="connsiteX6" fmla="*/ 601319 w 6340776"/>
              <a:gd name="connsiteY6" fmla="*/ 5887061 h 8768905"/>
              <a:gd name="connsiteX7" fmla="*/ 467969 w 6340776"/>
              <a:gd name="connsiteY7" fmla="*/ 6972911 h 8768905"/>
              <a:gd name="connsiteX8" fmla="*/ 2115794 w 6340776"/>
              <a:gd name="connsiteY8" fmla="*/ 8268311 h 8768905"/>
              <a:gd name="connsiteX9" fmla="*/ 4592294 w 6340776"/>
              <a:gd name="connsiteY9" fmla="*/ 8725511 h 8768905"/>
              <a:gd name="connsiteX10" fmla="*/ 5940197 w 6340776"/>
              <a:gd name="connsiteY10" fmla="*/ 7290069 h 8768905"/>
              <a:gd name="connsiteX11" fmla="*/ 6316319 w 6340776"/>
              <a:gd name="connsiteY11" fmla="*/ 4772636 h 8768905"/>
              <a:gd name="connsiteX12" fmla="*/ 5382869 w 6340776"/>
              <a:gd name="connsiteY12" fmla="*/ 3486761 h 8768905"/>
              <a:gd name="connsiteX13" fmla="*/ 5697194 w 6340776"/>
              <a:gd name="connsiteY13" fmla="*/ 1696061 h 8768905"/>
              <a:gd name="connsiteX14" fmla="*/ 4020794 w 6340776"/>
              <a:gd name="connsiteY14" fmla="*/ 57761 h 8768905"/>
              <a:gd name="connsiteX0" fmla="*/ 4020794 w 6327432"/>
              <a:gd name="connsiteY0" fmla="*/ 57761 h 8768905"/>
              <a:gd name="connsiteX1" fmla="*/ 2191994 w 6327432"/>
              <a:gd name="connsiteY1" fmla="*/ 495911 h 8768905"/>
              <a:gd name="connsiteX2" fmla="*/ 1820519 w 6327432"/>
              <a:gd name="connsiteY2" fmla="*/ 1715111 h 8768905"/>
              <a:gd name="connsiteX3" fmla="*/ 248894 w 6327432"/>
              <a:gd name="connsiteY3" fmla="*/ 1867511 h 8768905"/>
              <a:gd name="connsiteX4" fmla="*/ 67919 w 6327432"/>
              <a:gd name="connsiteY4" fmla="*/ 3886811 h 8768905"/>
              <a:gd name="connsiteX5" fmla="*/ 906119 w 6327432"/>
              <a:gd name="connsiteY5" fmla="*/ 5229836 h 8768905"/>
              <a:gd name="connsiteX6" fmla="*/ 601319 w 6327432"/>
              <a:gd name="connsiteY6" fmla="*/ 5887061 h 8768905"/>
              <a:gd name="connsiteX7" fmla="*/ 467969 w 6327432"/>
              <a:gd name="connsiteY7" fmla="*/ 6972911 h 8768905"/>
              <a:gd name="connsiteX8" fmla="*/ 2115794 w 6327432"/>
              <a:gd name="connsiteY8" fmla="*/ 8268311 h 8768905"/>
              <a:gd name="connsiteX9" fmla="*/ 4592294 w 6327432"/>
              <a:gd name="connsiteY9" fmla="*/ 8725511 h 8768905"/>
              <a:gd name="connsiteX10" fmla="*/ 5940197 w 6327432"/>
              <a:gd name="connsiteY10" fmla="*/ 7290069 h 8768905"/>
              <a:gd name="connsiteX11" fmla="*/ 6316319 w 6327432"/>
              <a:gd name="connsiteY11" fmla="*/ 4772636 h 8768905"/>
              <a:gd name="connsiteX12" fmla="*/ 5382869 w 6327432"/>
              <a:gd name="connsiteY12" fmla="*/ 3486761 h 8768905"/>
              <a:gd name="connsiteX13" fmla="*/ 5697194 w 6327432"/>
              <a:gd name="connsiteY13" fmla="*/ 1696061 h 8768905"/>
              <a:gd name="connsiteX14" fmla="*/ 4020794 w 6327432"/>
              <a:gd name="connsiteY14" fmla="*/ 57761 h 8768905"/>
              <a:gd name="connsiteX0" fmla="*/ 4020794 w 6348086"/>
              <a:gd name="connsiteY0" fmla="*/ 57761 h 8768905"/>
              <a:gd name="connsiteX1" fmla="*/ 2191994 w 6348086"/>
              <a:gd name="connsiteY1" fmla="*/ 495911 h 8768905"/>
              <a:gd name="connsiteX2" fmla="*/ 1820519 w 6348086"/>
              <a:gd name="connsiteY2" fmla="*/ 1715111 h 8768905"/>
              <a:gd name="connsiteX3" fmla="*/ 248894 w 6348086"/>
              <a:gd name="connsiteY3" fmla="*/ 1867511 h 8768905"/>
              <a:gd name="connsiteX4" fmla="*/ 67919 w 6348086"/>
              <a:gd name="connsiteY4" fmla="*/ 3886811 h 8768905"/>
              <a:gd name="connsiteX5" fmla="*/ 906119 w 6348086"/>
              <a:gd name="connsiteY5" fmla="*/ 5229836 h 8768905"/>
              <a:gd name="connsiteX6" fmla="*/ 601319 w 6348086"/>
              <a:gd name="connsiteY6" fmla="*/ 5887061 h 8768905"/>
              <a:gd name="connsiteX7" fmla="*/ 467969 w 6348086"/>
              <a:gd name="connsiteY7" fmla="*/ 6972911 h 8768905"/>
              <a:gd name="connsiteX8" fmla="*/ 2115794 w 6348086"/>
              <a:gd name="connsiteY8" fmla="*/ 8268311 h 8768905"/>
              <a:gd name="connsiteX9" fmla="*/ 4592294 w 6348086"/>
              <a:gd name="connsiteY9" fmla="*/ 8725511 h 8768905"/>
              <a:gd name="connsiteX10" fmla="*/ 5940197 w 6348086"/>
              <a:gd name="connsiteY10" fmla="*/ 7290069 h 8768905"/>
              <a:gd name="connsiteX11" fmla="*/ 6316319 w 6348086"/>
              <a:gd name="connsiteY11" fmla="*/ 4772636 h 8768905"/>
              <a:gd name="connsiteX12" fmla="*/ 5382869 w 6348086"/>
              <a:gd name="connsiteY12" fmla="*/ 3486761 h 8768905"/>
              <a:gd name="connsiteX13" fmla="*/ 5697194 w 6348086"/>
              <a:gd name="connsiteY13" fmla="*/ 1696061 h 8768905"/>
              <a:gd name="connsiteX14" fmla="*/ 4020794 w 6348086"/>
              <a:gd name="connsiteY14" fmla="*/ 57761 h 8768905"/>
              <a:gd name="connsiteX0" fmla="*/ 4020794 w 6324173"/>
              <a:gd name="connsiteY0" fmla="*/ 57761 h 8768905"/>
              <a:gd name="connsiteX1" fmla="*/ 2191994 w 6324173"/>
              <a:gd name="connsiteY1" fmla="*/ 495911 h 8768905"/>
              <a:gd name="connsiteX2" fmla="*/ 1820519 w 6324173"/>
              <a:gd name="connsiteY2" fmla="*/ 1715111 h 8768905"/>
              <a:gd name="connsiteX3" fmla="*/ 248894 w 6324173"/>
              <a:gd name="connsiteY3" fmla="*/ 1867511 h 8768905"/>
              <a:gd name="connsiteX4" fmla="*/ 67919 w 6324173"/>
              <a:gd name="connsiteY4" fmla="*/ 3886811 h 8768905"/>
              <a:gd name="connsiteX5" fmla="*/ 906119 w 6324173"/>
              <a:gd name="connsiteY5" fmla="*/ 5229836 h 8768905"/>
              <a:gd name="connsiteX6" fmla="*/ 601319 w 6324173"/>
              <a:gd name="connsiteY6" fmla="*/ 5887061 h 8768905"/>
              <a:gd name="connsiteX7" fmla="*/ 467969 w 6324173"/>
              <a:gd name="connsiteY7" fmla="*/ 6972911 h 8768905"/>
              <a:gd name="connsiteX8" fmla="*/ 2115794 w 6324173"/>
              <a:gd name="connsiteY8" fmla="*/ 8268311 h 8768905"/>
              <a:gd name="connsiteX9" fmla="*/ 4592294 w 6324173"/>
              <a:gd name="connsiteY9" fmla="*/ 8725511 h 8768905"/>
              <a:gd name="connsiteX10" fmla="*/ 5940197 w 6324173"/>
              <a:gd name="connsiteY10" fmla="*/ 7290069 h 8768905"/>
              <a:gd name="connsiteX11" fmla="*/ 6316319 w 6324173"/>
              <a:gd name="connsiteY11" fmla="*/ 4772636 h 8768905"/>
              <a:gd name="connsiteX12" fmla="*/ 5382869 w 6324173"/>
              <a:gd name="connsiteY12" fmla="*/ 3486761 h 8768905"/>
              <a:gd name="connsiteX13" fmla="*/ 5697194 w 6324173"/>
              <a:gd name="connsiteY13" fmla="*/ 1696061 h 8768905"/>
              <a:gd name="connsiteX14" fmla="*/ 4020794 w 6324173"/>
              <a:gd name="connsiteY14" fmla="*/ 57761 h 8768905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  <a:gd name="connsiteX0" fmla="*/ 4020794 w 6324173"/>
              <a:gd name="connsiteY0" fmla="*/ 57761 h 8847687"/>
              <a:gd name="connsiteX1" fmla="*/ 2191994 w 6324173"/>
              <a:gd name="connsiteY1" fmla="*/ 495911 h 8847687"/>
              <a:gd name="connsiteX2" fmla="*/ 1820519 w 6324173"/>
              <a:gd name="connsiteY2" fmla="*/ 1715111 h 8847687"/>
              <a:gd name="connsiteX3" fmla="*/ 248894 w 6324173"/>
              <a:gd name="connsiteY3" fmla="*/ 1867511 h 8847687"/>
              <a:gd name="connsiteX4" fmla="*/ 67919 w 6324173"/>
              <a:gd name="connsiteY4" fmla="*/ 3886811 h 8847687"/>
              <a:gd name="connsiteX5" fmla="*/ 906119 w 6324173"/>
              <a:gd name="connsiteY5" fmla="*/ 5229836 h 8847687"/>
              <a:gd name="connsiteX6" fmla="*/ 601319 w 6324173"/>
              <a:gd name="connsiteY6" fmla="*/ 5887061 h 8847687"/>
              <a:gd name="connsiteX7" fmla="*/ 467969 w 6324173"/>
              <a:gd name="connsiteY7" fmla="*/ 6972911 h 8847687"/>
              <a:gd name="connsiteX8" fmla="*/ 2115794 w 6324173"/>
              <a:gd name="connsiteY8" fmla="*/ 8268311 h 8847687"/>
              <a:gd name="connsiteX9" fmla="*/ 4592294 w 6324173"/>
              <a:gd name="connsiteY9" fmla="*/ 8725511 h 8847687"/>
              <a:gd name="connsiteX10" fmla="*/ 5940197 w 6324173"/>
              <a:gd name="connsiteY10" fmla="*/ 7290069 h 8847687"/>
              <a:gd name="connsiteX11" fmla="*/ 6316319 w 6324173"/>
              <a:gd name="connsiteY11" fmla="*/ 4772636 h 8847687"/>
              <a:gd name="connsiteX12" fmla="*/ 5382869 w 6324173"/>
              <a:gd name="connsiteY12" fmla="*/ 3486761 h 8847687"/>
              <a:gd name="connsiteX13" fmla="*/ 5697194 w 6324173"/>
              <a:gd name="connsiteY13" fmla="*/ 1696061 h 8847687"/>
              <a:gd name="connsiteX14" fmla="*/ 4020794 w 6324173"/>
              <a:gd name="connsiteY14" fmla="*/ 57761 h 884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24173" h="8847687">
                <a:moveTo>
                  <a:pt x="4020794" y="57761"/>
                </a:moveTo>
                <a:cubicBezTo>
                  <a:pt x="3436594" y="-142264"/>
                  <a:pt x="2558707" y="219686"/>
                  <a:pt x="2191994" y="495911"/>
                </a:cubicBezTo>
                <a:cubicBezTo>
                  <a:pt x="1825281" y="772136"/>
                  <a:pt x="2144369" y="1486511"/>
                  <a:pt x="1820519" y="1715111"/>
                </a:cubicBezTo>
                <a:cubicBezTo>
                  <a:pt x="1496669" y="1943711"/>
                  <a:pt x="540994" y="1505561"/>
                  <a:pt x="248894" y="1867511"/>
                </a:cubicBezTo>
                <a:cubicBezTo>
                  <a:pt x="-43206" y="2229461"/>
                  <a:pt x="-41618" y="3326424"/>
                  <a:pt x="67919" y="3886811"/>
                </a:cubicBezTo>
                <a:cubicBezTo>
                  <a:pt x="177456" y="4447198"/>
                  <a:pt x="817219" y="4896461"/>
                  <a:pt x="906119" y="5229836"/>
                </a:cubicBezTo>
                <a:cubicBezTo>
                  <a:pt x="995019" y="5563211"/>
                  <a:pt x="601319" y="5887061"/>
                  <a:pt x="601319" y="5887061"/>
                </a:cubicBezTo>
                <a:cubicBezTo>
                  <a:pt x="315569" y="6210911"/>
                  <a:pt x="202837" y="6217845"/>
                  <a:pt x="467969" y="6972911"/>
                </a:cubicBezTo>
                <a:cubicBezTo>
                  <a:pt x="733101" y="7727977"/>
                  <a:pt x="1713289" y="7408957"/>
                  <a:pt x="2115794" y="8268311"/>
                </a:cubicBezTo>
                <a:cubicBezTo>
                  <a:pt x="2518299" y="9127665"/>
                  <a:pt x="3836228" y="8287210"/>
                  <a:pt x="4592294" y="8725511"/>
                </a:cubicBezTo>
                <a:cubicBezTo>
                  <a:pt x="5348360" y="9163812"/>
                  <a:pt x="6238753" y="8361923"/>
                  <a:pt x="5940197" y="7290069"/>
                </a:cubicBezTo>
                <a:cubicBezTo>
                  <a:pt x="5641641" y="6218215"/>
                  <a:pt x="6409207" y="5406521"/>
                  <a:pt x="6316319" y="4772636"/>
                </a:cubicBezTo>
                <a:cubicBezTo>
                  <a:pt x="6223431" y="4138751"/>
                  <a:pt x="5486056" y="3999523"/>
                  <a:pt x="5382869" y="3486761"/>
                </a:cubicBezTo>
                <a:cubicBezTo>
                  <a:pt x="5279682" y="2973999"/>
                  <a:pt x="5927381" y="2273911"/>
                  <a:pt x="5697194" y="1696061"/>
                </a:cubicBezTo>
                <a:cubicBezTo>
                  <a:pt x="5467007" y="1118211"/>
                  <a:pt x="4604994" y="257786"/>
                  <a:pt x="4020794" y="57761"/>
                </a:cubicBezTo>
                <a:close/>
              </a:path>
            </a:pathLst>
          </a:custGeom>
          <a:solidFill>
            <a:srgbClr val="1D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84F26-D3D8-CD08-58C9-07552BA2E9EE}"/>
              </a:ext>
            </a:extLst>
          </p:cNvPr>
          <p:cNvSpPr txBox="1"/>
          <p:nvPr/>
        </p:nvSpPr>
        <p:spPr>
          <a:xfrm>
            <a:off x="563391" y="517240"/>
            <a:ext cx="10097351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3800" kern="0" dirty="0">
                <a:solidFill>
                  <a:srgbClr val="1D1D23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Эволюция</a:t>
            </a:r>
            <a:r>
              <a:rPr lang="ru-RU" sz="3800" kern="0" dirty="0">
                <a:ln>
                  <a:solidFill>
                    <a:srgbClr val="FFFEF7"/>
                  </a:solidFill>
                </a:ln>
                <a:solidFill>
                  <a:srgbClr val="1D1D23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 </a:t>
            </a:r>
            <a:r>
              <a:rPr lang="ru-RU" sz="3800" kern="0" dirty="0">
                <a:solidFill>
                  <a:srgbClr val="1D1D23"/>
                </a:solidFill>
                <a:latin typeface="Benzin-Bold" panose="00000800000000000000" pitchFamily="2" charset="-52"/>
                <a:ea typeface="Times New Roman" panose="02020603050405020304" pitchFamily="18" charset="0"/>
              </a:rPr>
              <a:t>автоматизации</a:t>
            </a:r>
            <a:endParaRPr lang="ru-RU" sz="3800" dirty="0">
              <a:solidFill>
                <a:srgbClr val="1D1D23"/>
              </a:solidFill>
              <a:latin typeface="Benzin-Bold" panose="00000800000000000000" pitchFamily="2" charset="-52"/>
            </a:endParaRP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6DAD396A-3FFC-8394-B330-A4E315A78FDE}"/>
              </a:ext>
            </a:extLst>
          </p:cNvPr>
          <p:cNvGrpSpPr/>
          <p:nvPr/>
        </p:nvGrpSpPr>
        <p:grpSpPr>
          <a:xfrm>
            <a:off x="522814" y="1996579"/>
            <a:ext cx="5388365" cy="3046366"/>
            <a:chOff x="522814" y="1996579"/>
            <a:chExt cx="5388365" cy="3046366"/>
          </a:xfrm>
        </p:grpSpPr>
        <p:graphicFrame>
          <p:nvGraphicFramePr>
            <p:cNvPr id="28" name="Диаграмма 27">
              <a:extLst>
                <a:ext uri="{FF2B5EF4-FFF2-40B4-BE49-F238E27FC236}">
                  <a16:creationId xmlns:a16="http://schemas.microsoft.com/office/drawing/2014/main" id="{5BAA8974-D1D8-0AA8-F0A3-E547F41725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00291016"/>
                </p:ext>
              </p:extLst>
            </p:nvPr>
          </p:nvGraphicFramePr>
          <p:xfrm>
            <a:off x="1361474" y="2393411"/>
            <a:ext cx="3496708" cy="26495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4B6183-2106-E4A6-1D9C-71BCA89E94B8}"/>
                </a:ext>
              </a:extLst>
            </p:cNvPr>
            <p:cNvSpPr txBox="1"/>
            <p:nvPr/>
          </p:nvSpPr>
          <p:spPr>
            <a:xfrm>
              <a:off x="4222771" y="3043946"/>
              <a:ext cx="1688408" cy="750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lnSpc>
                  <a:spcPct val="110000"/>
                </a:lnSpc>
                <a:defRPr sz="2800" u="none" strike="noStrike" baseline="0">
                  <a:solidFill>
                    <a:schemeClr val="bg1"/>
                  </a:solidFill>
                  <a:latin typeface="Proxima Nova Bl" panose="02000506030000020004" pitchFamily="2" charset="0"/>
                </a:defRPr>
              </a:lvl1pPr>
            </a:lstStyle>
            <a:p>
              <a:pPr algn="ctr"/>
              <a:r>
                <a:rPr lang="en-US" sz="4000" dirty="0">
                  <a:solidFill>
                    <a:srgbClr val="1D1D23"/>
                  </a:solidFill>
                </a:rPr>
                <a:t>47</a:t>
              </a:r>
              <a:r>
                <a:rPr lang="ru-RU" sz="4000" dirty="0">
                  <a:solidFill>
                    <a:srgbClr val="1D1D23"/>
                  </a:solidFill>
                </a:rPr>
                <a:t>%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675649-29EC-2986-A4AE-CDDE05802687}"/>
                </a:ext>
              </a:extLst>
            </p:cNvPr>
            <p:cNvSpPr txBox="1"/>
            <p:nvPr/>
          </p:nvSpPr>
          <p:spPr>
            <a:xfrm>
              <a:off x="4472156" y="3572855"/>
              <a:ext cx="1025759" cy="3227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ru-RU" sz="1400" dirty="0">
                  <a:solidFill>
                    <a:srgbClr val="1D1D23"/>
                  </a:solidFill>
                  <a:latin typeface="Proxima Nova Rg" panose="02000506030000020004" pitchFamily="2" charset="0"/>
                </a:rPr>
                <a:t>Люди</a:t>
              </a:r>
              <a:endParaRPr lang="ru-RU" sz="1400" u="none" strike="noStrike" baseline="0" dirty="0">
                <a:solidFill>
                  <a:srgbClr val="1D1D23"/>
                </a:solidFill>
                <a:latin typeface="Proxima Nova Rg" panose="02000506030000020004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A837F8-0589-37E0-9F9D-37C073F7D45D}"/>
                </a:ext>
              </a:extLst>
            </p:cNvPr>
            <p:cNvSpPr txBox="1"/>
            <p:nvPr/>
          </p:nvSpPr>
          <p:spPr>
            <a:xfrm>
              <a:off x="1488228" y="1996579"/>
              <a:ext cx="965991" cy="5532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lnSpc>
                  <a:spcPct val="110000"/>
                </a:lnSpc>
                <a:defRPr sz="2800" u="none" strike="noStrike" baseline="0">
                  <a:solidFill>
                    <a:schemeClr val="bg1"/>
                  </a:solidFill>
                  <a:latin typeface="Proxima Nova Bl" panose="02000506030000020004" pitchFamily="2" charset="0"/>
                </a:defRPr>
              </a:lvl1pPr>
            </a:lstStyle>
            <a:p>
              <a:pPr algn="r"/>
              <a:r>
                <a:rPr lang="ru-RU" dirty="0">
                  <a:solidFill>
                    <a:srgbClr val="1D1D23"/>
                  </a:solidFill>
                </a:rPr>
                <a:t>22%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D29F9A-CFEE-C9FF-22BE-B1A33A3361BF}"/>
                </a:ext>
              </a:extLst>
            </p:cNvPr>
            <p:cNvSpPr txBox="1"/>
            <p:nvPr/>
          </p:nvSpPr>
          <p:spPr>
            <a:xfrm>
              <a:off x="1549237" y="2414537"/>
              <a:ext cx="904981" cy="3227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ru-RU" sz="1400" u="none" strike="noStrike" baseline="0" dirty="0">
                  <a:solidFill>
                    <a:srgbClr val="1D1D23"/>
                  </a:solidFill>
                  <a:latin typeface="Proxima Nova Rg" panose="02000506030000020004" pitchFamily="2" charset="0"/>
                </a:rPr>
                <a:t>Машины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0865F1-779C-6C9D-631D-E7B8959DDCF5}"/>
                </a:ext>
              </a:extLst>
            </p:cNvPr>
            <p:cNvSpPr txBox="1"/>
            <p:nvPr/>
          </p:nvSpPr>
          <p:spPr>
            <a:xfrm>
              <a:off x="1005233" y="4326990"/>
              <a:ext cx="965991" cy="5532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lnSpc>
                  <a:spcPct val="110000"/>
                </a:lnSpc>
                <a:defRPr sz="2800" u="none" strike="noStrike" baseline="0">
                  <a:solidFill>
                    <a:schemeClr val="bg1"/>
                  </a:solidFill>
                  <a:latin typeface="Proxima Nova Bl" panose="02000506030000020004" pitchFamily="2" charset="0"/>
                </a:defRPr>
              </a:lvl1pPr>
            </a:lstStyle>
            <a:p>
              <a:pPr algn="r"/>
              <a:r>
                <a:rPr lang="ru-RU" dirty="0">
                  <a:solidFill>
                    <a:srgbClr val="1D1D23"/>
                  </a:solidFill>
                </a:rPr>
                <a:t>30%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47A783-DCF0-B3D2-A5E3-7BD5EB0DAEA4}"/>
                </a:ext>
              </a:extLst>
            </p:cNvPr>
            <p:cNvSpPr txBox="1"/>
            <p:nvPr/>
          </p:nvSpPr>
          <p:spPr>
            <a:xfrm>
              <a:off x="522814" y="4720164"/>
              <a:ext cx="1448409" cy="3227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ru-RU" sz="1400" u="none" strike="noStrike" baseline="0" dirty="0">
                  <a:solidFill>
                    <a:srgbClr val="1D1D23"/>
                  </a:solidFill>
                  <a:latin typeface="Proxima Nova Rg" panose="02000506030000020004" pitchFamily="2" charset="0"/>
                </a:rPr>
                <a:t>Комбинация</a:t>
              </a:r>
            </a:p>
          </p:txBody>
        </p:sp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728992DB-E71D-D21E-9945-D9D70EE6161D}"/>
              </a:ext>
            </a:extLst>
          </p:cNvPr>
          <p:cNvGrpSpPr/>
          <p:nvPr/>
        </p:nvGrpSpPr>
        <p:grpSpPr>
          <a:xfrm>
            <a:off x="6281495" y="1913391"/>
            <a:ext cx="4862242" cy="3130382"/>
            <a:chOff x="6281495" y="1898877"/>
            <a:chExt cx="4862242" cy="3130382"/>
          </a:xfrm>
        </p:grpSpPr>
        <p:graphicFrame>
          <p:nvGraphicFramePr>
            <p:cNvPr id="64" name="Диаграмма 63">
              <a:extLst>
                <a:ext uri="{FF2B5EF4-FFF2-40B4-BE49-F238E27FC236}">
                  <a16:creationId xmlns:a16="http://schemas.microsoft.com/office/drawing/2014/main" id="{EFB188A5-709D-356E-4965-09E0813985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67849351"/>
                </p:ext>
              </p:extLst>
            </p:nvPr>
          </p:nvGraphicFramePr>
          <p:xfrm>
            <a:off x="7120155" y="2379725"/>
            <a:ext cx="3496708" cy="26495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2C776E-D689-1514-4816-0E31705C4484}"/>
                </a:ext>
              </a:extLst>
            </p:cNvPr>
            <p:cNvSpPr txBox="1"/>
            <p:nvPr/>
          </p:nvSpPr>
          <p:spPr>
            <a:xfrm>
              <a:off x="6763914" y="4313304"/>
              <a:ext cx="965991" cy="5532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lnSpc>
                  <a:spcPct val="110000"/>
                </a:lnSpc>
                <a:defRPr sz="2800" u="none" strike="noStrike" baseline="0">
                  <a:solidFill>
                    <a:schemeClr val="bg1"/>
                  </a:solidFill>
                  <a:latin typeface="Proxima Nova Bl" panose="02000506030000020004" pitchFamily="2" charset="0"/>
                </a:defRPr>
              </a:lvl1pPr>
            </a:lstStyle>
            <a:p>
              <a:pPr algn="r"/>
              <a:r>
                <a:rPr lang="ru-RU" dirty="0">
                  <a:solidFill>
                    <a:srgbClr val="1D1D23"/>
                  </a:solidFill>
                </a:rPr>
                <a:t>33%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2A7EB08-6CF5-F58C-E280-1CD6C796D89A}"/>
                </a:ext>
              </a:extLst>
            </p:cNvPr>
            <p:cNvSpPr txBox="1"/>
            <p:nvPr/>
          </p:nvSpPr>
          <p:spPr>
            <a:xfrm>
              <a:off x="6281495" y="4706478"/>
              <a:ext cx="1448409" cy="3227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ru-RU" sz="1400" u="none" strike="noStrike" baseline="0" dirty="0">
                  <a:solidFill>
                    <a:srgbClr val="1D1D23"/>
                  </a:solidFill>
                  <a:latin typeface="Proxima Nova Rg" panose="02000506030000020004" pitchFamily="2" charset="0"/>
                </a:rPr>
                <a:t>Комбинация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50E85D7-110D-3530-97F3-D4B9BB1AC181}"/>
                </a:ext>
              </a:extLst>
            </p:cNvPr>
            <p:cNvSpPr txBox="1"/>
            <p:nvPr/>
          </p:nvSpPr>
          <p:spPr>
            <a:xfrm>
              <a:off x="10177746" y="3152386"/>
              <a:ext cx="965991" cy="5532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lnSpc>
                  <a:spcPct val="110000"/>
                </a:lnSpc>
                <a:defRPr sz="2800" u="none" strike="noStrike" baseline="0">
                  <a:solidFill>
                    <a:schemeClr val="bg1"/>
                  </a:solidFill>
                  <a:latin typeface="Proxima Nova Bl" panose="02000506030000020004" pitchFamily="2" charset="0"/>
                </a:defRPr>
              </a:lvl1pPr>
            </a:lstStyle>
            <a:p>
              <a:pPr algn="r"/>
              <a:r>
                <a:rPr lang="ru-RU" dirty="0">
                  <a:solidFill>
                    <a:srgbClr val="1D1D23"/>
                  </a:solidFill>
                </a:rPr>
                <a:t>33%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4BD592A-A768-4053-CB7E-2A1435EF03E7}"/>
                </a:ext>
              </a:extLst>
            </p:cNvPr>
            <p:cNvSpPr txBox="1"/>
            <p:nvPr/>
          </p:nvSpPr>
          <p:spPr>
            <a:xfrm>
              <a:off x="10007114" y="3545560"/>
              <a:ext cx="878324" cy="3227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ru-RU" sz="1400" u="none" strike="noStrike" baseline="0" dirty="0">
                  <a:solidFill>
                    <a:srgbClr val="1D1D23"/>
                  </a:solidFill>
                  <a:latin typeface="Proxima Nova Rg" panose="02000506030000020004" pitchFamily="2" charset="0"/>
                </a:rPr>
                <a:t>Люди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AAD3E10-2A84-C238-AC40-F5CBCFB9EDB9}"/>
                </a:ext>
              </a:extLst>
            </p:cNvPr>
            <p:cNvSpPr txBox="1"/>
            <p:nvPr/>
          </p:nvSpPr>
          <p:spPr>
            <a:xfrm>
              <a:off x="7007296" y="1898877"/>
              <a:ext cx="1688408" cy="7507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lnSpc>
                  <a:spcPct val="110000"/>
                </a:lnSpc>
                <a:defRPr sz="2800" u="none" strike="noStrike" baseline="0">
                  <a:solidFill>
                    <a:schemeClr val="bg1"/>
                  </a:solidFill>
                  <a:latin typeface="Proxima Nova Bl" panose="02000506030000020004" pitchFamily="2" charset="0"/>
                </a:defRPr>
              </a:lvl1pPr>
            </a:lstStyle>
            <a:p>
              <a:pPr algn="ctr"/>
              <a:r>
                <a:rPr lang="ru-RU" sz="4000" dirty="0">
                  <a:solidFill>
                    <a:srgbClr val="1D1D23"/>
                  </a:solidFill>
                </a:rPr>
                <a:t>34%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28E4DD-9E32-221E-A74C-F354D0F61B3D}"/>
                </a:ext>
              </a:extLst>
            </p:cNvPr>
            <p:cNvSpPr txBox="1"/>
            <p:nvPr/>
          </p:nvSpPr>
          <p:spPr>
            <a:xfrm>
              <a:off x="7256681" y="2427786"/>
              <a:ext cx="1025759" cy="3227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ru-RU" sz="1400" dirty="0">
                  <a:solidFill>
                    <a:srgbClr val="1D1D23"/>
                  </a:solidFill>
                  <a:latin typeface="Proxima Nova Rg" panose="02000506030000020004" pitchFamily="2" charset="0"/>
                </a:rPr>
                <a:t>Машины</a:t>
              </a:r>
              <a:endParaRPr lang="ru-RU" sz="1400" u="none" strike="noStrike" baseline="0" dirty="0">
                <a:solidFill>
                  <a:srgbClr val="1D1D23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23545DD-9C75-4553-4293-AE839BAA31B4}"/>
              </a:ext>
            </a:extLst>
          </p:cNvPr>
          <p:cNvSpPr txBox="1"/>
          <p:nvPr/>
        </p:nvSpPr>
        <p:spPr>
          <a:xfrm>
            <a:off x="1715987" y="5447161"/>
            <a:ext cx="300201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b="1" kern="0" dirty="0">
                <a:solidFill>
                  <a:srgbClr val="1D1D23"/>
                </a:solidFill>
                <a:latin typeface="Gilroy-Light" panose="00000400000000000000" pitchFamily="2" charset="-52"/>
                <a:ea typeface="Times New Roman" panose="02020603050405020304" pitchFamily="18" charset="0"/>
              </a:rPr>
              <a:t>Текущие тренды (2025)</a:t>
            </a:r>
            <a:endParaRPr lang="ru-RU" sz="2000" b="1" dirty="0">
              <a:solidFill>
                <a:srgbClr val="1D1D23"/>
              </a:solidFill>
              <a:latin typeface="Gilroy-Light" panose="00000400000000000000" pitchFamily="2" charset="-5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A85C24-E0C4-1257-0274-2801FE823FB4}"/>
              </a:ext>
            </a:extLst>
          </p:cNvPr>
          <p:cNvSpPr txBox="1"/>
          <p:nvPr/>
        </p:nvSpPr>
        <p:spPr>
          <a:xfrm>
            <a:off x="7483319" y="5447642"/>
            <a:ext cx="281008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b="1" kern="0" dirty="0">
                <a:solidFill>
                  <a:srgbClr val="1D1D23"/>
                </a:solidFill>
                <a:latin typeface="Gilroy-Light" panose="00000400000000000000" pitchFamily="2" charset="-52"/>
                <a:ea typeface="Times New Roman" panose="02020603050405020304" pitchFamily="18" charset="0"/>
              </a:rPr>
              <a:t> Прогноз к 2030 году</a:t>
            </a:r>
            <a:endParaRPr lang="ru-RU" sz="2000" b="1" dirty="0">
              <a:solidFill>
                <a:srgbClr val="1D1D23"/>
              </a:solidFill>
              <a:latin typeface="Gilroy-Light" panose="00000400000000000000" pitchFamily="2" charset="-52"/>
            </a:endParaRPr>
          </a:p>
        </p:txBody>
      </p:sp>
      <p:grpSp>
        <p:nvGrpSpPr>
          <p:cNvPr id="542" name="Группа 541">
            <a:extLst>
              <a:ext uri="{FF2B5EF4-FFF2-40B4-BE49-F238E27FC236}">
                <a16:creationId xmlns:a16="http://schemas.microsoft.com/office/drawing/2014/main" id="{DCB66F05-6B75-7945-5A45-99F4B3DF566B}"/>
              </a:ext>
            </a:extLst>
          </p:cNvPr>
          <p:cNvGrpSpPr/>
          <p:nvPr/>
        </p:nvGrpSpPr>
        <p:grpSpPr>
          <a:xfrm>
            <a:off x="8445430" y="3318896"/>
            <a:ext cx="759853" cy="830698"/>
            <a:chOff x="5624278" y="2857992"/>
            <a:chExt cx="1438766" cy="1572909"/>
          </a:xfrm>
        </p:grpSpPr>
        <p:grpSp>
          <p:nvGrpSpPr>
            <p:cNvPr id="470" name="Рисунок 80">
              <a:extLst>
                <a:ext uri="{FF2B5EF4-FFF2-40B4-BE49-F238E27FC236}">
                  <a16:creationId xmlns:a16="http://schemas.microsoft.com/office/drawing/2014/main" id="{6282A3F7-7D6C-D292-D947-3C951B8AA3F5}"/>
                </a:ext>
              </a:extLst>
            </p:cNvPr>
            <p:cNvGrpSpPr/>
            <p:nvPr/>
          </p:nvGrpSpPr>
          <p:grpSpPr>
            <a:xfrm>
              <a:off x="5624278" y="2857992"/>
              <a:ext cx="1438766" cy="1559812"/>
              <a:chOff x="4408854" y="3072964"/>
              <a:chExt cx="1438766" cy="1559812"/>
            </a:xfrm>
          </p:grpSpPr>
          <p:sp>
            <p:nvSpPr>
              <p:cNvPr id="471" name="Полилиния: фигура 470">
                <a:extLst>
                  <a:ext uri="{FF2B5EF4-FFF2-40B4-BE49-F238E27FC236}">
                    <a16:creationId xmlns:a16="http://schemas.microsoft.com/office/drawing/2014/main" id="{9FC983EA-9245-4E99-9F84-29A14FD45C1E}"/>
                  </a:ext>
                </a:extLst>
              </p:cNvPr>
              <p:cNvSpPr/>
              <p:nvPr/>
            </p:nvSpPr>
            <p:spPr>
              <a:xfrm>
                <a:off x="5177911" y="3754215"/>
                <a:ext cx="91439" cy="794712"/>
              </a:xfrm>
              <a:custGeom>
                <a:avLst/>
                <a:gdLst>
                  <a:gd name="connsiteX0" fmla="*/ 0 w 91439"/>
                  <a:gd name="connsiteY0" fmla="*/ 0 h 794712"/>
                  <a:gd name="connsiteX1" fmla="*/ 91440 w 91439"/>
                  <a:gd name="connsiteY1" fmla="*/ 0 h 794712"/>
                  <a:gd name="connsiteX2" fmla="*/ 91440 w 91439"/>
                  <a:gd name="connsiteY2" fmla="*/ 794713 h 794712"/>
                  <a:gd name="connsiteX3" fmla="*/ 0 w 91439"/>
                  <a:gd name="connsiteY3" fmla="*/ 794713 h 794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39" h="794712">
                    <a:moveTo>
                      <a:pt x="0" y="0"/>
                    </a:moveTo>
                    <a:lnTo>
                      <a:pt x="91440" y="0"/>
                    </a:lnTo>
                    <a:lnTo>
                      <a:pt x="91440" y="794713"/>
                    </a:lnTo>
                    <a:lnTo>
                      <a:pt x="0" y="794713"/>
                    </a:ln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2" name="Полилиния: фигура 471">
                <a:extLst>
                  <a:ext uri="{FF2B5EF4-FFF2-40B4-BE49-F238E27FC236}">
                    <a16:creationId xmlns:a16="http://schemas.microsoft.com/office/drawing/2014/main" id="{42F0C496-7718-4262-339D-50435D2B6353}"/>
                  </a:ext>
                </a:extLst>
              </p:cNvPr>
              <p:cNvSpPr/>
              <p:nvPr/>
            </p:nvSpPr>
            <p:spPr>
              <a:xfrm rot="-5400000">
                <a:off x="4698570" y="3887724"/>
                <a:ext cx="55893" cy="364442"/>
              </a:xfrm>
              <a:custGeom>
                <a:avLst/>
                <a:gdLst>
                  <a:gd name="connsiteX0" fmla="*/ 0 w 55893"/>
                  <a:gd name="connsiteY0" fmla="*/ 0 h 364442"/>
                  <a:gd name="connsiteX1" fmla="*/ 55893 w 55893"/>
                  <a:gd name="connsiteY1" fmla="*/ 0 h 364442"/>
                  <a:gd name="connsiteX2" fmla="*/ 55893 w 55893"/>
                  <a:gd name="connsiteY2" fmla="*/ 364443 h 364442"/>
                  <a:gd name="connsiteX3" fmla="*/ 0 w 55893"/>
                  <a:gd name="connsiteY3" fmla="*/ 364443 h 36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93" h="364442">
                    <a:moveTo>
                      <a:pt x="0" y="0"/>
                    </a:moveTo>
                    <a:lnTo>
                      <a:pt x="55893" y="0"/>
                    </a:lnTo>
                    <a:lnTo>
                      <a:pt x="55893" y="364443"/>
                    </a:lnTo>
                    <a:lnTo>
                      <a:pt x="0" y="364443"/>
                    </a:ln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3" name="Полилиния: фигура 472">
                <a:extLst>
                  <a:ext uri="{FF2B5EF4-FFF2-40B4-BE49-F238E27FC236}">
                    <a16:creationId xmlns:a16="http://schemas.microsoft.com/office/drawing/2014/main" id="{3A068697-8F30-347E-7F54-F8BDF9B4C1FA}"/>
                  </a:ext>
                </a:extLst>
              </p:cNvPr>
              <p:cNvSpPr/>
              <p:nvPr/>
            </p:nvSpPr>
            <p:spPr>
              <a:xfrm>
                <a:off x="4525864" y="3849066"/>
                <a:ext cx="55893" cy="223632"/>
              </a:xfrm>
              <a:custGeom>
                <a:avLst/>
                <a:gdLst>
                  <a:gd name="connsiteX0" fmla="*/ 0 w 55893"/>
                  <a:gd name="connsiteY0" fmla="*/ 0 h 223632"/>
                  <a:gd name="connsiteX1" fmla="*/ 55893 w 55893"/>
                  <a:gd name="connsiteY1" fmla="*/ 0 h 223632"/>
                  <a:gd name="connsiteX2" fmla="*/ 55893 w 55893"/>
                  <a:gd name="connsiteY2" fmla="*/ 223633 h 223632"/>
                  <a:gd name="connsiteX3" fmla="*/ 0 w 55893"/>
                  <a:gd name="connsiteY3" fmla="*/ 223633 h 22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93" h="223632">
                    <a:moveTo>
                      <a:pt x="0" y="0"/>
                    </a:moveTo>
                    <a:lnTo>
                      <a:pt x="55893" y="0"/>
                    </a:lnTo>
                    <a:lnTo>
                      <a:pt x="55893" y="223633"/>
                    </a:lnTo>
                    <a:lnTo>
                      <a:pt x="0" y="223633"/>
                    </a:ln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4" name="Полилиния: фигура 473">
                <a:extLst>
                  <a:ext uri="{FF2B5EF4-FFF2-40B4-BE49-F238E27FC236}">
                    <a16:creationId xmlns:a16="http://schemas.microsoft.com/office/drawing/2014/main" id="{E94385ED-329D-537A-EE51-627EC79EF5E1}"/>
                  </a:ext>
                </a:extLst>
              </p:cNvPr>
              <p:cNvSpPr/>
              <p:nvPr/>
            </p:nvSpPr>
            <p:spPr>
              <a:xfrm>
                <a:off x="4502654" y="4022615"/>
                <a:ext cx="102381" cy="102206"/>
              </a:xfrm>
              <a:custGeom>
                <a:avLst/>
                <a:gdLst>
                  <a:gd name="connsiteX0" fmla="*/ 102382 w 102381"/>
                  <a:gd name="connsiteY0" fmla="*/ 51041 h 102206"/>
                  <a:gd name="connsiteX1" fmla="*/ 51216 w 102381"/>
                  <a:gd name="connsiteY1" fmla="*/ 102206 h 102206"/>
                  <a:gd name="connsiteX2" fmla="*/ 51156 w 102381"/>
                  <a:gd name="connsiteY2" fmla="*/ 102206 h 102206"/>
                  <a:gd name="connsiteX3" fmla="*/ 46189 w 102381"/>
                  <a:gd name="connsiteY3" fmla="*/ 102206 h 102206"/>
                  <a:gd name="connsiteX4" fmla="*/ 252 w 102381"/>
                  <a:gd name="connsiteY4" fmla="*/ 46189 h 102206"/>
                  <a:gd name="connsiteX5" fmla="*/ 56269 w 102381"/>
                  <a:gd name="connsiteY5" fmla="*/ 252 h 102206"/>
                  <a:gd name="connsiteX6" fmla="*/ 100826 w 102381"/>
                  <a:gd name="connsiteY6" fmla="*/ 38414 h 102206"/>
                  <a:gd name="connsiteX7" fmla="*/ 102382 w 102381"/>
                  <a:gd name="connsiteY7" fmla="*/ 51040 h 102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81" h="102206">
                    <a:moveTo>
                      <a:pt x="102382" y="51041"/>
                    </a:moveTo>
                    <a:cubicBezTo>
                      <a:pt x="102382" y="79299"/>
                      <a:pt x="79474" y="102206"/>
                      <a:pt x="51216" y="102206"/>
                    </a:cubicBezTo>
                    <a:cubicBezTo>
                      <a:pt x="51196" y="102206"/>
                      <a:pt x="51176" y="102206"/>
                      <a:pt x="51156" y="102206"/>
                    </a:cubicBezTo>
                    <a:cubicBezTo>
                      <a:pt x="49481" y="102206"/>
                      <a:pt x="47805" y="102206"/>
                      <a:pt x="46189" y="102206"/>
                    </a:cubicBezTo>
                    <a:cubicBezTo>
                      <a:pt x="18035" y="99423"/>
                      <a:pt x="-2531" y="74343"/>
                      <a:pt x="252" y="46189"/>
                    </a:cubicBezTo>
                    <a:cubicBezTo>
                      <a:pt x="3036" y="18035"/>
                      <a:pt x="28115" y="-2531"/>
                      <a:pt x="56269" y="252"/>
                    </a:cubicBezTo>
                    <a:cubicBezTo>
                      <a:pt x="77656" y="2367"/>
                      <a:pt x="95449" y="17606"/>
                      <a:pt x="100826" y="38414"/>
                    </a:cubicBezTo>
                    <a:cubicBezTo>
                      <a:pt x="101848" y="42545"/>
                      <a:pt x="102370" y="46784"/>
                      <a:pt x="102382" y="510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5" name="Полилиния: фигура 474">
                <a:extLst>
                  <a:ext uri="{FF2B5EF4-FFF2-40B4-BE49-F238E27FC236}">
                    <a16:creationId xmlns:a16="http://schemas.microsoft.com/office/drawing/2014/main" id="{4B76DB8F-83DD-7F62-BB1D-9C324BC064C8}"/>
                  </a:ext>
                </a:extLst>
              </p:cNvPr>
              <p:cNvSpPr/>
              <p:nvPr/>
            </p:nvSpPr>
            <p:spPr>
              <a:xfrm>
                <a:off x="4506212" y="3832480"/>
                <a:ext cx="102593" cy="102220"/>
              </a:xfrm>
              <a:custGeom>
                <a:avLst/>
                <a:gdLst>
                  <a:gd name="connsiteX0" fmla="*/ 102594 w 102593"/>
                  <a:gd name="connsiteY0" fmla="*/ 51055 h 102220"/>
                  <a:gd name="connsiteX1" fmla="*/ 51368 w 102593"/>
                  <a:gd name="connsiteY1" fmla="*/ 102221 h 102220"/>
                  <a:gd name="connsiteX2" fmla="*/ 46341 w 102593"/>
                  <a:gd name="connsiteY2" fmla="*/ 102221 h 102220"/>
                  <a:gd name="connsiteX3" fmla="*/ 237 w 102593"/>
                  <a:gd name="connsiteY3" fmla="*/ 46341 h 102220"/>
                  <a:gd name="connsiteX4" fmla="*/ 56117 w 102593"/>
                  <a:gd name="connsiteY4" fmla="*/ 237 h 102220"/>
                  <a:gd name="connsiteX5" fmla="*/ 100798 w 102593"/>
                  <a:gd name="connsiteY5" fmla="*/ 38309 h 102220"/>
                  <a:gd name="connsiteX6" fmla="*/ 102594 w 102593"/>
                  <a:gd name="connsiteY6" fmla="*/ 51055 h 10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593" h="102220">
                    <a:moveTo>
                      <a:pt x="102594" y="51055"/>
                    </a:moveTo>
                    <a:cubicBezTo>
                      <a:pt x="102528" y="79309"/>
                      <a:pt x="79622" y="102188"/>
                      <a:pt x="51368" y="102221"/>
                    </a:cubicBezTo>
                    <a:cubicBezTo>
                      <a:pt x="49693" y="102221"/>
                      <a:pt x="48017" y="102221"/>
                      <a:pt x="46341" y="102221"/>
                    </a:cubicBezTo>
                    <a:cubicBezTo>
                      <a:pt x="18179" y="99521"/>
                      <a:pt x="-2462" y="74503"/>
                      <a:pt x="237" y="46341"/>
                    </a:cubicBezTo>
                    <a:cubicBezTo>
                      <a:pt x="2937" y="18179"/>
                      <a:pt x="27955" y="-2462"/>
                      <a:pt x="56117" y="237"/>
                    </a:cubicBezTo>
                    <a:cubicBezTo>
                      <a:pt x="77526" y="2289"/>
                      <a:pt x="95374" y="17497"/>
                      <a:pt x="100798" y="38309"/>
                    </a:cubicBezTo>
                    <a:cubicBezTo>
                      <a:pt x="101948" y="42461"/>
                      <a:pt x="102551" y="46746"/>
                      <a:pt x="102594" y="510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6" name="Полилиния: фигура 475">
                <a:extLst>
                  <a:ext uri="{FF2B5EF4-FFF2-40B4-BE49-F238E27FC236}">
                    <a16:creationId xmlns:a16="http://schemas.microsoft.com/office/drawing/2014/main" id="{D7A2C2FA-6B0F-D7BE-2D9F-C9A7DA3286C5}"/>
                  </a:ext>
                </a:extLst>
              </p:cNvPr>
              <p:cNvSpPr/>
              <p:nvPr/>
            </p:nvSpPr>
            <p:spPr>
              <a:xfrm rot="-1698000">
                <a:off x="4628682" y="3762811"/>
                <a:ext cx="84617" cy="32554"/>
              </a:xfrm>
              <a:custGeom>
                <a:avLst/>
                <a:gdLst>
                  <a:gd name="connsiteX0" fmla="*/ 0 w 84617"/>
                  <a:gd name="connsiteY0" fmla="*/ 0 h 32554"/>
                  <a:gd name="connsiteX1" fmla="*/ 84618 w 84617"/>
                  <a:gd name="connsiteY1" fmla="*/ 0 h 32554"/>
                  <a:gd name="connsiteX2" fmla="*/ 84618 w 84617"/>
                  <a:gd name="connsiteY2" fmla="*/ 32555 h 32554"/>
                  <a:gd name="connsiteX3" fmla="*/ 0 w 84617"/>
                  <a:gd name="connsiteY3" fmla="*/ 32555 h 32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17" h="32554">
                    <a:moveTo>
                      <a:pt x="0" y="0"/>
                    </a:moveTo>
                    <a:lnTo>
                      <a:pt x="84618" y="0"/>
                    </a:lnTo>
                    <a:lnTo>
                      <a:pt x="84618" y="32555"/>
                    </a:lnTo>
                    <a:lnTo>
                      <a:pt x="0" y="32555"/>
                    </a:ln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7" name="Полилиния: фигура 476">
                <a:extLst>
                  <a:ext uri="{FF2B5EF4-FFF2-40B4-BE49-F238E27FC236}">
                    <a16:creationId xmlns:a16="http://schemas.microsoft.com/office/drawing/2014/main" id="{217F6F7F-CB3B-28B3-DB0E-5C6B9652FB8F}"/>
                  </a:ext>
                </a:extLst>
              </p:cNvPr>
              <p:cNvSpPr/>
              <p:nvPr/>
            </p:nvSpPr>
            <p:spPr>
              <a:xfrm>
                <a:off x="4668170" y="3729871"/>
                <a:ext cx="73280" cy="66353"/>
              </a:xfrm>
              <a:custGeom>
                <a:avLst/>
                <a:gdLst>
                  <a:gd name="connsiteX0" fmla="*/ 60142 w 73280"/>
                  <a:gd name="connsiteY0" fmla="*/ 46606 h 66353"/>
                  <a:gd name="connsiteX1" fmla="*/ 23458 w 73280"/>
                  <a:gd name="connsiteY1" fmla="*/ 66354 h 66353"/>
                  <a:gd name="connsiteX2" fmla="*/ 0 w 73280"/>
                  <a:gd name="connsiteY2" fmla="*/ 22848 h 66353"/>
                  <a:gd name="connsiteX3" fmla="*/ 36743 w 73280"/>
                  <a:gd name="connsiteY3" fmla="*/ 3040 h 66353"/>
                  <a:gd name="connsiteX4" fmla="*/ 70215 w 73280"/>
                  <a:gd name="connsiteY4" fmla="*/ 12808 h 66353"/>
                  <a:gd name="connsiteX5" fmla="*/ 70495 w 73280"/>
                  <a:gd name="connsiteY5" fmla="*/ 13333 h 66353"/>
                  <a:gd name="connsiteX6" fmla="*/ 70495 w 73280"/>
                  <a:gd name="connsiteY6" fmla="*/ 13333 h 66353"/>
                  <a:gd name="connsiteX7" fmla="*/ 60142 w 73280"/>
                  <a:gd name="connsiteY7" fmla="*/ 46606 h 66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280" h="66353">
                    <a:moveTo>
                      <a:pt x="60142" y="46606"/>
                    </a:moveTo>
                    <a:lnTo>
                      <a:pt x="23458" y="66354"/>
                    </a:lnTo>
                    <a:lnTo>
                      <a:pt x="0" y="22848"/>
                    </a:lnTo>
                    <a:lnTo>
                      <a:pt x="36743" y="3040"/>
                    </a:lnTo>
                    <a:cubicBezTo>
                      <a:pt x="48684" y="-3506"/>
                      <a:pt x="63670" y="868"/>
                      <a:pt x="70215" y="12808"/>
                    </a:cubicBezTo>
                    <a:cubicBezTo>
                      <a:pt x="70310" y="12982"/>
                      <a:pt x="70404" y="13157"/>
                      <a:pt x="70495" y="13333"/>
                    </a:cubicBezTo>
                    <a:lnTo>
                      <a:pt x="70495" y="13333"/>
                    </a:lnTo>
                    <a:cubicBezTo>
                      <a:pt x="76744" y="25387"/>
                      <a:pt x="72127" y="40226"/>
                      <a:pt x="60142" y="466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8" name="Полилиния: фигура 477">
                <a:extLst>
                  <a:ext uri="{FF2B5EF4-FFF2-40B4-BE49-F238E27FC236}">
                    <a16:creationId xmlns:a16="http://schemas.microsoft.com/office/drawing/2014/main" id="{6ECE24D1-C22C-B6FB-ABD1-316B289EA705}"/>
                  </a:ext>
                </a:extLst>
              </p:cNvPr>
              <p:cNvSpPr/>
              <p:nvPr/>
            </p:nvSpPr>
            <p:spPr>
              <a:xfrm>
                <a:off x="4532387" y="3591443"/>
                <a:ext cx="35127" cy="152299"/>
              </a:xfrm>
              <a:custGeom>
                <a:avLst/>
                <a:gdLst>
                  <a:gd name="connsiteX0" fmla="*/ 35128 w 35127"/>
                  <a:gd name="connsiteY0" fmla="*/ 539 h 152299"/>
                  <a:gd name="connsiteX1" fmla="*/ 32495 w 35127"/>
                  <a:gd name="connsiteY1" fmla="*/ 152300 h 152299"/>
                  <a:gd name="connsiteX2" fmla="*/ 0 w 35127"/>
                  <a:gd name="connsiteY2" fmla="*/ 151761 h 152299"/>
                  <a:gd name="connsiteX3" fmla="*/ 2573 w 35127"/>
                  <a:gd name="connsiteY3" fmla="*/ 0 h 152299"/>
                  <a:gd name="connsiteX4" fmla="*/ 35128 w 35127"/>
                  <a:gd name="connsiteY4" fmla="*/ 539 h 15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7" h="152299">
                    <a:moveTo>
                      <a:pt x="35128" y="539"/>
                    </a:moveTo>
                    <a:lnTo>
                      <a:pt x="32495" y="152300"/>
                    </a:lnTo>
                    <a:lnTo>
                      <a:pt x="0" y="151761"/>
                    </a:lnTo>
                    <a:lnTo>
                      <a:pt x="2573" y="0"/>
                    </a:lnTo>
                    <a:lnTo>
                      <a:pt x="35128" y="539"/>
                    </a:ln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9" name="Полилиния: фигура 478">
                <a:extLst>
                  <a:ext uri="{FF2B5EF4-FFF2-40B4-BE49-F238E27FC236}">
                    <a16:creationId xmlns:a16="http://schemas.microsoft.com/office/drawing/2014/main" id="{7C0E825E-5EDE-0654-DE55-4ED073CA65E8}"/>
                  </a:ext>
                </a:extLst>
              </p:cNvPr>
              <p:cNvSpPr/>
              <p:nvPr/>
            </p:nvSpPr>
            <p:spPr>
              <a:xfrm>
                <a:off x="4526223" y="3557328"/>
                <a:ext cx="50102" cy="67386"/>
              </a:xfrm>
              <a:custGeom>
                <a:avLst/>
                <a:gdLst>
                  <a:gd name="connsiteX0" fmla="*/ 50088 w 50102"/>
                  <a:gd name="connsiteY0" fmla="*/ 25497 h 67386"/>
                  <a:gd name="connsiteX1" fmla="*/ 49430 w 50102"/>
                  <a:gd name="connsiteY1" fmla="*/ 67387 h 67386"/>
                  <a:gd name="connsiteX2" fmla="*/ 0 w 50102"/>
                  <a:gd name="connsiteY2" fmla="*/ 66190 h 67386"/>
                  <a:gd name="connsiteX3" fmla="*/ 658 w 50102"/>
                  <a:gd name="connsiteY3" fmla="*/ 24300 h 67386"/>
                  <a:gd name="connsiteX4" fmla="*/ 25785 w 50102"/>
                  <a:gd name="connsiteY4" fmla="*/ 4 h 67386"/>
                  <a:gd name="connsiteX5" fmla="*/ 25792 w 50102"/>
                  <a:gd name="connsiteY5" fmla="*/ 4 h 67386"/>
                  <a:gd name="connsiteX6" fmla="*/ 25792 w 50102"/>
                  <a:gd name="connsiteY6" fmla="*/ 4 h 67386"/>
                  <a:gd name="connsiteX7" fmla="*/ 50100 w 50102"/>
                  <a:gd name="connsiteY7" fmla="*/ 25001 h 67386"/>
                  <a:gd name="connsiteX8" fmla="*/ 50088 w 50102"/>
                  <a:gd name="connsiteY8" fmla="*/ 25497 h 6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102" h="67386">
                    <a:moveTo>
                      <a:pt x="50088" y="25497"/>
                    </a:moveTo>
                    <a:lnTo>
                      <a:pt x="49430" y="67387"/>
                    </a:lnTo>
                    <a:lnTo>
                      <a:pt x="0" y="66190"/>
                    </a:lnTo>
                    <a:lnTo>
                      <a:pt x="658" y="24300"/>
                    </a:lnTo>
                    <a:cubicBezTo>
                      <a:pt x="888" y="10652"/>
                      <a:pt x="12137" y="-226"/>
                      <a:pt x="25785" y="4"/>
                    </a:cubicBezTo>
                    <a:cubicBezTo>
                      <a:pt x="25788" y="4"/>
                      <a:pt x="25790" y="4"/>
                      <a:pt x="25792" y="4"/>
                    </a:cubicBezTo>
                    <a:lnTo>
                      <a:pt x="25792" y="4"/>
                    </a:lnTo>
                    <a:cubicBezTo>
                      <a:pt x="39408" y="194"/>
                      <a:pt x="50291" y="11386"/>
                      <a:pt x="50100" y="25001"/>
                    </a:cubicBezTo>
                    <a:cubicBezTo>
                      <a:pt x="50098" y="25167"/>
                      <a:pt x="50094" y="25332"/>
                      <a:pt x="50088" y="254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0" name="Полилиния: фигура 479">
                <a:extLst>
                  <a:ext uri="{FF2B5EF4-FFF2-40B4-BE49-F238E27FC236}">
                    <a16:creationId xmlns:a16="http://schemas.microsoft.com/office/drawing/2014/main" id="{31EDA199-4D55-9193-0270-C3844B3B88A0}"/>
                  </a:ext>
                </a:extLst>
              </p:cNvPr>
              <p:cNvSpPr/>
              <p:nvPr/>
            </p:nvSpPr>
            <p:spPr>
              <a:xfrm>
                <a:off x="4588998" y="3631777"/>
                <a:ext cx="100117" cy="149188"/>
              </a:xfrm>
              <a:custGeom>
                <a:avLst/>
                <a:gdLst>
                  <a:gd name="connsiteX0" fmla="*/ 100117 w 100117"/>
                  <a:gd name="connsiteY0" fmla="*/ 15260 h 149188"/>
                  <a:gd name="connsiteX1" fmla="*/ 28725 w 100117"/>
                  <a:gd name="connsiteY1" fmla="*/ 149188 h 149188"/>
                  <a:gd name="connsiteX2" fmla="*/ 0 w 100117"/>
                  <a:gd name="connsiteY2" fmla="*/ 133928 h 149188"/>
                  <a:gd name="connsiteX3" fmla="*/ 71333 w 100117"/>
                  <a:gd name="connsiteY3" fmla="*/ 0 h 149188"/>
                  <a:gd name="connsiteX4" fmla="*/ 100117 w 100117"/>
                  <a:gd name="connsiteY4" fmla="*/ 15260 h 149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17" h="149188">
                    <a:moveTo>
                      <a:pt x="100117" y="15260"/>
                    </a:moveTo>
                    <a:lnTo>
                      <a:pt x="28725" y="149188"/>
                    </a:lnTo>
                    <a:lnTo>
                      <a:pt x="0" y="133928"/>
                    </a:lnTo>
                    <a:lnTo>
                      <a:pt x="71333" y="0"/>
                    </a:lnTo>
                    <a:lnTo>
                      <a:pt x="100117" y="15260"/>
                    </a:ln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1" name="Полилиния: фигура 480">
                <a:extLst>
                  <a:ext uri="{FF2B5EF4-FFF2-40B4-BE49-F238E27FC236}">
                    <a16:creationId xmlns:a16="http://schemas.microsoft.com/office/drawing/2014/main" id="{9FC0BA05-71A0-2410-9B89-2B9A603C1263}"/>
                  </a:ext>
                </a:extLst>
              </p:cNvPr>
              <p:cNvSpPr/>
              <p:nvPr/>
            </p:nvSpPr>
            <p:spPr>
              <a:xfrm>
                <a:off x="4637890" y="3606595"/>
                <a:ext cx="66065" cy="73115"/>
              </a:xfrm>
              <a:custGeom>
                <a:avLst/>
                <a:gdLst>
                  <a:gd name="connsiteX0" fmla="*/ 63194 w 66065"/>
                  <a:gd name="connsiteY0" fmla="*/ 36312 h 73115"/>
                  <a:gd name="connsiteX1" fmla="*/ 43625 w 66065"/>
                  <a:gd name="connsiteY1" fmla="*/ 73116 h 73115"/>
                  <a:gd name="connsiteX2" fmla="*/ 0 w 66065"/>
                  <a:gd name="connsiteY2" fmla="*/ 49957 h 73115"/>
                  <a:gd name="connsiteX3" fmla="*/ 19509 w 66065"/>
                  <a:gd name="connsiteY3" fmla="*/ 13093 h 73115"/>
                  <a:gd name="connsiteX4" fmla="*/ 52901 w 66065"/>
                  <a:gd name="connsiteY4" fmla="*/ 2860 h 73115"/>
                  <a:gd name="connsiteX5" fmla="*/ 52901 w 66065"/>
                  <a:gd name="connsiteY5" fmla="*/ 2860 h 73115"/>
                  <a:gd name="connsiteX6" fmla="*/ 63194 w 66065"/>
                  <a:gd name="connsiteY6" fmla="*/ 36312 h 73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065" h="73115">
                    <a:moveTo>
                      <a:pt x="63194" y="36312"/>
                    </a:moveTo>
                    <a:lnTo>
                      <a:pt x="43625" y="73116"/>
                    </a:lnTo>
                    <a:lnTo>
                      <a:pt x="0" y="49957"/>
                    </a:lnTo>
                    <a:lnTo>
                      <a:pt x="19509" y="13093"/>
                    </a:lnTo>
                    <a:cubicBezTo>
                      <a:pt x="25934" y="1083"/>
                      <a:pt x="40850" y="-3488"/>
                      <a:pt x="52901" y="2860"/>
                    </a:cubicBezTo>
                    <a:lnTo>
                      <a:pt x="52901" y="2860"/>
                    </a:lnTo>
                    <a:cubicBezTo>
                      <a:pt x="64969" y="9265"/>
                      <a:pt x="69574" y="24231"/>
                      <a:pt x="63194" y="363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2" name="Полилиния: фигура 481">
                <a:extLst>
                  <a:ext uri="{FF2B5EF4-FFF2-40B4-BE49-F238E27FC236}">
                    <a16:creationId xmlns:a16="http://schemas.microsoft.com/office/drawing/2014/main" id="{EE0804B6-130A-5567-4064-345EFD1B4838}"/>
                  </a:ext>
                </a:extLst>
              </p:cNvPr>
              <p:cNvSpPr/>
              <p:nvPr/>
            </p:nvSpPr>
            <p:spPr>
              <a:xfrm>
                <a:off x="4423353" y="3646438"/>
                <a:ext cx="99518" cy="149487"/>
              </a:xfrm>
              <a:custGeom>
                <a:avLst/>
                <a:gdLst>
                  <a:gd name="connsiteX0" fmla="*/ 28784 w 99518"/>
                  <a:gd name="connsiteY0" fmla="*/ 0 h 149487"/>
                  <a:gd name="connsiteX1" fmla="*/ 99519 w 99518"/>
                  <a:gd name="connsiteY1" fmla="*/ 134287 h 149487"/>
                  <a:gd name="connsiteX2" fmla="*/ 70734 w 99518"/>
                  <a:gd name="connsiteY2" fmla="*/ 149487 h 149487"/>
                  <a:gd name="connsiteX3" fmla="*/ 0 w 99518"/>
                  <a:gd name="connsiteY3" fmla="*/ 15200 h 149487"/>
                  <a:gd name="connsiteX4" fmla="*/ 28784 w 99518"/>
                  <a:gd name="connsiteY4" fmla="*/ 0 h 149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518" h="149487">
                    <a:moveTo>
                      <a:pt x="28784" y="0"/>
                    </a:moveTo>
                    <a:lnTo>
                      <a:pt x="99519" y="134287"/>
                    </a:lnTo>
                    <a:lnTo>
                      <a:pt x="70734" y="149487"/>
                    </a:lnTo>
                    <a:lnTo>
                      <a:pt x="0" y="15200"/>
                    </a:lnTo>
                    <a:lnTo>
                      <a:pt x="28784" y="0"/>
                    </a:ln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3" name="Полилиния: фигура 482">
                <a:extLst>
                  <a:ext uri="{FF2B5EF4-FFF2-40B4-BE49-F238E27FC236}">
                    <a16:creationId xmlns:a16="http://schemas.microsoft.com/office/drawing/2014/main" id="{E30D8EB0-D1B6-81AB-120B-A4D709A276FE}"/>
                  </a:ext>
                </a:extLst>
              </p:cNvPr>
              <p:cNvSpPr/>
              <p:nvPr/>
            </p:nvSpPr>
            <p:spPr>
              <a:xfrm>
                <a:off x="4455270" y="3717263"/>
                <a:ext cx="63682" cy="63682"/>
              </a:xfrm>
              <a:custGeom>
                <a:avLst/>
                <a:gdLst>
                  <a:gd name="connsiteX0" fmla="*/ 63233 w 63682"/>
                  <a:gd name="connsiteY0" fmla="*/ 26540 h 63682"/>
                  <a:gd name="connsiteX1" fmla="*/ 26540 w 63682"/>
                  <a:gd name="connsiteY1" fmla="*/ 450 h 63682"/>
                  <a:gd name="connsiteX2" fmla="*/ 450 w 63682"/>
                  <a:gd name="connsiteY2" fmla="*/ 37143 h 63682"/>
                  <a:gd name="connsiteX3" fmla="*/ 37143 w 63682"/>
                  <a:gd name="connsiteY3" fmla="*/ 63233 h 63682"/>
                  <a:gd name="connsiteX4" fmla="*/ 37202 w 63682"/>
                  <a:gd name="connsiteY4" fmla="*/ 63223 h 63682"/>
                  <a:gd name="connsiteX5" fmla="*/ 63233 w 63682"/>
                  <a:gd name="connsiteY5" fmla="*/ 26540 h 63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82" h="63682">
                    <a:moveTo>
                      <a:pt x="63233" y="26540"/>
                    </a:moveTo>
                    <a:cubicBezTo>
                      <a:pt x="60305" y="9202"/>
                      <a:pt x="43877" y="-2478"/>
                      <a:pt x="26540" y="450"/>
                    </a:cubicBezTo>
                    <a:cubicBezTo>
                      <a:pt x="9202" y="3378"/>
                      <a:pt x="-2478" y="19806"/>
                      <a:pt x="450" y="37143"/>
                    </a:cubicBezTo>
                    <a:cubicBezTo>
                      <a:pt x="3378" y="54480"/>
                      <a:pt x="19806" y="66161"/>
                      <a:pt x="37143" y="63233"/>
                    </a:cubicBezTo>
                    <a:cubicBezTo>
                      <a:pt x="37163" y="63230"/>
                      <a:pt x="37182" y="63227"/>
                      <a:pt x="37202" y="63223"/>
                    </a:cubicBezTo>
                    <a:cubicBezTo>
                      <a:pt x="54511" y="60267"/>
                      <a:pt x="66157" y="43854"/>
                      <a:pt x="63233" y="265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4" name="Полилиния: фигура 483">
                <a:extLst>
                  <a:ext uri="{FF2B5EF4-FFF2-40B4-BE49-F238E27FC236}">
                    <a16:creationId xmlns:a16="http://schemas.microsoft.com/office/drawing/2014/main" id="{1914F13D-9C1A-2502-3F39-6167B943169D}"/>
                  </a:ext>
                </a:extLst>
              </p:cNvPr>
              <p:cNvSpPr/>
              <p:nvPr/>
            </p:nvSpPr>
            <p:spPr>
              <a:xfrm>
                <a:off x="4517785" y="3684319"/>
                <a:ext cx="63672" cy="63672"/>
              </a:xfrm>
              <a:custGeom>
                <a:avLst/>
                <a:gdLst>
                  <a:gd name="connsiteX0" fmla="*/ 63673 w 63672"/>
                  <a:gd name="connsiteY0" fmla="*/ 31836 h 63672"/>
                  <a:gd name="connsiteX1" fmla="*/ 31836 w 63672"/>
                  <a:gd name="connsiteY1" fmla="*/ 63673 h 63672"/>
                  <a:gd name="connsiteX2" fmla="*/ 0 w 63672"/>
                  <a:gd name="connsiteY2" fmla="*/ 31836 h 63672"/>
                  <a:gd name="connsiteX3" fmla="*/ 31836 w 63672"/>
                  <a:gd name="connsiteY3" fmla="*/ 0 h 63672"/>
                  <a:gd name="connsiteX4" fmla="*/ 63673 w 63672"/>
                  <a:gd name="connsiteY4" fmla="*/ 31836 h 63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72" h="63672">
                    <a:moveTo>
                      <a:pt x="63673" y="31836"/>
                    </a:moveTo>
                    <a:cubicBezTo>
                      <a:pt x="63673" y="49419"/>
                      <a:pt x="49419" y="63673"/>
                      <a:pt x="31836" y="63673"/>
                    </a:cubicBezTo>
                    <a:cubicBezTo>
                      <a:pt x="14254" y="63673"/>
                      <a:pt x="0" y="49419"/>
                      <a:pt x="0" y="31836"/>
                    </a:cubicBezTo>
                    <a:cubicBezTo>
                      <a:pt x="0" y="14254"/>
                      <a:pt x="14254" y="0"/>
                      <a:pt x="31836" y="0"/>
                    </a:cubicBezTo>
                    <a:cubicBezTo>
                      <a:pt x="49419" y="0"/>
                      <a:pt x="63673" y="14254"/>
                      <a:pt x="63673" y="318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5" name="Полилиния: фигура 484">
                <a:extLst>
                  <a:ext uri="{FF2B5EF4-FFF2-40B4-BE49-F238E27FC236}">
                    <a16:creationId xmlns:a16="http://schemas.microsoft.com/office/drawing/2014/main" id="{77CEFABC-FC8E-2FE3-99D7-BC2FDBF444E6}"/>
                  </a:ext>
                </a:extLst>
              </p:cNvPr>
              <p:cNvSpPr/>
              <p:nvPr/>
            </p:nvSpPr>
            <p:spPr>
              <a:xfrm>
                <a:off x="4590202" y="3697843"/>
                <a:ext cx="63681" cy="63690"/>
              </a:xfrm>
              <a:custGeom>
                <a:avLst/>
                <a:gdLst>
                  <a:gd name="connsiteX0" fmla="*/ 63307 w 63681"/>
                  <a:gd name="connsiteY0" fmla="*/ 36684 h 63690"/>
                  <a:gd name="connsiteX1" fmla="*/ 36683 w 63681"/>
                  <a:gd name="connsiteY1" fmla="*/ 375 h 63690"/>
                  <a:gd name="connsiteX2" fmla="*/ 375 w 63681"/>
                  <a:gd name="connsiteY2" fmla="*/ 26998 h 63690"/>
                  <a:gd name="connsiteX3" fmla="*/ 26998 w 63681"/>
                  <a:gd name="connsiteY3" fmla="*/ 63307 h 63690"/>
                  <a:gd name="connsiteX4" fmla="*/ 27042 w 63681"/>
                  <a:gd name="connsiteY4" fmla="*/ 63314 h 63690"/>
                  <a:gd name="connsiteX5" fmla="*/ 63295 w 63681"/>
                  <a:gd name="connsiteY5" fmla="*/ 36758 h 63690"/>
                  <a:gd name="connsiteX6" fmla="*/ 63307 w 63681"/>
                  <a:gd name="connsiteY6" fmla="*/ 36684 h 63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681" h="63690">
                    <a:moveTo>
                      <a:pt x="63307" y="36684"/>
                    </a:moveTo>
                    <a:cubicBezTo>
                      <a:pt x="65981" y="19305"/>
                      <a:pt x="54062" y="3050"/>
                      <a:pt x="36683" y="375"/>
                    </a:cubicBezTo>
                    <a:cubicBezTo>
                      <a:pt x="19305" y="-2300"/>
                      <a:pt x="3049" y="9620"/>
                      <a:pt x="375" y="26998"/>
                    </a:cubicBezTo>
                    <a:cubicBezTo>
                      <a:pt x="-2300" y="44376"/>
                      <a:pt x="9620" y="60632"/>
                      <a:pt x="26998" y="63307"/>
                    </a:cubicBezTo>
                    <a:cubicBezTo>
                      <a:pt x="27013" y="63309"/>
                      <a:pt x="27027" y="63311"/>
                      <a:pt x="27042" y="63314"/>
                    </a:cubicBezTo>
                    <a:cubicBezTo>
                      <a:pt x="44386" y="65992"/>
                      <a:pt x="60617" y="54102"/>
                      <a:pt x="63295" y="36758"/>
                    </a:cubicBezTo>
                    <a:cubicBezTo>
                      <a:pt x="63299" y="36733"/>
                      <a:pt x="63303" y="36709"/>
                      <a:pt x="63307" y="366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6" name="Полилиния: фигура 485">
                <a:extLst>
                  <a:ext uri="{FF2B5EF4-FFF2-40B4-BE49-F238E27FC236}">
                    <a16:creationId xmlns:a16="http://schemas.microsoft.com/office/drawing/2014/main" id="{41734FDA-5DF1-9ED2-9273-F6C824AA6EE6}"/>
                  </a:ext>
                </a:extLst>
              </p:cNvPr>
              <p:cNvSpPr/>
              <p:nvPr/>
            </p:nvSpPr>
            <p:spPr>
              <a:xfrm>
                <a:off x="4408854" y="3621030"/>
                <a:ext cx="66083" cy="73162"/>
              </a:xfrm>
              <a:custGeom>
                <a:avLst/>
                <a:gdLst>
                  <a:gd name="connsiteX0" fmla="*/ 46574 w 66083"/>
                  <a:gd name="connsiteY0" fmla="*/ 13140 h 73162"/>
                  <a:gd name="connsiteX1" fmla="*/ 66083 w 66083"/>
                  <a:gd name="connsiteY1" fmla="*/ 50003 h 73162"/>
                  <a:gd name="connsiteX2" fmla="*/ 22398 w 66083"/>
                  <a:gd name="connsiteY2" fmla="*/ 73162 h 73162"/>
                  <a:gd name="connsiteX3" fmla="*/ 2889 w 66083"/>
                  <a:gd name="connsiteY3" fmla="*/ 36240 h 73162"/>
                  <a:gd name="connsiteX4" fmla="*/ 13088 w 66083"/>
                  <a:gd name="connsiteY4" fmla="*/ 2897 h 73162"/>
                  <a:gd name="connsiteX5" fmla="*/ 13182 w 66083"/>
                  <a:gd name="connsiteY5" fmla="*/ 2847 h 73162"/>
                  <a:gd name="connsiteX6" fmla="*/ 13182 w 66083"/>
                  <a:gd name="connsiteY6" fmla="*/ 2847 h 73162"/>
                  <a:gd name="connsiteX7" fmla="*/ 46574 w 66083"/>
                  <a:gd name="connsiteY7" fmla="*/ 13140 h 7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083" h="73162">
                    <a:moveTo>
                      <a:pt x="46574" y="13140"/>
                    </a:moveTo>
                    <a:lnTo>
                      <a:pt x="66083" y="50003"/>
                    </a:lnTo>
                    <a:lnTo>
                      <a:pt x="22398" y="73162"/>
                    </a:lnTo>
                    <a:lnTo>
                      <a:pt x="2889" y="36240"/>
                    </a:lnTo>
                    <a:cubicBezTo>
                      <a:pt x="-3502" y="24216"/>
                      <a:pt x="1065" y="9288"/>
                      <a:pt x="13088" y="2897"/>
                    </a:cubicBezTo>
                    <a:cubicBezTo>
                      <a:pt x="13120" y="2880"/>
                      <a:pt x="13151" y="2864"/>
                      <a:pt x="13182" y="2847"/>
                    </a:cubicBezTo>
                    <a:lnTo>
                      <a:pt x="13182" y="2847"/>
                    </a:lnTo>
                    <a:cubicBezTo>
                      <a:pt x="25249" y="-3492"/>
                      <a:pt x="40170" y="1107"/>
                      <a:pt x="46574" y="13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7" name="Полилиния: фигура 486">
                <a:extLst>
                  <a:ext uri="{FF2B5EF4-FFF2-40B4-BE49-F238E27FC236}">
                    <a16:creationId xmlns:a16="http://schemas.microsoft.com/office/drawing/2014/main" id="{B8F420C8-EF4B-5714-12F5-AAB53D9884BA}"/>
                  </a:ext>
                </a:extLst>
              </p:cNvPr>
              <p:cNvSpPr/>
              <p:nvPr/>
            </p:nvSpPr>
            <p:spPr>
              <a:xfrm>
                <a:off x="4467928" y="3715569"/>
                <a:ext cx="179476" cy="179456"/>
              </a:xfrm>
              <a:custGeom>
                <a:avLst/>
                <a:gdLst>
                  <a:gd name="connsiteX0" fmla="*/ 179477 w 179476"/>
                  <a:gd name="connsiteY0" fmla="*/ 89692 h 179456"/>
                  <a:gd name="connsiteX1" fmla="*/ 89713 w 179476"/>
                  <a:gd name="connsiteY1" fmla="*/ 179456 h 179456"/>
                  <a:gd name="connsiteX2" fmla="*/ 80916 w 179476"/>
                  <a:gd name="connsiteY2" fmla="*/ 179097 h 179456"/>
                  <a:gd name="connsiteX3" fmla="*/ 444 w 179476"/>
                  <a:gd name="connsiteY3" fmla="*/ 80916 h 179456"/>
                  <a:gd name="connsiteX4" fmla="*/ 98626 w 179476"/>
                  <a:gd name="connsiteY4" fmla="*/ 444 h 179456"/>
                  <a:gd name="connsiteX5" fmla="*/ 176664 w 179476"/>
                  <a:gd name="connsiteY5" fmla="*/ 67251 h 179456"/>
                  <a:gd name="connsiteX6" fmla="*/ 179477 w 179476"/>
                  <a:gd name="connsiteY6" fmla="*/ 89692 h 17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476" h="179456">
                    <a:moveTo>
                      <a:pt x="179477" y="89692"/>
                    </a:moveTo>
                    <a:cubicBezTo>
                      <a:pt x="179477" y="139267"/>
                      <a:pt x="139288" y="179456"/>
                      <a:pt x="89713" y="179456"/>
                    </a:cubicBezTo>
                    <a:cubicBezTo>
                      <a:pt x="86721" y="179456"/>
                      <a:pt x="83728" y="179456"/>
                      <a:pt x="80916" y="179097"/>
                    </a:cubicBezTo>
                    <a:cubicBezTo>
                      <a:pt x="31582" y="174207"/>
                      <a:pt x="-4446" y="130249"/>
                      <a:pt x="444" y="80916"/>
                    </a:cubicBezTo>
                    <a:cubicBezTo>
                      <a:pt x="5335" y="31582"/>
                      <a:pt x="49292" y="-4446"/>
                      <a:pt x="98626" y="444"/>
                    </a:cubicBezTo>
                    <a:cubicBezTo>
                      <a:pt x="136070" y="4156"/>
                      <a:pt x="167224" y="30827"/>
                      <a:pt x="176664" y="67251"/>
                    </a:cubicBezTo>
                    <a:cubicBezTo>
                      <a:pt x="178520" y="74587"/>
                      <a:pt x="179465" y="82125"/>
                      <a:pt x="179477" y="896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8" name="Полилиния: фигура 487">
                <a:extLst>
                  <a:ext uri="{FF2B5EF4-FFF2-40B4-BE49-F238E27FC236}">
                    <a16:creationId xmlns:a16="http://schemas.microsoft.com/office/drawing/2014/main" id="{98F3891C-4208-F4B9-68B2-B9728882965C}"/>
                  </a:ext>
                </a:extLst>
              </p:cNvPr>
              <p:cNvSpPr/>
              <p:nvPr/>
            </p:nvSpPr>
            <p:spPr>
              <a:xfrm>
                <a:off x="4545956" y="3782401"/>
                <a:ext cx="101449" cy="112624"/>
              </a:xfrm>
              <a:custGeom>
                <a:avLst/>
                <a:gdLst>
                  <a:gd name="connsiteX0" fmla="*/ 101449 w 101449"/>
                  <a:gd name="connsiteY0" fmla="*/ 22860 h 112624"/>
                  <a:gd name="connsiteX1" fmla="*/ 11685 w 101449"/>
                  <a:gd name="connsiteY1" fmla="*/ 112624 h 112624"/>
                  <a:gd name="connsiteX2" fmla="*/ 2888 w 101449"/>
                  <a:gd name="connsiteY2" fmla="*/ 112265 h 112624"/>
                  <a:gd name="connsiteX3" fmla="*/ 67285 w 101449"/>
                  <a:gd name="connsiteY3" fmla="*/ 2866 h 112624"/>
                  <a:gd name="connsiteX4" fmla="*/ 89959 w 101449"/>
                  <a:gd name="connsiteY4" fmla="*/ 0 h 112624"/>
                  <a:gd name="connsiteX5" fmla="*/ 98756 w 101449"/>
                  <a:gd name="connsiteY5" fmla="*/ 419 h 112624"/>
                  <a:gd name="connsiteX6" fmla="*/ 101449 w 101449"/>
                  <a:gd name="connsiteY6" fmla="*/ 22860 h 112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449" h="112624">
                    <a:moveTo>
                      <a:pt x="101449" y="22860"/>
                    </a:moveTo>
                    <a:cubicBezTo>
                      <a:pt x="101449" y="72436"/>
                      <a:pt x="61260" y="112624"/>
                      <a:pt x="11685" y="112624"/>
                    </a:cubicBezTo>
                    <a:cubicBezTo>
                      <a:pt x="8692" y="112624"/>
                      <a:pt x="5700" y="112624"/>
                      <a:pt x="2888" y="112265"/>
                    </a:cubicBezTo>
                    <a:cubicBezTo>
                      <a:pt x="-9539" y="64273"/>
                      <a:pt x="19292" y="15293"/>
                      <a:pt x="67285" y="2866"/>
                    </a:cubicBezTo>
                    <a:cubicBezTo>
                      <a:pt x="74690" y="949"/>
                      <a:pt x="82310" y="-15"/>
                      <a:pt x="89959" y="0"/>
                    </a:cubicBezTo>
                    <a:cubicBezTo>
                      <a:pt x="92891" y="0"/>
                      <a:pt x="95943" y="0"/>
                      <a:pt x="98756" y="419"/>
                    </a:cubicBezTo>
                    <a:cubicBezTo>
                      <a:pt x="100572" y="7760"/>
                      <a:pt x="101476" y="15298"/>
                      <a:pt x="101449" y="228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9" name="Полилиния: фигура 488">
                <a:extLst>
                  <a:ext uri="{FF2B5EF4-FFF2-40B4-BE49-F238E27FC236}">
                    <a16:creationId xmlns:a16="http://schemas.microsoft.com/office/drawing/2014/main" id="{B3F475B6-C3AB-161C-151F-C32F6EE538DF}"/>
                  </a:ext>
                </a:extLst>
              </p:cNvPr>
              <p:cNvSpPr/>
              <p:nvPr/>
            </p:nvSpPr>
            <p:spPr>
              <a:xfrm rot="-4609800">
                <a:off x="4860344" y="3926555"/>
                <a:ext cx="242243" cy="242243"/>
              </a:xfrm>
              <a:custGeom>
                <a:avLst/>
                <a:gdLst>
                  <a:gd name="connsiteX0" fmla="*/ 242244 w 242243"/>
                  <a:gd name="connsiteY0" fmla="*/ 121122 h 242243"/>
                  <a:gd name="connsiteX1" fmla="*/ 121122 w 242243"/>
                  <a:gd name="connsiteY1" fmla="*/ 242244 h 242243"/>
                  <a:gd name="connsiteX2" fmla="*/ 0 w 242243"/>
                  <a:gd name="connsiteY2" fmla="*/ 121122 h 242243"/>
                  <a:gd name="connsiteX3" fmla="*/ 121122 w 242243"/>
                  <a:gd name="connsiteY3" fmla="*/ 0 h 242243"/>
                  <a:gd name="connsiteX4" fmla="*/ 242244 w 242243"/>
                  <a:gd name="connsiteY4" fmla="*/ 121122 h 24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243" h="242243">
                    <a:moveTo>
                      <a:pt x="242244" y="121122"/>
                    </a:moveTo>
                    <a:cubicBezTo>
                      <a:pt x="242244" y="188016"/>
                      <a:pt x="188016" y="242244"/>
                      <a:pt x="121122" y="242244"/>
                    </a:cubicBezTo>
                    <a:cubicBezTo>
                      <a:pt x="54228" y="242244"/>
                      <a:pt x="0" y="188015"/>
                      <a:pt x="0" y="121122"/>
                    </a:cubicBezTo>
                    <a:cubicBezTo>
                      <a:pt x="0" y="54228"/>
                      <a:pt x="54228" y="0"/>
                      <a:pt x="121122" y="0"/>
                    </a:cubicBezTo>
                    <a:cubicBezTo>
                      <a:pt x="188016" y="0"/>
                      <a:pt x="242244" y="54228"/>
                      <a:pt x="242244" y="121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0" name="Полилиния: фигура 489">
                <a:extLst>
                  <a:ext uri="{FF2B5EF4-FFF2-40B4-BE49-F238E27FC236}">
                    <a16:creationId xmlns:a16="http://schemas.microsoft.com/office/drawing/2014/main" id="{30DE7B31-DE5B-0309-F2D4-F90528D550D0}"/>
                  </a:ext>
                </a:extLst>
              </p:cNvPr>
              <p:cNvSpPr/>
              <p:nvPr/>
            </p:nvSpPr>
            <p:spPr>
              <a:xfrm rot="-1358400">
                <a:off x="4922665" y="3988953"/>
                <a:ext cx="117411" cy="117411"/>
              </a:xfrm>
              <a:custGeom>
                <a:avLst/>
                <a:gdLst>
                  <a:gd name="connsiteX0" fmla="*/ 117412 w 117411"/>
                  <a:gd name="connsiteY0" fmla="*/ 58706 h 117411"/>
                  <a:gd name="connsiteX1" fmla="*/ 58706 w 117411"/>
                  <a:gd name="connsiteY1" fmla="*/ 117412 h 117411"/>
                  <a:gd name="connsiteX2" fmla="*/ 0 w 117411"/>
                  <a:gd name="connsiteY2" fmla="*/ 58706 h 117411"/>
                  <a:gd name="connsiteX3" fmla="*/ 58706 w 117411"/>
                  <a:gd name="connsiteY3" fmla="*/ 0 h 117411"/>
                  <a:gd name="connsiteX4" fmla="*/ 117412 w 117411"/>
                  <a:gd name="connsiteY4" fmla="*/ 58706 h 117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11" h="117411">
                    <a:moveTo>
                      <a:pt x="117412" y="58706"/>
                    </a:moveTo>
                    <a:cubicBezTo>
                      <a:pt x="117412" y="91128"/>
                      <a:pt x="91128" y="117412"/>
                      <a:pt x="58706" y="117412"/>
                    </a:cubicBezTo>
                    <a:cubicBezTo>
                      <a:pt x="26284" y="117412"/>
                      <a:pt x="0" y="91128"/>
                      <a:pt x="0" y="58706"/>
                    </a:cubicBezTo>
                    <a:cubicBezTo>
                      <a:pt x="0" y="26283"/>
                      <a:pt x="26284" y="0"/>
                      <a:pt x="58706" y="0"/>
                    </a:cubicBezTo>
                    <a:cubicBezTo>
                      <a:pt x="91128" y="0"/>
                      <a:pt x="117412" y="26283"/>
                      <a:pt x="117412" y="58706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1" name="Полилиния: фигура 490">
                <a:extLst>
                  <a:ext uri="{FF2B5EF4-FFF2-40B4-BE49-F238E27FC236}">
                    <a16:creationId xmlns:a16="http://schemas.microsoft.com/office/drawing/2014/main" id="{B054CE6E-29F7-D06A-CCE2-9563DEA8A554}"/>
                  </a:ext>
                </a:extLst>
              </p:cNvPr>
              <p:cNvSpPr/>
              <p:nvPr/>
            </p:nvSpPr>
            <p:spPr>
              <a:xfrm>
                <a:off x="4951408" y="4433790"/>
                <a:ext cx="555567" cy="126328"/>
              </a:xfrm>
              <a:custGeom>
                <a:avLst/>
                <a:gdLst>
                  <a:gd name="connsiteX0" fmla="*/ 9214 w 555567"/>
                  <a:gd name="connsiteY0" fmla="*/ 126328 h 126328"/>
                  <a:gd name="connsiteX1" fmla="*/ 546603 w 555567"/>
                  <a:gd name="connsiteY1" fmla="*/ 126328 h 126328"/>
                  <a:gd name="connsiteX2" fmla="*/ 554322 w 555567"/>
                  <a:gd name="connsiteY2" fmla="*/ 89944 h 126328"/>
                  <a:gd name="connsiteX3" fmla="*/ 511355 w 555567"/>
                  <a:gd name="connsiteY3" fmla="*/ 23279 h 126328"/>
                  <a:gd name="connsiteX4" fmla="*/ 270248 w 555567"/>
                  <a:gd name="connsiteY4" fmla="*/ 0 h 126328"/>
                  <a:gd name="connsiteX5" fmla="*/ 43743 w 555567"/>
                  <a:gd name="connsiteY5" fmla="*/ 23339 h 126328"/>
                  <a:gd name="connsiteX6" fmla="*/ 1255 w 555567"/>
                  <a:gd name="connsiteY6" fmla="*/ 89944 h 12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5567" h="126328">
                    <a:moveTo>
                      <a:pt x="9214" y="126328"/>
                    </a:moveTo>
                    <a:lnTo>
                      <a:pt x="546603" y="126328"/>
                    </a:lnTo>
                    <a:lnTo>
                      <a:pt x="554322" y="89944"/>
                    </a:lnTo>
                    <a:cubicBezTo>
                      <a:pt x="560767" y="59688"/>
                      <a:pt x="541571" y="29906"/>
                      <a:pt x="511355" y="23279"/>
                    </a:cubicBezTo>
                    <a:cubicBezTo>
                      <a:pt x="435175" y="6164"/>
                      <a:pt x="270248" y="0"/>
                      <a:pt x="270248" y="0"/>
                    </a:cubicBezTo>
                    <a:cubicBezTo>
                      <a:pt x="230513" y="1257"/>
                      <a:pt x="119923" y="5984"/>
                      <a:pt x="43743" y="23339"/>
                    </a:cubicBezTo>
                    <a:cubicBezTo>
                      <a:pt x="13750" y="30186"/>
                      <a:pt x="-5179" y="59859"/>
                      <a:pt x="1255" y="899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2" name="Полилиния: фигура 491">
                <a:extLst>
                  <a:ext uri="{FF2B5EF4-FFF2-40B4-BE49-F238E27FC236}">
                    <a16:creationId xmlns:a16="http://schemas.microsoft.com/office/drawing/2014/main" id="{8510E771-791D-D2D4-D5B2-446707A9C7D1}"/>
                  </a:ext>
                </a:extLst>
              </p:cNvPr>
              <p:cNvSpPr/>
              <p:nvPr/>
            </p:nvSpPr>
            <p:spPr>
              <a:xfrm>
                <a:off x="5088745" y="4433790"/>
                <a:ext cx="269891" cy="103946"/>
              </a:xfrm>
              <a:custGeom>
                <a:avLst/>
                <a:gdLst>
                  <a:gd name="connsiteX0" fmla="*/ 269891 w 269891"/>
                  <a:gd name="connsiteY0" fmla="*/ 8857 h 103946"/>
                  <a:gd name="connsiteX1" fmla="*/ 133090 w 269891"/>
                  <a:gd name="connsiteY1" fmla="*/ 0 h 103946"/>
                  <a:gd name="connsiteX2" fmla="*/ 0 w 269891"/>
                  <a:gd name="connsiteY2" fmla="*/ 8857 h 103946"/>
                  <a:gd name="connsiteX3" fmla="*/ 134946 w 269891"/>
                  <a:gd name="connsiteY3" fmla="*/ 103947 h 103946"/>
                  <a:gd name="connsiteX4" fmla="*/ 269891 w 269891"/>
                  <a:gd name="connsiteY4" fmla="*/ 8857 h 10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891" h="103946">
                    <a:moveTo>
                      <a:pt x="269891" y="8857"/>
                    </a:moveTo>
                    <a:cubicBezTo>
                      <a:pt x="201072" y="2513"/>
                      <a:pt x="133090" y="0"/>
                      <a:pt x="133090" y="0"/>
                    </a:cubicBezTo>
                    <a:cubicBezTo>
                      <a:pt x="108076" y="778"/>
                      <a:pt x="54936" y="2992"/>
                      <a:pt x="0" y="8857"/>
                    </a:cubicBezTo>
                    <a:cubicBezTo>
                      <a:pt x="16038" y="63613"/>
                      <a:pt x="70375" y="103947"/>
                      <a:pt x="134946" y="103947"/>
                    </a:cubicBezTo>
                    <a:cubicBezTo>
                      <a:pt x="199516" y="103947"/>
                      <a:pt x="253853" y="63433"/>
                      <a:pt x="269891" y="8857"/>
                    </a:cubicBezTo>
                    <a:close/>
                  </a:path>
                </a:pathLst>
              </a:custGeom>
              <a:solidFill>
                <a:srgbClr val="1D1D23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3" name="Полилиния: фигура 492">
                <a:extLst>
                  <a:ext uri="{FF2B5EF4-FFF2-40B4-BE49-F238E27FC236}">
                    <a16:creationId xmlns:a16="http://schemas.microsoft.com/office/drawing/2014/main" id="{19D250BF-1DC3-07AF-1B3F-6E14333DA1F8}"/>
                  </a:ext>
                </a:extLst>
              </p:cNvPr>
              <p:cNvSpPr/>
              <p:nvPr/>
            </p:nvSpPr>
            <p:spPr>
              <a:xfrm rot="7603800">
                <a:off x="5627699" y="3989922"/>
                <a:ext cx="55893" cy="364442"/>
              </a:xfrm>
              <a:custGeom>
                <a:avLst/>
                <a:gdLst>
                  <a:gd name="connsiteX0" fmla="*/ 0 w 55893"/>
                  <a:gd name="connsiteY0" fmla="*/ 0 h 364442"/>
                  <a:gd name="connsiteX1" fmla="*/ 55893 w 55893"/>
                  <a:gd name="connsiteY1" fmla="*/ 0 h 364442"/>
                  <a:gd name="connsiteX2" fmla="*/ 55893 w 55893"/>
                  <a:gd name="connsiteY2" fmla="*/ 364443 h 364442"/>
                  <a:gd name="connsiteX3" fmla="*/ 0 w 55893"/>
                  <a:gd name="connsiteY3" fmla="*/ 364443 h 36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93" h="364442">
                    <a:moveTo>
                      <a:pt x="0" y="0"/>
                    </a:moveTo>
                    <a:lnTo>
                      <a:pt x="55893" y="0"/>
                    </a:lnTo>
                    <a:lnTo>
                      <a:pt x="55893" y="364443"/>
                    </a:lnTo>
                    <a:lnTo>
                      <a:pt x="0" y="364443"/>
                    </a:ln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4" name="Полилиния: фигура 493">
                <a:extLst>
                  <a:ext uri="{FF2B5EF4-FFF2-40B4-BE49-F238E27FC236}">
                    <a16:creationId xmlns:a16="http://schemas.microsoft.com/office/drawing/2014/main" id="{4CF13401-F6B3-FF1A-9327-3FD0579B56B7}"/>
                  </a:ext>
                </a:extLst>
              </p:cNvPr>
              <p:cNvSpPr/>
              <p:nvPr/>
            </p:nvSpPr>
            <p:spPr>
              <a:xfrm rot="-8596200">
                <a:off x="5700944" y="4251042"/>
                <a:ext cx="55893" cy="223632"/>
              </a:xfrm>
              <a:custGeom>
                <a:avLst/>
                <a:gdLst>
                  <a:gd name="connsiteX0" fmla="*/ 0 w 55893"/>
                  <a:gd name="connsiteY0" fmla="*/ 0 h 223632"/>
                  <a:gd name="connsiteX1" fmla="*/ 55893 w 55893"/>
                  <a:gd name="connsiteY1" fmla="*/ 0 h 223632"/>
                  <a:gd name="connsiteX2" fmla="*/ 55893 w 55893"/>
                  <a:gd name="connsiteY2" fmla="*/ 223633 h 223632"/>
                  <a:gd name="connsiteX3" fmla="*/ 0 w 55893"/>
                  <a:gd name="connsiteY3" fmla="*/ 223633 h 22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93" h="223632">
                    <a:moveTo>
                      <a:pt x="0" y="0"/>
                    </a:moveTo>
                    <a:lnTo>
                      <a:pt x="55893" y="0"/>
                    </a:lnTo>
                    <a:lnTo>
                      <a:pt x="55893" y="223633"/>
                    </a:lnTo>
                    <a:lnTo>
                      <a:pt x="0" y="223633"/>
                    </a:ln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5" name="Полилиния: фигура 494">
                <a:extLst>
                  <a:ext uri="{FF2B5EF4-FFF2-40B4-BE49-F238E27FC236}">
                    <a16:creationId xmlns:a16="http://schemas.microsoft.com/office/drawing/2014/main" id="{ED8F01CE-7342-3669-93F0-2FD5E4872B06}"/>
                  </a:ext>
                </a:extLst>
              </p:cNvPr>
              <p:cNvSpPr/>
              <p:nvPr/>
            </p:nvSpPr>
            <p:spPr>
              <a:xfrm>
                <a:off x="5745167" y="4221192"/>
                <a:ext cx="102453" cy="102453"/>
              </a:xfrm>
              <a:custGeom>
                <a:avLst/>
                <a:gdLst>
                  <a:gd name="connsiteX0" fmla="*/ 10047 w 102453"/>
                  <a:gd name="connsiteY0" fmla="*/ 20623 h 102453"/>
                  <a:gd name="connsiteX1" fmla="*/ 81820 w 102453"/>
                  <a:gd name="connsiteY1" fmla="*/ 10181 h 102453"/>
                  <a:gd name="connsiteX2" fmla="*/ 81859 w 102453"/>
                  <a:gd name="connsiteY2" fmla="*/ 10210 h 102453"/>
                  <a:gd name="connsiteX3" fmla="*/ 85749 w 102453"/>
                  <a:gd name="connsiteY3" fmla="*/ 13382 h 102453"/>
                  <a:gd name="connsiteX4" fmla="*/ 89074 w 102453"/>
                  <a:gd name="connsiteY4" fmla="*/ 85749 h 102453"/>
                  <a:gd name="connsiteX5" fmla="*/ 16706 w 102453"/>
                  <a:gd name="connsiteY5" fmla="*/ 89074 h 102453"/>
                  <a:gd name="connsiteX6" fmla="*/ 3824 w 102453"/>
                  <a:gd name="connsiteY6" fmla="*/ 31813 h 102453"/>
                  <a:gd name="connsiteX7" fmla="*/ 10047 w 102453"/>
                  <a:gd name="connsiteY7" fmla="*/ 20623 h 10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453" h="102453">
                    <a:moveTo>
                      <a:pt x="10047" y="20623"/>
                    </a:moveTo>
                    <a:cubicBezTo>
                      <a:pt x="26984" y="-2080"/>
                      <a:pt x="59117" y="-6755"/>
                      <a:pt x="81820" y="10181"/>
                    </a:cubicBezTo>
                    <a:cubicBezTo>
                      <a:pt x="81833" y="10191"/>
                      <a:pt x="81846" y="10200"/>
                      <a:pt x="81859" y="10210"/>
                    </a:cubicBezTo>
                    <a:lnTo>
                      <a:pt x="85749" y="13382"/>
                    </a:lnTo>
                    <a:cubicBezTo>
                      <a:pt x="106651" y="32447"/>
                      <a:pt x="108139" y="64847"/>
                      <a:pt x="89074" y="85749"/>
                    </a:cubicBezTo>
                    <a:cubicBezTo>
                      <a:pt x="70008" y="106651"/>
                      <a:pt x="37608" y="108140"/>
                      <a:pt x="16706" y="89074"/>
                    </a:cubicBezTo>
                    <a:cubicBezTo>
                      <a:pt x="819" y="74583"/>
                      <a:pt x="-4326" y="51712"/>
                      <a:pt x="3824" y="31813"/>
                    </a:cubicBezTo>
                    <a:cubicBezTo>
                      <a:pt x="5431" y="27841"/>
                      <a:pt x="7521" y="24083"/>
                      <a:pt x="10047" y="206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6" name="Полилиния: фигура 495">
                <a:extLst>
                  <a:ext uri="{FF2B5EF4-FFF2-40B4-BE49-F238E27FC236}">
                    <a16:creationId xmlns:a16="http://schemas.microsoft.com/office/drawing/2014/main" id="{B54578CF-C4FF-CDFB-52D4-DA395D7C71E9}"/>
                  </a:ext>
                </a:extLst>
              </p:cNvPr>
              <p:cNvSpPr/>
              <p:nvPr/>
            </p:nvSpPr>
            <p:spPr>
              <a:xfrm>
                <a:off x="5629608" y="4362400"/>
                <a:ext cx="102454" cy="102400"/>
              </a:xfrm>
              <a:custGeom>
                <a:avLst/>
                <a:gdLst>
                  <a:gd name="connsiteX0" fmla="*/ 8734 w 102454"/>
                  <a:gd name="connsiteY0" fmla="*/ 22618 h 102400"/>
                  <a:gd name="connsiteX1" fmla="*/ 79827 w 102454"/>
                  <a:gd name="connsiteY1" fmla="*/ 8735 h 102400"/>
                  <a:gd name="connsiteX2" fmla="*/ 83836 w 102454"/>
                  <a:gd name="connsiteY2" fmla="*/ 11667 h 102400"/>
                  <a:gd name="connsiteX3" fmla="*/ 90734 w 102454"/>
                  <a:gd name="connsiteY3" fmla="*/ 83782 h 102400"/>
                  <a:gd name="connsiteX4" fmla="*/ 18620 w 102454"/>
                  <a:gd name="connsiteY4" fmla="*/ 90680 h 102400"/>
                  <a:gd name="connsiteX5" fmla="*/ 2929 w 102454"/>
                  <a:gd name="connsiteY5" fmla="*/ 34108 h 102400"/>
                  <a:gd name="connsiteX6" fmla="*/ 8734 w 102454"/>
                  <a:gd name="connsiteY6" fmla="*/ 22618 h 1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54" h="102400">
                    <a:moveTo>
                      <a:pt x="8734" y="22618"/>
                    </a:moveTo>
                    <a:cubicBezTo>
                      <a:pt x="24533" y="-845"/>
                      <a:pt x="56361" y="-7060"/>
                      <a:pt x="79827" y="8735"/>
                    </a:cubicBezTo>
                    <a:cubicBezTo>
                      <a:pt x="81203" y="9633"/>
                      <a:pt x="82520" y="10650"/>
                      <a:pt x="83836" y="11667"/>
                    </a:cubicBezTo>
                    <a:cubicBezTo>
                      <a:pt x="105655" y="29676"/>
                      <a:pt x="108743" y="61963"/>
                      <a:pt x="90734" y="83782"/>
                    </a:cubicBezTo>
                    <a:cubicBezTo>
                      <a:pt x="72725" y="105601"/>
                      <a:pt x="40439" y="108689"/>
                      <a:pt x="18620" y="90680"/>
                    </a:cubicBezTo>
                    <a:cubicBezTo>
                      <a:pt x="2031" y="76987"/>
                      <a:pt x="-4237" y="54390"/>
                      <a:pt x="2929" y="34108"/>
                    </a:cubicBezTo>
                    <a:cubicBezTo>
                      <a:pt x="4379" y="30052"/>
                      <a:pt x="6329" y="26192"/>
                      <a:pt x="8734" y="226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7" name="Полилиния: фигура 496">
                <a:extLst>
                  <a:ext uri="{FF2B5EF4-FFF2-40B4-BE49-F238E27FC236}">
                    <a16:creationId xmlns:a16="http://schemas.microsoft.com/office/drawing/2014/main" id="{70EFA502-EF6A-14AB-6DDD-158523CC8DBB}"/>
                  </a:ext>
                </a:extLst>
              </p:cNvPr>
              <p:cNvSpPr/>
              <p:nvPr/>
            </p:nvSpPr>
            <p:spPr>
              <a:xfrm rot="-10463400">
                <a:off x="5485910" y="4420788"/>
                <a:ext cx="84617" cy="32554"/>
              </a:xfrm>
              <a:custGeom>
                <a:avLst/>
                <a:gdLst>
                  <a:gd name="connsiteX0" fmla="*/ 0 w 84617"/>
                  <a:gd name="connsiteY0" fmla="*/ 0 h 32554"/>
                  <a:gd name="connsiteX1" fmla="*/ 84618 w 84617"/>
                  <a:gd name="connsiteY1" fmla="*/ 0 h 32554"/>
                  <a:gd name="connsiteX2" fmla="*/ 84618 w 84617"/>
                  <a:gd name="connsiteY2" fmla="*/ 32555 h 32554"/>
                  <a:gd name="connsiteX3" fmla="*/ 0 w 84617"/>
                  <a:gd name="connsiteY3" fmla="*/ 32555 h 32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17" h="32554">
                    <a:moveTo>
                      <a:pt x="0" y="0"/>
                    </a:moveTo>
                    <a:lnTo>
                      <a:pt x="84618" y="0"/>
                    </a:lnTo>
                    <a:lnTo>
                      <a:pt x="84618" y="32555"/>
                    </a:lnTo>
                    <a:lnTo>
                      <a:pt x="0" y="32555"/>
                    </a:ln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8" name="Полилиния: фигура 497">
                <a:extLst>
                  <a:ext uri="{FF2B5EF4-FFF2-40B4-BE49-F238E27FC236}">
                    <a16:creationId xmlns:a16="http://schemas.microsoft.com/office/drawing/2014/main" id="{FEAA6EE7-8285-D643-B1C1-468EAB0143C6}"/>
                  </a:ext>
                </a:extLst>
              </p:cNvPr>
              <p:cNvSpPr/>
              <p:nvPr/>
            </p:nvSpPr>
            <p:spPr>
              <a:xfrm>
                <a:off x="5452233" y="4407341"/>
                <a:ext cx="68697" cy="53377"/>
              </a:xfrm>
              <a:custGeom>
                <a:avLst/>
                <a:gdLst>
                  <a:gd name="connsiteX0" fmla="*/ 27167 w 68697"/>
                  <a:gd name="connsiteY0" fmla="*/ 118 h 53377"/>
                  <a:gd name="connsiteX1" fmla="*/ 68698 w 68697"/>
                  <a:gd name="connsiteY1" fmla="*/ 4187 h 53377"/>
                  <a:gd name="connsiteX2" fmla="*/ 63850 w 68697"/>
                  <a:gd name="connsiteY2" fmla="*/ 53378 h 53377"/>
                  <a:gd name="connsiteX3" fmla="*/ 22319 w 68697"/>
                  <a:gd name="connsiteY3" fmla="*/ 49309 h 53377"/>
                  <a:gd name="connsiteX4" fmla="*/ 118 w 68697"/>
                  <a:gd name="connsiteY4" fmla="*/ 22320 h 53377"/>
                  <a:gd name="connsiteX5" fmla="*/ 118 w 68697"/>
                  <a:gd name="connsiteY5" fmla="*/ 22320 h 53377"/>
                  <a:gd name="connsiteX6" fmla="*/ 27167 w 68697"/>
                  <a:gd name="connsiteY6" fmla="*/ 118 h 5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697" h="53377">
                    <a:moveTo>
                      <a:pt x="27167" y="118"/>
                    </a:moveTo>
                    <a:lnTo>
                      <a:pt x="68698" y="4187"/>
                    </a:lnTo>
                    <a:lnTo>
                      <a:pt x="63850" y="53378"/>
                    </a:lnTo>
                    <a:lnTo>
                      <a:pt x="22319" y="49309"/>
                    </a:lnTo>
                    <a:cubicBezTo>
                      <a:pt x="8737" y="47985"/>
                      <a:pt x="-1202" y="35903"/>
                      <a:pt x="118" y="22320"/>
                    </a:cubicBezTo>
                    <a:lnTo>
                      <a:pt x="118" y="22320"/>
                    </a:lnTo>
                    <a:cubicBezTo>
                      <a:pt x="1472" y="8728"/>
                      <a:pt x="13572" y="-1203"/>
                      <a:pt x="27167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9" name="Полилиния: фигура 498">
                <a:extLst>
                  <a:ext uri="{FF2B5EF4-FFF2-40B4-BE49-F238E27FC236}">
                    <a16:creationId xmlns:a16="http://schemas.microsoft.com/office/drawing/2014/main" id="{932BA509-31E9-540C-69D2-78E4CD09FA59}"/>
                  </a:ext>
                </a:extLst>
              </p:cNvPr>
              <p:cNvSpPr/>
              <p:nvPr/>
            </p:nvSpPr>
            <p:spPr>
              <a:xfrm>
                <a:off x="5547404" y="4388647"/>
                <a:ext cx="179535" cy="179568"/>
              </a:xfrm>
              <a:custGeom>
                <a:avLst/>
                <a:gdLst>
                  <a:gd name="connsiteX0" fmla="*/ 15176 w 179535"/>
                  <a:gd name="connsiteY0" fmla="*/ 39757 h 179568"/>
                  <a:gd name="connsiteX1" fmla="*/ 139731 w 179535"/>
                  <a:gd name="connsiteY1" fmla="*/ 15235 h 179568"/>
                  <a:gd name="connsiteX2" fmla="*/ 139889 w 179535"/>
                  <a:gd name="connsiteY2" fmla="*/ 15341 h 179568"/>
                  <a:gd name="connsiteX3" fmla="*/ 146950 w 179535"/>
                  <a:gd name="connsiteY3" fmla="*/ 20607 h 179568"/>
                  <a:gd name="connsiteX4" fmla="*/ 158963 w 179535"/>
                  <a:gd name="connsiteY4" fmla="*/ 146983 h 179568"/>
                  <a:gd name="connsiteX5" fmla="*/ 32587 w 179535"/>
                  <a:gd name="connsiteY5" fmla="*/ 158996 h 179568"/>
                  <a:gd name="connsiteX6" fmla="*/ 5123 w 179535"/>
                  <a:gd name="connsiteY6" fmla="*/ 59924 h 179568"/>
                  <a:gd name="connsiteX7" fmla="*/ 15176 w 179535"/>
                  <a:gd name="connsiteY7" fmla="*/ 39757 h 17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535" h="179568">
                    <a:moveTo>
                      <a:pt x="15176" y="39757"/>
                    </a:moveTo>
                    <a:cubicBezTo>
                      <a:pt x="42800" y="-1409"/>
                      <a:pt x="98565" y="-12388"/>
                      <a:pt x="139731" y="15235"/>
                    </a:cubicBezTo>
                    <a:cubicBezTo>
                      <a:pt x="139784" y="15270"/>
                      <a:pt x="139836" y="15306"/>
                      <a:pt x="139889" y="15341"/>
                    </a:cubicBezTo>
                    <a:cubicBezTo>
                      <a:pt x="142342" y="17017"/>
                      <a:pt x="144676" y="18752"/>
                      <a:pt x="146950" y="20607"/>
                    </a:cubicBezTo>
                    <a:cubicBezTo>
                      <a:pt x="185165" y="52188"/>
                      <a:pt x="190544" y="108768"/>
                      <a:pt x="158963" y="146983"/>
                    </a:cubicBezTo>
                    <a:cubicBezTo>
                      <a:pt x="127383" y="185199"/>
                      <a:pt x="70802" y="190577"/>
                      <a:pt x="32587" y="158996"/>
                    </a:cubicBezTo>
                    <a:cubicBezTo>
                      <a:pt x="3555" y="135004"/>
                      <a:pt x="-7413" y="95440"/>
                      <a:pt x="5123" y="59924"/>
                    </a:cubicBezTo>
                    <a:cubicBezTo>
                      <a:pt x="7601" y="52801"/>
                      <a:pt x="10979" y="46023"/>
                      <a:pt x="15176" y="397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0" name="Полилиния: фигура 499">
                <a:extLst>
                  <a:ext uri="{FF2B5EF4-FFF2-40B4-BE49-F238E27FC236}">
                    <a16:creationId xmlns:a16="http://schemas.microsoft.com/office/drawing/2014/main" id="{A1B22D48-0291-9FED-BDBD-E9546D644CD2}"/>
                  </a:ext>
                </a:extLst>
              </p:cNvPr>
              <p:cNvSpPr/>
              <p:nvPr/>
            </p:nvSpPr>
            <p:spPr>
              <a:xfrm>
                <a:off x="5465875" y="4438398"/>
                <a:ext cx="129200" cy="107058"/>
              </a:xfrm>
              <a:custGeom>
                <a:avLst/>
                <a:gdLst>
                  <a:gd name="connsiteX0" fmla="*/ 0 w 129200"/>
                  <a:gd name="connsiteY0" fmla="*/ 83241 h 107058"/>
                  <a:gd name="connsiteX1" fmla="*/ 111308 w 129200"/>
                  <a:gd name="connsiteY1" fmla="*/ 0 h 107058"/>
                  <a:gd name="connsiteX2" fmla="*/ 129201 w 129200"/>
                  <a:gd name="connsiteY2" fmla="*/ 23877 h 107058"/>
                  <a:gd name="connsiteX3" fmla="*/ 17893 w 129200"/>
                  <a:gd name="connsiteY3" fmla="*/ 107059 h 107058"/>
                  <a:gd name="connsiteX4" fmla="*/ 0 w 129200"/>
                  <a:gd name="connsiteY4" fmla="*/ 83241 h 107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200" h="107058">
                    <a:moveTo>
                      <a:pt x="0" y="83241"/>
                    </a:moveTo>
                    <a:lnTo>
                      <a:pt x="111308" y="0"/>
                    </a:lnTo>
                    <a:lnTo>
                      <a:pt x="129201" y="23877"/>
                    </a:lnTo>
                    <a:lnTo>
                      <a:pt x="17893" y="107059"/>
                    </a:lnTo>
                    <a:lnTo>
                      <a:pt x="0" y="83241"/>
                    </a:ln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1" name="Полилиния: фигура 500">
                <a:extLst>
                  <a:ext uri="{FF2B5EF4-FFF2-40B4-BE49-F238E27FC236}">
                    <a16:creationId xmlns:a16="http://schemas.microsoft.com/office/drawing/2014/main" id="{60FD7BEA-CF43-A183-BE7E-36C1F20E1153}"/>
                  </a:ext>
                </a:extLst>
              </p:cNvPr>
              <p:cNvSpPr/>
              <p:nvPr/>
            </p:nvSpPr>
            <p:spPr>
              <a:xfrm>
                <a:off x="5445536" y="4497223"/>
                <a:ext cx="66537" cy="63336"/>
              </a:xfrm>
              <a:custGeom>
                <a:avLst/>
                <a:gdLst>
                  <a:gd name="connsiteX0" fmla="*/ 8790 w 66537"/>
                  <a:gd name="connsiteY0" fmla="*/ 23159 h 63336"/>
                  <a:gd name="connsiteX1" fmla="*/ 39369 w 66537"/>
                  <a:gd name="connsiteY1" fmla="*/ 0 h 63336"/>
                  <a:gd name="connsiteX2" fmla="*/ 66538 w 66537"/>
                  <a:gd name="connsiteY2" fmla="*/ 35906 h 63336"/>
                  <a:gd name="connsiteX3" fmla="*/ 35958 w 66537"/>
                  <a:gd name="connsiteY3" fmla="*/ 58825 h 63336"/>
                  <a:gd name="connsiteX4" fmla="*/ 4301 w 66537"/>
                  <a:gd name="connsiteY4" fmla="*/ 54277 h 63336"/>
                  <a:gd name="connsiteX5" fmla="*/ 4301 w 66537"/>
                  <a:gd name="connsiteY5" fmla="*/ 54277 h 63336"/>
                  <a:gd name="connsiteX6" fmla="*/ 8790 w 66537"/>
                  <a:gd name="connsiteY6" fmla="*/ 23159 h 6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537" h="63336">
                    <a:moveTo>
                      <a:pt x="8790" y="23159"/>
                    </a:moveTo>
                    <a:lnTo>
                      <a:pt x="39369" y="0"/>
                    </a:lnTo>
                    <a:lnTo>
                      <a:pt x="66538" y="35906"/>
                    </a:lnTo>
                    <a:lnTo>
                      <a:pt x="35958" y="58825"/>
                    </a:lnTo>
                    <a:cubicBezTo>
                      <a:pt x="25960" y="66308"/>
                      <a:pt x="11789" y="64272"/>
                      <a:pt x="4301" y="54277"/>
                    </a:cubicBezTo>
                    <a:lnTo>
                      <a:pt x="4301" y="54277"/>
                    </a:lnTo>
                    <a:cubicBezTo>
                      <a:pt x="-2866" y="44398"/>
                      <a:pt x="-878" y="30610"/>
                      <a:pt x="8790" y="231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2" name="Полилиния: фигура 501">
                <a:extLst>
                  <a:ext uri="{FF2B5EF4-FFF2-40B4-BE49-F238E27FC236}">
                    <a16:creationId xmlns:a16="http://schemas.microsoft.com/office/drawing/2014/main" id="{9579075F-1B79-57DC-D7AE-DACF20190C8B}"/>
                  </a:ext>
                </a:extLst>
              </p:cNvPr>
              <p:cNvSpPr/>
              <p:nvPr/>
            </p:nvSpPr>
            <p:spPr>
              <a:xfrm>
                <a:off x="5546748" y="4425088"/>
                <a:ext cx="63686" cy="63686"/>
              </a:xfrm>
              <a:custGeom>
                <a:avLst/>
                <a:gdLst>
                  <a:gd name="connsiteX0" fmla="*/ 62869 w 63686"/>
                  <a:gd name="connsiteY0" fmla="*/ 38983 h 63686"/>
                  <a:gd name="connsiteX1" fmla="*/ 38983 w 63686"/>
                  <a:gd name="connsiteY1" fmla="*/ 818 h 63686"/>
                  <a:gd name="connsiteX2" fmla="*/ 818 w 63686"/>
                  <a:gd name="connsiteY2" fmla="*/ 24704 h 63686"/>
                  <a:gd name="connsiteX3" fmla="*/ 24704 w 63686"/>
                  <a:gd name="connsiteY3" fmla="*/ 62869 h 63686"/>
                  <a:gd name="connsiteX4" fmla="*/ 24929 w 63686"/>
                  <a:gd name="connsiteY4" fmla="*/ 62920 h 63686"/>
                  <a:gd name="connsiteX5" fmla="*/ 62869 w 63686"/>
                  <a:gd name="connsiteY5" fmla="*/ 38983 h 63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86" h="63686">
                    <a:moveTo>
                      <a:pt x="62869" y="38983"/>
                    </a:moveTo>
                    <a:cubicBezTo>
                      <a:pt x="66812" y="21848"/>
                      <a:pt x="56118" y="4761"/>
                      <a:pt x="38983" y="818"/>
                    </a:cubicBezTo>
                    <a:cubicBezTo>
                      <a:pt x="21848" y="-3125"/>
                      <a:pt x="4761" y="7569"/>
                      <a:pt x="818" y="24704"/>
                    </a:cubicBezTo>
                    <a:cubicBezTo>
                      <a:pt x="-3125" y="41839"/>
                      <a:pt x="7569" y="58926"/>
                      <a:pt x="24704" y="62869"/>
                    </a:cubicBezTo>
                    <a:cubicBezTo>
                      <a:pt x="24779" y="62886"/>
                      <a:pt x="24854" y="62903"/>
                      <a:pt x="24929" y="62920"/>
                    </a:cubicBezTo>
                    <a:cubicBezTo>
                      <a:pt x="42004" y="66719"/>
                      <a:pt x="58946" y="56030"/>
                      <a:pt x="62869" y="389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3" name="Полилиния: фигура 502">
                <a:extLst>
                  <a:ext uri="{FF2B5EF4-FFF2-40B4-BE49-F238E27FC236}">
                    <a16:creationId xmlns:a16="http://schemas.microsoft.com/office/drawing/2014/main" id="{75D71D19-C623-49C2-2BD9-BDC7234F3E2F}"/>
                  </a:ext>
                </a:extLst>
              </p:cNvPr>
              <p:cNvSpPr/>
              <p:nvPr/>
            </p:nvSpPr>
            <p:spPr>
              <a:xfrm>
                <a:off x="5668622" y="4491120"/>
                <a:ext cx="40992" cy="117651"/>
              </a:xfrm>
              <a:custGeom>
                <a:avLst/>
                <a:gdLst>
                  <a:gd name="connsiteX0" fmla="*/ 0 w 40992"/>
                  <a:gd name="connsiteY0" fmla="*/ 114180 h 117651"/>
                  <a:gd name="connsiteX1" fmla="*/ 16517 w 40992"/>
                  <a:gd name="connsiteY1" fmla="*/ 0 h 117651"/>
                  <a:gd name="connsiteX2" fmla="*/ 40992 w 40992"/>
                  <a:gd name="connsiteY2" fmla="*/ 3471 h 117651"/>
                  <a:gd name="connsiteX3" fmla="*/ 24536 w 40992"/>
                  <a:gd name="connsiteY3" fmla="*/ 117651 h 117651"/>
                  <a:gd name="connsiteX4" fmla="*/ 0 w 40992"/>
                  <a:gd name="connsiteY4" fmla="*/ 114180 h 1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92" h="117651">
                    <a:moveTo>
                      <a:pt x="0" y="114180"/>
                    </a:moveTo>
                    <a:lnTo>
                      <a:pt x="16517" y="0"/>
                    </a:lnTo>
                    <a:lnTo>
                      <a:pt x="40992" y="3471"/>
                    </a:lnTo>
                    <a:lnTo>
                      <a:pt x="24536" y="117651"/>
                    </a:lnTo>
                    <a:lnTo>
                      <a:pt x="0" y="114180"/>
                    </a:ln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4" name="Полилиния: фигура 503">
                <a:extLst>
                  <a:ext uri="{FF2B5EF4-FFF2-40B4-BE49-F238E27FC236}">
                    <a16:creationId xmlns:a16="http://schemas.microsoft.com/office/drawing/2014/main" id="{A4FE3265-0C4B-EF5A-3BA8-02FB47D746E9}"/>
                  </a:ext>
                </a:extLst>
              </p:cNvPr>
              <p:cNvSpPr/>
              <p:nvPr/>
            </p:nvSpPr>
            <p:spPr>
              <a:xfrm>
                <a:off x="5660952" y="4579926"/>
                <a:ext cx="41840" cy="52850"/>
              </a:xfrm>
              <a:custGeom>
                <a:avLst/>
                <a:gdLst>
                  <a:gd name="connsiteX0" fmla="*/ 190 w 41840"/>
                  <a:gd name="connsiteY0" fmla="*/ 31417 h 52850"/>
                  <a:gd name="connsiteX1" fmla="*/ 4678 w 41840"/>
                  <a:gd name="connsiteY1" fmla="*/ 0 h 52850"/>
                  <a:gd name="connsiteX2" fmla="*/ 41840 w 41840"/>
                  <a:gd name="connsiteY2" fmla="*/ 5326 h 52850"/>
                  <a:gd name="connsiteX3" fmla="*/ 37352 w 41840"/>
                  <a:gd name="connsiteY3" fmla="*/ 36684 h 52850"/>
                  <a:gd name="connsiteX4" fmla="*/ 16119 w 41840"/>
                  <a:gd name="connsiteY4" fmla="*/ 52663 h 52850"/>
                  <a:gd name="connsiteX5" fmla="*/ 16108 w 41840"/>
                  <a:gd name="connsiteY5" fmla="*/ 52662 h 52850"/>
                  <a:gd name="connsiteX6" fmla="*/ 16108 w 41840"/>
                  <a:gd name="connsiteY6" fmla="*/ 52662 h 52850"/>
                  <a:gd name="connsiteX7" fmla="*/ 190 w 41840"/>
                  <a:gd name="connsiteY7" fmla="*/ 31417 h 5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840" h="52850">
                    <a:moveTo>
                      <a:pt x="190" y="31417"/>
                    </a:moveTo>
                    <a:lnTo>
                      <a:pt x="4678" y="0"/>
                    </a:lnTo>
                    <a:lnTo>
                      <a:pt x="41840" y="5326"/>
                    </a:lnTo>
                    <a:lnTo>
                      <a:pt x="37352" y="36684"/>
                    </a:lnTo>
                    <a:cubicBezTo>
                      <a:pt x="35901" y="46960"/>
                      <a:pt x="26395" y="54114"/>
                      <a:pt x="16119" y="52663"/>
                    </a:cubicBezTo>
                    <a:cubicBezTo>
                      <a:pt x="16116" y="52663"/>
                      <a:pt x="16112" y="52662"/>
                      <a:pt x="16108" y="52662"/>
                    </a:cubicBezTo>
                    <a:lnTo>
                      <a:pt x="16108" y="52662"/>
                    </a:lnTo>
                    <a:cubicBezTo>
                      <a:pt x="5852" y="51181"/>
                      <a:pt x="-1270" y="41677"/>
                      <a:pt x="190" y="314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5" name="Полилиния: фигура 504">
                <a:extLst>
                  <a:ext uri="{FF2B5EF4-FFF2-40B4-BE49-F238E27FC236}">
                    <a16:creationId xmlns:a16="http://schemas.microsoft.com/office/drawing/2014/main" id="{7B74EB39-E8E0-9F66-98E4-7CFD3C7EF81B}"/>
                  </a:ext>
                </a:extLst>
              </p:cNvPr>
              <p:cNvSpPr/>
              <p:nvPr/>
            </p:nvSpPr>
            <p:spPr>
              <a:xfrm>
                <a:off x="5670585" y="4474970"/>
                <a:ext cx="52765" cy="52787"/>
              </a:xfrm>
              <a:custGeom>
                <a:avLst/>
                <a:gdLst>
                  <a:gd name="connsiteX0" fmla="*/ 48604 w 52765"/>
                  <a:gd name="connsiteY0" fmla="*/ 12140 h 52787"/>
                  <a:gd name="connsiteX1" fmla="*/ 12140 w 52765"/>
                  <a:gd name="connsiteY1" fmla="*/ 4184 h 52787"/>
                  <a:gd name="connsiteX2" fmla="*/ 4184 w 52765"/>
                  <a:gd name="connsiteY2" fmla="*/ 40648 h 52787"/>
                  <a:gd name="connsiteX3" fmla="*/ 40585 w 52765"/>
                  <a:gd name="connsiteY3" fmla="*/ 48644 h 52787"/>
                  <a:gd name="connsiteX4" fmla="*/ 48604 w 52765"/>
                  <a:gd name="connsiteY4" fmla="*/ 12140 h 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65" h="52787">
                    <a:moveTo>
                      <a:pt x="48604" y="12140"/>
                    </a:moveTo>
                    <a:cubicBezTo>
                      <a:pt x="40732" y="-126"/>
                      <a:pt x="24407" y="-3688"/>
                      <a:pt x="12140" y="4184"/>
                    </a:cubicBezTo>
                    <a:cubicBezTo>
                      <a:pt x="-126" y="12056"/>
                      <a:pt x="-3689" y="28381"/>
                      <a:pt x="4184" y="40648"/>
                    </a:cubicBezTo>
                    <a:cubicBezTo>
                      <a:pt x="12040" y="52890"/>
                      <a:pt x="28321" y="56466"/>
                      <a:pt x="40585" y="48644"/>
                    </a:cubicBezTo>
                    <a:cubicBezTo>
                      <a:pt x="52869" y="40770"/>
                      <a:pt x="56457" y="24437"/>
                      <a:pt x="48604" y="121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6" name="Полилиния: фигура 505">
                <a:extLst>
                  <a:ext uri="{FF2B5EF4-FFF2-40B4-BE49-F238E27FC236}">
                    <a16:creationId xmlns:a16="http://schemas.microsoft.com/office/drawing/2014/main" id="{56277152-59EF-AEAC-85AA-ABDA48C789A4}"/>
                  </a:ext>
                </a:extLst>
              </p:cNvPr>
              <p:cNvSpPr/>
              <p:nvPr/>
            </p:nvSpPr>
            <p:spPr>
              <a:xfrm>
                <a:off x="5558452" y="4472568"/>
                <a:ext cx="99398" cy="133389"/>
              </a:xfrm>
              <a:custGeom>
                <a:avLst/>
                <a:gdLst>
                  <a:gd name="connsiteX0" fmla="*/ 0 w 99398"/>
                  <a:gd name="connsiteY0" fmla="*/ 117531 h 133389"/>
                  <a:gd name="connsiteX1" fmla="*/ 74205 w 99398"/>
                  <a:gd name="connsiteY1" fmla="*/ 0 h 133389"/>
                  <a:gd name="connsiteX2" fmla="*/ 99399 w 99398"/>
                  <a:gd name="connsiteY2" fmla="*/ 15798 h 133389"/>
                  <a:gd name="connsiteX3" fmla="*/ 25254 w 99398"/>
                  <a:gd name="connsiteY3" fmla="*/ 133390 h 133389"/>
                  <a:gd name="connsiteX4" fmla="*/ 0 w 99398"/>
                  <a:gd name="connsiteY4" fmla="*/ 117531 h 133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98" h="133389">
                    <a:moveTo>
                      <a:pt x="0" y="117531"/>
                    </a:moveTo>
                    <a:lnTo>
                      <a:pt x="74205" y="0"/>
                    </a:lnTo>
                    <a:lnTo>
                      <a:pt x="99399" y="15798"/>
                    </a:lnTo>
                    <a:lnTo>
                      <a:pt x="25254" y="133390"/>
                    </a:lnTo>
                    <a:lnTo>
                      <a:pt x="0" y="117531"/>
                    </a:ln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7" name="Полилиния: фигура 506">
                <a:extLst>
                  <a:ext uri="{FF2B5EF4-FFF2-40B4-BE49-F238E27FC236}">
                    <a16:creationId xmlns:a16="http://schemas.microsoft.com/office/drawing/2014/main" id="{A868C073-6574-4C75-D693-EC87C409D987}"/>
                  </a:ext>
                </a:extLst>
              </p:cNvPr>
              <p:cNvSpPr/>
              <p:nvPr/>
            </p:nvSpPr>
            <p:spPr>
              <a:xfrm>
                <a:off x="5543823" y="4560657"/>
                <a:ext cx="62083" cy="66875"/>
              </a:xfrm>
              <a:custGeom>
                <a:avLst/>
                <a:gdLst>
                  <a:gd name="connsiteX0" fmla="*/ 3438 w 62083"/>
                  <a:gd name="connsiteY0" fmla="*/ 32315 h 66875"/>
                  <a:gd name="connsiteX1" fmla="*/ 23725 w 62083"/>
                  <a:gd name="connsiteY1" fmla="*/ 0 h 66875"/>
                  <a:gd name="connsiteX2" fmla="*/ 62084 w 62083"/>
                  <a:gd name="connsiteY2" fmla="*/ 23937 h 66875"/>
                  <a:gd name="connsiteX3" fmla="*/ 41737 w 62083"/>
                  <a:gd name="connsiteY3" fmla="*/ 56312 h 66875"/>
                  <a:gd name="connsiteX4" fmla="*/ 10559 w 62083"/>
                  <a:gd name="connsiteY4" fmla="*/ 63433 h 66875"/>
                  <a:gd name="connsiteX5" fmla="*/ 10559 w 62083"/>
                  <a:gd name="connsiteY5" fmla="*/ 63433 h 66875"/>
                  <a:gd name="connsiteX6" fmla="*/ 3438 w 62083"/>
                  <a:gd name="connsiteY6" fmla="*/ 32315 h 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083" h="66875">
                    <a:moveTo>
                      <a:pt x="3438" y="32315"/>
                    </a:moveTo>
                    <a:lnTo>
                      <a:pt x="23725" y="0"/>
                    </a:lnTo>
                    <a:lnTo>
                      <a:pt x="62084" y="23937"/>
                    </a:lnTo>
                    <a:lnTo>
                      <a:pt x="41737" y="56312"/>
                    </a:lnTo>
                    <a:cubicBezTo>
                      <a:pt x="35071" y="66856"/>
                      <a:pt x="21142" y="70038"/>
                      <a:pt x="10559" y="63433"/>
                    </a:cubicBezTo>
                    <a:lnTo>
                      <a:pt x="10559" y="63433"/>
                    </a:lnTo>
                    <a:cubicBezTo>
                      <a:pt x="23" y="56790"/>
                      <a:pt x="-3161" y="42879"/>
                      <a:pt x="3438" y="323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8" name="Полилиния: фигура 507">
                <a:extLst>
                  <a:ext uri="{FF2B5EF4-FFF2-40B4-BE49-F238E27FC236}">
                    <a16:creationId xmlns:a16="http://schemas.microsoft.com/office/drawing/2014/main" id="{AA95E773-4D65-8720-8958-973741607DDF}"/>
                  </a:ext>
                </a:extLst>
              </p:cNvPr>
              <p:cNvSpPr/>
              <p:nvPr/>
            </p:nvSpPr>
            <p:spPr>
              <a:xfrm>
                <a:off x="5608973" y="4457595"/>
                <a:ext cx="63568" cy="63561"/>
              </a:xfrm>
              <a:custGeom>
                <a:avLst/>
                <a:gdLst>
                  <a:gd name="connsiteX0" fmla="*/ 63240 w 63568"/>
                  <a:gd name="connsiteY0" fmla="*/ 27301 h 63561"/>
                  <a:gd name="connsiteX1" fmla="*/ 27300 w 63568"/>
                  <a:gd name="connsiteY1" fmla="*/ 321 h 63561"/>
                  <a:gd name="connsiteX2" fmla="*/ 321 w 63568"/>
                  <a:gd name="connsiteY2" fmla="*/ 36261 h 63561"/>
                  <a:gd name="connsiteX3" fmla="*/ 36261 w 63568"/>
                  <a:gd name="connsiteY3" fmla="*/ 63240 h 63561"/>
                  <a:gd name="connsiteX4" fmla="*/ 36490 w 63568"/>
                  <a:gd name="connsiteY4" fmla="*/ 63206 h 63561"/>
                  <a:gd name="connsiteX5" fmla="*/ 63240 w 63568"/>
                  <a:gd name="connsiteY5" fmla="*/ 27301 h 63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568" h="63561">
                    <a:moveTo>
                      <a:pt x="63240" y="27301"/>
                    </a:moveTo>
                    <a:cubicBezTo>
                      <a:pt x="60765" y="9926"/>
                      <a:pt x="44675" y="-2153"/>
                      <a:pt x="27300" y="321"/>
                    </a:cubicBezTo>
                    <a:cubicBezTo>
                      <a:pt x="9926" y="2796"/>
                      <a:pt x="-2153" y="18886"/>
                      <a:pt x="321" y="36261"/>
                    </a:cubicBezTo>
                    <a:cubicBezTo>
                      <a:pt x="2796" y="53635"/>
                      <a:pt x="18886" y="65714"/>
                      <a:pt x="36261" y="63240"/>
                    </a:cubicBezTo>
                    <a:cubicBezTo>
                      <a:pt x="36337" y="63229"/>
                      <a:pt x="36414" y="63218"/>
                      <a:pt x="36490" y="63206"/>
                    </a:cubicBezTo>
                    <a:cubicBezTo>
                      <a:pt x="53775" y="60649"/>
                      <a:pt x="65736" y="44594"/>
                      <a:pt x="63240" y="273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9" name="Полилиния: фигура 508">
                <a:extLst>
                  <a:ext uri="{FF2B5EF4-FFF2-40B4-BE49-F238E27FC236}">
                    <a16:creationId xmlns:a16="http://schemas.microsoft.com/office/drawing/2014/main" id="{F86D080D-0806-7255-2DB4-4756015C62EC}"/>
                  </a:ext>
                </a:extLst>
              </p:cNvPr>
              <p:cNvSpPr/>
              <p:nvPr/>
            </p:nvSpPr>
            <p:spPr>
              <a:xfrm rot="-1966200">
                <a:off x="5348062" y="3928658"/>
                <a:ext cx="242243" cy="242243"/>
              </a:xfrm>
              <a:custGeom>
                <a:avLst/>
                <a:gdLst>
                  <a:gd name="connsiteX0" fmla="*/ 242244 w 242243"/>
                  <a:gd name="connsiteY0" fmla="*/ 121122 h 242243"/>
                  <a:gd name="connsiteX1" fmla="*/ 121122 w 242243"/>
                  <a:gd name="connsiteY1" fmla="*/ 242244 h 242243"/>
                  <a:gd name="connsiteX2" fmla="*/ 0 w 242243"/>
                  <a:gd name="connsiteY2" fmla="*/ 121122 h 242243"/>
                  <a:gd name="connsiteX3" fmla="*/ 121122 w 242243"/>
                  <a:gd name="connsiteY3" fmla="*/ 0 h 242243"/>
                  <a:gd name="connsiteX4" fmla="*/ 242244 w 242243"/>
                  <a:gd name="connsiteY4" fmla="*/ 121122 h 24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243" h="242243">
                    <a:moveTo>
                      <a:pt x="242244" y="121122"/>
                    </a:moveTo>
                    <a:cubicBezTo>
                      <a:pt x="242244" y="188016"/>
                      <a:pt x="188016" y="242244"/>
                      <a:pt x="121122" y="242244"/>
                    </a:cubicBezTo>
                    <a:cubicBezTo>
                      <a:pt x="54228" y="242244"/>
                      <a:pt x="0" y="188015"/>
                      <a:pt x="0" y="121122"/>
                    </a:cubicBezTo>
                    <a:cubicBezTo>
                      <a:pt x="0" y="54228"/>
                      <a:pt x="54228" y="0"/>
                      <a:pt x="121122" y="0"/>
                    </a:cubicBezTo>
                    <a:cubicBezTo>
                      <a:pt x="188016" y="0"/>
                      <a:pt x="242244" y="54228"/>
                      <a:pt x="242244" y="121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0" name="Полилиния: фигура 509">
                <a:extLst>
                  <a:ext uri="{FF2B5EF4-FFF2-40B4-BE49-F238E27FC236}">
                    <a16:creationId xmlns:a16="http://schemas.microsoft.com/office/drawing/2014/main" id="{630F1021-2BA3-40C9-58E6-B7B9819644AF}"/>
                  </a:ext>
                </a:extLst>
              </p:cNvPr>
              <p:cNvSpPr/>
              <p:nvPr/>
            </p:nvSpPr>
            <p:spPr>
              <a:xfrm rot="-3921600">
                <a:off x="5410527" y="3991118"/>
                <a:ext cx="117411" cy="117411"/>
              </a:xfrm>
              <a:custGeom>
                <a:avLst/>
                <a:gdLst>
                  <a:gd name="connsiteX0" fmla="*/ 117412 w 117411"/>
                  <a:gd name="connsiteY0" fmla="*/ 58706 h 117411"/>
                  <a:gd name="connsiteX1" fmla="*/ 58706 w 117411"/>
                  <a:gd name="connsiteY1" fmla="*/ 117412 h 117411"/>
                  <a:gd name="connsiteX2" fmla="*/ 0 w 117411"/>
                  <a:gd name="connsiteY2" fmla="*/ 58706 h 117411"/>
                  <a:gd name="connsiteX3" fmla="*/ 58706 w 117411"/>
                  <a:gd name="connsiteY3" fmla="*/ 0 h 117411"/>
                  <a:gd name="connsiteX4" fmla="*/ 117412 w 117411"/>
                  <a:gd name="connsiteY4" fmla="*/ 58706 h 117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11" h="117411">
                    <a:moveTo>
                      <a:pt x="117412" y="58706"/>
                    </a:moveTo>
                    <a:cubicBezTo>
                      <a:pt x="117412" y="91128"/>
                      <a:pt x="91128" y="117412"/>
                      <a:pt x="58706" y="117412"/>
                    </a:cubicBezTo>
                    <a:cubicBezTo>
                      <a:pt x="26284" y="117412"/>
                      <a:pt x="0" y="91128"/>
                      <a:pt x="0" y="58706"/>
                    </a:cubicBezTo>
                    <a:cubicBezTo>
                      <a:pt x="0" y="26283"/>
                      <a:pt x="26284" y="0"/>
                      <a:pt x="58706" y="0"/>
                    </a:cubicBezTo>
                    <a:cubicBezTo>
                      <a:pt x="91128" y="0"/>
                      <a:pt x="117412" y="26283"/>
                      <a:pt x="117412" y="58706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1" name="Полилиния: фигура 510">
                <a:extLst>
                  <a:ext uri="{FF2B5EF4-FFF2-40B4-BE49-F238E27FC236}">
                    <a16:creationId xmlns:a16="http://schemas.microsoft.com/office/drawing/2014/main" id="{E7EBCFBA-8B0F-1FA5-EB97-C28CA3C25CAC}"/>
                  </a:ext>
                </a:extLst>
              </p:cNvPr>
              <p:cNvSpPr/>
              <p:nvPr/>
            </p:nvSpPr>
            <p:spPr>
              <a:xfrm>
                <a:off x="5029082" y="3420651"/>
                <a:ext cx="389098" cy="389098"/>
              </a:xfrm>
              <a:custGeom>
                <a:avLst/>
                <a:gdLst>
                  <a:gd name="connsiteX0" fmla="*/ 389098 w 389098"/>
                  <a:gd name="connsiteY0" fmla="*/ 194549 h 389098"/>
                  <a:gd name="connsiteX1" fmla="*/ 194549 w 389098"/>
                  <a:gd name="connsiteY1" fmla="*/ 389098 h 389098"/>
                  <a:gd name="connsiteX2" fmla="*/ 0 w 389098"/>
                  <a:gd name="connsiteY2" fmla="*/ 194549 h 389098"/>
                  <a:gd name="connsiteX3" fmla="*/ 194549 w 389098"/>
                  <a:gd name="connsiteY3" fmla="*/ 0 h 389098"/>
                  <a:gd name="connsiteX4" fmla="*/ 389098 w 389098"/>
                  <a:gd name="connsiteY4" fmla="*/ 194549 h 38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098" h="389098">
                    <a:moveTo>
                      <a:pt x="389098" y="194549"/>
                    </a:moveTo>
                    <a:cubicBezTo>
                      <a:pt x="389098" y="301995"/>
                      <a:pt x="301995" y="389098"/>
                      <a:pt x="194549" y="389098"/>
                    </a:cubicBezTo>
                    <a:cubicBezTo>
                      <a:pt x="87103" y="389098"/>
                      <a:pt x="0" y="301995"/>
                      <a:pt x="0" y="194549"/>
                    </a:cubicBezTo>
                    <a:cubicBezTo>
                      <a:pt x="0" y="87102"/>
                      <a:pt x="87103" y="0"/>
                      <a:pt x="194549" y="0"/>
                    </a:cubicBezTo>
                    <a:cubicBezTo>
                      <a:pt x="301995" y="0"/>
                      <a:pt x="389098" y="87102"/>
                      <a:pt x="389098" y="194549"/>
                    </a:cubicBezTo>
                    <a:close/>
                  </a:path>
                </a:pathLst>
              </a:custGeom>
              <a:solidFill>
                <a:srgbClr val="1D1D23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2" name="Полилиния: фигура 511">
                <a:extLst>
                  <a:ext uri="{FF2B5EF4-FFF2-40B4-BE49-F238E27FC236}">
                    <a16:creationId xmlns:a16="http://schemas.microsoft.com/office/drawing/2014/main" id="{9B20844D-9D9B-A64F-5652-84E8B6BB6716}"/>
                  </a:ext>
                </a:extLst>
              </p:cNvPr>
              <p:cNvSpPr/>
              <p:nvPr/>
            </p:nvSpPr>
            <p:spPr>
              <a:xfrm>
                <a:off x="4867566" y="3166848"/>
                <a:ext cx="711903" cy="577911"/>
              </a:xfrm>
              <a:custGeom>
                <a:avLst/>
                <a:gdLst>
                  <a:gd name="connsiteX0" fmla="*/ 634214 w 711903"/>
                  <a:gd name="connsiteY0" fmla="*/ 577912 h 577911"/>
                  <a:gd name="connsiteX1" fmla="*/ 577898 w 711903"/>
                  <a:gd name="connsiteY1" fmla="*/ 77689 h 577911"/>
                  <a:gd name="connsiteX2" fmla="*/ 77676 w 711903"/>
                  <a:gd name="connsiteY2" fmla="*/ 134005 h 577911"/>
                  <a:gd name="connsiteX3" fmla="*/ 77676 w 711903"/>
                  <a:gd name="connsiteY3" fmla="*/ 577912 h 57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903" h="577911">
                    <a:moveTo>
                      <a:pt x="634214" y="577912"/>
                    </a:moveTo>
                    <a:cubicBezTo>
                      <a:pt x="756796" y="424228"/>
                      <a:pt x="731582" y="200271"/>
                      <a:pt x="577898" y="77689"/>
                    </a:cubicBezTo>
                    <a:cubicBezTo>
                      <a:pt x="424214" y="-44892"/>
                      <a:pt x="200257" y="-19678"/>
                      <a:pt x="77676" y="134005"/>
                    </a:cubicBezTo>
                    <a:cubicBezTo>
                      <a:pt x="-25892" y="263852"/>
                      <a:pt x="-25892" y="448066"/>
                      <a:pt x="77676" y="5779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3" name="Полилиния: фигура 512">
                <a:extLst>
                  <a:ext uri="{FF2B5EF4-FFF2-40B4-BE49-F238E27FC236}">
                    <a16:creationId xmlns:a16="http://schemas.microsoft.com/office/drawing/2014/main" id="{13BA9E7F-0B9E-95D9-AB78-2272B503BF01}"/>
                  </a:ext>
                </a:extLst>
              </p:cNvPr>
              <p:cNvSpPr/>
              <p:nvPr/>
            </p:nvSpPr>
            <p:spPr>
              <a:xfrm>
                <a:off x="4947995" y="3388456"/>
                <a:ext cx="542295" cy="255409"/>
              </a:xfrm>
              <a:custGeom>
                <a:avLst/>
                <a:gdLst>
                  <a:gd name="connsiteX0" fmla="*/ 493344 w 542295"/>
                  <a:gd name="connsiteY0" fmla="*/ 0 h 255409"/>
                  <a:gd name="connsiteX1" fmla="*/ 542296 w 542295"/>
                  <a:gd name="connsiteY1" fmla="*/ 0 h 255409"/>
                  <a:gd name="connsiteX2" fmla="*/ 542296 w 542295"/>
                  <a:gd name="connsiteY2" fmla="*/ 255409 h 255409"/>
                  <a:gd name="connsiteX3" fmla="*/ 493344 w 542295"/>
                  <a:gd name="connsiteY3" fmla="*/ 255409 h 255409"/>
                  <a:gd name="connsiteX4" fmla="*/ 48951 w 542295"/>
                  <a:gd name="connsiteY4" fmla="*/ 255409 h 255409"/>
                  <a:gd name="connsiteX5" fmla="*/ 0 w 542295"/>
                  <a:gd name="connsiteY5" fmla="*/ 255409 h 255409"/>
                  <a:gd name="connsiteX6" fmla="*/ 0 w 542295"/>
                  <a:gd name="connsiteY6" fmla="*/ 0 h 255409"/>
                  <a:gd name="connsiteX7" fmla="*/ 48951 w 542295"/>
                  <a:gd name="connsiteY7" fmla="*/ 0 h 2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2295" h="255409">
                    <a:moveTo>
                      <a:pt x="493344" y="0"/>
                    </a:moveTo>
                    <a:cubicBezTo>
                      <a:pt x="520379" y="0"/>
                      <a:pt x="542296" y="0"/>
                      <a:pt x="542296" y="0"/>
                    </a:cubicBezTo>
                    <a:lnTo>
                      <a:pt x="542296" y="255409"/>
                    </a:lnTo>
                    <a:cubicBezTo>
                      <a:pt x="542296" y="255409"/>
                      <a:pt x="520379" y="255409"/>
                      <a:pt x="493344" y="255409"/>
                    </a:cubicBezTo>
                    <a:lnTo>
                      <a:pt x="48951" y="255409"/>
                    </a:lnTo>
                    <a:cubicBezTo>
                      <a:pt x="21916" y="255409"/>
                      <a:pt x="0" y="255409"/>
                      <a:pt x="0" y="255409"/>
                    </a:cubicBezTo>
                    <a:lnTo>
                      <a:pt x="0" y="0"/>
                    </a:lnTo>
                    <a:cubicBezTo>
                      <a:pt x="0" y="0"/>
                      <a:pt x="21916" y="0"/>
                      <a:pt x="48951" y="0"/>
                    </a:cubicBezTo>
                    <a:close/>
                  </a:path>
                </a:pathLst>
              </a:custGeom>
              <a:solidFill>
                <a:srgbClr val="1D1D23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4" name="Полилиния: фигура 513">
                <a:extLst>
                  <a:ext uri="{FF2B5EF4-FFF2-40B4-BE49-F238E27FC236}">
                    <a16:creationId xmlns:a16="http://schemas.microsoft.com/office/drawing/2014/main" id="{4B9AE8DE-6D98-C238-3704-12098FABC4EF}"/>
                  </a:ext>
                </a:extLst>
              </p:cNvPr>
              <p:cNvSpPr/>
              <p:nvPr/>
            </p:nvSpPr>
            <p:spPr>
              <a:xfrm>
                <a:off x="5006641" y="3448237"/>
                <a:ext cx="161575" cy="57570"/>
              </a:xfrm>
              <a:custGeom>
                <a:avLst/>
                <a:gdLst>
                  <a:gd name="connsiteX0" fmla="*/ 0 w 161575"/>
                  <a:gd name="connsiteY0" fmla="*/ 57571 h 57570"/>
                  <a:gd name="connsiteX1" fmla="*/ 110826 w 161575"/>
                  <a:gd name="connsiteY1" fmla="*/ 5076 h 57570"/>
                  <a:gd name="connsiteX2" fmla="*/ 161576 w 161575"/>
                  <a:gd name="connsiteY2" fmla="*/ 53082 h 57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575" h="57570">
                    <a:moveTo>
                      <a:pt x="0" y="57571"/>
                    </a:moveTo>
                    <a:cubicBezTo>
                      <a:pt x="16108" y="12471"/>
                      <a:pt x="65726" y="-11032"/>
                      <a:pt x="110826" y="5076"/>
                    </a:cubicBezTo>
                    <a:cubicBezTo>
                      <a:pt x="133725" y="13254"/>
                      <a:pt x="152138" y="30672"/>
                      <a:pt x="161576" y="53082"/>
                    </a:cubicBezTo>
                  </a:path>
                </a:pathLst>
              </a:custGeom>
              <a:noFill/>
              <a:ln w="29909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5" name="Полилиния: фигура 514">
                <a:extLst>
                  <a:ext uri="{FF2B5EF4-FFF2-40B4-BE49-F238E27FC236}">
                    <a16:creationId xmlns:a16="http://schemas.microsoft.com/office/drawing/2014/main" id="{16D3BEA5-D9B0-228F-8D41-C5F88E6269F0}"/>
                  </a:ext>
                </a:extLst>
              </p:cNvPr>
              <p:cNvSpPr/>
              <p:nvPr/>
            </p:nvSpPr>
            <p:spPr>
              <a:xfrm>
                <a:off x="5274677" y="3448237"/>
                <a:ext cx="161575" cy="57570"/>
              </a:xfrm>
              <a:custGeom>
                <a:avLst/>
                <a:gdLst>
                  <a:gd name="connsiteX0" fmla="*/ 0 w 161575"/>
                  <a:gd name="connsiteY0" fmla="*/ 57571 h 57570"/>
                  <a:gd name="connsiteX1" fmla="*/ 110826 w 161575"/>
                  <a:gd name="connsiteY1" fmla="*/ 5076 h 57570"/>
                  <a:gd name="connsiteX2" fmla="*/ 161576 w 161575"/>
                  <a:gd name="connsiteY2" fmla="*/ 53082 h 57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575" h="57570">
                    <a:moveTo>
                      <a:pt x="0" y="57571"/>
                    </a:moveTo>
                    <a:cubicBezTo>
                      <a:pt x="16108" y="12471"/>
                      <a:pt x="65726" y="-11032"/>
                      <a:pt x="110826" y="5076"/>
                    </a:cubicBezTo>
                    <a:cubicBezTo>
                      <a:pt x="133725" y="13254"/>
                      <a:pt x="152138" y="30672"/>
                      <a:pt x="161576" y="53082"/>
                    </a:cubicBezTo>
                  </a:path>
                </a:pathLst>
              </a:custGeom>
              <a:noFill/>
              <a:ln w="29909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6" name="Полилиния: фигура 515">
                <a:extLst>
                  <a:ext uri="{FF2B5EF4-FFF2-40B4-BE49-F238E27FC236}">
                    <a16:creationId xmlns:a16="http://schemas.microsoft.com/office/drawing/2014/main" id="{2ED96204-E197-3893-9AFC-A0E3F94CA166}"/>
                  </a:ext>
                </a:extLst>
              </p:cNvPr>
              <p:cNvSpPr/>
              <p:nvPr/>
            </p:nvSpPr>
            <p:spPr>
              <a:xfrm>
                <a:off x="5176714" y="3564992"/>
                <a:ext cx="97483" cy="42966"/>
              </a:xfrm>
              <a:custGeom>
                <a:avLst/>
                <a:gdLst>
                  <a:gd name="connsiteX0" fmla="*/ 0 w 97483"/>
                  <a:gd name="connsiteY0" fmla="*/ 0 h 42966"/>
                  <a:gd name="connsiteX1" fmla="*/ 54912 w 97483"/>
                  <a:gd name="connsiteY1" fmla="*/ 42572 h 42966"/>
                  <a:gd name="connsiteX2" fmla="*/ 97484 w 97483"/>
                  <a:gd name="connsiteY2" fmla="*/ 0 h 4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483" h="42966">
                    <a:moveTo>
                      <a:pt x="0" y="0"/>
                    </a:moveTo>
                    <a:cubicBezTo>
                      <a:pt x="3408" y="26919"/>
                      <a:pt x="27993" y="45980"/>
                      <a:pt x="54912" y="42572"/>
                    </a:cubicBezTo>
                    <a:cubicBezTo>
                      <a:pt x="77154" y="39756"/>
                      <a:pt x="94668" y="22242"/>
                      <a:pt x="974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7" name="Полилиния: фигура 516">
                <a:extLst>
                  <a:ext uri="{FF2B5EF4-FFF2-40B4-BE49-F238E27FC236}">
                    <a16:creationId xmlns:a16="http://schemas.microsoft.com/office/drawing/2014/main" id="{BCF61FD8-B4A6-65DD-CDDF-5B60CAE4646B}"/>
                  </a:ext>
                </a:extLst>
              </p:cNvPr>
              <p:cNvSpPr/>
              <p:nvPr/>
            </p:nvSpPr>
            <p:spPr>
              <a:xfrm>
                <a:off x="5646959" y="3426037"/>
                <a:ext cx="74504" cy="159181"/>
              </a:xfrm>
              <a:custGeom>
                <a:avLst/>
                <a:gdLst>
                  <a:gd name="connsiteX0" fmla="*/ 37222 w 74504"/>
                  <a:gd name="connsiteY0" fmla="*/ 159182 h 159181"/>
                  <a:gd name="connsiteX1" fmla="*/ 37222 w 74504"/>
                  <a:gd name="connsiteY1" fmla="*/ 159182 h 159181"/>
                  <a:gd name="connsiteX2" fmla="*/ 0 w 74504"/>
                  <a:gd name="connsiteY2" fmla="*/ 121960 h 159181"/>
                  <a:gd name="connsiteX3" fmla="*/ 0 w 74504"/>
                  <a:gd name="connsiteY3" fmla="*/ 37282 h 159181"/>
                  <a:gd name="connsiteX4" fmla="*/ 37162 w 74504"/>
                  <a:gd name="connsiteY4" fmla="*/ 0 h 159181"/>
                  <a:gd name="connsiteX5" fmla="*/ 37222 w 74504"/>
                  <a:gd name="connsiteY5" fmla="*/ 0 h 159181"/>
                  <a:gd name="connsiteX6" fmla="*/ 37222 w 74504"/>
                  <a:gd name="connsiteY6" fmla="*/ 0 h 159181"/>
                  <a:gd name="connsiteX7" fmla="*/ 74504 w 74504"/>
                  <a:gd name="connsiteY7" fmla="*/ 37162 h 159181"/>
                  <a:gd name="connsiteX8" fmla="*/ 74504 w 74504"/>
                  <a:gd name="connsiteY8" fmla="*/ 37222 h 159181"/>
                  <a:gd name="connsiteX9" fmla="*/ 74504 w 74504"/>
                  <a:gd name="connsiteY9" fmla="*/ 121900 h 159181"/>
                  <a:gd name="connsiteX10" fmla="*/ 37342 w 74504"/>
                  <a:gd name="connsiteY10" fmla="*/ 159182 h 159181"/>
                  <a:gd name="connsiteX11" fmla="*/ 37222 w 74504"/>
                  <a:gd name="connsiteY11" fmla="*/ 159182 h 15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504" h="159181">
                    <a:moveTo>
                      <a:pt x="37222" y="159182"/>
                    </a:moveTo>
                    <a:lnTo>
                      <a:pt x="37222" y="159182"/>
                    </a:lnTo>
                    <a:cubicBezTo>
                      <a:pt x="16665" y="159182"/>
                      <a:pt x="0" y="142517"/>
                      <a:pt x="0" y="121960"/>
                    </a:cubicBezTo>
                    <a:lnTo>
                      <a:pt x="0" y="37282"/>
                    </a:lnTo>
                    <a:cubicBezTo>
                      <a:pt x="-33" y="16725"/>
                      <a:pt x="16605" y="33"/>
                      <a:pt x="37162" y="0"/>
                    </a:cubicBezTo>
                    <a:cubicBezTo>
                      <a:pt x="37182" y="0"/>
                      <a:pt x="37202" y="0"/>
                      <a:pt x="37222" y="0"/>
                    </a:cubicBezTo>
                    <a:lnTo>
                      <a:pt x="37222" y="0"/>
                    </a:lnTo>
                    <a:cubicBezTo>
                      <a:pt x="57780" y="-33"/>
                      <a:pt x="74471" y="16605"/>
                      <a:pt x="74504" y="37162"/>
                    </a:cubicBezTo>
                    <a:cubicBezTo>
                      <a:pt x="74504" y="37182"/>
                      <a:pt x="74504" y="37202"/>
                      <a:pt x="74504" y="37222"/>
                    </a:cubicBezTo>
                    <a:lnTo>
                      <a:pt x="74504" y="121900"/>
                    </a:lnTo>
                    <a:cubicBezTo>
                      <a:pt x="74537" y="142457"/>
                      <a:pt x="57899" y="159149"/>
                      <a:pt x="37342" y="159182"/>
                    </a:cubicBezTo>
                    <a:cubicBezTo>
                      <a:pt x="37302" y="159182"/>
                      <a:pt x="37262" y="159182"/>
                      <a:pt x="37222" y="1591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8" name="Полилиния: фигура 517">
                <a:extLst>
                  <a:ext uri="{FF2B5EF4-FFF2-40B4-BE49-F238E27FC236}">
                    <a16:creationId xmlns:a16="http://schemas.microsoft.com/office/drawing/2014/main" id="{256F8BBE-D44B-A2C4-3233-5AFE1652298D}"/>
                  </a:ext>
                </a:extLst>
              </p:cNvPr>
              <p:cNvSpPr/>
              <p:nvPr/>
            </p:nvSpPr>
            <p:spPr>
              <a:xfrm>
                <a:off x="4715625" y="3426037"/>
                <a:ext cx="74504" cy="159181"/>
              </a:xfrm>
              <a:custGeom>
                <a:avLst/>
                <a:gdLst>
                  <a:gd name="connsiteX0" fmla="*/ 37282 w 74504"/>
                  <a:gd name="connsiteY0" fmla="*/ 159182 h 159181"/>
                  <a:gd name="connsiteX1" fmla="*/ 37282 w 74504"/>
                  <a:gd name="connsiteY1" fmla="*/ 159182 h 159181"/>
                  <a:gd name="connsiteX2" fmla="*/ 0 w 74504"/>
                  <a:gd name="connsiteY2" fmla="*/ 122020 h 159181"/>
                  <a:gd name="connsiteX3" fmla="*/ 0 w 74504"/>
                  <a:gd name="connsiteY3" fmla="*/ 121960 h 159181"/>
                  <a:gd name="connsiteX4" fmla="*/ 0 w 74504"/>
                  <a:gd name="connsiteY4" fmla="*/ 37282 h 159181"/>
                  <a:gd name="connsiteX5" fmla="*/ 37162 w 74504"/>
                  <a:gd name="connsiteY5" fmla="*/ 0 h 159181"/>
                  <a:gd name="connsiteX6" fmla="*/ 37282 w 74504"/>
                  <a:gd name="connsiteY6" fmla="*/ 0 h 159181"/>
                  <a:gd name="connsiteX7" fmla="*/ 37282 w 74504"/>
                  <a:gd name="connsiteY7" fmla="*/ 0 h 159181"/>
                  <a:gd name="connsiteX8" fmla="*/ 74504 w 74504"/>
                  <a:gd name="connsiteY8" fmla="*/ 37222 h 159181"/>
                  <a:gd name="connsiteX9" fmla="*/ 74504 w 74504"/>
                  <a:gd name="connsiteY9" fmla="*/ 121900 h 159181"/>
                  <a:gd name="connsiteX10" fmla="*/ 37342 w 74504"/>
                  <a:gd name="connsiteY10" fmla="*/ 159182 h 159181"/>
                  <a:gd name="connsiteX11" fmla="*/ 37282 w 74504"/>
                  <a:gd name="connsiteY11" fmla="*/ 159182 h 15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504" h="159181">
                    <a:moveTo>
                      <a:pt x="37282" y="159182"/>
                    </a:moveTo>
                    <a:lnTo>
                      <a:pt x="37282" y="159182"/>
                    </a:lnTo>
                    <a:cubicBezTo>
                      <a:pt x="16725" y="159215"/>
                      <a:pt x="33" y="142577"/>
                      <a:pt x="0" y="122020"/>
                    </a:cubicBezTo>
                    <a:cubicBezTo>
                      <a:pt x="0" y="122000"/>
                      <a:pt x="0" y="121980"/>
                      <a:pt x="0" y="121960"/>
                    </a:cubicBezTo>
                    <a:lnTo>
                      <a:pt x="0" y="37282"/>
                    </a:lnTo>
                    <a:cubicBezTo>
                      <a:pt x="-33" y="16725"/>
                      <a:pt x="16605" y="33"/>
                      <a:pt x="37162" y="0"/>
                    </a:cubicBezTo>
                    <a:cubicBezTo>
                      <a:pt x="37202" y="0"/>
                      <a:pt x="37242" y="0"/>
                      <a:pt x="37282" y="0"/>
                    </a:cubicBezTo>
                    <a:lnTo>
                      <a:pt x="37282" y="0"/>
                    </a:lnTo>
                    <a:cubicBezTo>
                      <a:pt x="57839" y="0"/>
                      <a:pt x="74504" y="16665"/>
                      <a:pt x="74504" y="37222"/>
                    </a:cubicBezTo>
                    <a:lnTo>
                      <a:pt x="74504" y="121900"/>
                    </a:lnTo>
                    <a:cubicBezTo>
                      <a:pt x="74537" y="142457"/>
                      <a:pt x="57899" y="159149"/>
                      <a:pt x="37342" y="159182"/>
                    </a:cubicBezTo>
                    <a:cubicBezTo>
                      <a:pt x="37322" y="159182"/>
                      <a:pt x="37302" y="159182"/>
                      <a:pt x="37282" y="1591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19" name="Полилиния: фигура 518">
                <a:extLst>
                  <a:ext uri="{FF2B5EF4-FFF2-40B4-BE49-F238E27FC236}">
                    <a16:creationId xmlns:a16="http://schemas.microsoft.com/office/drawing/2014/main" id="{071009BB-DB60-85D1-2D8F-7A9588F7A125}"/>
                  </a:ext>
                </a:extLst>
              </p:cNvPr>
              <p:cNvSpPr/>
              <p:nvPr/>
            </p:nvSpPr>
            <p:spPr>
              <a:xfrm>
                <a:off x="4821846" y="3203122"/>
                <a:ext cx="50387" cy="226325"/>
              </a:xfrm>
              <a:custGeom>
                <a:avLst/>
                <a:gdLst>
                  <a:gd name="connsiteX0" fmla="*/ 50388 w 50387"/>
                  <a:gd name="connsiteY0" fmla="*/ 0 h 226325"/>
                  <a:gd name="connsiteX1" fmla="*/ 0 w 50387"/>
                  <a:gd name="connsiteY1" fmla="*/ 164807 h 226325"/>
                  <a:gd name="connsiteX2" fmla="*/ 0 w 50387"/>
                  <a:gd name="connsiteY2" fmla="*/ 226326 h 22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387" h="226325">
                    <a:moveTo>
                      <a:pt x="50388" y="0"/>
                    </a:moveTo>
                    <a:cubicBezTo>
                      <a:pt x="17463" y="48649"/>
                      <a:pt x="-91" y="106064"/>
                      <a:pt x="0" y="164807"/>
                    </a:cubicBezTo>
                    <a:lnTo>
                      <a:pt x="0" y="226326"/>
                    </a:lnTo>
                  </a:path>
                </a:pathLst>
              </a:custGeom>
              <a:noFill/>
              <a:ln w="83744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0" name="Полилиния: фигура 519">
                <a:extLst>
                  <a:ext uri="{FF2B5EF4-FFF2-40B4-BE49-F238E27FC236}">
                    <a16:creationId xmlns:a16="http://schemas.microsoft.com/office/drawing/2014/main" id="{BF1F006A-7918-1B9A-93DB-BFE85901C8D0}"/>
                  </a:ext>
                </a:extLst>
              </p:cNvPr>
              <p:cNvSpPr/>
              <p:nvPr/>
            </p:nvSpPr>
            <p:spPr>
              <a:xfrm>
                <a:off x="4872234" y="3072964"/>
                <a:ext cx="706623" cy="130397"/>
              </a:xfrm>
              <a:custGeom>
                <a:avLst/>
                <a:gdLst>
                  <a:gd name="connsiteX0" fmla="*/ 706624 w 706623"/>
                  <a:gd name="connsiteY0" fmla="*/ 130398 h 130397"/>
                  <a:gd name="connsiteX1" fmla="*/ 461987 w 706623"/>
                  <a:gd name="connsiteY1" fmla="*/ 0 h 130397"/>
                  <a:gd name="connsiteX2" fmla="*/ 244458 w 706623"/>
                  <a:gd name="connsiteY2" fmla="*/ 0 h 130397"/>
                  <a:gd name="connsiteX3" fmla="*/ 0 w 706623"/>
                  <a:gd name="connsiteY3" fmla="*/ 129979 h 130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6623" h="130397">
                    <a:moveTo>
                      <a:pt x="706624" y="130398"/>
                    </a:moveTo>
                    <a:cubicBezTo>
                      <a:pt x="651908" y="48875"/>
                      <a:pt x="560169" y="-24"/>
                      <a:pt x="461987" y="0"/>
                    </a:cubicBezTo>
                    <a:lnTo>
                      <a:pt x="244458" y="0"/>
                    </a:lnTo>
                    <a:cubicBezTo>
                      <a:pt x="146416" y="-68"/>
                      <a:pt x="54769" y="48661"/>
                      <a:pt x="0" y="129979"/>
                    </a:cubicBezTo>
                  </a:path>
                </a:pathLst>
              </a:custGeom>
              <a:noFill/>
              <a:ln w="4187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1" name="Полилиния: фигура 520">
                <a:extLst>
                  <a:ext uri="{FF2B5EF4-FFF2-40B4-BE49-F238E27FC236}">
                    <a16:creationId xmlns:a16="http://schemas.microsoft.com/office/drawing/2014/main" id="{03F47F29-EDB4-2E71-B0C9-7953A97DF852}"/>
                  </a:ext>
                </a:extLst>
              </p:cNvPr>
              <p:cNvSpPr/>
              <p:nvPr/>
            </p:nvSpPr>
            <p:spPr>
              <a:xfrm>
                <a:off x="5578858" y="3203362"/>
                <a:ext cx="50148" cy="226086"/>
              </a:xfrm>
              <a:custGeom>
                <a:avLst/>
                <a:gdLst>
                  <a:gd name="connsiteX0" fmla="*/ 50148 w 50148"/>
                  <a:gd name="connsiteY0" fmla="*/ 226086 h 226086"/>
                  <a:gd name="connsiteX1" fmla="*/ 50148 w 50148"/>
                  <a:gd name="connsiteY1" fmla="*/ 164568 h 226086"/>
                  <a:gd name="connsiteX2" fmla="*/ 0 w 50148"/>
                  <a:gd name="connsiteY2" fmla="*/ 0 h 226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148" h="226086">
                    <a:moveTo>
                      <a:pt x="50148" y="226086"/>
                    </a:moveTo>
                    <a:lnTo>
                      <a:pt x="50148" y="164568"/>
                    </a:lnTo>
                    <a:cubicBezTo>
                      <a:pt x="50240" y="105935"/>
                      <a:pt x="32774" y="48618"/>
                      <a:pt x="0" y="0"/>
                    </a:cubicBezTo>
                  </a:path>
                </a:pathLst>
              </a:custGeom>
              <a:noFill/>
              <a:ln w="83744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2" name="Полилиния: фигура 521">
                <a:extLst>
                  <a:ext uri="{FF2B5EF4-FFF2-40B4-BE49-F238E27FC236}">
                    <a16:creationId xmlns:a16="http://schemas.microsoft.com/office/drawing/2014/main" id="{7077562D-CA12-FF74-4650-43EA51699AAF}"/>
                  </a:ext>
                </a:extLst>
              </p:cNvPr>
              <p:cNvSpPr/>
              <p:nvPr/>
            </p:nvSpPr>
            <p:spPr>
              <a:xfrm>
                <a:off x="4749317" y="3363202"/>
                <a:ext cx="154514" cy="277491"/>
              </a:xfrm>
              <a:custGeom>
                <a:avLst/>
                <a:gdLst>
                  <a:gd name="connsiteX0" fmla="*/ 102212 w 154514"/>
                  <a:gd name="connsiteY0" fmla="*/ 0 h 277491"/>
                  <a:gd name="connsiteX1" fmla="*/ 154514 w 154514"/>
                  <a:gd name="connsiteY1" fmla="*/ 0 h 277491"/>
                  <a:gd name="connsiteX2" fmla="*/ 154514 w 154514"/>
                  <a:gd name="connsiteY2" fmla="*/ 277491 h 277491"/>
                  <a:gd name="connsiteX3" fmla="*/ 102212 w 154514"/>
                  <a:gd name="connsiteY3" fmla="*/ 277491 h 277491"/>
                  <a:gd name="connsiteX4" fmla="*/ 52303 w 154514"/>
                  <a:gd name="connsiteY4" fmla="*/ 277491 h 277491"/>
                  <a:gd name="connsiteX5" fmla="*/ 0 w 154514"/>
                  <a:gd name="connsiteY5" fmla="*/ 277491 h 277491"/>
                  <a:gd name="connsiteX6" fmla="*/ 0 w 154514"/>
                  <a:gd name="connsiteY6" fmla="*/ 0 h 277491"/>
                  <a:gd name="connsiteX7" fmla="*/ 52303 w 154514"/>
                  <a:gd name="connsiteY7" fmla="*/ 0 h 277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514" h="277491">
                    <a:moveTo>
                      <a:pt x="102212" y="0"/>
                    </a:moveTo>
                    <a:cubicBezTo>
                      <a:pt x="131097" y="0"/>
                      <a:pt x="154514" y="0"/>
                      <a:pt x="154514" y="0"/>
                    </a:cubicBezTo>
                    <a:lnTo>
                      <a:pt x="154514" y="277491"/>
                    </a:lnTo>
                    <a:cubicBezTo>
                      <a:pt x="154514" y="277491"/>
                      <a:pt x="131097" y="277491"/>
                      <a:pt x="102212" y="277491"/>
                    </a:cubicBezTo>
                    <a:lnTo>
                      <a:pt x="52303" y="277491"/>
                    </a:lnTo>
                    <a:cubicBezTo>
                      <a:pt x="23417" y="277491"/>
                      <a:pt x="0" y="277491"/>
                      <a:pt x="0" y="277491"/>
                    </a:cubicBezTo>
                    <a:lnTo>
                      <a:pt x="0" y="0"/>
                    </a:lnTo>
                    <a:cubicBezTo>
                      <a:pt x="0" y="0"/>
                      <a:pt x="23417" y="0"/>
                      <a:pt x="523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3" name="Полилиния: фигура 522">
                <a:extLst>
                  <a:ext uri="{FF2B5EF4-FFF2-40B4-BE49-F238E27FC236}">
                    <a16:creationId xmlns:a16="http://schemas.microsoft.com/office/drawing/2014/main" id="{6EB35A7E-D4CE-1E1D-AD3B-2CBA78805C56}"/>
                  </a:ext>
                </a:extLst>
              </p:cNvPr>
              <p:cNvSpPr/>
              <p:nvPr/>
            </p:nvSpPr>
            <p:spPr>
              <a:xfrm>
                <a:off x="4818735" y="3363202"/>
                <a:ext cx="15738" cy="277491"/>
              </a:xfrm>
              <a:custGeom>
                <a:avLst/>
                <a:gdLst>
                  <a:gd name="connsiteX0" fmla="*/ 0 w 15738"/>
                  <a:gd name="connsiteY0" fmla="*/ 0 h 277491"/>
                  <a:gd name="connsiteX1" fmla="*/ 15739 w 15738"/>
                  <a:gd name="connsiteY1" fmla="*/ 0 h 277491"/>
                  <a:gd name="connsiteX2" fmla="*/ 15739 w 15738"/>
                  <a:gd name="connsiteY2" fmla="*/ 277491 h 277491"/>
                  <a:gd name="connsiteX3" fmla="*/ 0 w 15738"/>
                  <a:gd name="connsiteY3" fmla="*/ 277491 h 277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38" h="277491">
                    <a:moveTo>
                      <a:pt x="0" y="0"/>
                    </a:moveTo>
                    <a:lnTo>
                      <a:pt x="15739" y="0"/>
                    </a:lnTo>
                    <a:lnTo>
                      <a:pt x="15739" y="277491"/>
                    </a:lnTo>
                    <a:lnTo>
                      <a:pt x="0" y="277491"/>
                    </a:lnTo>
                    <a:close/>
                  </a:path>
                </a:pathLst>
              </a:custGeom>
              <a:solidFill>
                <a:srgbClr val="1D1D23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4" name="Полилиния: фигура 523">
                <a:extLst>
                  <a:ext uri="{FF2B5EF4-FFF2-40B4-BE49-F238E27FC236}">
                    <a16:creationId xmlns:a16="http://schemas.microsoft.com/office/drawing/2014/main" id="{1E7302E5-F119-304C-142B-7E6149B37046}"/>
                  </a:ext>
                </a:extLst>
              </p:cNvPr>
              <p:cNvSpPr/>
              <p:nvPr/>
            </p:nvSpPr>
            <p:spPr>
              <a:xfrm>
                <a:off x="5537567" y="3363202"/>
                <a:ext cx="154514" cy="277491"/>
              </a:xfrm>
              <a:custGeom>
                <a:avLst/>
                <a:gdLst>
                  <a:gd name="connsiteX0" fmla="*/ 102212 w 154514"/>
                  <a:gd name="connsiteY0" fmla="*/ 0 h 277491"/>
                  <a:gd name="connsiteX1" fmla="*/ 154514 w 154514"/>
                  <a:gd name="connsiteY1" fmla="*/ 0 h 277491"/>
                  <a:gd name="connsiteX2" fmla="*/ 154514 w 154514"/>
                  <a:gd name="connsiteY2" fmla="*/ 277491 h 277491"/>
                  <a:gd name="connsiteX3" fmla="*/ 102212 w 154514"/>
                  <a:gd name="connsiteY3" fmla="*/ 277491 h 277491"/>
                  <a:gd name="connsiteX4" fmla="*/ 52303 w 154514"/>
                  <a:gd name="connsiteY4" fmla="*/ 277491 h 277491"/>
                  <a:gd name="connsiteX5" fmla="*/ 0 w 154514"/>
                  <a:gd name="connsiteY5" fmla="*/ 277491 h 277491"/>
                  <a:gd name="connsiteX6" fmla="*/ 0 w 154514"/>
                  <a:gd name="connsiteY6" fmla="*/ 0 h 277491"/>
                  <a:gd name="connsiteX7" fmla="*/ 52303 w 154514"/>
                  <a:gd name="connsiteY7" fmla="*/ 0 h 277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514" h="277491">
                    <a:moveTo>
                      <a:pt x="102212" y="0"/>
                    </a:moveTo>
                    <a:cubicBezTo>
                      <a:pt x="131097" y="0"/>
                      <a:pt x="154514" y="0"/>
                      <a:pt x="154514" y="0"/>
                    </a:cubicBezTo>
                    <a:lnTo>
                      <a:pt x="154514" y="277491"/>
                    </a:lnTo>
                    <a:cubicBezTo>
                      <a:pt x="154514" y="277491"/>
                      <a:pt x="131098" y="277491"/>
                      <a:pt x="102212" y="277491"/>
                    </a:cubicBezTo>
                    <a:lnTo>
                      <a:pt x="52303" y="277491"/>
                    </a:lnTo>
                    <a:cubicBezTo>
                      <a:pt x="23417" y="277491"/>
                      <a:pt x="0" y="277491"/>
                      <a:pt x="0" y="277491"/>
                    </a:cubicBezTo>
                    <a:lnTo>
                      <a:pt x="0" y="0"/>
                    </a:lnTo>
                    <a:cubicBezTo>
                      <a:pt x="0" y="0"/>
                      <a:pt x="23417" y="0"/>
                      <a:pt x="523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5" name="Полилиния: фигура 524">
                <a:extLst>
                  <a:ext uri="{FF2B5EF4-FFF2-40B4-BE49-F238E27FC236}">
                    <a16:creationId xmlns:a16="http://schemas.microsoft.com/office/drawing/2014/main" id="{6934A804-0351-B845-265C-7811106BB183}"/>
                  </a:ext>
                </a:extLst>
              </p:cNvPr>
              <p:cNvSpPr/>
              <p:nvPr/>
            </p:nvSpPr>
            <p:spPr>
              <a:xfrm>
                <a:off x="5606984" y="3363202"/>
                <a:ext cx="15738" cy="277491"/>
              </a:xfrm>
              <a:custGeom>
                <a:avLst/>
                <a:gdLst>
                  <a:gd name="connsiteX0" fmla="*/ 0 w 15738"/>
                  <a:gd name="connsiteY0" fmla="*/ 0 h 277491"/>
                  <a:gd name="connsiteX1" fmla="*/ 15739 w 15738"/>
                  <a:gd name="connsiteY1" fmla="*/ 0 h 277491"/>
                  <a:gd name="connsiteX2" fmla="*/ 15739 w 15738"/>
                  <a:gd name="connsiteY2" fmla="*/ 277491 h 277491"/>
                  <a:gd name="connsiteX3" fmla="*/ 0 w 15738"/>
                  <a:gd name="connsiteY3" fmla="*/ 277491 h 277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38" h="277491">
                    <a:moveTo>
                      <a:pt x="0" y="0"/>
                    </a:moveTo>
                    <a:lnTo>
                      <a:pt x="15739" y="0"/>
                    </a:lnTo>
                    <a:lnTo>
                      <a:pt x="15739" y="277491"/>
                    </a:lnTo>
                    <a:lnTo>
                      <a:pt x="0" y="277491"/>
                    </a:lnTo>
                    <a:close/>
                  </a:path>
                </a:pathLst>
              </a:custGeom>
              <a:solidFill>
                <a:srgbClr val="1D1D23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6" name="Полилиния: фигура 525">
                <a:extLst>
                  <a:ext uri="{FF2B5EF4-FFF2-40B4-BE49-F238E27FC236}">
                    <a16:creationId xmlns:a16="http://schemas.microsoft.com/office/drawing/2014/main" id="{8ACCF16C-9D63-61C3-C8F8-93F97FE4F683}"/>
                  </a:ext>
                </a:extLst>
              </p:cNvPr>
              <p:cNvSpPr/>
              <p:nvPr/>
            </p:nvSpPr>
            <p:spPr>
              <a:xfrm>
                <a:off x="5046915" y="3166859"/>
                <a:ext cx="348823" cy="171149"/>
              </a:xfrm>
              <a:custGeom>
                <a:avLst/>
                <a:gdLst>
                  <a:gd name="connsiteX0" fmla="*/ 177972 w 348823"/>
                  <a:gd name="connsiteY0" fmla="*/ 171149 h 171149"/>
                  <a:gd name="connsiteX1" fmla="*/ 177972 w 348823"/>
                  <a:gd name="connsiteY1" fmla="*/ 171149 h 171149"/>
                  <a:gd name="connsiteX2" fmla="*/ 315072 w 348823"/>
                  <a:gd name="connsiteY2" fmla="*/ 96585 h 171149"/>
                  <a:gd name="connsiteX3" fmla="*/ 348824 w 348823"/>
                  <a:gd name="connsiteY3" fmla="*/ 44342 h 171149"/>
                  <a:gd name="connsiteX4" fmla="*/ 0 w 348823"/>
                  <a:gd name="connsiteY4" fmla="*/ 47035 h 171149"/>
                  <a:gd name="connsiteX5" fmla="*/ 50806 w 348823"/>
                  <a:gd name="connsiteY5" fmla="*/ 110110 h 171149"/>
                  <a:gd name="connsiteX6" fmla="*/ 177972 w 348823"/>
                  <a:gd name="connsiteY6" fmla="*/ 171149 h 17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8823" h="171149">
                    <a:moveTo>
                      <a:pt x="177972" y="171149"/>
                    </a:moveTo>
                    <a:lnTo>
                      <a:pt x="177972" y="171149"/>
                    </a:lnTo>
                    <a:cubicBezTo>
                      <a:pt x="233363" y="171163"/>
                      <a:pt x="284981" y="143089"/>
                      <a:pt x="315072" y="96585"/>
                    </a:cubicBezTo>
                    <a:lnTo>
                      <a:pt x="348824" y="44342"/>
                    </a:lnTo>
                    <a:cubicBezTo>
                      <a:pt x="240054" y="-15726"/>
                      <a:pt x="107829" y="-14705"/>
                      <a:pt x="0" y="47035"/>
                    </a:cubicBezTo>
                    <a:lnTo>
                      <a:pt x="50806" y="110110"/>
                    </a:lnTo>
                    <a:cubicBezTo>
                      <a:pt x="81764" y="148664"/>
                      <a:pt x="128527" y="171111"/>
                      <a:pt x="177972" y="171149"/>
                    </a:cubicBezTo>
                    <a:close/>
                  </a:path>
                </a:pathLst>
              </a:custGeom>
              <a:solidFill>
                <a:srgbClr val="1D1D23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7" name="Полилиния: фигура 526">
                <a:extLst>
                  <a:ext uri="{FF2B5EF4-FFF2-40B4-BE49-F238E27FC236}">
                    <a16:creationId xmlns:a16="http://schemas.microsoft.com/office/drawing/2014/main" id="{12D5D5DC-388D-5593-0485-DE4836D73CA7}"/>
                  </a:ext>
                </a:extLst>
              </p:cNvPr>
              <p:cNvSpPr/>
              <p:nvPr/>
            </p:nvSpPr>
            <p:spPr>
              <a:xfrm>
                <a:off x="5221357" y="3663733"/>
                <a:ext cx="11968" cy="11968"/>
              </a:xfrm>
              <a:custGeom>
                <a:avLst/>
                <a:gdLst>
                  <a:gd name="connsiteX0" fmla="*/ 11969 w 11968"/>
                  <a:gd name="connsiteY0" fmla="*/ 5984 h 11968"/>
                  <a:gd name="connsiteX1" fmla="*/ 5984 w 11968"/>
                  <a:gd name="connsiteY1" fmla="*/ 0 h 11968"/>
                  <a:gd name="connsiteX2" fmla="*/ 0 w 11968"/>
                  <a:gd name="connsiteY2" fmla="*/ 5984 h 11968"/>
                  <a:gd name="connsiteX3" fmla="*/ 5984 w 11968"/>
                  <a:gd name="connsiteY3" fmla="*/ 11969 h 11968"/>
                  <a:gd name="connsiteX4" fmla="*/ 11969 w 11968"/>
                  <a:gd name="connsiteY4" fmla="*/ 5984 h 1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8" h="11968">
                    <a:moveTo>
                      <a:pt x="11969" y="5984"/>
                    </a:moveTo>
                    <a:cubicBezTo>
                      <a:pt x="11969" y="2679"/>
                      <a:pt x="9289" y="0"/>
                      <a:pt x="5984" y="0"/>
                    </a:cubicBezTo>
                    <a:cubicBezTo>
                      <a:pt x="2679" y="0"/>
                      <a:pt x="0" y="2679"/>
                      <a:pt x="0" y="5984"/>
                    </a:cubicBezTo>
                    <a:cubicBezTo>
                      <a:pt x="0" y="9289"/>
                      <a:pt x="2679" y="11969"/>
                      <a:pt x="5984" y="11969"/>
                    </a:cubicBezTo>
                    <a:cubicBezTo>
                      <a:pt x="9289" y="11969"/>
                      <a:pt x="11969" y="9289"/>
                      <a:pt x="11969" y="5984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8" name="Полилиния: фигура 527">
                <a:extLst>
                  <a:ext uri="{FF2B5EF4-FFF2-40B4-BE49-F238E27FC236}">
                    <a16:creationId xmlns:a16="http://schemas.microsoft.com/office/drawing/2014/main" id="{4C16F016-BF8B-6B07-E5B2-9E1452EA62E9}"/>
                  </a:ext>
                </a:extLst>
              </p:cNvPr>
              <p:cNvSpPr/>
              <p:nvPr/>
            </p:nvSpPr>
            <p:spPr>
              <a:xfrm>
                <a:off x="5221357" y="3683840"/>
                <a:ext cx="11968" cy="11968"/>
              </a:xfrm>
              <a:custGeom>
                <a:avLst/>
                <a:gdLst>
                  <a:gd name="connsiteX0" fmla="*/ 11969 w 11968"/>
                  <a:gd name="connsiteY0" fmla="*/ 5984 h 11968"/>
                  <a:gd name="connsiteX1" fmla="*/ 5984 w 11968"/>
                  <a:gd name="connsiteY1" fmla="*/ 0 h 11968"/>
                  <a:gd name="connsiteX2" fmla="*/ 0 w 11968"/>
                  <a:gd name="connsiteY2" fmla="*/ 5984 h 11968"/>
                  <a:gd name="connsiteX3" fmla="*/ 5984 w 11968"/>
                  <a:gd name="connsiteY3" fmla="*/ 11969 h 11968"/>
                  <a:gd name="connsiteX4" fmla="*/ 11969 w 11968"/>
                  <a:gd name="connsiteY4" fmla="*/ 5984 h 1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8" h="11968">
                    <a:moveTo>
                      <a:pt x="11969" y="5984"/>
                    </a:moveTo>
                    <a:cubicBezTo>
                      <a:pt x="11969" y="2679"/>
                      <a:pt x="9289" y="0"/>
                      <a:pt x="5984" y="0"/>
                    </a:cubicBezTo>
                    <a:cubicBezTo>
                      <a:pt x="2679" y="0"/>
                      <a:pt x="0" y="2679"/>
                      <a:pt x="0" y="5984"/>
                    </a:cubicBezTo>
                    <a:cubicBezTo>
                      <a:pt x="0" y="9289"/>
                      <a:pt x="2679" y="11969"/>
                      <a:pt x="5984" y="11969"/>
                    </a:cubicBezTo>
                    <a:cubicBezTo>
                      <a:pt x="9289" y="11969"/>
                      <a:pt x="11969" y="9289"/>
                      <a:pt x="11969" y="5984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29" name="Полилиния: фигура 528">
                <a:extLst>
                  <a:ext uri="{FF2B5EF4-FFF2-40B4-BE49-F238E27FC236}">
                    <a16:creationId xmlns:a16="http://schemas.microsoft.com/office/drawing/2014/main" id="{EC41B1C2-5859-5EB5-9D41-F4B94B474711}"/>
                  </a:ext>
                </a:extLst>
              </p:cNvPr>
              <p:cNvSpPr/>
              <p:nvPr/>
            </p:nvSpPr>
            <p:spPr>
              <a:xfrm>
                <a:off x="5204435" y="3675700"/>
                <a:ext cx="8830" cy="11012"/>
              </a:xfrm>
              <a:custGeom>
                <a:avLst/>
                <a:gdLst>
                  <a:gd name="connsiteX0" fmla="*/ 6091 w 8830"/>
                  <a:gd name="connsiteY0" fmla="*/ 11012 h 11012"/>
                  <a:gd name="connsiteX1" fmla="*/ 7873 w 8830"/>
                  <a:gd name="connsiteY1" fmla="*/ 2739 h 11012"/>
                  <a:gd name="connsiteX2" fmla="*/ 2739 w 8830"/>
                  <a:gd name="connsiteY2" fmla="*/ 1 h 11012"/>
                  <a:gd name="connsiteX3" fmla="*/ 957 w 8830"/>
                  <a:gd name="connsiteY3" fmla="*/ 8274 h 11012"/>
                  <a:gd name="connsiteX4" fmla="*/ 6091 w 8830"/>
                  <a:gd name="connsiteY4" fmla="*/ 11012 h 11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0" h="11012">
                    <a:moveTo>
                      <a:pt x="6091" y="11012"/>
                    </a:moveTo>
                    <a:cubicBezTo>
                      <a:pt x="8867" y="9220"/>
                      <a:pt x="9665" y="5516"/>
                      <a:pt x="7873" y="2739"/>
                    </a:cubicBezTo>
                    <a:cubicBezTo>
                      <a:pt x="6750" y="1000"/>
                      <a:pt x="4809" y="-36"/>
                      <a:pt x="2739" y="1"/>
                    </a:cubicBezTo>
                    <a:cubicBezTo>
                      <a:pt x="-37" y="1793"/>
                      <a:pt x="-835" y="5497"/>
                      <a:pt x="957" y="8274"/>
                    </a:cubicBezTo>
                    <a:cubicBezTo>
                      <a:pt x="2080" y="10013"/>
                      <a:pt x="4021" y="11049"/>
                      <a:pt x="6091" y="11012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0" name="Полилиния: фигура 529">
                <a:extLst>
                  <a:ext uri="{FF2B5EF4-FFF2-40B4-BE49-F238E27FC236}">
                    <a16:creationId xmlns:a16="http://schemas.microsoft.com/office/drawing/2014/main" id="{98106C83-1C08-08AD-E555-8E5634E9D25B}"/>
                  </a:ext>
                </a:extLst>
              </p:cNvPr>
              <p:cNvSpPr/>
              <p:nvPr/>
            </p:nvSpPr>
            <p:spPr>
              <a:xfrm>
                <a:off x="5237261" y="3674745"/>
                <a:ext cx="15108" cy="12924"/>
              </a:xfrm>
              <a:custGeom>
                <a:avLst/>
                <a:gdLst>
                  <a:gd name="connsiteX0" fmla="*/ 9230 w 15108"/>
                  <a:gd name="connsiteY0" fmla="*/ 11968 h 12924"/>
                  <a:gd name="connsiteX1" fmla="*/ 15108 w 15108"/>
                  <a:gd name="connsiteY1" fmla="*/ 5879 h 12924"/>
                  <a:gd name="connsiteX2" fmla="*/ 9019 w 15108"/>
                  <a:gd name="connsiteY2" fmla="*/ 1 h 12924"/>
                  <a:gd name="connsiteX3" fmla="*/ 5879 w 15108"/>
                  <a:gd name="connsiteY3" fmla="*/ 957 h 12924"/>
                  <a:gd name="connsiteX4" fmla="*/ 1 w 15108"/>
                  <a:gd name="connsiteY4" fmla="*/ 7046 h 12924"/>
                  <a:gd name="connsiteX5" fmla="*/ 6090 w 15108"/>
                  <a:gd name="connsiteY5" fmla="*/ 12923 h 12924"/>
                  <a:gd name="connsiteX6" fmla="*/ 9230 w 15108"/>
                  <a:gd name="connsiteY6" fmla="*/ 11968 h 1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108" h="12924">
                    <a:moveTo>
                      <a:pt x="9230" y="11968"/>
                    </a:moveTo>
                    <a:cubicBezTo>
                      <a:pt x="12534" y="11909"/>
                      <a:pt x="15166" y="9183"/>
                      <a:pt x="15108" y="5879"/>
                    </a:cubicBezTo>
                    <a:cubicBezTo>
                      <a:pt x="15049" y="2574"/>
                      <a:pt x="12323" y="-57"/>
                      <a:pt x="9019" y="1"/>
                    </a:cubicBezTo>
                    <a:cubicBezTo>
                      <a:pt x="7903" y="21"/>
                      <a:pt x="6816" y="352"/>
                      <a:pt x="5879" y="957"/>
                    </a:cubicBezTo>
                    <a:cubicBezTo>
                      <a:pt x="2574" y="1015"/>
                      <a:pt x="-57" y="3741"/>
                      <a:pt x="1" y="7046"/>
                    </a:cubicBezTo>
                    <a:cubicBezTo>
                      <a:pt x="59" y="10350"/>
                      <a:pt x="2785" y="12982"/>
                      <a:pt x="6090" y="12923"/>
                    </a:cubicBezTo>
                    <a:cubicBezTo>
                      <a:pt x="7205" y="12903"/>
                      <a:pt x="8293" y="12573"/>
                      <a:pt x="9230" y="11968"/>
                    </a:cubicBezTo>
                    <a:close/>
                  </a:path>
                </a:pathLst>
              </a:custGeom>
              <a:solidFill>
                <a:srgbClr val="263238"/>
              </a:solidFill>
              <a:ln w="59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1" name="Полилиния: фигура 530">
                <a:extLst>
                  <a:ext uri="{FF2B5EF4-FFF2-40B4-BE49-F238E27FC236}">
                    <a16:creationId xmlns:a16="http://schemas.microsoft.com/office/drawing/2014/main" id="{1F7C059D-7DB5-A9F1-B65A-628BDC300AFE}"/>
                  </a:ext>
                </a:extLst>
              </p:cNvPr>
              <p:cNvSpPr/>
              <p:nvPr/>
            </p:nvSpPr>
            <p:spPr>
              <a:xfrm>
                <a:off x="4951397" y="3870908"/>
                <a:ext cx="555578" cy="476707"/>
              </a:xfrm>
              <a:custGeom>
                <a:avLst/>
                <a:gdLst>
                  <a:gd name="connsiteX0" fmla="*/ 511366 w 555578"/>
                  <a:gd name="connsiteY0" fmla="*/ 23339 h 476707"/>
                  <a:gd name="connsiteX1" fmla="*/ 270260 w 555578"/>
                  <a:gd name="connsiteY1" fmla="*/ 0 h 476707"/>
                  <a:gd name="connsiteX2" fmla="*/ 43754 w 555578"/>
                  <a:gd name="connsiteY2" fmla="*/ 23399 h 476707"/>
                  <a:gd name="connsiteX3" fmla="*/ 1266 w 555578"/>
                  <a:gd name="connsiteY3" fmla="*/ 90004 h 476707"/>
                  <a:gd name="connsiteX4" fmla="*/ 71821 w 555578"/>
                  <a:gd name="connsiteY4" fmla="*/ 420097 h 476707"/>
                  <a:gd name="connsiteX5" fmla="*/ 141837 w 555578"/>
                  <a:gd name="connsiteY5" fmla="*/ 476708 h 476707"/>
                  <a:gd name="connsiteX6" fmla="*/ 413822 w 555578"/>
                  <a:gd name="connsiteY6" fmla="*/ 476708 h 476707"/>
                  <a:gd name="connsiteX7" fmla="*/ 483839 w 555578"/>
                  <a:gd name="connsiteY7" fmla="*/ 420097 h 476707"/>
                  <a:gd name="connsiteX8" fmla="*/ 554333 w 555578"/>
                  <a:gd name="connsiteY8" fmla="*/ 90004 h 476707"/>
                  <a:gd name="connsiteX9" fmla="*/ 511366 w 555578"/>
                  <a:gd name="connsiteY9" fmla="*/ 23339 h 476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5578" h="476707">
                    <a:moveTo>
                      <a:pt x="511366" y="23339"/>
                    </a:moveTo>
                    <a:cubicBezTo>
                      <a:pt x="435186" y="6164"/>
                      <a:pt x="270260" y="0"/>
                      <a:pt x="270260" y="0"/>
                    </a:cubicBezTo>
                    <a:cubicBezTo>
                      <a:pt x="230524" y="1257"/>
                      <a:pt x="119934" y="5984"/>
                      <a:pt x="43754" y="23399"/>
                    </a:cubicBezTo>
                    <a:cubicBezTo>
                      <a:pt x="13741" y="30217"/>
                      <a:pt x="-5202" y="59912"/>
                      <a:pt x="1266" y="90004"/>
                    </a:cubicBezTo>
                    <a:lnTo>
                      <a:pt x="71821" y="420097"/>
                    </a:lnTo>
                    <a:cubicBezTo>
                      <a:pt x="78962" y="453072"/>
                      <a:pt x="108097" y="476629"/>
                      <a:pt x="141837" y="476708"/>
                    </a:cubicBezTo>
                    <a:lnTo>
                      <a:pt x="413822" y="476708"/>
                    </a:lnTo>
                    <a:cubicBezTo>
                      <a:pt x="447562" y="476629"/>
                      <a:pt x="476697" y="453072"/>
                      <a:pt x="483839" y="420097"/>
                    </a:cubicBezTo>
                    <a:lnTo>
                      <a:pt x="554333" y="90004"/>
                    </a:lnTo>
                    <a:cubicBezTo>
                      <a:pt x="560778" y="59748"/>
                      <a:pt x="541583" y="29966"/>
                      <a:pt x="511366" y="233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2" name="Полилиния: фигура 531">
                <a:extLst>
                  <a:ext uri="{FF2B5EF4-FFF2-40B4-BE49-F238E27FC236}">
                    <a16:creationId xmlns:a16="http://schemas.microsoft.com/office/drawing/2014/main" id="{9B6735E7-487A-9163-45F0-567602D0B8A3}"/>
                  </a:ext>
                </a:extLst>
              </p:cNvPr>
              <p:cNvSpPr/>
              <p:nvPr/>
            </p:nvSpPr>
            <p:spPr>
              <a:xfrm>
                <a:off x="5040991" y="3870908"/>
                <a:ext cx="387063" cy="476707"/>
              </a:xfrm>
              <a:custGeom>
                <a:avLst/>
                <a:gdLst>
                  <a:gd name="connsiteX0" fmla="*/ 387063 w 387063"/>
                  <a:gd name="connsiteY0" fmla="*/ 16995 h 476707"/>
                  <a:gd name="connsiteX1" fmla="*/ 180845 w 387063"/>
                  <a:gd name="connsiteY1" fmla="*/ 0 h 476707"/>
                  <a:gd name="connsiteX2" fmla="*/ 0 w 387063"/>
                  <a:gd name="connsiteY2" fmla="*/ 14961 h 476707"/>
                  <a:gd name="connsiteX3" fmla="*/ 79950 w 387063"/>
                  <a:gd name="connsiteY3" fmla="*/ 476708 h 476707"/>
                  <a:gd name="connsiteX4" fmla="*/ 297239 w 387063"/>
                  <a:gd name="connsiteY4" fmla="*/ 476708 h 476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063" h="476707">
                    <a:moveTo>
                      <a:pt x="387063" y="16995"/>
                    </a:moveTo>
                    <a:cubicBezTo>
                      <a:pt x="304420" y="4668"/>
                      <a:pt x="180845" y="0"/>
                      <a:pt x="180845" y="0"/>
                    </a:cubicBezTo>
                    <a:cubicBezTo>
                      <a:pt x="120338" y="1733"/>
                      <a:pt x="59969" y="6727"/>
                      <a:pt x="0" y="14961"/>
                    </a:cubicBezTo>
                    <a:lnTo>
                      <a:pt x="79950" y="476708"/>
                    </a:lnTo>
                    <a:lnTo>
                      <a:pt x="297239" y="476708"/>
                    </a:lnTo>
                    <a:close/>
                  </a:path>
                </a:pathLst>
              </a:custGeom>
              <a:solidFill>
                <a:srgbClr val="1D1D23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3" name="Полилиния: фигура 532">
                <a:extLst>
                  <a:ext uri="{FF2B5EF4-FFF2-40B4-BE49-F238E27FC236}">
                    <a16:creationId xmlns:a16="http://schemas.microsoft.com/office/drawing/2014/main" id="{51CBEBF2-E91B-31E8-107E-2B3CC77E1249}"/>
                  </a:ext>
                </a:extLst>
              </p:cNvPr>
              <p:cNvSpPr/>
              <p:nvPr/>
            </p:nvSpPr>
            <p:spPr>
              <a:xfrm>
                <a:off x="5111845" y="3971265"/>
                <a:ext cx="230275" cy="162533"/>
              </a:xfrm>
              <a:custGeom>
                <a:avLst/>
                <a:gdLst>
                  <a:gd name="connsiteX0" fmla="*/ 181324 w 230275"/>
                  <a:gd name="connsiteY0" fmla="*/ 0 h 162533"/>
                  <a:gd name="connsiteX1" fmla="*/ 230275 w 230275"/>
                  <a:gd name="connsiteY1" fmla="*/ 0 h 162533"/>
                  <a:gd name="connsiteX2" fmla="*/ 230275 w 230275"/>
                  <a:gd name="connsiteY2" fmla="*/ 162533 h 162533"/>
                  <a:gd name="connsiteX3" fmla="*/ 181324 w 230275"/>
                  <a:gd name="connsiteY3" fmla="*/ 162533 h 162533"/>
                  <a:gd name="connsiteX4" fmla="*/ 48951 w 230275"/>
                  <a:gd name="connsiteY4" fmla="*/ 162533 h 162533"/>
                  <a:gd name="connsiteX5" fmla="*/ 0 w 230275"/>
                  <a:gd name="connsiteY5" fmla="*/ 162533 h 162533"/>
                  <a:gd name="connsiteX6" fmla="*/ 0 w 230275"/>
                  <a:gd name="connsiteY6" fmla="*/ 0 h 162533"/>
                  <a:gd name="connsiteX7" fmla="*/ 48951 w 230275"/>
                  <a:gd name="connsiteY7" fmla="*/ 0 h 1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0275" h="162533">
                    <a:moveTo>
                      <a:pt x="181324" y="0"/>
                    </a:moveTo>
                    <a:cubicBezTo>
                      <a:pt x="208359" y="0"/>
                      <a:pt x="230275" y="0"/>
                      <a:pt x="230275" y="0"/>
                    </a:cubicBezTo>
                    <a:lnTo>
                      <a:pt x="230275" y="162533"/>
                    </a:lnTo>
                    <a:cubicBezTo>
                      <a:pt x="230275" y="162533"/>
                      <a:pt x="208359" y="162533"/>
                      <a:pt x="181324" y="162533"/>
                    </a:cubicBezTo>
                    <a:lnTo>
                      <a:pt x="48951" y="162533"/>
                    </a:lnTo>
                    <a:cubicBezTo>
                      <a:pt x="21916" y="162533"/>
                      <a:pt x="0" y="162533"/>
                      <a:pt x="0" y="162533"/>
                    </a:cubicBezTo>
                    <a:lnTo>
                      <a:pt x="0" y="0"/>
                    </a:lnTo>
                    <a:cubicBezTo>
                      <a:pt x="0" y="0"/>
                      <a:pt x="21916" y="0"/>
                      <a:pt x="489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4" name="Полилиния: фигура 533">
                <a:extLst>
                  <a:ext uri="{FF2B5EF4-FFF2-40B4-BE49-F238E27FC236}">
                    <a16:creationId xmlns:a16="http://schemas.microsoft.com/office/drawing/2014/main" id="{625DBF8C-2CC6-8629-0F29-881A7C92694E}"/>
                  </a:ext>
                </a:extLst>
              </p:cNvPr>
              <p:cNvSpPr/>
              <p:nvPr/>
            </p:nvSpPr>
            <p:spPr>
              <a:xfrm>
                <a:off x="5151042" y="4038229"/>
                <a:ext cx="37282" cy="37282"/>
              </a:xfrm>
              <a:custGeom>
                <a:avLst/>
                <a:gdLst>
                  <a:gd name="connsiteX0" fmla="*/ 0 w 37282"/>
                  <a:gd name="connsiteY0" fmla="*/ 0 h 37282"/>
                  <a:gd name="connsiteX1" fmla="*/ 37282 w 37282"/>
                  <a:gd name="connsiteY1" fmla="*/ 0 h 37282"/>
                  <a:gd name="connsiteX2" fmla="*/ 37282 w 37282"/>
                  <a:gd name="connsiteY2" fmla="*/ 37282 h 37282"/>
                  <a:gd name="connsiteX3" fmla="*/ 0 w 37282"/>
                  <a:gd name="connsiteY3" fmla="*/ 37282 h 3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82" h="37282">
                    <a:moveTo>
                      <a:pt x="0" y="0"/>
                    </a:moveTo>
                    <a:lnTo>
                      <a:pt x="37282" y="0"/>
                    </a:lnTo>
                    <a:lnTo>
                      <a:pt x="37282" y="37282"/>
                    </a:lnTo>
                    <a:lnTo>
                      <a:pt x="0" y="37282"/>
                    </a:ln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5" name="Полилиния: фигура 534">
                <a:extLst>
                  <a:ext uri="{FF2B5EF4-FFF2-40B4-BE49-F238E27FC236}">
                    <a16:creationId xmlns:a16="http://schemas.microsoft.com/office/drawing/2014/main" id="{F6641068-2456-92E0-BDE8-8E9C18D7ECDE}"/>
                  </a:ext>
                </a:extLst>
              </p:cNvPr>
              <p:cNvSpPr/>
              <p:nvPr/>
            </p:nvSpPr>
            <p:spPr>
              <a:xfrm>
                <a:off x="5208311" y="4038229"/>
                <a:ext cx="37282" cy="37282"/>
              </a:xfrm>
              <a:custGeom>
                <a:avLst/>
                <a:gdLst>
                  <a:gd name="connsiteX0" fmla="*/ 0 w 37282"/>
                  <a:gd name="connsiteY0" fmla="*/ 0 h 37282"/>
                  <a:gd name="connsiteX1" fmla="*/ 37282 w 37282"/>
                  <a:gd name="connsiteY1" fmla="*/ 0 h 37282"/>
                  <a:gd name="connsiteX2" fmla="*/ 37282 w 37282"/>
                  <a:gd name="connsiteY2" fmla="*/ 37282 h 37282"/>
                  <a:gd name="connsiteX3" fmla="*/ 0 w 37282"/>
                  <a:gd name="connsiteY3" fmla="*/ 37282 h 3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82" h="37282">
                    <a:moveTo>
                      <a:pt x="0" y="0"/>
                    </a:moveTo>
                    <a:lnTo>
                      <a:pt x="37282" y="0"/>
                    </a:lnTo>
                    <a:lnTo>
                      <a:pt x="37282" y="37282"/>
                    </a:lnTo>
                    <a:lnTo>
                      <a:pt x="0" y="37282"/>
                    </a:ln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6" name="Полилиния: фигура 535">
                <a:extLst>
                  <a:ext uri="{FF2B5EF4-FFF2-40B4-BE49-F238E27FC236}">
                    <a16:creationId xmlns:a16="http://schemas.microsoft.com/office/drawing/2014/main" id="{CD24492F-DB33-6532-2882-E68E4F9E7CBE}"/>
                  </a:ext>
                </a:extLst>
              </p:cNvPr>
              <p:cNvSpPr/>
              <p:nvPr/>
            </p:nvSpPr>
            <p:spPr>
              <a:xfrm>
                <a:off x="5265641" y="4038229"/>
                <a:ext cx="37282" cy="37282"/>
              </a:xfrm>
              <a:custGeom>
                <a:avLst/>
                <a:gdLst>
                  <a:gd name="connsiteX0" fmla="*/ 0 w 37282"/>
                  <a:gd name="connsiteY0" fmla="*/ 0 h 37282"/>
                  <a:gd name="connsiteX1" fmla="*/ 37282 w 37282"/>
                  <a:gd name="connsiteY1" fmla="*/ 0 h 37282"/>
                  <a:gd name="connsiteX2" fmla="*/ 37282 w 37282"/>
                  <a:gd name="connsiteY2" fmla="*/ 37282 h 37282"/>
                  <a:gd name="connsiteX3" fmla="*/ 0 w 37282"/>
                  <a:gd name="connsiteY3" fmla="*/ 37282 h 3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82" h="37282">
                    <a:moveTo>
                      <a:pt x="0" y="0"/>
                    </a:moveTo>
                    <a:lnTo>
                      <a:pt x="37282" y="0"/>
                    </a:lnTo>
                    <a:lnTo>
                      <a:pt x="37282" y="37282"/>
                    </a:lnTo>
                    <a:lnTo>
                      <a:pt x="0" y="37282"/>
                    </a:ln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grpSp>
          <p:nvGrpSpPr>
            <p:cNvPr id="537" name="Рисунок 80">
              <a:extLst>
                <a:ext uri="{FF2B5EF4-FFF2-40B4-BE49-F238E27FC236}">
                  <a16:creationId xmlns:a16="http://schemas.microsoft.com/office/drawing/2014/main" id="{233D9C87-3CE2-181C-3CC8-EF860ED62675}"/>
                </a:ext>
              </a:extLst>
            </p:cNvPr>
            <p:cNvGrpSpPr/>
            <p:nvPr/>
          </p:nvGrpSpPr>
          <p:grpSpPr>
            <a:xfrm>
              <a:off x="5888621" y="4028279"/>
              <a:ext cx="723140" cy="402622"/>
              <a:chOff x="4673197" y="4243251"/>
              <a:chExt cx="723140" cy="402622"/>
            </a:xfrm>
          </p:grpSpPr>
          <p:sp>
            <p:nvSpPr>
              <p:cNvPr id="538" name="Полилиния: фигура 537">
                <a:extLst>
                  <a:ext uri="{FF2B5EF4-FFF2-40B4-BE49-F238E27FC236}">
                    <a16:creationId xmlns:a16="http://schemas.microsoft.com/office/drawing/2014/main" id="{AE3600E0-A7C6-6D54-2B07-680C9700E8DA}"/>
                  </a:ext>
                </a:extLst>
              </p:cNvPr>
              <p:cNvSpPr/>
              <p:nvPr/>
            </p:nvSpPr>
            <p:spPr>
              <a:xfrm>
                <a:off x="4673197" y="4243251"/>
                <a:ext cx="723140" cy="402562"/>
              </a:xfrm>
              <a:custGeom>
                <a:avLst/>
                <a:gdLst>
                  <a:gd name="connsiteX0" fmla="*/ 29921 w 723140"/>
                  <a:gd name="connsiteY0" fmla="*/ 0 h 402562"/>
                  <a:gd name="connsiteX1" fmla="*/ 693219 w 723140"/>
                  <a:gd name="connsiteY1" fmla="*/ 0 h 402562"/>
                  <a:gd name="connsiteX2" fmla="*/ 723141 w 723140"/>
                  <a:gd name="connsiteY2" fmla="*/ 29921 h 402562"/>
                  <a:gd name="connsiteX3" fmla="*/ 723141 w 723140"/>
                  <a:gd name="connsiteY3" fmla="*/ 402563 h 402562"/>
                  <a:gd name="connsiteX4" fmla="*/ 723141 w 723140"/>
                  <a:gd name="connsiteY4" fmla="*/ 402563 h 402562"/>
                  <a:gd name="connsiteX5" fmla="*/ 0 w 723140"/>
                  <a:gd name="connsiteY5" fmla="*/ 402563 h 402562"/>
                  <a:gd name="connsiteX6" fmla="*/ 0 w 723140"/>
                  <a:gd name="connsiteY6" fmla="*/ 402563 h 402562"/>
                  <a:gd name="connsiteX7" fmla="*/ 0 w 723140"/>
                  <a:gd name="connsiteY7" fmla="*/ 29921 h 402562"/>
                  <a:gd name="connsiteX8" fmla="*/ 29921 w 723140"/>
                  <a:gd name="connsiteY8" fmla="*/ 0 h 40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3140" h="402562">
                    <a:moveTo>
                      <a:pt x="29921" y="0"/>
                    </a:moveTo>
                    <a:lnTo>
                      <a:pt x="693219" y="0"/>
                    </a:lnTo>
                    <a:cubicBezTo>
                      <a:pt x="709744" y="0"/>
                      <a:pt x="723141" y="13396"/>
                      <a:pt x="723141" y="29921"/>
                    </a:cubicBezTo>
                    <a:lnTo>
                      <a:pt x="723141" y="402563"/>
                    </a:lnTo>
                    <a:lnTo>
                      <a:pt x="723141" y="402563"/>
                    </a:lnTo>
                    <a:lnTo>
                      <a:pt x="0" y="402563"/>
                    </a:lnTo>
                    <a:lnTo>
                      <a:pt x="0" y="402563"/>
                    </a:lnTo>
                    <a:lnTo>
                      <a:pt x="0" y="29921"/>
                    </a:lnTo>
                    <a:cubicBezTo>
                      <a:pt x="0" y="13396"/>
                      <a:pt x="13396" y="0"/>
                      <a:pt x="29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9" name="Полилиния: фигура 538">
                <a:extLst>
                  <a:ext uri="{FF2B5EF4-FFF2-40B4-BE49-F238E27FC236}">
                    <a16:creationId xmlns:a16="http://schemas.microsoft.com/office/drawing/2014/main" id="{A12B2144-A7A9-C238-3C60-800ED9C21C2F}"/>
                  </a:ext>
                </a:extLst>
              </p:cNvPr>
              <p:cNvSpPr/>
              <p:nvPr/>
            </p:nvSpPr>
            <p:spPr>
              <a:xfrm>
                <a:off x="4673197" y="4377179"/>
                <a:ext cx="723140" cy="268634"/>
              </a:xfrm>
              <a:custGeom>
                <a:avLst/>
                <a:gdLst>
                  <a:gd name="connsiteX0" fmla="*/ 723141 w 723140"/>
                  <a:gd name="connsiteY0" fmla="*/ 0 h 268634"/>
                  <a:gd name="connsiteX1" fmla="*/ 365340 w 723140"/>
                  <a:gd name="connsiteY1" fmla="*/ 164269 h 268634"/>
                  <a:gd name="connsiteX2" fmla="*/ 0 w 723140"/>
                  <a:gd name="connsiteY2" fmla="*/ 236439 h 268634"/>
                  <a:gd name="connsiteX3" fmla="*/ 0 w 723140"/>
                  <a:gd name="connsiteY3" fmla="*/ 268634 h 268634"/>
                  <a:gd name="connsiteX4" fmla="*/ 723141 w 723140"/>
                  <a:gd name="connsiteY4" fmla="*/ 268634 h 268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140" h="268634">
                    <a:moveTo>
                      <a:pt x="723141" y="0"/>
                    </a:moveTo>
                    <a:cubicBezTo>
                      <a:pt x="632299" y="23040"/>
                      <a:pt x="539064" y="81685"/>
                      <a:pt x="365340" y="164269"/>
                    </a:cubicBezTo>
                    <a:cubicBezTo>
                      <a:pt x="197781" y="243979"/>
                      <a:pt x="60621" y="242603"/>
                      <a:pt x="0" y="236439"/>
                    </a:cubicBezTo>
                    <a:lnTo>
                      <a:pt x="0" y="268634"/>
                    </a:lnTo>
                    <a:lnTo>
                      <a:pt x="723141" y="268634"/>
                    </a:lnTo>
                    <a:close/>
                  </a:path>
                </a:pathLst>
              </a:custGeom>
              <a:solidFill>
                <a:srgbClr val="263238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40" name="Полилиния: фигура 539">
                <a:extLst>
                  <a:ext uri="{FF2B5EF4-FFF2-40B4-BE49-F238E27FC236}">
                    <a16:creationId xmlns:a16="http://schemas.microsoft.com/office/drawing/2014/main" id="{481B2354-616D-6D74-A7B8-8D04A30B42DC}"/>
                  </a:ext>
                </a:extLst>
              </p:cNvPr>
              <p:cNvSpPr/>
              <p:nvPr/>
            </p:nvSpPr>
            <p:spPr>
              <a:xfrm>
                <a:off x="4673197" y="4623492"/>
                <a:ext cx="723140" cy="22381"/>
              </a:xfrm>
              <a:custGeom>
                <a:avLst/>
                <a:gdLst>
                  <a:gd name="connsiteX0" fmla="*/ 0 w 723140"/>
                  <a:gd name="connsiteY0" fmla="*/ 0 h 22381"/>
                  <a:gd name="connsiteX1" fmla="*/ 723141 w 723140"/>
                  <a:gd name="connsiteY1" fmla="*/ 0 h 22381"/>
                  <a:gd name="connsiteX2" fmla="*/ 723141 w 723140"/>
                  <a:gd name="connsiteY2" fmla="*/ 22381 h 22381"/>
                  <a:gd name="connsiteX3" fmla="*/ 0 w 723140"/>
                  <a:gd name="connsiteY3" fmla="*/ 22381 h 22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140" h="22381">
                    <a:moveTo>
                      <a:pt x="0" y="0"/>
                    </a:moveTo>
                    <a:lnTo>
                      <a:pt x="723141" y="0"/>
                    </a:lnTo>
                    <a:lnTo>
                      <a:pt x="723141" y="22381"/>
                    </a:lnTo>
                    <a:lnTo>
                      <a:pt x="0" y="22381"/>
                    </a:ln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41" name="Полилиния: фигура 540">
                <a:extLst>
                  <a:ext uri="{FF2B5EF4-FFF2-40B4-BE49-F238E27FC236}">
                    <a16:creationId xmlns:a16="http://schemas.microsoft.com/office/drawing/2014/main" id="{2E323BD9-CEFA-1AAD-2413-EE8B21D96C80}"/>
                  </a:ext>
                </a:extLst>
              </p:cNvPr>
              <p:cNvSpPr/>
              <p:nvPr/>
            </p:nvSpPr>
            <p:spPr>
              <a:xfrm>
                <a:off x="4997485" y="4407280"/>
                <a:ext cx="74564" cy="74564"/>
              </a:xfrm>
              <a:custGeom>
                <a:avLst/>
                <a:gdLst>
                  <a:gd name="connsiteX0" fmla="*/ 74564 w 74564"/>
                  <a:gd name="connsiteY0" fmla="*/ 37282 h 74564"/>
                  <a:gd name="connsiteX1" fmla="*/ 37282 w 74564"/>
                  <a:gd name="connsiteY1" fmla="*/ 74564 h 74564"/>
                  <a:gd name="connsiteX2" fmla="*/ 0 w 74564"/>
                  <a:gd name="connsiteY2" fmla="*/ 37282 h 74564"/>
                  <a:gd name="connsiteX3" fmla="*/ 37282 w 74564"/>
                  <a:gd name="connsiteY3" fmla="*/ 0 h 74564"/>
                  <a:gd name="connsiteX4" fmla="*/ 74564 w 74564"/>
                  <a:gd name="connsiteY4" fmla="*/ 37282 h 7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564" h="74564">
                    <a:moveTo>
                      <a:pt x="74564" y="37282"/>
                    </a:moveTo>
                    <a:cubicBezTo>
                      <a:pt x="74564" y="57872"/>
                      <a:pt x="57872" y="74564"/>
                      <a:pt x="37282" y="74564"/>
                    </a:cubicBezTo>
                    <a:cubicBezTo>
                      <a:pt x="16692" y="74564"/>
                      <a:pt x="0" y="57872"/>
                      <a:pt x="0" y="37282"/>
                    </a:cubicBezTo>
                    <a:cubicBezTo>
                      <a:pt x="0" y="16692"/>
                      <a:pt x="16692" y="0"/>
                      <a:pt x="37282" y="0"/>
                    </a:cubicBezTo>
                    <a:cubicBezTo>
                      <a:pt x="57872" y="0"/>
                      <a:pt x="74564" y="16692"/>
                      <a:pt x="74564" y="372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982" cap="rnd">
                <a:solidFill>
                  <a:srgbClr val="26323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grpSp>
        <p:nvGrpSpPr>
          <p:cNvPr id="584" name="Рисунок 543">
            <a:extLst>
              <a:ext uri="{FF2B5EF4-FFF2-40B4-BE49-F238E27FC236}">
                <a16:creationId xmlns:a16="http://schemas.microsoft.com/office/drawing/2014/main" id="{E7BCD1A5-BF60-5070-2982-17EC89F61236}"/>
              </a:ext>
            </a:extLst>
          </p:cNvPr>
          <p:cNvGrpSpPr/>
          <p:nvPr/>
        </p:nvGrpSpPr>
        <p:grpSpPr>
          <a:xfrm>
            <a:off x="2854326" y="3062209"/>
            <a:ext cx="564833" cy="1284566"/>
            <a:chOff x="5638321" y="2373034"/>
            <a:chExt cx="890573" cy="2025378"/>
          </a:xfrm>
        </p:grpSpPr>
        <p:sp>
          <p:nvSpPr>
            <p:cNvPr id="585" name="Полилиния: фигура 584">
              <a:extLst>
                <a:ext uri="{FF2B5EF4-FFF2-40B4-BE49-F238E27FC236}">
                  <a16:creationId xmlns:a16="http://schemas.microsoft.com/office/drawing/2014/main" id="{E7E7D33D-EFC7-53D4-6D8F-135D6E220407}"/>
                </a:ext>
              </a:extLst>
            </p:cNvPr>
            <p:cNvSpPr/>
            <p:nvPr/>
          </p:nvSpPr>
          <p:spPr>
            <a:xfrm>
              <a:off x="5731651" y="3284685"/>
              <a:ext cx="565195" cy="1113728"/>
            </a:xfrm>
            <a:custGeom>
              <a:avLst/>
              <a:gdLst>
                <a:gd name="connsiteX0" fmla="*/ 112733 w 565195"/>
                <a:gd name="connsiteY0" fmla="*/ 19718 h 1113728"/>
                <a:gd name="connsiteX1" fmla="*/ 75737 w 565195"/>
                <a:gd name="connsiteY1" fmla="*/ 248812 h 1113728"/>
                <a:gd name="connsiteX2" fmla="*/ 79751 w 565195"/>
                <a:gd name="connsiteY2" fmla="*/ 642867 h 1113728"/>
                <a:gd name="connsiteX3" fmla="*/ 106025 w 565195"/>
                <a:gd name="connsiteY3" fmla="*/ 900014 h 1113728"/>
                <a:gd name="connsiteX4" fmla="*/ 110192 w 565195"/>
                <a:gd name="connsiteY4" fmla="*/ 948394 h 1113728"/>
                <a:gd name="connsiteX5" fmla="*/ 99114 w 565195"/>
                <a:gd name="connsiteY5" fmla="*/ 1007853 h 1113728"/>
                <a:gd name="connsiteX6" fmla="*/ 64556 w 565195"/>
                <a:gd name="connsiteY6" fmla="*/ 1029959 h 1113728"/>
                <a:gd name="connsiteX7" fmla="*/ 2353 w 565195"/>
                <a:gd name="connsiteY7" fmla="*/ 1071428 h 1113728"/>
                <a:gd name="connsiteX8" fmla="*/ 2353 w 565195"/>
                <a:gd name="connsiteY8" fmla="*/ 1071428 h 1113728"/>
                <a:gd name="connsiteX9" fmla="*/ 3307 w 565195"/>
                <a:gd name="connsiteY9" fmla="*/ 1084978 h 1113728"/>
                <a:gd name="connsiteX10" fmla="*/ 6114 w 565195"/>
                <a:gd name="connsiteY10" fmla="*/ 1086674 h 1113728"/>
                <a:gd name="connsiteX11" fmla="*/ 36910 w 565195"/>
                <a:gd name="connsiteY11" fmla="*/ 1093636 h 1113728"/>
                <a:gd name="connsiteX12" fmla="*/ 119848 w 565195"/>
                <a:gd name="connsiteY12" fmla="*/ 1089469 h 1113728"/>
                <a:gd name="connsiteX13" fmla="*/ 166856 w 565195"/>
                <a:gd name="connsiteY13" fmla="*/ 1058977 h 1113728"/>
                <a:gd name="connsiteX14" fmla="*/ 176562 w 565195"/>
                <a:gd name="connsiteY14" fmla="*/ 1052066 h 1113728"/>
                <a:gd name="connsiteX15" fmla="*/ 177935 w 565195"/>
                <a:gd name="connsiteY15" fmla="*/ 1067312 h 1113728"/>
                <a:gd name="connsiteX16" fmla="*/ 191758 w 565195"/>
                <a:gd name="connsiteY16" fmla="*/ 1064517 h 1113728"/>
                <a:gd name="connsiteX17" fmla="*/ 220776 w 565195"/>
                <a:gd name="connsiteY17" fmla="*/ 1052117 h 1113728"/>
                <a:gd name="connsiteX18" fmla="*/ 222148 w 565195"/>
                <a:gd name="connsiteY18" fmla="*/ 1014764 h 1113728"/>
                <a:gd name="connsiteX19" fmla="*/ 213864 w 565195"/>
                <a:gd name="connsiteY19" fmla="*/ 970551 h 1113728"/>
                <a:gd name="connsiteX20" fmla="*/ 209748 w 565195"/>
                <a:gd name="connsiteY20" fmla="*/ 898642 h 1113728"/>
                <a:gd name="connsiteX21" fmla="*/ 200041 w 565195"/>
                <a:gd name="connsiteY21" fmla="*/ 855801 h 1113728"/>
                <a:gd name="connsiteX22" fmla="*/ 220775 w 565195"/>
                <a:gd name="connsiteY22" fmla="*/ 529489 h 1113728"/>
                <a:gd name="connsiteX23" fmla="*/ 255943 w 565195"/>
                <a:gd name="connsiteY23" fmla="*/ 272037 h 1113728"/>
                <a:gd name="connsiteX24" fmla="*/ 347926 w 565195"/>
                <a:gd name="connsiteY24" fmla="*/ 659536 h 1113728"/>
                <a:gd name="connsiteX25" fmla="*/ 381111 w 565195"/>
                <a:gd name="connsiteY25" fmla="*/ 850363 h 1113728"/>
                <a:gd name="connsiteX26" fmla="*/ 399101 w 565195"/>
                <a:gd name="connsiteY26" fmla="*/ 970653 h 1113728"/>
                <a:gd name="connsiteX27" fmla="*/ 419835 w 565195"/>
                <a:gd name="connsiteY27" fmla="*/ 1027317 h 1113728"/>
                <a:gd name="connsiteX28" fmla="*/ 451598 w 565195"/>
                <a:gd name="connsiteY28" fmla="*/ 1077069 h 1113728"/>
                <a:gd name="connsiteX29" fmla="*/ 519340 w 565195"/>
                <a:gd name="connsiteY29" fmla="*/ 1111626 h 1113728"/>
                <a:gd name="connsiteX30" fmla="*/ 565078 w 565195"/>
                <a:gd name="connsiteY30" fmla="*/ 1083980 h 1113728"/>
                <a:gd name="connsiteX31" fmla="*/ 533265 w 565195"/>
                <a:gd name="connsiteY31" fmla="*/ 1013494 h 1113728"/>
                <a:gd name="connsiteX32" fmla="*/ 508414 w 565195"/>
                <a:gd name="connsiteY32" fmla="*/ 984476 h 1113728"/>
                <a:gd name="connsiteX33" fmla="*/ 508414 w 565195"/>
                <a:gd name="connsiteY33" fmla="*/ 923492 h 1113728"/>
                <a:gd name="connsiteX34" fmla="*/ 489052 w 565195"/>
                <a:gd name="connsiteY34" fmla="*/ 833593 h 1113728"/>
                <a:gd name="connsiteX35" fmla="*/ 469689 w 565195"/>
                <a:gd name="connsiteY35" fmla="*/ 490713 h 1113728"/>
                <a:gd name="connsiteX36" fmla="*/ 451852 w 565195"/>
                <a:gd name="connsiteY36" fmla="*/ 145141 h 1113728"/>
                <a:gd name="connsiteX37" fmla="*/ 448345 w 565195"/>
                <a:gd name="connsiteY37" fmla="*/ 3811 h 1113728"/>
                <a:gd name="connsiteX38" fmla="*/ 111717 w 565195"/>
                <a:gd name="connsiteY38" fmla="*/ 0 h 111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65195" h="1113728">
                  <a:moveTo>
                    <a:pt x="112733" y="19718"/>
                  </a:moveTo>
                  <a:cubicBezTo>
                    <a:pt x="112733" y="19718"/>
                    <a:pt x="77159" y="175531"/>
                    <a:pt x="75737" y="248812"/>
                  </a:cubicBezTo>
                  <a:cubicBezTo>
                    <a:pt x="74314" y="322094"/>
                    <a:pt x="78379" y="586203"/>
                    <a:pt x="79751" y="642867"/>
                  </a:cubicBezTo>
                  <a:cubicBezTo>
                    <a:pt x="81123" y="699531"/>
                    <a:pt x="106025" y="883447"/>
                    <a:pt x="106025" y="900014"/>
                  </a:cubicBezTo>
                  <a:cubicBezTo>
                    <a:pt x="106025" y="916581"/>
                    <a:pt x="110192" y="948394"/>
                    <a:pt x="110192" y="948394"/>
                  </a:cubicBezTo>
                  <a:lnTo>
                    <a:pt x="99114" y="1007853"/>
                  </a:lnTo>
                  <a:cubicBezTo>
                    <a:pt x="88272" y="1016231"/>
                    <a:pt x="76707" y="1023629"/>
                    <a:pt x="64556" y="1029959"/>
                  </a:cubicBezTo>
                  <a:cubicBezTo>
                    <a:pt x="39655" y="1043782"/>
                    <a:pt x="10637" y="1061772"/>
                    <a:pt x="2353" y="1071428"/>
                  </a:cubicBezTo>
                  <a:lnTo>
                    <a:pt x="2353" y="1071428"/>
                  </a:lnTo>
                  <a:cubicBezTo>
                    <a:pt x="-1125" y="1075433"/>
                    <a:pt x="-698" y="1081500"/>
                    <a:pt x="3307" y="1084978"/>
                  </a:cubicBezTo>
                  <a:cubicBezTo>
                    <a:pt x="4139" y="1085700"/>
                    <a:pt x="5088" y="1086274"/>
                    <a:pt x="6114" y="1086674"/>
                  </a:cubicBezTo>
                  <a:cubicBezTo>
                    <a:pt x="15969" y="1090534"/>
                    <a:pt x="26353" y="1092882"/>
                    <a:pt x="36910" y="1093636"/>
                  </a:cubicBezTo>
                  <a:cubicBezTo>
                    <a:pt x="60389" y="1095008"/>
                    <a:pt x="99114" y="1095008"/>
                    <a:pt x="119848" y="1089469"/>
                  </a:cubicBezTo>
                  <a:cubicBezTo>
                    <a:pt x="140582" y="1083930"/>
                    <a:pt x="157200" y="1065990"/>
                    <a:pt x="166856" y="1058977"/>
                  </a:cubicBezTo>
                  <a:lnTo>
                    <a:pt x="176562" y="1052066"/>
                  </a:lnTo>
                  <a:lnTo>
                    <a:pt x="177935" y="1067312"/>
                  </a:lnTo>
                  <a:cubicBezTo>
                    <a:pt x="182589" y="1066627"/>
                    <a:pt x="187203" y="1065694"/>
                    <a:pt x="191758" y="1064517"/>
                  </a:cubicBezTo>
                  <a:cubicBezTo>
                    <a:pt x="201904" y="1061594"/>
                    <a:pt x="211650" y="1057429"/>
                    <a:pt x="220776" y="1052117"/>
                  </a:cubicBezTo>
                  <a:cubicBezTo>
                    <a:pt x="220775" y="1052117"/>
                    <a:pt x="222148" y="1028587"/>
                    <a:pt x="222148" y="1014764"/>
                  </a:cubicBezTo>
                  <a:cubicBezTo>
                    <a:pt x="222148" y="1000941"/>
                    <a:pt x="215236" y="976040"/>
                    <a:pt x="213864" y="970551"/>
                  </a:cubicBezTo>
                  <a:cubicBezTo>
                    <a:pt x="212492" y="965063"/>
                    <a:pt x="213864" y="915209"/>
                    <a:pt x="209748" y="898642"/>
                  </a:cubicBezTo>
                  <a:cubicBezTo>
                    <a:pt x="205631" y="882074"/>
                    <a:pt x="202836" y="886191"/>
                    <a:pt x="200041" y="855801"/>
                  </a:cubicBezTo>
                  <a:cubicBezTo>
                    <a:pt x="197246" y="825411"/>
                    <a:pt x="222148" y="537772"/>
                    <a:pt x="220775" y="529489"/>
                  </a:cubicBezTo>
                  <a:cubicBezTo>
                    <a:pt x="219403" y="521205"/>
                    <a:pt x="255943" y="272037"/>
                    <a:pt x="255943" y="272037"/>
                  </a:cubicBezTo>
                  <a:cubicBezTo>
                    <a:pt x="255943" y="272037"/>
                    <a:pt x="325819" y="597282"/>
                    <a:pt x="347926" y="659536"/>
                  </a:cubicBezTo>
                  <a:cubicBezTo>
                    <a:pt x="370032" y="721790"/>
                    <a:pt x="381111" y="842029"/>
                    <a:pt x="381111" y="850363"/>
                  </a:cubicBezTo>
                  <a:cubicBezTo>
                    <a:pt x="381111" y="858697"/>
                    <a:pt x="393562" y="956779"/>
                    <a:pt x="399101" y="970653"/>
                  </a:cubicBezTo>
                  <a:cubicBezTo>
                    <a:pt x="404640" y="984527"/>
                    <a:pt x="419835" y="1027317"/>
                    <a:pt x="419835" y="1027317"/>
                  </a:cubicBezTo>
                  <a:cubicBezTo>
                    <a:pt x="419835" y="1027317"/>
                    <a:pt x="441942" y="1060502"/>
                    <a:pt x="451598" y="1077069"/>
                  </a:cubicBezTo>
                  <a:cubicBezTo>
                    <a:pt x="461253" y="1093636"/>
                    <a:pt x="494489" y="1107561"/>
                    <a:pt x="519340" y="1111626"/>
                  </a:cubicBezTo>
                  <a:cubicBezTo>
                    <a:pt x="544191" y="1115692"/>
                    <a:pt x="563604" y="1117166"/>
                    <a:pt x="565078" y="1083980"/>
                  </a:cubicBezTo>
                  <a:cubicBezTo>
                    <a:pt x="566551" y="1050795"/>
                    <a:pt x="554050" y="1028689"/>
                    <a:pt x="533265" y="1013494"/>
                  </a:cubicBezTo>
                  <a:cubicBezTo>
                    <a:pt x="512480" y="998299"/>
                    <a:pt x="508414" y="984476"/>
                    <a:pt x="508414" y="984476"/>
                  </a:cubicBezTo>
                  <a:cubicBezTo>
                    <a:pt x="509919" y="964176"/>
                    <a:pt x="509919" y="943792"/>
                    <a:pt x="508414" y="923492"/>
                  </a:cubicBezTo>
                  <a:cubicBezTo>
                    <a:pt x="505619" y="899963"/>
                    <a:pt x="490424" y="881973"/>
                    <a:pt x="489052" y="833593"/>
                  </a:cubicBezTo>
                  <a:cubicBezTo>
                    <a:pt x="487680" y="785212"/>
                    <a:pt x="477973" y="530810"/>
                    <a:pt x="469689" y="490713"/>
                  </a:cubicBezTo>
                  <a:cubicBezTo>
                    <a:pt x="461406" y="450617"/>
                    <a:pt x="450480" y="182391"/>
                    <a:pt x="451852" y="145141"/>
                  </a:cubicBezTo>
                  <a:cubicBezTo>
                    <a:pt x="453224" y="107890"/>
                    <a:pt x="448345" y="3811"/>
                    <a:pt x="448345" y="3811"/>
                  </a:cubicBezTo>
                  <a:lnTo>
                    <a:pt x="111717" y="0"/>
                  </a:lnTo>
                  <a:close/>
                </a:path>
              </a:pathLst>
            </a:custGeom>
            <a:solidFill>
              <a:srgbClr val="263238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6" name="Полилиния: фигура 585">
              <a:extLst>
                <a:ext uri="{FF2B5EF4-FFF2-40B4-BE49-F238E27FC236}">
                  <a16:creationId xmlns:a16="http://schemas.microsoft.com/office/drawing/2014/main" id="{F5BFD1B9-0886-2114-4062-E1799D6A2D21}"/>
                </a:ext>
              </a:extLst>
            </p:cNvPr>
            <p:cNvSpPr/>
            <p:nvPr/>
          </p:nvSpPr>
          <p:spPr>
            <a:xfrm>
              <a:off x="5661485" y="2731006"/>
              <a:ext cx="836208" cy="573517"/>
            </a:xfrm>
            <a:custGeom>
              <a:avLst/>
              <a:gdLst>
                <a:gd name="connsiteX0" fmla="*/ 315029 w 836208"/>
                <a:gd name="connsiteY0" fmla="*/ 16364 h 573517"/>
                <a:gd name="connsiteX1" fmla="*/ 227264 w 836208"/>
                <a:gd name="connsiteY1" fmla="*/ 64846 h 573517"/>
                <a:gd name="connsiteX2" fmla="*/ 141938 w 836208"/>
                <a:gd name="connsiteY2" fmla="*/ 103519 h 573517"/>
                <a:gd name="connsiteX3" fmla="*/ 44111 w 836208"/>
                <a:gd name="connsiteY3" fmla="*/ 303748 h 573517"/>
                <a:gd name="connsiteX4" fmla="*/ 863 w 836208"/>
                <a:gd name="connsiteY4" fmla="*/ 395884 h 573517"/>
                <a:gd name="connsiteX5" fmla="*/ 54325 w 836208"/>
                <a:gd name="connsiteY5" fmla="*/ 452802 h 573517"/>
                <a:gd name="connsiteX6" fmla="*/ 123745 w 836208"/>
                <a:gd name="connsiteY6" fmla="*/ 414128 h 573517"/>
                <a:gd name="connsiteX7" fmla="*/ 173802 w 836208"/>
                <a:gd name="connsiteY7" fmla="*/ 303748 h 573517"/>
                <a:gd name="connsiteX8" fmla="*/ 178325 w 836208"/>
                <a:gd name="connsiteY8" fmla="*/ 420938 h 573517"/>
                <a:gd name="connsiteX9" fmla="*/ 174920 w 836208"/>
                <a:gd name="connsiteY9" fmla="*/ 510787 h 573517"/>
                <a:gd name="connsiteX10" fmla="*/ 166941 w 836208"/>
                <a:gd name="connsiteY10" fmla="*/ 560844 h 573517"/>
                <a:gd name="connsiteX11" fmla="*/ 182899 w 836208"/>
                <a:gd name="connsiteY11" fmla="*/ 573397 h 573517"/>
                <a:gd name="connsiteX12" fmla="*/ 299784 w 836208"/>
                <a:gd name="connsiteY12" fmla="*/ 572228 h 573517"/>
                <a:gd name="connsiteX13" fmla="*/ 469317 w 836208"/>
                <a:gd name="connsiteY13" fmla="*/ 573397 h 573517"/>
                <a:gd name="connsiteX14" fmla="*/ 518206 w 836208"/>
                <a:gd name="connsiteY14" fmla="*/ 557439 h 573517"/>
                <a:gd name="connsiteX15" fmla="*/ 522780 w 836208"/>
                <a:gd name="connsiteY15" fmla="*/ 521053 h 573517"/>
                <a:gd name="connsiteX16" fmla="*/ 531876 w 836208"/>
                <a:gd name="connsiteY16" fmla="*/ 390243 h 573517"/>
                <a:gd name="connsiteX17" fmla="*/ 579647 w 836208"/>
                <a:gd name="connsiteY17" fmla="*/ 246881 h 573517"/>
                <a:gd name="connsiteX18" fmla="*/ 710507 w 836208"/>
                <a:gd name="connsiteY18" fmla="*/ 339017 h 573517"/>
                <a:gd name="connsiteX19" fmla="*/ 815144 w 836208"/>
                <a:gd name="connsiteY19" fmla="*/ 310609 h 573517"/>
                <a:gd name="connsiteX20" fmla="*/ 829933 w 836208"/>
                <a:gd name="connsiteY20" fmla="*/ 249168 h 573517"/>
                <a:gd name="connsiteX21" fmla="*/ 724127 w 836208"/>
                <a:gd name="connsiteY21" fmla="*/ 164960 h 573517"/>
                <a:gd name="connsiteX22" fmla="*/ 625181 w 836208"/>
                <a:gd name="connsiteY22" fmla="*/ 73942 h 573517"/>
                <a:gd name="connsiteX23" fmla="*/ 509109 w 836208"/>
                <a:gd name="connsiteY23" fmla="*/ 29577 h 573517"/>
                <a:gd name="connsiteX24" fmla="*/ 478617 w 836208"/>
                <a:gd name="connsiteY24" fmla="*/ 14788 h 573517"/>
                <a:gd name="connsiteX25" fmla="*/ 400101 w 836208"/>
                <a:gd name="connsiteY25" fmla="*/ 0 h 573517"/>
                <a:gd name="connsiteX26" fmla="*/ 315029 w 836208"/>
                <a:gd name="connsiteY26" fmla="*/ 16364 h 57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36208" h="573517">
                  <a:moveTo>
                    <a:pt x="315029" y="16364"/>
                  </a:moveTo>
                  <a:cubicBezTo>
                    <a:pt x="315029" y="16364"/>
                    <a:pt x="263651" y="46856"/>
                    <a:pt x="227264" y="64846"/>
                  </a:cubicBezTo>
                  <a:cubicBezTo>
                    <a:pt x="190877" y="82836"/>
                    <a:pt x="146461" y="93305"/>
                    <a:pt x="141938" y="103519"/>
                  </a:cubicBezTo>
                  <a:cubicBezTo>
                    <a:pt x="137415" y="113734"/>
                    <a:pt x="58899" y="281032"/>
                    <a:pt x="44111" y="303748"/>
                  </a:cubicBezTo>
                  <a:cubicBezTo>
                    <a:pt x="29322" y="326465"/>
                    <a:pt x="-5947" y="370881"/>
                    <a:pt x="863" y="395884"/>
                  </a:cubicBezTo>
                  <a:cubicBezTo>
                    <a:pt x="7673" y="420887"/>
                    <a:pt x="36132" y="455038"/>
                    <a:pt x="54325" y="452802"/>
                  </a:cubicBezTo>
                  <a:cubicBezTo>
                    <a:pt x="72519" y="450566"/>
                    <a:pt x="108956" y="440249"/>
                    <a:pt x="123745" y="414128"/>
                  </a:cubicBezTo>
                  <a:cubicBezTo>
                    <a:pt x="138533" y="388007"/>
                    <a:pt x="173802" y="303748"/>
                    <a:pt x="173802" y="303748"/>
                  </a:cubicBezTo>
                  <a:cubicBezTo>
                    <a:pt x="173802" y="303748"/>
                    <a:pt x="179494" y="382264"/>
                    <a:pt x="178325" y="420938"/>
                  </a:cubicBezTo>
                  <a:cubicBezTo>
                    <a:pt x="177156" y="459612"/>
                    <a:pt x="177207" y="491476"/>
                    <a:pt x="174920" y="510787"/>
                  </a:cubicBezTo>
                  <a:cubicBezTo>
                    <a:pt x="172633" y="530098"/>
                    <a:pt x="162418" y="554034"/>
                    <a:pt x="166941" y="560844"/>
                  </a:cubicBezTo>
                  <a:cubicBezTo>
                    <a:pt x="171464" y="567654"/>
                    <a:pt x="177105" y="574515"/>
                    <a:pt x="182899" y="573397"/>
                  </a:cubicBezTo>
                  <a:cubicBezTo>
                    <a:pt x="188692" y="572279"/>
                    <a:pt x="273916" y="571110"/>
                    <a:pt x="299784" y="572228"/>
                  </a:cubicBezTo>
                  <a:cubicBezTo>
                    <a:pt x="325651" y="573346"/>
                    <a:pt x="444263" y="572228"/>
                    <a:pt x="469317" y="573397"/>
                  </a:cubicBezTo>
                  <a:cubicBezTo>
                    <a:pt x="494372" y="574566"/>
                    <a:pt x="515970" y="562013"/>
                    <a:pt x="518206" y="557439"/>
                  </a:cubicBezTo>
                  <a:cubicBezTo>
                    <a:pt x="520442" y="552866"/>
                    <a:pt x="525066" y="546056"/>
                    <a:pt x="522780" y="521053"/>
                  </a:cubicBezTo>
                  <a:cubicBezTo>
                    <a:pt x="520493" y="496049"/>
                    <a:pt x="525066" y="419820"/>
                    <a:pt x="531876" y="390243"/>
                  </a:cubicBezTo>
                  <a:cubicBezTo>
                    <a:pt x="538686" y="360666"/>
                    <a:pt x="579647" y="246881"/>
                    <a:pt x="579647" y="246881"/>
                  </a:cubicBezTo>
                  <a:cubicBezTo>
                    <a:pt x="579647" y="246881"/>
                    <a:pt x="687740" y="332207"/>
                    <a:pt x="710507" y="339017"/>
                  </a:cubicBezTo>
                  <a:cubicBezTo>
                    <a:pt x="733274" y="345827"/>
                    <a:pt x="794664" y="335612"/>
                    <a:pt x="815144" y="310609"/>
                  </a:cubicBezTo>
                  <a:cubicBezTo>
                    <a:pt x="835625" y="285606"/>
                    <a:pt x="842434" y="266193"/>
                    <a:pt x="829933" y="249168"/>
                  </a:cubicBezTo>
                  <a:cubicBezTo>
                    <a:pt x="817431" y="232144"/>
                    <a:pt x="771897" y="216186"/>
                    <a:pt x="724127" y="164960"/>
                  </a:cubicBezTo>
                  <a:cubicBezTo>
                    <a:pt x="676356" y="113734"/>
                    <a:pt x="658061" y="89900"/>
                    <a:pt x="625181" y="73942"/>
                  </a:cubicBezTo>
                  <a:cubicBezTo>
                    <a:pt x="592301" y="57985"/>
                    <a:pt x="525066" y="36438"/>
                    <a:pt x="509109" y="29577"/>
                  </a:cubicBezTo>
                  <a:cubicBezTo>
                    <a:pt x="493152" y="22716"/>
                    <a:pt x="488781" y="19413"/>
                    <a:pt x="478617" y="14788"/>
                  </a:cubicBezTo>
                  <a:cubicBezTo>
                    <a:pt x="468454" y="10164"/>
                    <a:pt x="444467" y="1169"/>
                    <a:pt x="400101" y="0"/>
                  </a:cubicBezTo>
                  <a:cubicBezTo>
                    <a:pt x="370962" y="4"/>
                    <a:pt x="342091" y="5558"/>
                    <a:pt x="315029" y="16364"/>
                  </a:cubicBezTo>
                  <a:close/>
                </a:path>
              </a:pathLst>
            </a:custGeom>
            <a:solidFill>
              <a:srgbClr val="1D1D23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7" name="Полилиния: фигура 586">
              <a:extLst>
                <a:ext uri="{FF2B5EF4-FFF2-40B4-BE49-F238E27FC236}">
                  <a16:creationId xmlns:a16="http://schemas.microsoft.com/office/drawing/2014/main" id="{78EC0A0C-CA9C-2AEF-17FE-0B57F8046F08}"/>
                </a:ext>
              </a:extLst>
            </p:cNvPr>
            <p:cNvSpPr/>
            <p:nvPr/>
          </p:nvSpPr>
          <p:spPr>
            <a:xfrm>
              <a:off x="5803728" y="2954154"/>
              <a:ext cx="31508" cy="80599"/>
            </a:xfrm>
            <a:custGeom>
              <a:avLst/>
              <a:gdLst>
                <a:gd name="connsiteX0" fmla="*/ 8589 w 31508"/>
                <a:gd name="connsiteY0" fmla="*/ 0 h 80599"/>
                <a:gd name="connsiteX1" fmla="*/ 31508 w 31508"/>
                <a:gd name="connsiteY1" fmla="*/ 80600 h 80599"/>
                <a:gd name="connsiteX2" fmla="*/ 0 w 31508"/>
                <a:gd name="connsiteY2" fmla="*/ 18143 h 80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08" h="80599">
                  <a:moveTo>
                    <a:pt x="8589" y="0"/>
                  </a:moveTo>
                  <a:cubicBezTo>
                    <a:pt x="10164" y="5489"/>
                    <a:pt x="31508" y="80600"/>
                    <a:pt x="31508" y="80600"/>
                  </a:cubicBezTo>
                  <a:lnTo>
                    <a:pt x="0" y="18143"/>
                  </a:lnTo>
                </a:path>
              </a:pathLst>
            </a:custGeom>
            <a:noFill/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8" name="Полилиния: фигура 587">
              <a:extLst>
                <a:ext uri="{FF2B5EF4-FFF2-40B4-BE49-F238E27FC236}">
                  <a16:creationId xmlns:a16="http://schemas.microsoft.com/office/drawing/2014/main" id="{B2D570EA-9150-A78C-5BF5-ADA6F489C4E0}"/>
                </a:ext>
              </a:extLst>
            </p:cNvPr>
            <p:cNvSpPr/>
            <p:nvPr/>
          </p:nvSpPr>
          <p:spPr>
            <a:xfrm>
              <a:off x="6191888" y="2952477"/>
              <a:ext cx="49447" cy="25409"/>
            </a:xfrm>
            <a:custGeom>
              <a:avLst/>
              <a:gdLst>
                <a:gd name="connsiteX0" fmla="*/ 49447 w 49447"/>
                <a:gd name="connsiteY0" fmla="*/ 25410 h 25409"/>
                <a:gd name="connsiteX1" fmla="*/ 0 w 49447"/>
                <a:gd name="connsiteY1" fmla="*/ 0 h 2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47" h="25409">
                  <a:moveTo>
                    <a:pt x="49447" y="25410"/>
                  </a:moveTo>
                  <a:cubicBezTo>
                    <a:pt x="44721" y="25410"/>
                    <a:pt x="0" y="0"/>
                    <a:pt x="0" y="0"/>
                  </a:cubicBezTo>
                </a:path>
              </a:pathLst>
            </a:custGeom>
            <a:noFill/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9" name="Полилиния: фигура 588">
              <a:extLst>
                <a:ext uri="{FF2B5EF4-FFF2-40B4-BE49-F238E27FC236}">
                  <a16:creationId xmlns:a16="http://schemas.microsoft.com/office/drawing/2014/main" id="{0CF588D6-C30E-4C62-1EA5-5F4ADE6EE304}"/>
                </a:ext>
              </a:extLst>
            </p:cNvPr>
            <p:cNvSpPr/>
            <p:nvPr/>
          </p:nvSpPr>
          <p:spPr>
            <a:xfrm>
              <a:off x="6169121" y="2949479"/>
              <a:ext cx="33744" cy="28204"/>
            </a:xfrm>
            <a:custGeom>
              <a:avLst/>
              <a:gdLst>
                <a:gd name="connsiteX0" fmla="*/ 0 w 33744"/>
                <a:gd name="connsiteY0" fmla="*/ 0 h 28204"/>
                <a:gd name="connsiteX1" fmla="*/ 33744 w 33744"/>
                <a:gd name="connsiteY1" fmla="*/ 28205 h 28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744" h="28204">
                  <a:moveTo>
                    <a:pt x="0" y="0"/>
                  </a:moveTo>
                  <a:cubicBezTo>
                    <a:pt x="0" y="0"/>
                    <a:pt x="18041" y="23529"/>
                    <a:pt x="33744" y="28205"/>
                  </a:cubicBezTo>
                </a:path>
              </a:pathLst>
            </a:custGeom>
            <a:noFill/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0" name="Полилиния: фигура 589">
              <a:extLst>
                <a:ext uri="{FF2B5EF4-FFF2-40B4-BE49-F238E27FC236}">
                  <a16:creationId xmlns:a16="http://schemas.microsoft.com/office/drawing/2014/main" id="{51E9BD72-7E1A-264B-24D2-C5D573420C4D}"/>
                </a:ext>
              </a:extLst>
            </p:cNvPr>
            <p:cNvSpPr/>
            <p:nvPr/>
          </p:nvSpPr>
          <p:spPr>
            <a:xfrm>
              <a:off x="5923307" y="2796011"/>
              <a:ext cx="165040" cy="487606"/>
            </a:xfrm>
            <a:custGeom>
              <a:avLst/>
              <a:gdLst>
                <a:gd name="connsiteX0" fmla="*/ 46805 w 165040"/>
                <a:gd name="connsiteY0" fmla="*/ 21134 h 487606"/>
                <a:gd name="connsiteX1" fmla="*/ 61085 w 165040"/>
                <a:gd name="connsiteY1" fmla="*/ 75053 h 487606"/>
                <a:gd name="connsiteX2" fmla="*/ 8741 w 165040"/>
                <a:gd name="connsiteY2" fmla="*/ 339315 h 487606"/>
                <a:gd name="connsiteX3" fmla="*/ 0 w 165040"/>
                <a:gd name="connsiteY3" fmla="*/ 409090 h 487606"/>
                <a:gd name="connsiteX4" fmla="*/ 39639 w 165040"/>
                <a:gd name="connsiteY4" fmla="*/ 487606 h 487606"/>
                <a:gd name="connsiteX5" fmla="*/ 89646 w 165040"/>
                <a:gd name="connsiteY5" fmla="*/ 402738 h 487606"/>
                <a:gd name="connsiteX6" fmla="*/ 83293 w 165040"/>
                <a:gd name="connsiteY6" fmla="*/ 210030 h 487606"/>
                <a:gd name="connsiteX7" fmla="*/ 84056 w 165040"/>
                <a:gd name="connsiteY7" fmla="*/ 80745 h 487606"/>
                <a:gd name="connsiteX8" fmla="*/ 134062 w 165040"/>
                <a:gd name="connsiteY8" fmla="*/ 41055 h 487606"/>
                <a:gd name="connsiteX9" fmla="*/ 164960 w 165040"/>
                <a:gd name="connsiteY9" fmla="*/ 2991 h 487606"/>
                <a:gd name="connsiteX10" fmla="*/ 139550 w 165040"/>
                <a:gd name="connsiteY10" fmla="*/ 9344 h 487606"/>
                <a:gd name="connsiteX11" fmla="*/ 99911 w 165040"/>
                <a:gd name="connsiteY11" fmla="*/ 18847 h 487606"/>
                <a:gd name="connsiteX12" fmla="*/ 48329 w 165040"/>
                <a:gd name="connsiteY12" fmla="*/ 2991 h 487606"/>
                <a:gd name="connsiteX13" fmla="*/ 46805 w 165040"/>
                <a:gd name="connsiteY13" fmla="*/ 21134 h 48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040" h="487606">
                  <a:moveTo>
                    <a:pt x="46805" y="21134"/>
                  </a:moveTo>
                  <a:lnTo>
                    <a:pt x="61085" y="75053"/>
                  </a:lnTo>
                  <a:cubicBezTo>
                    <a:pt x="61085" y="75053"/>
                    <a:pt x="15856" y="301150"/>
                    <a:pt x="8741" y="339315"/>
                  </a:cubicBezTo>
                  <a:cubicBezTo>
                    <a:pt x="4408" y="362374"/>
                    <a:pt x="1489" y="385675"/>
                    <a:pt x="0" y="409090"/>
                  </a:cubicBezTo>
                  <a:lnTo>
                    <a:pt x="39639" y="487606"/>
                  </a:lnTo>
                  <a:lnTo>
                    <a:pt x="89646" y="402738"/>
                  </a:lnTo>
                  <a:cubicBezTo>
                    <a:pt x="89646" y="402738"/>
                    <a:pt x="84869" y="295661"/>
                    <a:pt x="83293" y="210030"/>
                  </a:cubicBezTo>
                  <a:cubicBezTo>
                    <a:pt x="81718" y="124399"/>
                    <a:pt x="84869" y="82981"/>
                    <a:pt x="84056" y="80745"/>
                  </a:cubicBezTo>
                  <a:cubicBezTo>
                    <a:pt x="83242" y="78509"/>
                    <a:pt x="134062" y="41055"/>
                    <a:pt x="134062" y="41055"/>
                  </a:cubicBezTo>
                  <a:cubicBezTo>
                    <a:pt x="134062" y="41055"/>
                    <a:pt x="163385" y="8531"/>
                    <a:pt x="164960" y="2991"/>
                  </a:cubicBezTo>
                  <a:cubicBezTo>
                    <a:pt x="166536" y="-2548"/>
                    <a:pt x="144378" y="4567"/>
                    <a:pt x="139550" y="9344"/>
                  </a:cubicBezTo>
                  <a:cubicBezTo>
                    <a:pt x="128591" y="18616"/>
                    <a:pt x="113884" y="22142"/>
                    <a:pt x="99911" y="18847"/>
                  </a:cubicBezTo>
                  <a:cubicBezTo>
                    <a:pt x="79278" y="14883"/>
                    <a:pt x="52293" y="-8087"/>
                    <a:pt x="48329" y="2991"/>
                  </a:cubicBezTo>
                  <a:cubicBezTo>
                    <a:pt x="45956" y="8735"/>
                    <a:pt x="45424" y="15074"/>
                    <a:pt x="46805" y="21134"/>
                  </a:cubicBezTo>
                  <a:close/>
                </a:path>
              </a:pathLst>
            </a:custGeom>
            <a:solidFill>
              <a:srgbClr val="263238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1" name="Полилиния: фигура 590">
              <a:extLst>
                <a:ext uri="{FF2B5EF4-FFF2-40B4-BE49-F238E27FC236}">
                  <a16:creationId xmlns:a16="http://schemas.microsoft.com/office/drawing/2014/main" id="{4A8A9CEC-83CB-4F4E-5322-EF0F7C5F2068}"/>
                </a:ext>
              </a:extLst>
            </p:cNvPr>
            <p:cNvSpPr/>
            <p:nvPr/>
          </p:nvSpPr>
          <p:spPr>
            <a:xfrm>
              <a:off x="5925089" y="2697352"/>
              <a:ext cx="231042" cy="174876"/>
            </a:xfrm>
            <a:custGeom>
              <a:avLst/>
              <a:gdLst>
                <a:gd name="connsiteX0" fmla="*/ 79122 w 231042"/>
                <a:gd name="connsiteY0" fmla="*/ 27809 h 174876"/>
                <a:gd name="connsiteX1" fmla="*/ 51375 w 231042"/>
                <a:gd name="connsiteY1" fmla="*/ 50017 h 174876"/>
                <a:gd name="connsiteX2" fmla="*/ 2994 w 231042"/>
                <a:gd name="connsiteY2" fmla="*/ 150742 h 174876"/>
                <a:gd name="connsiteX3" fmla="*/ 21239 w 231042"/>
                <a:gd name="connsiteY3" fmla="*/ 149928 h 174876"/>
                <a:gd name="connsiteX4" fmla="*/ 52137 w 231042"/>
                <a:gd name="connsiteY4" fmla="*/ 124519 h 174876"/>
                <a:gd name="connsiteX5" fmla="*/ 79935 w 231042"/>
                <a:gd name="connsiteY5" fmla="*/ 143525 h 174876"/>
                <a:gd name="connsiteX6" fmla="*/ 132279 w 231042"/>
                <a:gd name="connsiteY6" fmla="*/ 129245 h 174876"/>
                <a:gd name="connsiteX7" fmla="*/ 150523 w 231042"/>
                <a:gd name="connsiteY7" fmla="*/ 113999 h 174876"/>
                <a:gd name="connsiteX8" fmla="*/ 197277 w 231042"/>
                <a:gd name="connsiteY8" fmla="*/ 173458 h 174876"/>
                <a:gd name="connsiteX9" fmla="*/ 209982 w 231042"/>
                <a:gd name="connsiteY9" fmla="*/ 161566 h 174876"/>
                <a:gd name="connsiteX10" fmla="*/ 228226 w 231042"/>
                <a:gd name="connsiteY10" fmla="*/ 67194 h 174876"/>
                <a:gd name="connsiteX11" fmla="*/ 206018 w 231042"/>
                <a:gd name="connsiteY11" fmla="*/ 7735 h 174876"/>
                <a:gd name="connsiteX12" fmla="*/ 164804 w 231042"/>
                <a:gd name="connsiteY12" fmla="*/ 4534 h 174876"/>
                <a:gd name="connsiteX13" fmla="*/ 79122 w 231042"/>
                <a:gd name="connsiteY13" fmla="*/ 27809 h 17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042" h="174876">
                  <a:moveTo>
                    <a:pt x="79122" y="27809"/>
                  </a:moveTo>
                  <a:cubicBezTo>
                    <a:pt x="76733" y="29385"/>
                    <a:pt x="57727" y="34162"/>
                    <a:pt x="51375" y="50017"/>
                  </a:cubicBezTo>
                  <a:cubicBezTo>
                    <a:pt x="45022" y="65873"/>
                    <a:pt x="12498" y="138850"/>
                    <a:pt x="2994" y="150742"/>
                  </a:cubicBezTo>
                  <a:cubicBezTo>
                    <a:pt x="-6509" y="162633"/>
                    <a:pt x="8534" y="157856"/>
                    <a:pt x="21239" y="149928"/>
                  </a:cubicBezTo>
                  <a:cubicBezTo>
                    <a:pt x="33943" y="142001"/>
                    <a:pt x="45022" y="111102"/>
                    <a:pt x="52137" y="124519"/>
                  </a:cubicBezTo>
                  <a:cubicBezTo>
                    <a:pt x="59252" y="137935"/>
                    <a:pt x="79935" y="143525"/>
                    <a:pt x="79935" y="143525"/>
                  </a:cubicBezTo>
                  <a:cubicBezTo>
                    <a:pt x="79935" y="143525"/>
                    <a:pt x="122725" y="135597"/>
                    <a:pt x="132279" y="129245"/>
                  </a:cubicBezTo>
                  <a:cubicBezTo>
                    <a:pt x="138790" y="124700"/>
                    <a:pt x="144895" y="119599"/>
                    <a:pt x="150523" y="113999"/>
                  </a:cubicBezTo>
                  <a:cubicBezTo>
                    <a:pt x="150523" y="113999"/>
                    <a:pt x="187012" y="168732"/>
                    <a:pt x="197277" y="173458"/>
                  </a:cubicBezTo>
                  <a:cubicBezTo>
                    <a:pt x="207543" y="178184"/>
                    <a:pt x="209220" y="170307"/>
                    <a:pt x="209982" y="161566"/>
                  </a:cubicBezTo>
                  <a:cubicBezTo>
                    <a:pt x="213742" y="129704"/>
                    <a:pt x="219840" y="98162"/>
                    <a:pt x="228226" y="67194"/>
                  </a:cubicBezTo>
                  <a:cubicBezTo>
                    <a:pt x="238390" y="33094"/>
                    <a:pt x="218723" y="21965"/>
                    <a:pt x="206018" y="7735"/>
                  </a:cubicBezTo>
                  <a:cubicBezTo>
                    <a:pt x="193314" y="-6494"/>
                    <a:pt x="179033" y="2958"/>
                    <a:pt x="164804" y="4534"/>
                  </a:cubicBezTo>
                  <a:cubicBezTo>
                    <a:pt x="150574" y="6109"/>
                    <a:pt x="79122" y="27809"/>
                    <a:pt x="79122" y="27809"/>
                  </a:cubicBezTo>
                  <a:close/>
                </a:path>
              </a:pathLst>
            </a:custGeom>
            <a:solidFill>
              <a:srgbClr val="1D1D23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2" name="Полилиния: фигура 591">
              <a:extLst>
                <a:ext uri="{FF2B5EF4-FFF2-40B4-BE49-F238E27FC236}">
                  <a16:creationId xmlns:a16="http://schemas.microsoft.com/office/drawing/2014/main" id="{F46E14F4-C0C7-BBC1-FE19-9010870312F1}"/>
                </a:ext>
              </a:extLst>
            </p:cNvPr>
            <p:cNvSpPr/>
            <p:nvPr/>
          </p:nvSpPr>
          <p:spPr>
            <a:xfrm>
              <a:off x="5914822" y="2373034"/>
              <a:ext cx="292871" cy="458770"/>
            </a:xfrm>
            <a:custGeom>
              <a:avLst/>
              <a:gdLst>
                <a:gd name="connsiteX0" fmla="*/ 67639 w 292871"/>
                <a:gd name="connsiteY0" fmla="*/ 107889 h 458770"/>
                <a:gd name="connsiteX1" fmla="*/ 47311 w 292871"/>
                <a:gd name="connsiteY1" fmla="*/ 154693 h 458770"/>
                <a:gd name="connsiteX2" fmla="*/ 47311 w 292871"/>
                <a:gd name="connsiteY2" fmla="*/ 182238 h 458770"/>
                <a:gd name="connsiteX3" fmla="*/ 39027 w 292871"/>
                <a:gd name="connsiteY3" fmla="*/ 212729 h 458770"/>
                <a:gd name="connsiteX4" fmla="*/ 45481 w 292871"/>
                <a:gd name="connsiteY4" fmla="*/ 316452 h 458770"/>
                <a:gd name="connsiteX5" fmla="*/ 73889 w 292871"/>
                <a:gd name="connsiteY5" fmla="*/ 330224 h 458770"/>
                <a:gd name="connsiteX6" fmla="*/ 95030 w 292871"/>
                <a:gd name="connsiteY6" fmla="*/ 458696 h 458770"/>
                <a:gd name="connsiteX7" fmla="*/ 188742 w 292871"/>
                <a:gd name="connsiteY7" fmla="*/ 356599 h 458770"/>
                <a:gd name="connsiteX8" fmla="*/ 209069 w 292871"/>
                <a:gd name="connsiteY8" fmla="*/ 314419 h 458770"/>
                <a:gd name="connsiteX9" fmla="*/ 258618 w 292871"/>
                <a:gd name="connsiteY9" fmla="*/ 229957 h 458770"/>
                <a:gd name="connsiteX10" fmla="*/ 291702 w 292871"/>
                <a:gd name="connsiteY10" fmla="*/ 135433 h 458770"/>
                <a:gd name="connsiteX11" fmla="*/ 236614 w 292871"/>
                <a:gd name="connsiteY11" fmla="*/ 81259 h 458770"/>
                <a:gd name="connsiteX12" fmla="*/ 209069 w 292871"/>
                <a:gd name="connsiteY12" fmla="*/ 24392 h 458770"/>
                <a:gd name="connsiteX13" fmla="*/ 143004 w 292871"/>
                <a:gd name="connsiteY13" fmla="*/ 12450 h 458770"/>
                <a:gd name="connsiteX14" fmla="*/ 103517 w 292871"/>
                <a:gd name="connsiteY14" fmla="*/ 18853 h 458770"/>
                <a:gd name="connsiteX15" fmla="*/ 30134 w 292871"/>
                <a:gd name="connsiteY15" fmla="*/ 6961 h 458770"/>
                <a:gd name="connsiteX16" fmla="*/ 10823 w 292871"/>
                <a:gd name="connsiteY16" fmla="*/ 92287 h 458770"/>
                <a:gd name="connsiteX17" fmla="*/ 67639 w 292871"/>
                <a:gd name="connsiteY17" fmla="*/ 107889 h 45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2871" h="458770">
                  <a:moveTo>
                    <a:pt x="67639" y="107889"/>
                  </a:moveTo>
                  <a:cubicBezTo>
                    <a:pt x="67639" y="107889"/>
                    <a:pt x="42839" y="145546"/>
                    <a:pt x="47311" y="154693"/>
                  </a:cubicBezTo>
                  <a:cubicBezTo>
                    <a:pt x="51783" y="163841"/>
                    <a:pt x="51885" y="175834"/>
                    <a:pt x="47311" y="182238"/>
                  </a:cubicBezTo>
                  <a:cubicBezTo>
                    <a:pt x="40322" y="190752"/>
                    <a:pt x="37308" y="201849"/>
                    <a:pt x="39027" y="212729"/>
                  </a:cubicBezTo>
                  <a:cubicBezTo>
                    <a:pt x="40857" y="228331"/>
                    <a:pt x="31709" y="307254"/>
                    <a:pt x="45481" y="316452"/>
                  </a:cubicBezTo>
                  <a:cubicBezTo>
                    <a:pt x="54337" y="322213"/>
                    <a:pt x="63881" y="326840"/>
                    <a:pt x="73889" y="330224"/>
                  </a:cubicBezTo>
                  <a:cubicBezTo>
                    <a:pt x="73889" y="330224"/>
                    <a:pt x="89491" y="462355"/>
                    <a:pt x="95030" y="458696"/>
                  </a:cubicBezTo>
                  <a:cubicBezTo>
                    <a:pt x="100570" y="455037"/>
                    <a:pt x="179594" y="374081"/>
                    <a:pt x="188742" y="356599"/>
                  </a:cubicBezTo>
                  <a:cubicBezTo>
                    <a:pt x="197889" y="339117"/>
                    <a:pt x="209069" y="314419"/>
                    <a:pt x="209069" y="314419"/>
                  </a:cubicBezTo>
                  <a:cubicBezTo>
                    <a:pt x="209069" y="314419"/>
                    <a:pt x="240273" y="254757"/>
                    <a:pt x="258618" y="229957"/>
                  </a:cubicBezTo>
                  <a:cubicBezTo>
                    <a:pt x="276964" y="205157"/>
                    <a:pt x="298105" y="159318"/>
                    <a:pt x="291702" y="135433"/>
                  </a:cubicBezTo>
                  <a:cubicBezTo>
                    <a:pt x="285299" y="111548"/>
                    <a:pt x="252215" y="94117"/>
                    <a:pt x="236614" y="81259"/>
                  </a:cubicBezTo>
                  <a:cubicBezTo>
                    <a:pt x="221012" y="68402"/>
                    <a:pt x="231125" y="39079"/>
                    <a:pt x="209069" y="24392"/>
                  </a:cubicBezTo>
                  <a:cubicBezTo>
                    <a:pt x="187014" y="9705"/>
                    <a:pt x="160435" y="6046"/>
                    <a:pt x="143004" y="12450"/>
                  </a:cubicBezTo>
                  <a:cubicBezTo>
                    <a:pt x="125573" y="18853"/>
                    <a:pt x="124658" y="32777"/>
                    <a:pt x="103517" y="18853"/>
                  </a:cubicBezTo>
                  <a:cubicBezTo>
                    <a:pt x="82376" y="4928"/>
                    <a:pt x="62252" y="-8640"/>
                    <a:pt x="30134" y="6961"/>
                  </a:cubicBezTo>
                  <a:cubicBezTo>
                    <a:pt x="-1984" y="22563"/>
                    <a:pt x="-8438" y="77600"/>
                    <a:pt x="10823" y="92287"/>
                  </a:cubicBezTo>
                  <a:cubicBezTo>
                    <a:pt x="30083" y="106974"/>
                    <a:pt x="67639" y="107889"/>
                    <a:pt x="67639" y="107889"/>
                  </a:cubicBezTo>
                  <a:close/>
                </a:path>
              </a:pathLst>
            </a:custGeom>
            <a:solidFill>
              <a:srgbClr val="FFFFFF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3" name="Полилиния: фигура 592">
              <a:extLst>
                <a:ext uri="{FF2B5EF4-FFF2-40B4-BE49-F238E27FC236}">
                  <a16:creationId xmlns:a16="http://schemas.microsoft.com/office/drawing/2014/main" id="{809E9660-DDCE-300F-A6BB-A0767C914358}"/>
                </a:ext>
              </a:extLst>
            </p:cNvPr>
            <p:cNvSpPr/>
            <p:nvPr/>
          </p:nvSpPr>
          <p:spPr>
            <a:xfrm>
              <a:off x="5914720" y="2373034"/>
              <a:ext cx="292720" cy="283165"/>
            </a:xfrm>
            <a:custGeom>
              <a:avLst/>
              <a:gdLst>
                <a:gd name="connsiteX0" fmla="*/ 236614 w 292720"/>
                <a:gd name="connsiteY0" fmla="*/ 81259 h 283165"/>
                <a:gd name="connsiteX1" fmla="*/ 209070 w 292720"/>
                <a:gd name="connsiteY1" fmla="*/ 24392 h 283165"/>
                <a:gd name="connsiteX2" fmla="*/ 143004 w 292720"/>
                <a:gd name="connsiteY2" fmla="*/ 12450 h 283165"/>
                <a:gd name="connsiteX3" fmla="*/ 103517 w 292720"/>
                <a:gd name="connsiteY3" fmla="*/ 18853 h 283165"/>
                <a:gd name="connsiteX4" fmla="*/ 30134 w 292720"/>
                <a:gd name="connsiteY4" fmla="*/ 6961 h 283165"/>
                <a:gd name="connsiteX5" fmla="*/ 10823 w 292720"/>
                <a:gd name="connsiteY5" fmla="*/ 92287 h 283165"/>
                <a:gd name="connsiteX6" fmla="*/ 67740 w 292720"/>
                <a:gd name="connsiteY6" fmla="*/ 107889 h 283165"/>
                <a:gd name="connsiteX7" fmla="*/ 113478 w 292720"/>
                <a:gd name="connsiteY7" fmla="*/ 84969 h 283165"/>
                <a:gd name="connsiteX8" fmla="*/ 180458 w 292720"/>
                <a:gd name="connsiteY8" fmla="*/ 97826 h 283165"/>
                <a:gd name="connsiteX9" fmla="*/ 174970 w 292720"/>
                <a:gd name="connsiteY9" fmla="*/ 111548 h 283165"/>
                <a:gd name="connsiteX10" fmla="*/ 206173 w 292720"/>
                <a:gd name="connsiteY10" fmla="*/ 152203 h 283165"/>
                <a:gd name="connsiteX11" fmla="*/ 201599 w 292720"/>
                <a:gd name="connsiteY11" fmla="*/ 179747 h 283165"/>
                <a:gd name="connsiteX12" fmla="*/ 216286 w 292720"/>
                <a:gd name="connsiteY12" fmla="*/ 191690 h 283165"/>
                <a:gd name="connsiteX13" fmla="*/ 250233 w 292720"/>
                <a:gd name="connsiteY13" fmla="*/ 176088 h 283165"/>
                <a:gd name="connsiteX14" fmla="*/ 248404 w 292720"/>
                <a:gd name="connsiteY14" fmla="*/ 228382 h 283165"/>
                <a:gd name="connsiteX15" fmla="*/ 213491 w 292720"/>
                <a:gd name="connsiteY15" fmla="*/ 240324 h 283165"/>
                <a:gd name="connsiteX16" fmla="*/ 225992 w 292720"/>
                <a:gd name="connsiteY16" fmla="*/ 283165 h 283165"/>
                <a:gd name="connsiteX17" fmla="*/ 258466 w 292720"/>
                <a:gd name="connsiteY17" fmla="*/ 230211 h 283165"/>
                <a:gd name="connsiteX18" fmla="*/ 291550 w 292720"/>
                <a:gd name="connsiteY18" fmla="*/ 135687 h 283165"/>
                <a:gd name="connsiteX19" fmla="*/ 236614 w 292720"/>
                <a:gd name="connsiteY19" fmla="*/ 81259 h 28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92720" h="283165">
                  <a:moveTo>
                    <a:pt x="236614" y="81259"/>
                  </a:moveTo>
                  <a:cubicBezTo>
                    <a:pt x="221012" y="68453"/>
                    <a:pt x="231125" y="39079"/>
                    <a:pt x="209070" y="24392"/>
                  </a:cubicBezTo>
                  <a:cubicBezTo>
                    <a:pt x="187014" y="9705"/>
                    <a:pt x="160435" y="6046"/>
                    <a:pt x="143004" y="12450"/>
                  </a:cubicBezTo>
                  <a:cubicBezTo>
                    <a:pt x="125573" y="18853"/>
                    <a:pt x="124658" y="32777"/>
                    <a:pt x="103517" y="18853"/>
                  </a:cubicBezTo>
                  <a:cubicBezTo>
                    <a:pt x="82376" y="4928"/>
                    <a:pt x="62252" y="-8640"/>
                    <a:pt x="30134" y="6961"/>
                  </a:cubicBezTo>
                  <a:cubicBezTo>
                    <a:pt x="-1984" y="22563"/>
                    <a:pt x="-8438" y="77600"/>
                    <a:pt x="10823" y="92287"/>
                  </a:cubicBezTo>
                  <a:cubicBezTo>
                    <a:pt x="30083" y="106974"/>
                    <a:pt x="67740" y="107889"/>
                    <a:pt x="67740" y="107889"/>
                  </a:cubicBezTo>
                  <a:cubicBezTo>
                    <a:pt x="67740" y="107889"/>
                    <a:pt x="95285" y="95031"/>
                    <a:pt x="113478" y="84969"/>
                  </a:cubicBezTo>
                  <a:cubicBezTo>
                    <a:pt x="131671" y="74907"/>
                    <a:pt x="173140" y="91372"/>
                    <a:pt x="180458" y="97826"/>
                  </a:cubicBezTo>
                  <a:cubicBezTo>
                    <a:pt x="187776" y="104280"/>
                    <a:pt x="176799" y="99656"/>
                    <a:pt x="174970" y="111548"/>
                  </a:cubicBezTo>
                  <a:cubicBezTo>
                    <a:pt x="173140" y="123439"/>
                    <a:pt x="196060" y="142802"/>
                    <a:pt x="206173" y="152203"/>
                  </a:cubicBezTo>
                  <a:cubicBezTo>
                    <a:pt x="216286" y="161605"/>
                    <a:pt x="204343" y="167805"/>
                    <a:pt x="201599" y="179747"/>
                  </a:cubicBezTo>
                  <a:cubicBezTo>
                    <a:pt x="198855" y="191690"/>
                    <a:pt x="209832" y="196264"/>
                    <a:pt x="216286" y="191690"/>
                  </a:cubicBezTo>
                  <a:cubicBezTo>
                    <a:pt x="222740" y="187116"/>
                    <a:pt x="242864" y="161198"/>
                    <a:pt x="250233" y="176088"/>
                  </a:cubicBezTo>
                  <a:cubicBezTo>
                    <a:pt x="257602" y="190979"/>
                    <a:pt x="268579" y="212780"/>
                    <a:pt x="248404" y="228382"/>
                  </a:cubicBezTo>
                  <a:cubicBezTo>
                    <a:pt x="228228" y="243983"/>
                    <a:pt x="213491" y="240324"/>
                    <a:pt x="213491" y="240324"/>
                  </a:cubicBezTo>
                  <a:cubicBezTo>
                    <a:pt x="213491" y="240324"/>
                    <a:pt x="206935" y="280065"/>
                    <a:pt x="225992" y="283165"/>
                  </a:cubicBezTo>
                  <a:cubicBezTo>
                    <a:pt x="235885" y="264959"/>
                    <a:pt x="246725" y="247284"/>
                    <a:pt x="258466" y="230211"/>
                  </a:cubicBezTo>
                  <a:cubicBezTo>
                    <a:pt x="276863" y="205462"/>
                    <a:pt x="297953" y="159572"/>
                    <a:pt x="291550" y="135687"/>
                  </a:cubicBezTo>
                  <a:cubicBezTo>
                    <a:pt x="285146" y="111802"/>
                    <a:pt x="252215" y="94117"/>
                    <a:pt x="236614" y="81259"/>
                  </a:cubicBezTo>
                  <a:close/>
                </a:path>
              </a:pathLst>
            </a:custGeom>
            <a:solidFill>
              <a:srgbClr val="263238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4" name="Полилиния: фигура 593">
              <a:extLst>
                <a:ext uri="{FF2B5EF4-FFF2-40B4-BE49-F238E27FC236}">
                  <a16:creationId xmlns:a16="http://schemas.microsoft.com/office/drawing/2014/main" id="{BABE3B60-A4AF-89EB-EFF3-B86C1A76FA13}"/>
                </a:ext>
              </a:extLst>
            </p:cNvPr>
            <p:cNvSpPr/>
            <p:nvPr/>
          </p:nvSpPr>
          <p:spPr>
            <a:xfrm>
              <a:off x="6032010" y="2526732"/>
              <a:ext cx="18345" cy="2825"/>
            </a:xfrm>
            <a:custGeom>
              <a:avLst/>
              <a:gdLst>
                <a:gd name="connsiteX0" fmla="*/ 0 w 18345"/>
                <a:gd name="connsiteY0" fmla="*/ 2825 h 2825"/>
                <a:gd name="connsiteX1" fmla="*/ 18346 w 18345"/>
                <a:gd name="connsiteY1" fmla="*/ 81 h 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45" h="2825">
                  <a:moveTo>
                    <a:pt x="0" y="2825"/>
                  </a:moveTo>
                  <a:cubicBezTo>
                    <a:pt x="5857" y="640"/>
                    <a:pt x="12106" y="-295"/>
                    <a:pt x="18346" y="81"/>
                  </a:cubicBezTo>
                </a:path>
              </a:pathLst>
            </a:custGeom>
            <a:noFill/>
            <a:ln w="2534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5" name="Полилиния: фигура 594">
              <a:extLst>
                <a:ext uri="{FF2B5EF4-FFF2-40B4-BE49-F238E27FC236}">
                  <a16:creationId xmlns:a16="http://schemas.microsoft.com/office/drawing/2014/main" id="{3623813B-C96D-B38D-AE94-39C924E9BEA0}"/>
                </a:ext>
              </a:extLst>
            </p:cNvPr>
            <p:cNvSpPr/>
            <p:nvPr/>
          </p:nvSpPr>
          <p:spPr>
            <a:xfrm>
              <a:off x="5972042" y="2538603"/>
              <a:ext cx="13009" cy="4675"/>
            </a:xfrm>
            <a:custGeom>
              <a:avLst/>
              <a:gdLst>
                <a:gd name="connsiteX0" fmla="*/ 13010 w 13009"/>
                <a:gd name="connsiteY0" fmla="*/ 0 h 4675"/>
                <a:gd name="connsiteX1" fmla="*/ 0 w 13009"/>
                <a:gd name="connsiteY1" fmla="*/ 4675 h 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09" h="4675">
                  <a:moveTo>
                    <a:pt x="13010" y="0"/>
                  </a:moveTo>
                  <a:cubicBezTo>
                    <a:pt x="8480" y="959"/>
                    <a:pt x="4103" y="2532"/>
                    <a:pt x="0" y="4675"/>
                  </a:cubicBezTo>
                </a:path>
              </a:pathLst>
            </a:custGeom>
            <a:noFill/>
            <a:ln w="2534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6" name="Полилиния: фигура 595">
              <a:extLst>
                <a:ext uri="{FF2B5EF4-FFF2-40B4-BE49-F238E27FC236}">
                  <a16:creationId xmlns:a16="http://schemas.microsoft.com/office/drawing/2014/main" id="{5D3A77B8-1D45-B4DB-48B5-273F041E1091}"/>
                </a:ext>
              </a:extLst>
            </p:cNvPr>
            <p:cNvSpPr/>
            <p:nvPr/>
          </p:nvSpPr>
          <p:spPr>
            <a:xfrm>
              <a:off x="5956997" y="2513549"/>
              <a:ext cx="31761" cy="83750"/>
            </a:xfrm>
            <a:custGeom>
              <a:avLst/>
              <a:gdLst>
                <a:gd name="connsiteX0" fmla="*/ 28361 w 31761"/>
                <a:gd name="connsiteY0" fmla="*/ 0 h 83750"/>
                <a:gd name="connsiteX1" fmla="*/ 31054 w 31761"/>
                <a:gd name="connsiteY1" fmla="*/ 20328 h 83750"/>
                <a:gd name="connsiteX2" fmla="*/ 3 w 31761"/>
                <a:gd name="connsiteY2" fmla="*/ 57019 h 83750"/>
                <a:gd name="connsiteX3" fmla="*/ 16367 w 31761"/>
                <a:gd name="connsiteY3" fmla="*/ 74044 h 83750"/>
                <a:gd name="connsiteX4" fmla="*/ 15046 w 31761"/>
                <a:gd name="connsiteY4" fmla="*/ 83751 h 8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61" h="83750">
                  <a:moveTo>
                    <a:pt x="28361" y="0"/>
                  </a:moveTo>
                  <a:cubicBezTo>
                    <a:pt x="31624" y="6247"/>
                    <a:pt x="32578" y="13446"/>
                    <a:pt x="31054" y="20328"/>
                  </a:cubicBezTo>
                  <a:cubicBezTo>
                    <a:pt x="28056" y="30492"/>
                    <a:pt x="-352" y="52700"/>
                    <a:pt x="3" y="57019"/>
                  </a:cubicBezTo>
                  <a:cubicBezTo>
                    <a:pt x="359" y="61339"/>
                    <a:pt x="16672" y="70385"/>
                    <a:pt x="16367" y="74044"/>
                  </a:cubicBezTo>
                  <a:cubicBezTo>
                    <a:pt x="16062" y="77703"/>
                    <a:pt x="15046" y="83751"/>
                    <a:pt x="15046" y="83751"/>
                  </a:cubicBezTo>
                </a:path>
              </a:pathLst>
            </a:custGeom>
            <a:noFill/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7" name="Полилиния: фигура 596">
              <a:extLst>
                <a:ext uri="{FF2B5EF4-FFF2-40B4-BE49-F238E27FC236}">
                  <a16:creationId xmlns:a16="http://schemas.microsoft.com/office/drawing/2014/main" id="{3F0DC92E-C534-B5C9-6A6E-26305964B6BA}"/>
                </a:ext>
              </a:extLst>
            </p:cNvPr>
            <p:cNvSpPr/>
            <p:nvPr/>
          </p:nvSpPr>
          <p:spPr>
            <a:xfrm>
              <a:off x="6041462" y="2527524"/>
              <a:ext cx="11993" cy="14737"/>
            </a:xfrm>
            <a:custGeom>
              <a:avLst/>
              <a:gdLst>
                <a:gd name="connsiteX0" fmla="*/ 11993 w 11993"/>
                <a:gd name="connsiteY0" fmla="*/ 7369 h 14737"/>
                <a:gd name="connsiteX1" fmla="*/ 5997 w 11993"/>
                <a:gd name="connsiteY1" fmla="*/ 14738 h 14737"/>
                <a:gd name="connsiteX2" fmla="*/ 0 w 11993"/>
                <a:gd name="connsiteY2" fmla="*/ 7369 h 14737"/>
                <a:gd name="connsiteX3" fmla="*/ 5997 w 11993"/>
                <a:gd name="connsiteY3" fmla="*/ 0 h 14737"/>
                <a:gd name="connsiteX4" fmla="*/ 11993 w 11993"/>
                <a:gd name="connsiteY4" fmla="*/ 7369 h 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3" h="14737">
                  <a:moveTo>
                    <a:pt x="11993" y="7369"/>
                  </a:moveTo>
                  <a:cubicBezTo>
                    <a:pt x="11993" y="11439"/>
                    <a:pt x="9309" y="14738"/>
                    <a:pt x="5997" y="14738"/>
                  </a:cubicBezTo>
                  <a:cubicBezTo>
                    <a:pt x="2685" y="14738"/>
                    <a:pt x="0" y="11439"/>
                    <a:pt x="0" y="7369"/>
                  </a:cubicBezTo>
                  <a:cubicBezTo>
                    <a:pt x="0" y="3299"/>
                    <a:pt x="2685" y="0"/>
                    <a:pt x="5997" y="0"/>
                  </a:cubicBezTo>
                  <a:cubicBezTo>
                    <a:pt x="9309" y="0"/>
                    <a:pt x="11993" y="3299"/>
                    <a:pt x="11993" y="7369"/>
                  </a:cubicBezTo>
                  <a:close/>
                </a:path>
              </a:pathLst>
            </a:custGeom>
            <a:solidFill>
              <a:srgbClr val="263238"/>
            </a:solidFill>
            <a:ln w="2534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8" name="Полилиния: фигура 597">
              <a:extLst>
                <a:ext uri="{FF2B5EF4-FFF2-40B4-BE49-F238E27FC236}">
                  <a16:creationId xmlns:a16="http://schemas.microsoft.com/office/drawing/2014/main" id="{DFDEC58B-CD94-7AE8-953F-34C8F6433EED}"/>
                </a:ext>
              </a:extLst>
            </p:cNvPr>
            <p:cNvSpPr/>
            <p:nvPr/>
          </p:nvSpPr>
          <p:spPr>
            <a:xfrm>
              <a:off x="6035770" y="2541246"/>
              <a:ext cx="25409" cy="5691"/>
            </a:xfrm>
            <a:custGeom>
              <a:avLst/>
              <a:gdLst>
                <a:gd name="connsiteX0" fmla="*/ 0 w 25409"/>
                <a:gd name="connsiteY0" fmla="*/ 5692 h 5691"/>
                <a:gd name="connsiteX1" fmla="*/ 25410 w 25409"/>
                <a:gd name="connsiteY1" fmla="*/ 0 h 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9" h="5691">
                  <a:moveTo>
                    <a:pt x="0" y="5692"/>
                  </a:moveTo>
                  <a:cubicBezTo>
                    <a:pt x="8069" y="2314"/>
                    <a:pt x="16671" y="387"/>
                    <a:pt x="25410" y="0"/>
                  </a:cubicBezTo>
                </a:path>
              </a:pathLst>
            </a:custGeom>
            <a:noFill/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9" name="Полилиния: фигура 598">
              <a:extLst>
                <a:ext uri="{FF2B5EF4-FFF2-40B4-BE49-F238E27FC236}">
                  <a16:creationId xmlns:a16="http://schemas.microsoft.com/office/drawing/2014/main" id="{6566DFA1-3A78-C5BE-D273-04485C0A902D}"/>
                </a:ext>
              </a:extLst>
            </p:cNvPr>
            <p:cNvSpPr/>
            <p:nvPr/>
          </p:nvSpPr>
          <p:spPr>
            <a:xfrm>
              <a:off x="6014578" y="2487654"/>
              <a:ext cx="54051" cy="18881"/>
            </a:xfrm>
            <a:custGeom>
              <a:avLst/>
              <a:gdLst>
                <a:gd name="connsiteX0" fmla="*/ 0 w 54051"/>
                <a:gd name="connsiteY0" fmla="*/ 15070 h 18881"/>
                <a:gd name="connsiteX1" fmla="*/ 34913 w 54051"/>
                <a:gd name="connsiteY1" fmla="*/ 485 h 18881"/>
                <a:gd name="connsiteX2" fmla="*/ 53513 w 54051"/>
                <a:gd name="connsiteY2" fmla="*/ 18882 h 18881"/>
                <a:gd name="connsiteX3" fmla="*/ 35015 w 54051"/>
                <a:gd name="connsiteY3" fmla="*/ 6736 h 18881"/>
                <a:gd name="connsiteX4" fmla="*/ 13518 w 54051"/>
                <a:gd name="connsiteY4" fmla="*/ 13495 h 18881"/>
                <a:gd name="connsiteX5" fmla="*/ 0 w 54051"/>
                <a:gd name="connsiteY5" fmla="*/ 15070 h 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" h="18881">
                  <a:moveTo>
                    <a:pt x="0" y="15070"/>
                  </a:moveTo>
                  <a:cubicBezTo>
                    <a:pt x="0" y="15070"/>
                    <a:pt x="19667" y="-3174"/>
                    <a:pt x="34913" y="485"/>
                  </a:cubicBezTo>
                  <a:cubicBezTo>
                    <a:pt x="50159" y="4144"/>
                    <a:pt x="55952" y="18831"/>
                    <a:pt x="53513" y="18882"/>
                  </a:cubicBezTo>
                  <a:cubicBezTo>
                    <a:pt x="51074" y="18932"/>
                    <a:pt x="43349" y="7600"/>
                    <a:pt x="35015" y="6736"/>
                  </a:cubicBezTo>
                  <a:cubicBezTo>
                    <a:pt x="26680" y="5872"/>
                    <a:pt x="20734" y="9836"/>
                    <a:pt x="13518" y="13495"/>
                  </a:cubicBezTo>
                  <a:cubicBezTo>
                    <a:pt x="6302" y="17154"/>
                    <a:pt x="1880" y="19695"/>
                    <a:pt x="0" y="15070"/>
                  </a:cubicBezTo>
                  <a:close/>
                </a:path>
              </a:pathLst>
            </a:custGeom>
            <a:solidFill>
              <a:srgbClr val="263238"/>
            </a:solidFill>
            <a:ln w="2534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0" name="Полилиния: фигура 599">
              <a:extLst>
                <a:ext uri="{FF2B5EF4-FFF2-40B4-BE49-F238E27FC236}">
                  <a16:creationId xmlns:a16="http://schemas.microsoft.com/office/drawing/2014/main" id="{C98A3036-9F59-0611-F5D9-14042B9D6D59}"/>
                </a:ext>
              </a:extLst>
            </p:cNvPr>
            <p:cNvSpPr/>
            <p:nvPr/>
          </p:nvSpPr>
          <p:spPr>
            <a:xfrm>
              <a:off x="5961619" y="2509829"/>
              <a:ext cx="25059" cy="17900"/>
            </a:xfrm>
            <a:custGeom>
              <a:avLst/>
              <a:gdLst>
                <a:gd name="connsiteX0" fmla="*/ 25059 w 25059"/>
                <a:gd name="connsiteY0" fmla="*/ 7379 h 17900"/>
                <a:gd name="connsiteX1" fmla="*/ 14593 w 25059"/>
                <a:gd name="connsiteY1" fmla="*/ 148 h 17900"/>
                <a:gd name="connsiteX2" fmla="*/ 13676 w 25059"/>
                <a:gd name="connsiteY2" fmla="*/ 366 h 17900"/>
                <a:gd name="connsiteX3" fmla="*/ 615 w 25059"/>
                <a:gd name="connsiteY3" fmla="*/ 17899 h 17900"/>
                <a:gd name="connsiteX4" fmla="*/ 13371 w 25059"/>
                <a:gd name="connsiteY4" fmla="*/ 6414 h 17900"/>
                <a:gd name="connsiteX5" fmla="*/ 25059 w 25059"/>
                <a:gd name="connsiteY5" fmla="*/ 7379 h 1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59" h="17900">
                  <a:moveTo>
                    <a:pt x="25059" y="7379"/>
                  </a:moveTo>
                  <a:cubicBezTo>
                    <a:pt x="24166" y="2492"/>
                    <a:pt x="19480" y="-745"/>
                    <a:pt x="14593" y="148"/>
                  </a:cubicBezTo>
                  <a:cubicBezTo>
                    <a:pt x="14284" y="205"/>
                    <a:pt x="13978" y="278"/>
                    <a:pt x="13676" y="366"/>
                  </a:cubicBezTo>
                  <a:cubicBezTo>
                    <a:pt x="4681" y="1738"/>
                    <a:pt x="-2129" y="18102"/>
                    <a:pt x="615" y="17899"/>
                  </a:cubicBezTo>
                  <a:cubicBezTo>
                    <a:pt x="3359" y="17696"/>
                    <a:pt x="6358" y="7379"/>
                    <a:pt x="13371" y="6414"/>
                  </a:cubicBezTo>
                  <a:cubicBezTo>
                    <a:pt x="20384" y="5448"/>
                    <a:pt x="25059" y="16425"/>
                    <a:pt x="25059" y="7379"/>
                  </a:cubicBezTo>
                  <a:close/>
                </a:path>
              </a:pathLst>
            </a:custGeom>
            <a:solidFill>
              <a:srgbClr val="263238"/>
            </a:solidFill>
            <a:ln w="2534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1" name="Полилиния: фигура 600">
              <a:extLst>
                <a:ext uri="{FF2B5EF4-FFF2-40B4-BE49-F238E27FC236}">
                  <a16:creationId xmlns:a16="http://schemas.microsoft.com/office/drawing/2014/main" id="{62256F01-421E-2A95-ECD9-F2140FC86C9C}"/>
                </a:ext>
              </a:extLst>
            </p:cNvPr>
            <p:cNvSpPr/>
            <p:nvPr/>
          </p:nvSpPr>
          <p:spPr>
            <a:xfrm>
              <a:off x="5971433" y="2574329"/>
              <a:ext cx="85834" cy="43704"/>
            </a:xfrm>
            <a:custGeom>
              <a:avLst/>
              <a:gdLst>
                <a:gd name="connsiteX0" fmla="*/ 0 w 85834"/>
                <a:gd name="connsiteY0" fmla="*/ 43705 h 43704"/>
                <a:gd name="connsiteX1" fmla="*/ 33083 w 85834"/>
                <a:gd name="connsiteY1" fmla="*/ 39690 h 43704"/>
                <a:gd name="connsiteX2" fmla="*/ 82480 w 85834"/>
                <a:gd name="connsiteY2" fmla="*/ 20328 h 43704"/>
                <a:gd name="connsiteX3" fmla="*/ 85783 w 85834"/>
                <a:gd name="connsiteY3" fmla="*/ 0 h 4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834" h="43704">
                  <a:moveTo>
                    <a:pt x="0" y="43705"/>
                  </a:moveTo>
                  <a:cubicBezTo>
                    <a:pt x="0" y="43705"/>
                    <a:pt x="14382" y="42028"/>
                    <a:pt x="33083" y="39690"/>
                  </a:cubicBezTo>
                  <a:cubicBezTo>
                    <a:pt x="51785" y="37352"/>
                    <a:pt x="78110" y="33693"/>
                    <a:pt x="82480" y="20328"/>
                  </a:cubicBezTo>
                  <a:cubicBezTo>
                    <a:pt x="84971" y="13852"/>
                    <a:pt x="86096" y="6931"/>
                    <a:pt x="85783" y="0"/>
                  </a:cubicBezTo>
                </a:path>
              </a:pathLst>
            </a:custGeom>
            <a:noFill/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2" name="Полилиния: фигура 601">
              <a:extLst>
                <a:ext uri="{FF2B5EF4-FFF2-40B4-BE49-F238E27FC236}">
                  <a16:creationId xmlns:a16="http://schemas.microsoft.com/office/drawing/2014/main" id="{F675DD5B-FAC5-244D-ACC4-E7D619E2DC23}"/>
                </a:ext>
              </a:extLst>
            </p:cNvPr>
            <p:cNvSpPr/>
            <p:nvPr/>
          </p:nvSpPr>
          <p:spPr>
            <a:xfrm>
              <a:off x="6047103" y="2573122"/>
              <a:ext cx="16363" cy="1206"/>
            </a:xfrm>
            <a:custGeom>
              <a:avLst/>
              <a:gdLst>
                <a:gd name="connsiteX0" fmla="*/ 0 w 16363"/>
                <a:gd name="connsiteY0" fmla="*/ 191 h 1206"/>
                <a:gd name="connsiteX1" fmla="*/ 16364 w 16363"/>
                <a:gd name="connsiteY1" fmla="*/ 1207 h 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63" h="1206">
                  <a:moveTo>
                    <a:pt x="0" y="191"/>
                  </a:moveTo>
                  <a:cubicBezTo>
                    <a:pt x="5475" y="-257"/>
                    <a:pt x="10986" y="85"/>
                    <a:pt x="16364" y="1207"/>
                  </a:cubicBezTo>
                </a:path>
              </a:pathLst>
            </a:custGeom>
            <a:noFill/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3" name="Полилиния: фигура 602">
              <a:extLst>
                <a:ext uri="{FF2B5EF4-FFF2-40B4-BE49-F238E27FC236}">
                  <a16:creationId xmlns:a16="http://schemas.microsoft.com/office/drawing/2014/main" id="{979D22FE-EC32-DBE9-EAE4-5D5EE4E8A39D}"/>
                </a:ext>
              </a:extLst>
            </p:cNvPr>
            <p:cNvSpPr/>
            <p:nvPr/>
          </p:nvSpPr>
          <p:spPr>
            <a:xfrm>
              <a:off x="5968691" y="2639277"/>
              <a:ext cx="155454" cy="107381"/>
            </a:xfrm>
            <a:custGeom>
              <a:avLst/>
              <a:gdLst>
                <a:gd name="connsiteX0" fmla="*/ 155454 w 155454"/>
                <a:gd name="connsiteY0" fmla="*/ 0 h 107381"/>
                <a:gd name="connsiteX1" fmla="*/ 135126 w 155454"/>
                <a:gd name="connsiteY1" fmla="*/ 30492 h 107381"/>
                <a:gd name="connsiteX2" fmla="*/ 99 w 155454"/>
                <a:gd name="connsiteY2" fmla="*/ 54783 h 107381"/>
                <a:gd name="connsiteX3" fmla="*/ 20071 w 155454"/>
                <a:gd name="connsiteY3" fmla="*/ 63931 h 107381"/>
                <a:gd name="connsiteX4" fmla="*/ 24848 w 155454"/>
                <a:gd name="connsiteY4" fmla="*/ 107382 h 107381"/>
                <a:gd name="connsiteX5" fmla="*/ 88627 w 155454"/>
                <a:gd name="connsiteY5" fmla="*/ 64388 h 107381"/>
                <a:gd name="connsiteX6" fmla="*/ 155454 w 155454"/>
                <a:gd name="connsiteY6" fmla="*/ 0 h 10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454" h="107381">
                  <a:moveTo>
                    <a:pt x="155454" y="0"/>
                  </a:moveTo>
                  <a:cubicBezTo>
                    <a:pt x="152824" y="12388"/>
                    <a:pt x="145550" y="23299"/>
                    <a:pt x="135126" y="30492"/>
                  </a:cubicBezTo>
                  <a:cubicBezTo>
                    <a:pt x="118458" y="41113"/>
                    <a:pt x="-3967" y="53259"/>
                    <a:pt x="99" y="54783"/>
                  </a:cubicBezTo>
                  <a:cubicBezTo>
                    <a:pt x="4165" y="56308"/>
                    <a:pt x="20071" y="63931"/>
                    <a:pt x="20071" y="63931"/>
                  </a:cubicBezTo>
                  <a:lnTo>
                    <a:pt x="24848" y="107382"/>
                  </a:lnTo>
                  <a:cubicBezTo>
                    <a:pt x="44128" y="90313"/>
                    <a:pt x="65572" y="75858"/>
                    <a:pt x="88627" y="64388"/>
                  </a:cubicBezTo>
                  <a:cubicBezTo>
                    <a:pt x="129181" y="43349"/>
                    <a:pt x="154489" y="36387"/>
                    <a:pt x="155454" y="0"/>
                  </a:cubicBezTo>
                  <a:close/>
                </a:path>
              </a:pathLst>
            </a:custGeom>
            <a:solidFill>
              <a:srgbClr val="263238"/>
            </a:solidFill>
            <a:ln w="2534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4" name="Полилиния: фигура 603">
              <a:extLst>
                <a:ext uri="{FF2B5EF4-FFF2-40B4-BE49-F238E27FC236}">
                  <a16:creationId xmlns:a16="http://schemas.microsoft.com/office/drawing/2014/main" id="{98714F00-DF8D-87B5-E855-A5BA713AACDC}"/>
                </a:ext>
              </a:extLst>
            </p:cNvPr>
            <p:cNvSpPr/>
            <p:nvPr/>
          </p:nvSpPr>
          <p:spPr>
            <a:xfrm>
              <a:off x="6082727" y="3213328"/>
              <a:ext cx="147173" cy="105364"/>
            </a:xfrm>
            <a:custGeom>
              <a:avLst/>
              <a:gdLst>
                <a:gd name="connsiteX0" fmla="*/ 109719 w 147173"/>
                <a:gd name="connsiteY0" fmla="*/ 19369 h 105364"/>
                <a:gd name="connsiteX1" fmla="*/ 81261 w 147173"/>
                <a:gd name="connsiteY1" fmla="*/ 17133 h 105364"/>
                <a:gd name="connsiteX2" fmla="*/ 49397 w 147173"/>
                <a:gd name="connsiteY2" fmla="*/ 57 h 105364"/>
                <a:gd name="connsiteX3" fmla="*/ 20988 w 147173"/>
                <a:gd name="connsiteY3" fmla="*/ 30549 h 105364"/>
                <a:gd name="connsiteX4" fmla="*/ 13010 w 147173"/>
                <a:gd name="connsiteY4" fmla="*/ 50877 h 105364"/>
                <a:gd name="connsiteX5" fmla="*/ 2846 w 147173"/>
                <a:gd name="connsiteY5" fmla="*/ 81368 h 105364"/>
                <a:gd name="connsiteX6" fmla="*/ 24495 w 147173"/>
                <a:gd name="connsiteY6" fmla="*/ 89347 h 105364"/>
                <a:gd name="connsiteX7" fmla="*/ 40402 w 147173"/>
                <a:gd name="connsiteY7" fmla="*/ 101849 h 105364"/>
                <a:gd name="connsiteX8" fmla="*/ 60729 w 147173"/>
                <a:gd name="connsiteY8" fmla="*/ 103018 h 105364"/>
                <a:gd name="connsiteX9" fmla="*/ 78923 w 147173"/>
                <a:gd name="connsiteY9" fmla="*/ 105304 h 105364"/>
                <a:gd name="connsiteX10" fmla="*/ 92593 w 147173"/>
                <a:gd name="connsiteY10" fmla="*/ 99613 h 105364"/>
                <a:gd name="connsiteX11" fmla="*/ 106264 w 147173"/>
                <a:gd name="connsiteY11" fmla="*/ 96157 h 105364"/>
                <a:gd name="connsiteX12" fmla="*/ 141024 w 147173"/>
                <a:gd name="connsiteY12" fmla="*/ 61600 h 105364"/>
                <a:gd name="connsiteX13" fmla="*/ 147173 w 147173"/>
                <a:gd name="connsiteY13" fmla="*/ 55247 h 10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173" h="105364">
                  <a:moveTo>
                    <a:pt x="109719" y="19369"/>
                  </a:moveTo>
                  <a:cubicBezTo>
                    <a:pt x="109719" y="19369"/>
                    <a:pt x="86952" y="18251"/>
                    <a:pt x="81261" y="17133"/>
                  </a:cubicBezTo>
                  <a:cubicBezTo>
                    <a:pt x="75569" y="16015"/>
                    <a:pt x="57375" y="-1112"/>
                    <a:pt x="49397" y="57"/>
                  </a:cubicBezTo>
                  <a:cubicBezTo>
                    <a:pt x="41418" y="1226"/>
                    <a:pt x="26680" y="17133"/>
                    <a:pt x="20988" y="30549"/>
                  </a:cubicBezTo>
                  <a:cubicBezTo>
                    <a:pt x="15297" y="43965"/>
                    <a:pt x="13010" y="50877"/>
                    <a:pt x="13010" y="50877"/>
                  </a:cubicBezTo>
                  <a:cubicBezTo>
                    <a:pt x="13010" y="50877"/>
                    <a:pt x="-7318" y="69070"/>
                    <a:pt x="2846" y="81368"/>
                  </a:cubicBezTo>
                  <a:cubicBezTo>
                    <a:pt x="13010" y="93667"/>
                    <a:pt x="24495" y="89347"/>
                    <a:pt x="24495" y="89347"/>
                  </a:cubicBezTo>
                  <a:cubicBezTo>
                    <a:pt x="24495" y="89347"/>
                    <a:pt x="31305" y="100731"/>
                    <a:pt x="40402" y="101849"/>
                  </a:cubicBezTo>
                  <a:cubicBezTo>
                    <a:pt x="47152" y="102597"/>
                    <a:pt x="53938" y="102987"/>
                    <a:pt x="60729" y="103018"/>
                  </a:cubicBezTo>
                  <a:cubicBezTo>
                    <a:pt x="66617" y="104822"/>
                    <a:pt x="72772" y="105596"/>
                    <a:pt x="78923" y="105304"/>
                  </a:cubicBezTo>
                  <a:cubicBezTo>
                    <a:pt x="83782" y="104237"/>
                    <a:pt x="88412" y="102310"/>
                    <a:pt x="92593" y="99613"/>
                  </a:cubicBezTo>
                  <a:cubicBezTo>
                    <a:pt x="97420" y="100175"/>
                    <a:pt x="102285" y="98946"/>
                    <a:pt x="106264" y="96157"/>
                  </a:cubicBezTo>
                  <a:cubicBezTo>
                    <a:pt x="110431" y="92854"/>
                    <a:pt x="130606" y="72221"/>
                    <a:pt x="141024" y="61600"/>
                  </a:cubicBezTo>
                  <a:lnTo>
                    <a:pt x="147173" y="55247"/>
                  </a:lnTo>
                  <a:close/>
                </a:path>
              </a:pathLst>
            </a:custGeom>
            <a:solidFill>
              <a:srgbClr val="FFFFFF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5" name="Полилиния: фигура 604">
              <a:extLst>
                <a:ext uri="{FF2B5EF4-FFF2-40B4-BE49-F238E27FC236}">
                  <a16:creationId xmlns:a16="http://schemas.microsoft.com/office/drawing/2014/main" id="{4B50B969-08F2-1E7D-ACB0-AAB46177A42B}"/>
                </a:ext>
              </a:extLst>
            </p:cNvPr>
            <p:cNvSpPr/>
            <p:nvPr/>
          </p:nvSpPr>
          <p:spPr>
            <a:xfrm>
              <a:off x="6183198" y="2959694"/>
              <a:ext cx="345697" cy="320772"/>
            </a:xfrm>
            <a:custGeom>
              <a:avLst/>
              <a:gdLst>
                <a:gd name="connsiteX0" fmla="*/ 199212 w 345697"/>
                <a:gd name="connsiteY0" fmla="*/ 38674 h 320772"/>
                <a:gd name="connsiteX1" fmla="*/ 143311 w 345697"/>
                <a:gd name="connsiteY1" fmla="*/ 108042 h 320772"/>
                <a:gd name="connsiteX2" fmla="*/ 71655 w 345697"/>
                <a:gd name="connsiteY2" fmla="*/ 208157 h 320772"/>
                <a:gd name="connsiteX3" fmla="*/ 0 w 345697"/>
                <a:gd name="connsiteY3" fmla="*/ 270766 h 320772"/>
                <a:gd name="connsiteX4" fmla="*/ 29577 w 345697"/>
                <a:gd name="connsiteY4" fmla="*/ 312845 h 320772"/>
                <a:gd name="connsiteX5" fmla="*/ 52293 w 345697"/>
                <a:gd name="connsiteY5" fmla="*/ 320773 h 320772"/>
                <a:gd name="connsiteX6" fmla="*/ 98031 w 345697"/>
                <a:gd name="connsiteY6" fmla="*/ 286673 h 320772"/>
                <a:gd name="connsiteX7" fmla="*/ 230162 w 345697"/>
                <a:gd name="connsiteY7" fmla="*/ 183154 h 320772"/>
                <a:gd name="connsiteX8" fmla="*/ 343946 w 345697"/>
                <a:gd name="connsiteY8" fmla="*/ 73942 h 320772"/>
                <a:gd name="connsiteX9" fmla="*/ 322348 w 345697"/>
                <a:gd name="connsiteY9" fmla="*/ 23885 h 320772"/>
                <a:gd name="connsiteX10" fmla="*/ 275696 w 345697"/>
                <a:gd name="connsiteY10" fmla="*/ 0 h 32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5697" h="320772">
                  <a:moveTo>
                    <a:pt x="199212" y="38674"/>
                  </a:moveTo>
                  <a:cubicBezTo>
                    <a:pt x="199212" y="38674"/>
                    <a:pt x="157134" y="85326"/>
                    <a:pt x="143311" y="108042"/>
                  </a:cubicBezTo>
                  <a:cubicBezTo>
                    <a:pt x="121283" y="142705"/>
                    <a:pt x="97361" y="176127"/>
                    <a:pt x="71655" y="208157"/>
                  </a:cubicBezTo>
                  <a:cubicBezTo>
                    <a:pt x="55749" y="226350"/>
                    <a:pt x="0" y="270766"/>
                    <a:pt x="0" y="270766"/>
                  </a:cubicBezTo>
                  <a:cubicBezTo>
                    <a:pt x="0" y="270766"/>
                    <a:pt x="17024" y="307153"/>
                    <a:pt x="29577" y="312845"/>
                  </a:cubicBezTo>
                  <a:cubicBezTo>
                    <a:pt x="36879" y="316205"/>
                    <a:pt x="44486" y="318860"/>
                    <a:pt x="52293" y="320773"/>
                  </a:cubicBezTo>
                  <a:lnTo>
                    <a:pt x="98031" y="286673"/>
                  </a:lnTo>
                  <a:cubicBezTo>
                    <a:pt x="98031" y="286673"/>
                    <a:pt x="184424" y="220607"/>
                    <a:pt x="230162" y="183154"/>
                  </a:cubicBezTo>
                  <a:cubicBezTo>
                    <a:pt x="275899" y="145700"/>
                    <a:pt x="339373" y="95541"/>
                    <a:pt x="343946" y="73942"/>
                  </a:cubicBezTo>
                  <a:cubicBezTo>
                    <a:pt x="348520" y="52344"/>
                    <a:pt x="345065" y="40961"/>
                    <a:pt x="322348" y="23885"/>
                  </a:cubicBezTo>
                  <a:cubicBezTo>
                    <a:pt x="308211" y="13421"/>
                    <a:pt x="292450" y="5351"/>
                    <a:pt x="275696" y="0"/>
                  </a:cubicBezTo>
                </a:path>
              </a:pathLst>
            </a:custGeom>
            <a:solidFill>
              <a:srgbClr val="1D1D23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6" name="Полилиния: фигура 605">
              <a:extLst>
                <a:ext uri="{FF2B5EF4-FFF2-40B4-BE49-F238E27FC236}">
                  <a16:creationId xmlns:a16="http://schemas.microsoft.com/office/drawing/2014/main" id="{0D382337-B6D7-B265-F31D-CCDD355BA398}"/>
                </a:ext>
              </a:extLst>
            </p:cNvPr>
            <p:cNvSpPr/>
            <p:nvPr/>
          </p:nvSpPr>
          <p:spPr>
            <a:xfrm>
              <a:off x="6218619" y="3202001"/>
              <a:ext cx="45483" cy="50057"/>
            </a:xfrm>
            <a:custGeom>
              <a:avLst/>
              <a:gdLst>
                <a:gd name="connsiteX0" fmla="*/ 0 w 45483"/>
                <a:gd name="connsiteY0" fmla="*/ 0 h 50057"/>
                <a:gd name="connsiteX1" fmla="*/ 45483 w 45483"/>
                <a:gd name="connsiteY1" fmla="*/ 50057 h 5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483" h="50057">
                  <a:moveTo>
                    <a:pt x="0" y="0"/>
                  </a:moveTo>
                  <a:cubicBezTo>
                    <a:pt x="0" y="0"/>
                    <a:pt x="10164" y="50057"/>
                    <a:pt x="45483" y="50057"/>
                  </a:cubicBezTo>
                </a:path>
              </a:pathLst>
            </a:custGeom>
            <a:noFill/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7" name="Полилиния: фигура 606">
              <a:extLst>
                <a:ext uri="{FF2B5EF4-FFF2-40B4-BE49-F238E27FC236}">
                  <a16:creationId xmlns:a16="http://schemas.microsoft.com/office/drawing/2014/main" id="{A3EF7349-DC5B-F7C4-C88E-6FE549059500}"/>
                </a:ext>
              </a:extLst>
            </p:cNvPr>
            <p:cNvSpPr/>
            <p:nvPr/>
          </p:nvSpPr>
          <p:spPr>
            <a:xfrm>
              <a:off x="5638321" y="2827106"/>
              <a:ext cx="272625" cy="364716"/>
            </a:xfrm>
            <a:custGeom>
              <a:avLst/>
              <a:gdLst>
                <a:gd name="connsiteX0" fmla="*/ 84604 w 272625"/>
                <a:gd name="connsiteY0" fmla="*/ 6302 h 364716"/>
                <a:gd name="connsiteX1" fmla="*/ 91668 w 272625"/>
                <a:gd name="connsiteY1" fmla="*/ 64338 h 364716"/>
                <a:gd name="connsiteX2" fmla="*/ 99494 w 272625"/>
                <a:gd name="connsiteY2" fmla="*/ 90205 h 364716"/>
                <a:gd name="connsiteX3" fmla="*/ 61075 w 272625"/>
                <a:gd name="connsiteY3" fmla="*/ 174921 h 364716"/>
                <a:gd name="connsiteX4" fmla="*/ 14778 w 272625"/>
                <a:gd name="connsiteY4" fmla="*/ 258011 h 364716"/>
                <a:gd name="connsiteX5" fmla="*/ 3039 w 272625"/>
                <a:gd name="connsiteY5" fmla="*/ 311371 h 364716"/>
                <a:gd name="connsiteX6" fmla="*/ 46947 w 272625"/>
                <a:gd name="connsiteY6" fmla="*/ 364681 h 364716"/>
                <a:gd name="connsiteX7" fmla="*/ 113012 w 272625"/>
                <a:gd name="connsiteY7" fmla="*/ 342727 h 364716"/>
                <a:gd name="connsiteX8" fmla="*/ 139693 w 272625"/>
                <a:gd name="connsiteY8" fmla="*/ 293330 h 364716"/>
                <a:gd name="connsiteX9" fmla="*/ 145994 w 272625"/>
                <a:gd name="connsiteY9" fmla="*/ 175683 h 364716"/>
                <a:gd name="connsiteX10" fmla="*/ 159309 w 272625"/>
                <a:gd name="connsiteY10" fmla="*/ 102757 h 364716"/>
                <a:gd name="connsiteX11" fmla="*/ 193815 w 272625"/>
                <a:gd name="connsiteY11" fmla="*/ 90205 h 364716"/>
                <a:gd name="connsiteX12" fmla="*/ 222833 w 272625"/>
                <a:gd name="connsiteY12" fmla="*/ 69013 h 364716"/>
                <a:gd name="connsiteX13" fmla="*/ 261253 w 272625"/>
                <a:gd name="connsiteY13" fmla="*/ 65913 h 364716"/>
                <a:gd name="connsiteX14" fmla="*/ 272230 w 272625"/>
                <a:gd name="connsiteY14" fmla="*/ 51785 h 364716"/>
                <a:gd name="connsiteX15" fmla="*/ 238486 w 272625"/>
                <a:gd name="connsiteY15" fmla="*/ 39995 h 364716"/>
                <a:gd name="connsiteX16" fmla="*/ 204792 w 272625"/>
                <a:gd name="connsiteY16" fmla="*/ 43959 h 364716"/>
                <a:gd name="connsiteX17" fmla="*/ 196966 w 272625"/>
                <a:gd name="connsiteY17" fmla="*/ 0 h 364716"/>
                <a:gd name="connsiteX18" fmla="*/ 121652 w 272625"/>
                <a:gd name="connsiteY18" fmla="*/ 5489 h 364716"/>
                <a:gd name="connsiteX19" fmla="*/ 84604 w 272625"/>
                <a:gd name="connsiteY19" fmla="*/ 6302 h 36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2625" h="364716">
                  <a:moveTo>
                    <a:pt x="84604" y="6302"/>
                  </a:moveTo>
                  <a:cubicBezTo>
                    <a:pt x="84604" y="6302"/>
                    <a:pt x="89280" y="46297"/>
                    <a:pt x="91668" y="64338"/>
                  </a:cubicBezTo>
                  <a:cubicBezTo>
                    <a:pt x="92350" y="73429"/>
                    <a:pt x="95022" y="82260"/>
                    <a:pt x="99494" y="90205"/>
                  </a:cubicBezTo>
                  <a:cubicBezTo>
                    <a:pt x="99494" y="90205"/>
                    <a:pt x="62650" y="172532"/>
                    <a:pt x="61075" y="174921"/>
                  </a:cubicBezTo>
                  <a:cubicBezTo>
                    <a:pt x="59499" y="177309"/>
                    <a:pt x="21080" y="249422"/>
                    <a:pt x="14778" y="258011"/>
                  </a:cubicBezTo>
                  <a:cubicBezTo>
                    <a:pt x="8477" y="266599"/>
                    <a:pt x="-6363" y="294093"/>
                    <a:pt x="3039" y="311371"/>
                  </a:cubicBezTo>
                  <a:cubicBezTo>
                    <a:pt x="12440" y="328650"/>
                    <a:pt x="27331" y="363919"/>
                    <a:pt x="46947" y="364681"/>
                  </a:cubicBezTo>
                  <a:cubicBezTo>
                    <a:pt x="66563" y="365443"/>
                    <a:pt x="94006" y="353704"/>
                    <a:pt x="113012" y="342727"/>
                  </a:cubicBezTo>
                  <a:cubicBezTo>
                    <a:pt x="132019" y="331750"/>
                    <a:pt x="138117" y="324686"/>
                    <a:pt x="139693" y="293330"/>
                  </a:cubicBezTo>
                  <a:cubicBezTo>
                    <a:pt x="141268" y="261975"/>
                    <a:pt x="140455" y="205514"/>
                    <a:pt x="145994" y="175683"/>
                  </a:cubicBezTo>
                  <a:cubicBezTo>
                    <a:pt x="151534" y="145852"/>
                    <a:pt x="155396" y="114700"/>
                    <a:pt x="159309" y="102757"/>
                  </a:cubicBezTo>
                  <a:cubicBezTo>
                    <a:pt x="163222" y="90815"/>
                    <a:pt x="185989" y="94931"/>
                    <a:pt x="193815" y="90205"/>
                  </a:cubicBezTo>
                  <a:cubicBezTo>
                    <a:pt x="201642" y="85478"/>
                    <a:pt x="208706" y="75315"/>
                    <a:pt x="222833" y="69013"/>
                  </a:cubicBezTo>
                  <a:cubicBezTo>
                    <a:pt x="235086" y="64354"/>
                    <a:pt x="248412" y="63279"/>
                    <a:pt x="261253" y="65913"/>
                  </a:cubicBezTo>
                  <a:cubicBezTo>
                    <a:pt x="265979" y="67488"/>
                    <a:pt x="274568" y="60424"/>
                    <a:pt x="272230" y="51785"/>
                  </a:cubicBezTo>
                  <a:cubicBezTo>
                    <a:pt x="269892" y="43146"/>
                    <a:pt x="254189" y="38470"/>
                    <a:pt x="238486" y="39995"/>
                  </a:cubicBezTo>
                  <a:cubicBezTo>
                    <a:pt x="222782" y="41520"/>
                    <a:pt x="208706" y="46297"/>
                    <a:pt x="204792" y="43959"/>
                  </a:cubicBezTo>
                  <a:cubicBezTo>
                    <a:pt x="200879" y="41621"/>
                    <a:pt x="196966" y="0"/>
                    <a:pt x="196966" y="0"/>
                  </a:cubicBezTo>
                  <a:cubicBezTo>
                    <a:pt x="196966" y="0"/>
                    <a:pt x="141065" y="4726"/>
                    <a:pt x="121652" y="5489"/>
                  </a:cubicBezTo>
                  <a:cubicBezTo>
                    <a:pt x="102239" y="6251"/>
                    <a:pt x="84604" y="6302"/>
                    <a:pt x="84604" y="6302"/>
                  </a:cubicBezTo>
                  <a:close/>
                </a:path>
              </a:pathLst>
            </a:custGeom>
            <a:solidFill>
              <a:srgbClr val="FFFFFF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8" name="Полилиния: фигура 607">
              <a:extLst>
                <a:ext uri="{FF2B5EF4-FFF2-40B4-BE49-F238E27FC236}">
                  <a16:creationId xmlns:a16="http://schemas.microsoft.com/office/drawing/2014/main" id="{780764C8-1B82-5109-8C0D-2F880A9481C1}"/>
                </a:ext>
              </a:extLst>
            </p:cNvPr>
            <p:cNvSpPr/>
            <p:nvPr/>
          </p:nvSpPr>
          <p:spPr>
            <a:xfrm>
              <a:off x="5809166" y="2798288"/>
              <a:ext cx="31234" cy="68859"/>
            </a:xfrm>
            <a:custGeom>
              <a:avLst/>
              <a:gdLst>
                <a:gd name="connsiteX0" fmla="*/ 0 w 31234"/>
                <a:gd name="connsiteY0" fmla="*/ 4526 h 68859"/>
                <a:gd name="connsiteX1" fmla="*/ 813 w 31234"/>
                <a:gd name="connsiteY1" fmla="*/ 60987 h 68859"/>
                <a:gd name="connsiteX2" fmla="*/ 8815 w 31234"/>
                <a:gd name="connsiteY2" fmla="*/ 68840 h 68859"/>
                <a:gd name="connsiteX3" fmla="*/ 9401 w 31234"/>
                <a:gd name="connsiteY3" fmla="*/ 68813 h 68859"/>
                <a:gd name="connsiteX4" fmla="*/ 25918 w 31234"/>
                <a:gd name="connsiteY4" fmla="*/ 60224 h 68859"/>
                <a:gd name="connsiteX5" fmla="*/ 30593 w 31234"/>
                <a:gd name="connsiteY5" fmla="*/ 7677 h 68859"/>
                <a:gd name="connsiteX6" fmla="*/ 0 w 31234"/>
                <a:gd name="connsiteY6" fmla="*/ 4526 h 6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4" h="68859">
                  <a:moveTo>
                    <a:pt x="0" y="4526"/>
                  </a:moveTo>
                  <a:cubicBezTo>
                    <a:pt x="0" y="4526"/>
                    <a:pt x="813" y="56311"/>
                    <a:pt x="813" y="60987"/>
                  </a:cubicBezTo>
                  <a:cubicBezTo>
                    <a:pt x="854" y="65365"/>
                    <a:pt x="4436" y="68881"/>
                    <a:pt x="8815" y="68840"/>
                  </a:cubicBezTo>
                  <a:cubicBezTo>
                    <a:pt x="9011" y="68838"/>
                    <a:pt x="9206" y="68829"/>
                    <a:pt x="9401" y="68813"/>
                  </a:cubicBezTo>
                  <a:cubicBezTo>
                    <a:pt x="13365" y="68050"/>
                    <a:pt x="23529" y="71964"/>
                    <a:pt x="25918" y="60224"/>
                  </a:cubicBezTo>
                  <a:cubicBezTo>
                    <a:pt x="28306" y="48485"/>
                    <a:pt x="32931" y="15503"/>
                    <a:pt x="30593" y="7677"/>
                  </a:cubicBezTo>
                  <a:cubicBezTo>
                    <a:pt x="28256" y="-149"/>
                    <a:pt x="7064" y="-3300"/>
                    <a:pt x="0" y="4526"/>
                  </a:cubicBezTo>
                  <a:close/>
                </a:path>
              </a:pathLst>
            </a:custGeom>
            <a:solidFill>
              <a:srgbClr val="FFFFFF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9" name="Полилиния: фигура 608">
              <a:extLst>
                <a:ext uri="{FF2B5EF4-FFF2-40B4-BE49-F238E27FC236}">
                  <a16:creationId xmlns:a16="http://schemas.microsoft.com/office/drawing/2014/main" id="{8EE3BFDA-ED3D-B45D-64D8-33045F4D1D63}"/>
                </a:ext>
              </a:extLst>
            </p:cNvPr>
            <p:cNvSpPr/>
            <p:nvPr/>
          </p:nvSpPr>
          <p:spPr>
            <a:xfrm>
              <a:off x="5774689" y="2799188"/>
              <a:ext cx="35290" cy="71546"/>
            </a:xfrm>
            <a:custGeom>
              <a:avLst/>
              <a:gdLst>
                <a:gd name="connsiteX0" fmla="*/ 34477 w 35290"/>
                <a:gd name="connsiteY0" fmla="*/ 3626 h 71546"/>
                <a:gd name="connsiteX1" fmla="*/ 2359 w 35290"/>
                <a:gd name="connsiteY1" fmla="*/ 1288 h 71546"/>
                <a:gd name="connsiteX2" fmla="*/ 7035 w 35290"/>
                <a:gd name="connsiteY2" fmla="*/ 65575 h 71546"/>
                <a:gd name="connsiteX3" fmla="*/ 23500 w 35290"/>
                <a:gd name="connsiteY3" fmla="*/ 71063 h 71546"/>
                <a:gd name="connsiteX4" fmla="*/ 35290 w 35290"/>
                <a:gd name="connsiteY4" fmla="*/ 60086 h 71546"/>
                <a:gd name="connsiteX5" fmla="*/ 34477 w 35290"/>
                <a:gd name="connsiteY5" fmla="*/ 3626 h 7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90" h="71546">
                  <a:moveTo>
                    <a:pt x="34477" y="3626"/>
                  </a:moveTo>
                  <a:cubicBezTo>
                    <a:pt x="34477" y="3626"/>
                    <a:pt x="9423" y="-2625"/>
                    <a:pt x="2359" y="1288"/>
                  </a:cubicBezTo>
                  <a:cubicBezTo>
                    <a:pt x="-4705" y="5201"/>
                    <a:pt x="6272" y="60899"/>
                    <a:pt x="7035" y="65575"/>
                  </a:cubicBezTo>
                  <a:cubicBezTo>
                    <a:pt x="7797" y="70250"/>
                    <a:pt x="18825" y="72639"/>
                    <a:pt x="23500" y="71063"/>
                  </a:cubicBezTo>
                  <a:cubicBezTo>
                    <a:pt x="28176" y="69488"/>
                    <a:pt x="35290" y="66388"/>
                    <a:pt x="35290" y="60086"/>
                  </a:cubicBezTo>
                  <a:cubicBezTo>
                    <a:pt x="35290" y="53785"/>
                    <a:pt x="34477" y="3626"/>
                    <a:pt x="34477" y="3626"/>
                  </a:cubicBezTo>
                  <a:close/>
                </a:path>
              </a:pathLst>
            </a:custGeom>
            <a:solidFill>
              <a:srgbClr val="FFFFFF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0" name="Полилиния: фигура 609">
              <a:extLst>
                <a:ext uri="{FF2B5EF4-FFF2-40B4-BE49-F238E27FC236}">
                  <a16:creationId xmlns:a16="http://schemas.microsoft.com/office/drawing/2014/main" id="{F26DDA3D-9A3A-A412-CDCB-32C5757B5D2F}"/>
                </a:ext>
              </a:extLst>
            </p:cNvPr>
            <p:cNvSpPr/>
            <p:nvPr/>
          </p:nvSpPr>
          <p:spPr>
            <a:xfrm>
              <a:off x="5745072" y="2800527"/>
              <a:ext cx="37079" cy="75729"/>
            </a:xfrm>
            <a:custGeom>
              <a:avLst/>
              <a:gdLst>
                <a:gd name="connsiteX0" fmla="*/ 26487 w 37079"/>
                <a:gd name="connsiteY0" fmla="*/ 1525 h 75729"/>
                <a:gd name="connsiteX1" fmla="*/ 5296 w 37079"/>
                <a:gd name="connsiteY1" fmla="*/ 3862 h 75729"/>
                <a:gd name="connsiteX2" fmla="*/ 569 w 37079"/>
                <a:gd name="connsiteY2" fmla="*/ 31305 h 75729"/>
                <a:gd name="connsiteX3" fmla="*/ 13122 w 37079"/>
                <a:gd name="connsiteY3" fmla="*/ 71300 h 75729"/>
                <a:gd name="connsiteX4" fmla="*/ 32738 w 37079"/>
                <a:gd name="connsiteY4" fmla="*/ 74451 h 75729"/>
                <a:gd name="connsiteX5" fmla="*/ 36651 w 37079"/>
                <a:gd name="connsiteY5" fmla="*/ 64287 h 75729"/>
                <a:gd name="connsiteX6" fmla="*/ 32738 w 37079"/>
                <a:gd name="connsiteY6" fmla="*/ 36844 h 75729"/>
                <a:gd name="connsiteX7" fmla="*/ 31976 w 37079"/>
                <a:gd name="connsiteY7" fmla="*/ 0 h 7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79" h="75729">
                  <a:moveTo>
                    <a:pt x="26487" y="1525"/>
                  </a:moveTo>
                  <a:cubicBezTo>
                    <a:pt x="26487" y="1525"/>
                    <a:pt x="10022" y="-1626"/>
                    <a:pt x="5296" y="3862"/>
                  </a:cubicBezTo>
                  <a:cubicBezTo>
                    <a:pt x="569" y="9351"/>
                    <a:pt x="-955" y="17177"/>
                    <a:pt x="569" y="31305"/>
                  </a:cubicBezTo>
                  <a:cubicBezTo>
                    <a:pt x="2643" y="45209"/>
                    <a:pt x="6878" y="58704"/>
                    <a:pt x="13122" y="71300"/>
                  </a:cubicBezTo>
                  <a:cubicBezTo>
                    <a:pt x="16273" y="76026"/>
                    <a:pt x="26487" y="76788"/>
                    <a:pt x="32738" y="74451"/>
                  </a:cubicBezTo>
                  <a:cubicBezTo>
                    <a:pt x="38989" y="72113"/>
                    <a:pt x="36651" y="64287"/>
                    <a:pt x="36651" y="64287"/>
                  </a:cubicBezTo>
                  <a:cubicBezTo>
                    <a:pt x="36651" y="64287"/>
                    <a:pt x="33500" y="61136"/>
                    <a:pt x="32738" y="36844"/>
                  </a:cubicBezTo>
                  <a:cubicBezTo>
                    <a:pt x="31976" y="12552"/>
                    <a:pt x="31976" y="0"/>
                    <a:pt x="31976" y="0"/>
                  </a:cubicBezTo>
                  <a:close/>
                </a:path>
              </a:pathLst>
            </a:custGeom>
            <a:solidFill>
              <a:srgbClr val="FFFFFF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1" name="Полилиния: фигура 610">
              <a:extLst>
                <a:ext uri="{FF2B5EF4-FFF2-40B4-BE49-F238E27FC236}">
                  <a16:creationId xmlns:a16="http://schemas.microsoft.com/office/drawing/2014/main" id="{A15DC3E6-DA96-84D4-3DFF-ACB6C06CD857}"/>
                </a:ext>
              </a:extLst>
            </p:cNvPr>
            <p:cNvSpPr/>
            <p:nvPr/>
          </p:nvSpPr>
          <p:spPr>
            <a:xfrm>
              <a:off x="5720530" y="2811453"/>
              <a:ext cx="32256" cy="60486"/>
            </a:xfrm>
            <a:custGeom>
              <a:avLst/>
              <a:gdLst>
                <a:gd name="connsiteX0" fmla="*/ 23587 w 32256"/>
                <a:gd name="connsiteY0" fmla="*/ 0 h 60486"/>
                <a:gd name="connsiteX1" fmla="*/ 57 w 32256"/>
                <a:gd name="connsiteY1" fmla="*/ 9402 h 60486"/>
                <a:gd name="connsiteX2" fmla="*/ 9459 w 32256"/>
                <a:gd name="connsiteY2" fmla="*/ 58036 h 60486"/>
                <a:gd name="connsiteX3" fmla="*/ 24349 w 32256"/>
                <a:gd name="connsiteY3" fmla="*/ 58798 h 60486"/>
                <a:gd name="connsiteX4" fmla="*/ 32175 w 32256"/>
                <a:gd name="connsiteY4" fmla="*/ 50159 h 60486"/>
                <a:gd name="connsiteX5" fmla="*/ 23587 w 32256"/>
                <a:gd name="connsiteY5" fmla="*/ 0 h 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56" h="60486">
                  <a:moveTo>
                    <a:pt x="23587" y="0"/>
                  </a:moveTo>
                  <a:cubicBezTo>
                    <a:pt x="20436" y="762"/>
                    <a:pt x="820" y="1575"/>
                    <a:pt x="57" y="9402"/>
                  </a:cubicBezTo>
                  <a:cubicBezTo>
                    <a:pt x="-705" y="17228"/>
                    <a:pt x="6308" y="54123"/>
                    <a:pt x="9459" y="58036"/>
                  </a:cubicBezTo>
                  <a:cubicBezTo>
                    <a:pt x="12610" y="61949"/>
                    <a:pt x="21198" y="60374"/>
                    <a:pt x="24349" y="58798"/>
                  </a:cubicBezTo>
                  <a:cubicBezTo>
                    <a:pt x="27500" y="57223"/>
                    <a:pt x="32989" y="54885"/>
                    <a:pt x="32175" y="50159"/>
                  </a:cubicBezTo>
                  <a:cubicBezTo>
                    <a:pt x="31362" y="45433"/>
                    <a:pt x="23587" y="0"/>
                    <a:pt x="23587" y="0"/>
                  </a:cubicBezTo>
                  <a:close/>
                </a:path>
              </a:pathLst>
            </a:custGeom>
            <a:solidFill>
              <a:srgbClr val="FFFFFF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2" name="Полилиния: фигура 611">
              <a:extLst>
                <a:ext uri="{FF2B5EF4-FFF2-40B4-BE49-F238E27FC236}">
                  <a16:creationId xmlns:a16="http://schemas.microsoft.com/office/drawing/2014/main" id="{F10533B2-3588-4F27-B399-38991FA25BAF}"/>
                </a:ext>
              </a:extLst>
            </p:cNvPr>
            <p:cNvSpPr/>
            <p:nvPr/>
          </p:nvSpPr>
          <p:spPr>
            <a:xfrm>
              <a:off x="5638473" y="2946379"/>
              <a:ext cx="153108" cy="245696"/>
            </a:xfrm>
            <a:custGeom>
              <a:avLst/>
              <a:gdLst>
                <a:gd name="connsiteX0" fmla="*/ 111894 w 153108"/>
                <a:gd name="connsiteY0" fmla="*/ 20328 h 245696"/>
                <a:gd name="connsiteX1" fmla="*/ 86485 w 153108"/>
                <a:gd name="connsiteY1" fmla="*/ 0 h 245696"/>
                <a:gd name="connsiteX2" fmla="*/ 61075 w 153108"/>
                <a:gd name="connsiteY2" fmla="*/ 55901 h 245696"/>
                <a:gd name="connsiteX3" fmla="*/ 14778 w 153108"/>
                <a:gd name="connsiteY3" fmla="*/ 138991 h 245696"/>
                <a:gd name="connsiteX4" fmla="*/ 3039 w 153108"/>
                <a:gd name="connsiteY4" fmla="*/ 192352 h 245696"/>
                <a:gd name="connsiteX5" fmla="*/ 46947 w 153108"/>
                <a:gd name="connsiteY5" fmla="*/ 245662 h 245696"/>
                <a:gd name="connsiteX6" fmla="*/ 113012 w 153108"/>
                <a:gd name="connsiteY6" fmla="*/ 223708 h 245696"/>
                <a:gd name="connsiteX7" fmla="*/ 139693 w 153108"/>
                <a:gd name="connsiteY7" fmla="*/ 174311 h 245696"/>
                <a:gd name="connsiteX8" fmla="*/ 145994 w 153108"/>
                <a:gd name="connsiteY8" fmla="*/ 56664 h 245696"/>
                <a:gd name="connsiteX9" fmla="*/ 153109 w 153108"/>
                <a:gd name="connsiteY9" fmla="*/ 14179 h 245696"/>
                <a:gd name="connsiteX10" fmla="*/ 111894 w 153108"/>
                <a:gd name="connsiteY10" fmla="*/ 20328 h 24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108" h="245696">
                  <a:moveTo>
                    <a:pt x="111894" y="20328"/>
                  </a:moveTo>
                  <a:cubicBezTo>
                    <a:pt x="100434" y="18502"/>
                    <a:pt x="90781" y="10780"/>
                    <a:pt x="86485" y="0"/>
                  </a:cubicBezTo>
                  <a:cubicBezTo>
                    <a:pt x="75711" y="23987"/>
                    <a:pt x="61990" y="54326"/>
                    <a:pt x="61075" y="55901"/>
                  </a:cubicBezTo>
                  <a:cubicBezTo>
                    <a:pt x="59499" y="58239"/>
                    <a:pt x="21080" y="130403"/>
                    <a:pt x="14778" y="138991"/>
                  </a:cubicBezTo>
                  <a:cubicBezTo>
                    <a:pt x="8477" y="147580"/>
                    <a:pt x="-6363" y="175073"/>
                    <a:pt x="3039" y="192352"/>
                  </a:cubicBezTo>
                  <a:cubicBezTo>
                    <a:pt x="12440" y="209631"/>
                    <a:pt x="27331" y="244899"/>
                    <a:pt x="46947" y="245662"/>
                  </a:cubicBezTo>
                  <a:cubicBezTo>
                    <a:pt x="66563" y="246424"/>
                    <a:pt x="94006" y="234685"/>
                    <a:pt x="113012" y="223708"/>
                  </a:cubicBezTo>
                  <a:cubicBezTo>
                    <a:pt x="132019" y="212731"/>
                    <a:pt x="138117" y="205667"/>
                    <a:pt x="139693" y="174311"/>
                  </a:cubicBezTo>
                  <a:cubicBezTo>
                    <a:pt x="141268" y="142955"/>
                    <a:pt x="140455" y="86495"/>
                    <a:pt x="145994" y="56664"/>
                  </a:cubicBezTo>
                  <a:cubicBezTo>
                    <a:pt x="148637" y="42028"/>
                    <a:pt x="151076" y="27087"/>
                    <a:pt x="153109" y="14179"/>
                  </a:cubicBezTo>
                  <a:cubicBezTo>
                    <a:pt x="139875" y="18785"/>
                    <a:pt x="125896" y="20871"/>
                    <a:pt x="111894" y="20328"/>
                  </a:cubicBezTo>
                  <a:close/>
                </a:path>
              </a:pathLst>
            </a:custGeom>
            <a:solidFill>
              <a:srgbClr val="1D1D23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3" name="Полилиния: фигура 612">
              <a:extLst>
                <a:ext uri="{FF2B5EF4-FFF2-40B4-BE49-F238E27FC236}">
                  <a16:creationId xmlns:a16="http://schemas.microsoft.com/office/drawing/2014/main" id="{AB2AAD16-66A8-6973-FBB8-22EB77DB6644}"/>
                </a:ext>
              </a:extLst>
            </p:cNvPr>
            <p:cNvSpPr/>
            <p:nvPr/>
          </p:nvSpPr>
          <p:spPr>
            <a:xfrm>
              <a:off x="5771341" y="2880466"/>
              <a:ext cx="15108" cy="40757"/>
            </a:xfrm>
            <a:custGeom>
              <a:avLst/>
              <a:gdLst>
                <a:gd name="connsiteX0" fmla="*/ 15109 w 15108"/>
                <a:gd name="connsiteY0" fmla="*/ 0 h 40757"/>
                <a:gd name="connsiteX1" fmla="*/ 219 w 15108"/>
                <a:gd name="connsiteY1" fmla="*/ 21954 h 40757"/>
                <a:gd name="connsiteX2" fmla="*/ 4132 w 15108"/>
                <a:gd name="connsiteY2" fmla="*/ 40757 h 4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08" h="40757">
                  <a:moveTo>
                    <a:pt x="15109" y="0"/>
                  </a:moveTo>
                  <a:cubicBezTo>
                    <a:pt x="15109" y="0"/>
                    <a:pt x="1743" y="11739"/>
                    <a:pt x="219" y="21954"/>
                  </a:cubicBezTo>
                  <a:cubicBezTo>
                    <a:pt x="-574" y="28481"/>
                    <a:pt x="801" y="35088"/>
                    <a:pt x="4132" y="40757"/>
                  </a:cubicBezTo>
                </a:path>
              </a:pathLst>
            </a:custGeom>
            <a:solidFill>
              <a:srgbClr val="FFFFFF"/>
            </a:solidFill>
            <a:ln w="3800" cap="flat">
              <a:solidFill>
                <a:srgbClr val="26323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cxnSp>
        <p:nvCxnSpPr>
          <p:cNvPr id="615" name="Прямая соединительная линия 614">
            <a:extLst>
              <a:ext uri="{FF2B5EF4-FFF2-40B4-BE49-F238E27FC236}">
                <a16:creationId xmlns:a16="http://schemas.microsoft.com/office/drawing/2014/main" id="{74F179BC-4AB1-9DAC-315A-B55D8A1D7733}"/>
              </a:ext>
            </a:extLst>
          </p:cNvPr>
          <p:cNvCxnSpPr>
            <a:cxnSpLocks/>
          </p:cNvCxnSpPr>
          <p:nvPr/>
        </p:nvCxnSpPr>
        <p:spPr>
          <a:xfrm>
            <a:off x="6096000" y="1795463"/>
            <a:ext cx="0" cy="4167187"/>
          </a:xfrm>
          <a:prstGeom prst="line">
            <a:avLst/>
          </a:prstGeom>
          <a:ln>
            <a:solidFill>
              <a:srgbClr val="1D1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10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2778</TotalTime>
  <Words>770</Words>
  <Application>Microsoft Office PowerPoint</Application>
  <PresentationFormat>Широкоэкранный</PresentationFormat>
  <Paragraphs>168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Calibri</vt:lpstr>
      <vt:lpstr>Montserrat Light</vt:lpstr>
      <vt:lpstr>Gilroy-Regular</vt:lpstr>
      <vt:lpstr>Benzin-Bold</vt:lpstr>
      <vt:lpstr>Calibri Light</vt:lpstr>
      <vt:lpstr>Arial</vt:lpstr>
      <vt:lpstr>Gilroy-Light</vt:lpstr>
      <vt:lpstr>Proxima Nova Rg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Анастасия Ахрамович</dc:creator>
  <cp:lastModifiedBy>Анастасия Ахрамович</cp:lastModifiedBy>
  <cp:revision>6</cp:revision>
  <dcterms:created xsi:type="dcterms:W3CDTF">2025-04-13T18:48:43Z</dcterms:created>
  <dcterms:modified xsi:type="dcterms:W3CDTF">2025-04-15T18:38:04Z</dcterms:modified>
</cp:coreProperties>
</file>