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7CCD1A-B6BC-47F6-88A1-A664E9119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D7D102C-5367-4F3D-9D03-85FF07DCD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6035280-FF88-4A33-A58A-E20D861923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0941469-FD07-491E-A09F-7B6BA5F200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35B2610-BEB0-4D51-BF6B-AFEB2CB436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853CB02-C60B-46B5-A92A-5FD5677962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70B4031-9C67-4301-B568-A509549B33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BC3A711-9A74-459A-BCE4-D1C739F912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DFD0DCD-B651-456D-97C6-EE56817402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EAC5581-3BC3-453C-9D13-9746827E37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F6A8609-04B3-4392-8223-BC88C4436A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F66B0-E0B9-4DB7-969E-935865CEC7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6347127-8836-4257-B677-4637E6D571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A949F48-A13F-415A-AF12-715B74DF1E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845065A-E5D5-4DD0-B1E4-454D46962A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A2BBDB4-99D6-4A4E-8688-4E55A38589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B16AB9-0851-4365-B0D4-7D1FED2F50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200D7A-7ADA-46FF-B17E-8EC310151A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0BBA73B-5505-4F7A-B34C-A661A256FD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E03E91-B8DD-4901-BBD2-4D88A9E36C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59D9B3-690E-4ADC-8A54-1A4671615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0B947C1-D47C-4286-B4E4-C40DA6E53A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8234674-C041-4744-89E6-C67DC2B681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5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5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0A8D4F-566F-45C6-9BEB-B8C6D5AFEC60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Для правки структуры щёлкните мышью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 структуры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 структуры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Четвёртый уровень структуры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 структуры</a:t>
            </a:r>
            <a:endParaRPr b="0" lang="ru-RU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Шестой уровень структуры</a:t>
            </a:r>
            <a:endParaRPr b="0" lang="ru-RU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Седьмой уровень структуры</a:t>
            </a:r>
            <a:endParaRPr b="0" lang="ru-RU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7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7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7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0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28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ftr" idx="29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sldNum" idx="30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30689F-8258-43BB-99B9-02ADEC1AF68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9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9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9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3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3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3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AD8BF5-9A4A-4AEE-8CF5-33B5EAB338B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1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1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1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dt" idx="3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ftr" idx="3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8"/>
          <p:cNvSpPr>
            <a:spLocks noGrp="1"/>
          </p:cNvSpPr>
          <p:nvPr>
            <p:ph type="sldNum" idx="3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9E6E99-34C8-4869-9D2A-B2F15FEB9A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3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3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3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dt" idx="3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3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sldNum" idx="3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DCE914-EF9B-42D5-AF95-1645CD27210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4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4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4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6" name="PlaceHolder 1"/>
          <p:cNvSpPr>
            <a:spLocks noGrp="1"/>
          </p:cNvSpPr>
          <p:nvPr>
            <p:ph type="dt" idx="4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4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4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3923DB-F29D-44FB-8707-D17C599C479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6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6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6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77160" y="1498680"/>
            <a:ext cx="385416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0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20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760640" y="514800"/>
            <a:ext cx="451332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77160" y="2777040"/>
            <a:ext cx="385416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dt" idx="4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ftr" idx="4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sldNum" idx="4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0CB81C-755C-42FA-821F-DC00E00331F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7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7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7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rebuchet MS"/>
              </a:rPr>
              <a:t>Вставка рисунка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dt" idx="4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ftr" idx="4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sldNum" idx="4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5F89D9-EFF0-4290-9666-29D1824720D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43B76D-4FC0-4D22-9F65-A155A6EFDE8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4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4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4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5C57E8-1661-4DC0-8D3D-33CB6BDCFDE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TextBox 19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Box 21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2AD469-2D01-45F2-AA5B-EA86EA85425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8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1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CF3307-B442-4320-A700-DE3D16F9AA2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TextBox 23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0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0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0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85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accent1"/>
                </a:solidFill>
                <a:uFillTx/>
                <a:latin typeface="Trebuchet MS"/>
              </a:rPr>
              <a:t>Образец текста</a:t>
            </a:r>
            <a:endParaRPr b="0" lang="ru-RU" sz="2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1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1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1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B16A4C-DEBB-41C1-9638-ED108A159DA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20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21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89B37B-87EA-4F6B-BDF2-057885D924C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3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3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67520" y="609480"/>
            <a:ext cx="13042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705996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22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23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24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A86C25-68DA-4AC3-BC5E-4D3AC0F66B8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4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5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5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Образец текста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Второй уровень</a:t>
            </a:r>
            <a:endParaRPr b="0" lang="ru-RU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Третий уровень</a:t>
            </a:r>
            <a:endParaRPr b="0" lang="ru-RU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Четвертый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b="0" lang="ru-RU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Пятый уровень</a:t>
            </a:r>
            <a:endParaRPr b="0" lang="ru-RU" sz="12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5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&lt;дата/время&gt;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26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27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A10251-4122-447E-A985-2936E48ECEA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5440" cy="15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Подзаголовок 1"/>
          <p:cNvSpPr txBox="1"/>
          <p:nvPr/>
        </p:nvSpPr>
        <p:spPr>
          <a:xfrm>
            <a:off x="5373360" y="5940000"/>
            <a:ext cx="746640" cy="3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3" descr=""/>
          <p:cNvPicPr/>
          <p:nvPr/>
        </p:nvPicPr>
        <p:blipFill>
          <a:blip r:embed="rId1"/>
          <a:stretch/>
        </p:blipFill>
        <p:spPr>
          <a:xfrm>
            <a:off x="2013120" y="218520"/>
            <a:ext cx="7152120" cy="3897720"/>
          </a:xfrm>
          <a:prstGeom prst="rect">
            <a:avLst/>
          </a:prstGeom>
          <a:ln w="0">
            <a:noFill/>
          </a:ln>
        </p:spPr>
      </p:pic>
      <p:pic>
        <p:nvPicPr>
          <p:cNvPr id="315" name="Рисунок 4" descr=""/>
          <p:cNvPicPr/>
          <p:nvPr/>
        </p:nvPicPr>
        <p:blipFill>
          <a:blip r:embed="rId2"/>
          <a:stretch/>
        </p:blipFill>
        <p:spPr>
          <a:xfrm>
            <a:off x="2559960" y="4575960"/>
            <a:ext cx="4989600" cy="18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837240" y="334800"/>
            <a:ext cx="4000320" cy="117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457200">
              <a:lnSpc>
                <a:spcPct val="100000"/>
              </a:lnSpc>
              <a:buNone/>
            </a:pPr>
            <a:br>
              <a:rPr sz="3600"/>
            </a:b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Ускорение свободного падения</a:t>
            </a:r>
            <a:endParaRPr b="0" lang="ru-RU" sz="2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17" name="Рисунок 3" descr=""/>
          <p:cNvPicPr/>
          <p:nvPr/>
        </p:nvPicPr>
        <p:blipFill>
          <a:blip r:embed="rId1"/>
          <a:stretch/>
        </p:blipFill>
        <p:spPr>
          <a:xfrm>
            <a:off x="2923920" y="1894680"/>
            <a:ext cx="6001200" cy="370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38080" y="1557000"/>
            <a:ext cx="10493640" cy="9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Воспользуемся вторым законом Ньютона и запишем в векторной форме:</a:t>
            </a:r>
            <a:endParaRPr b="0" lang="ru-RU" sz="2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19" name="Рисунок 4" descr=""/>
          <p:cNvPicPr/>
          <p:nvPr/>
        </p:nvPicPr>
        <p:blipFill>
          <a:blip r:embed="rId1"/>
          <a:stretch/>
        </p:blipFill>
        <p:spPr>
          <a:xfrm>
            <a:off x="4488120" y="2693160"/>
            <a:ext cx="2562120" cy="380520"/>
          </a:xfrm>
          <a:prstGeom prst="rect">
            <a:avLst/>
          </a:prstGeom>
          <a:ln w="0">
            <a:noFill/>
          </a:ln>
        </p:spPr>
      </p:pic>
      <p:pic>
        <p:nvPicPr>
          <p:cNvPr id="320" name="Рисунок 5" descr=""/>
          <p:cNvPicPr/>
          <p:nvPr/>
        </p:nvPicPr>
        <p:blipFill>
          <a:blip r:embed="rId2"/>
          <a:stretch/>
        </p:blipFill>
        <p:spPr>
          <a:xfrm>
            <a:off x="3544920" y="4115520"/>
            <a:ext cx="4791240" cy="5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853440" y="310320"/>
            <a:ext cx="406548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Масса летательного аппарата изменяется во времени</a:t>
            </a:r>
            <a:r>
              <a:rPr b="0" lang="ru-RU" sz="2400" strike="noStrike" u="none">
                <a:solidFill>
                  <a:schemeClr val="accent1"/>
                </a:solidFill>
                <a:uFillTx/>
                <a:latin typeface="Times New Roman"/>
              </a:rPr>
              <a:t>.</a:t>
            </a:r>
            <a:endParaRPr b="0" lang="ru-RU" sz="2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22" name="Рисунок 3" descr=""/>
          <p:cNvPicPr/>
          <p:nvPr/>
        </p:nvPicPr>
        <p:blipFill>
          <a:blip r:embed="rId1"/>
          <a:stretch/>
        </p:blipFill>
        <p:spPr>
          <a:xfrm>
            <a:off x="5424480" y="1431720"/>
            <a:ext cx="923760" cy="466560"/>
          </a:xfrm>
          <a:prstGeom prst="rect">
            <a:avLst/>
          </a:prstGeom>
          <a:ln w="0">
            <a:noFill/>
          </a:ln>
        </p:spPr>
      </p:pic>
      <p:pic>
        <p:nvPicPr>
          <p:cNvPr id="323" name="Рисунок 5" descr=""/>
          <p:cNvPicPr/>
          <p:nvPr/>
        </p:nvPicPr>
        <p:blipFill>
          <a:blip r:embed="rId2"/>
          <a:stretch/>
        </p:blipFill>
        <p:spPr>
          <a:xfrm>
            <a:off x="2595240" y="2245680"/>
            <a:ext cx="6746760" cy="1983600"/>
          </a:xfrm>
          <a:prstGeom prst="rect">
            <a:avLst/>
          </a:prstGeom>
          <a:ln w="0">
            <a:noFill/>
          </a:ln>
        </p:spPr>
      </p:pic>
      <p:pic>
        <p:nvPicPr>
          <p:cNvPr id="324" name="Рисунок 6" descr=""/>
          <p:cNvPicPr/>
          <p:nvPr/>
        </p:nvPicPr>
        <p:blipFill>
          <a:blip r:embed="rId3"/>
          <a:stretch/>
        </p:blipFill>
        <p:spPr>
          <a:xfrm>
            <a:off x="2193480" y="3968280"/>
            <a:ext cx="7464600" cy="1407600"/>
          </a:xfrm>
          <a:prstGeom prst="rect">
            <a:avLst/>
          </a:prstGeom>
          <a:ln w="0">
            <a:noFill/>
          </a:ln>
        </p:spPr>
      </p:pic>
      <p:pic>
        <p:nvPicPr>
          <p:cNvPr id="325" name="Рисунок 7" descr=""/>
          <p:cNvPicPr/>
          <p:nvPr/>
        </p:nvPicPr>
        <p:blipFill>
          <a:blip r:embed="rId4"/>
          <a:stretch/>
        </p:blipFill>
        <p:spPr>
          <a:xfrm>
            <a:off x="804600" y="5771520"/>
            <a:ext cx="8537400" cy="6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800" strike="noStrike" u="none">
                <a:solidFill>
                  <a:schemeClr val="accent1"/>
                </a:solidFill>
                <a:uFillTx/>
                <a:latin typeface="Times New Roman"/>
              </a:rPr>
              <a:t>Учитывая вышеперечисленное, уравнение (1) распишем в проекции на ось </a:t>
            </a:r>
            <a:r>
              <a:rPr b="0" lang="en-US" sz="2800" strike="noStrike" u="none">
                <a:solidFill>
                  <a:schemeClr val="accent1"/>
                </a:solidFill>
                <a:uFillTx/>
                <a:latin typeface="Times New Roman"/>
              </a:rPr>
              <a:t>Oy</a:t>
            </a:r>
            <a:r>
              <a:rPr b="0" lang="ru-RU" sz="2800" strike="noStrike" u="none">
                <a:solidFill>
                  <a:schemeClr val="accent1"/>
                </a:solidFill>
                <a:uFillTx/>
                <a:latin typeface="Times New Roman"/>
              </a:rPr>
              <a:t>:</a:t>
            </a:r>
            <a:r>
              <a:rPr b="0" lang="ru-RU" sz="3600" strike="noStrike" u="none">
                <a:solidFill>
                  <a:schemeClr val="accent1"/>
                </a:solidFill>
                <a:uFillTx/>
                <a:latin typeface="Trebuchet MS"/>
              </a:rPr>
              <a:t>	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27" name="Рисунок 3" descr=""/>
          <p:cNvPicPr/>
          <p:nvPr/>
        </p:nvPicPr>
        <p:blipFill>
          <a:blip r:embed="rId1"/>
          <a:stretch/>
        </p:blipFill>
        <p:spPr>
          <a:xfrm>
            <a:off x="586080" y="1920600"/>
            <a:ext cx="5469840" cy="2594160"/>
          </a:xfrm>
          <a:prstGeom prst="rect">
            <a:avLst/>
          </a:prstGeom>
          <a:ln w="0">
            <a:noFill/>
          </a:ln>
        </p:spPr>
      </p:pic>
      <p:pic>
        <p:nvPicPr>
          <p:cNvPr id="328" name="Рисунок 4" descr=""/>
          <p:cNvPicPr/>
          <p:nvPr/>
        </p:nvPicPr>
        <p:blipFill>
          <a:blip r:embed="rId2"/>
          <a:stretch/>
        </p:blipFill>
        <p:spPr>
          <a:xfrm>
            <a:off x="6056280" y="1584360"/>
            <a:ext cx="5192280" cy="503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5" descr=""/>
          <p:cNvPicPr/>
          <p:nvPr/>
        </p:nvPicPr>
        <p:blipFill>
          <a:blip r:embed="rId1"/>
          <a:stretch/>
        </p:blipFill>
        <p:spPr>
          <a:xfrm>
            <a:off x="577080" y="1289880"/>
            <a:ext cx="5084280" cy="4435920"/>
          </a:xfrm>
          <a:prstGeom prst="rect">
            <a:avLst/>
          </a:prstGeom>
          <a:ln w="0">
            <a:noFill/>
          </a:ln>
        </p:spPr>
      </p:pic>
      <p:pic>
        <p:nvPicPr>
          <p:cNvPr id="330" name="Рисунок 6" descr=""/>
          <p:cNvPicPr/>
          <p:nvPr/>
        </p:nvPicPr>
        <p:blipFill>
          <a:blip r:embed="rId2"/>
          <a:stretch/>
        </p:blipFill>
        <p:spPr>
          <a:xfrm>
            <a:off x="5661720" y="1564560"/>
            <a:ext cx="6433200" cy="38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Рисунок 3" descr=""/>
          <p:cNvPicPr/>
          <p:nvPr/>
        </p:nvPicPr>
        <p:blipFill>
          <a:blip r:embed="rId1"/>
          <a:stretch/>
        </p:blipFill>
        <p:spPr>
          <a:xfrm>
            <a:off x="2013120" y="850320"/>
            <a:ext cx="8230320" cy="11426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4" descr=""/>
          <p:cNvPicPr/>
          <p:nvPr/>
        </p:nvPicPr>
        <p:blipFill>
          <a:blip r:embed="rId2"/>
          <a:stretch/>
        </p:blipFill>
        <p:spPr>
          <a:xfrm>
            <a:off x="2013120" y="2551320"/>
            <a:ext cx="8173080" cy="780840"/>
          </a:xfrm>
          <a:prstGeom prst="rect">
            <a:avLst/>
          </a:prstGeom>
          <a:ln w="0">
            <a:noFill/>
          </a:ln>
        </p:spPr>
      </p:pic>
      <p:pic>
        <p:nvPicPr>
          <p:cNvPr id="333" name="Рисунок 5" descr=""/>
          <p:cNvPicPr/>
          <p:nvPr/>
        </p:nvPicPr>
        <p:blipFill>
          <a:blip r:embed="rId3"/>
          <a:stretch/>
        </p:blipFill>
        <p:spPr>
          <a:xfrm>
            <a:off x="2454120" y="3890160"/>
            <a:ext cx="7087320" cy="819000"/>
          </a:xfrm>
          <a:prstGeom prst="rect">
            <a:avLst/>
          </a:prstGeom>
          <a:ln w="0">
            <a:noFill/>
          </a:ln>
        </p:spPr>
      </p:pic>
      <p:pic>
        <p:nvPicPr>
          <p:cNvPr id="334" name="Рисунок 6" descr=""/>
          <p:cNvPicPr/>
          <p:nvPr/>
        </p:nvPicPr>
        <p:blipFill>
          <a:blip r:embed="rId4"/>
          <a:stretch/>
        </p:blipFill>
        <p:spPr>
          <a:xfrm>
            <a:off x="2013120" y="5155560"/>
            <a:ext cx="824940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960" cy="1371600"/>
          </a:xfrm>
          <a:prstGeom prst="rect">
            <a:avLst/>
          </a:prstGeom>
          <a:ln w="0">
            <a:noFill/>
          </a:ln>
        </p:spPr>
      </p:pic>
      <p:pic>
        <p:nvPicPr>
          <p:cNvPr id="336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6640" cy="473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5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38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760" cy="498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920" cy="94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40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9120" cy="46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6120" cy="8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8080" cy="21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734920" y="651600"/>
            <a:ext cx="7070040" cy="10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42" name="Рисунок 4" descr=""/>
          <p:cNvPicPr/>
          <p:nvPr/>
        </p:nvPicPr>
        <p:blipFill>
          <a:blip r:embed="rId1"/>
          <a:stretch/>
        </p:blipFill>
        <p:spPr>
          <a:xfrm>
            <a:off x="6319080" y="1706760"/>
            <a:ext cx="5065560" cy="4360680"/>
          </a:xfrm>
          <a:prstGeom prst="rect">
            <a:avLst/>
          </a:prstGeom>
          <a:ln w="0">
            <a:noFill/>
          </a:ln>
        </p:spPr>
      </p:pic>
      <p:pic>
        <p:nvPicPr>
          <p:cNvPr id="343" name="Рисунок 2" descr=""/>
          <p:cNvPicPr/>
          <p:nvPr/>
        </p:nvPicPr>
        <p:blipFill>
          <a:blip r:embed="rId2"/>
          <a:stretch/>
        </p:blipFill>
        <p:spPr>
          <a:xfrm>
            <a:off x="979560" y="1968480"/>
            <a:ext cx="4762080" cy="40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880" cy="81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70120" cy="29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	</a:t>
            </a: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скорости аппарата относительно поверхности планеты от времени полёта.</a:t>
            </a: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6120" cy="6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40000" cy="379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3640" cy="64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40000" cy="403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6120" cy="61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20000" cy="373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6120" cy="9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pic>
        <p:nvPicPr>
          <p:cNvPr id="305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300000" cy="499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6120" cy="112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307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5360" cy="752400"/>
          </a:xfrm>
          <a:prstGeom prst="rect">
            <a:avLst/>
          </a:prstGeom>
          <a:ln w="0">
            <a:noFill/>
          </a:ln>
        </p:spPr>
      </p:pic>
      <p:pic>
        <p:nvPicPr>
          <p:cNvPr id="308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6480" cy="933120"/>
          </a:xfrm>
          <a:prstGeom prst="rect">
            <a:avLst/>
          </a:prstGeom>
          <a:ln w="0">
            <a:noFill/>
          </a:ln>
        </p:spPr>
      </p:pic>
      <p:sp>
        <p:nvSpPr>
          <p:cNvPr id="309" name="Подзаголовок 3"/>
          <p:cNvSpPr txBox="1"/>
          <p:nvPr/>
        </p:nvSpPr>
        <p:spPr>
          <a:xfrm>
            <a:off x="1343880" y="1440000"/>
            <a:ext cx="8196120" cy="12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6640" cy="45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09800" y="450720"/>
            <a:ext cx="10515240" cy="75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Удельный импульс тяги двигателя можно найти по формуле:</a:t>
            </a:r>
            <a:br>
              <a:rPr sz="3600"/>
            </a:br>
            <a:endParaRPr b="0" lang="ru-RU" sz="2700" strike="noStrike" u="none">
              <a:solidFill>
                <a:schemeClr val="dk1"/>
              </a:solidFill>
              <a:uFillTx/>
              <a:latin typeface="Times New Roman"/>
            </a:endParaRPr>
          </a:p>
        </p:txBody>
      </p:sp>
      <p:pic>
        <p:nvPicPr>
          <p:cNvPr id="312" name="Рисунок 4" descr=""/>
          <p:cNvPicPr/>
          <p:nvPr/>
        </p:nvPicPr>
        <p:blipFill>
          <a:blip r:embed="rId1"/>
          <a:stretch/>
        </p:blipFill>
        <p:spPr>
          <a:xfrm>
            <a:off x="4140000" y="1080000"/>
            <a:ext cx="1614240" cy="980280"/>
          </a:xfrm>
          <a:prstGeom prst="rect">
            <a:avLst/>
          </a:prstGeom>
          <a:ln w="0">
            <a:noFill/>
          </a:ln>
        </p:spPr>
      </p:pic>
      <p:pic>
        <p:nvPicPr>
          <p:cNvPr id="313" name="Рисунок 5" descr=""/>
          <p:cNvPicPr/>
          <p:nvPr/>
        </p:nvPicPr>
        <p:blipFill>
          <a:blip r:embed="rId2"/>
          <a:stretch/>
        </p:blipFill>
        <p:spPr>
          <a:xfrm>
            <a:off x="243360" y="2361600"/>
            <a:ext cx="9379800" cy="23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89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2024-12-25T06:42:07Z</dcterms:modified>
  <cp:revision>19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