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_rels/slideLayout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E08D4A-01DD-40E2-9CAB-11026EBC43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8BD637A8-59CA-455C-AB78-BE1131950E3C}" type="slidenum"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17320" y="900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ffffff"/>
                </a:solidFill>
                <a:uFillTx/>
                <a:latin typeface="Arial"/>
              </a:rPr>
              <a:t>Буран</a:t>
            </a:r>
            <a:endParaRPr b="0" lang="ru-RU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68360" y="1751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200" strike="noStrike" u="none">
                <a:solidFill>
                  <a:srgbClr val="ffffff"/>
                </a:solidFill>
                <a:uFillTx/>
                <a:latin typeface="Arial"/>
              </a:rPr>
              <a:t>Подготовила команда «Буран»</a:t>
            </a: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algn="ctr">
              <a:buNone/>
            </a:pP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algn="ctr">
              <a:buNone/>
            </a:pPr>
            <a:r>
              <a:rPr b="0" lang="ru-RU" sz="3200" strike="noStrike" u="none">
                <a:solidFill>
                  <a:srgbClr val="ffffff"/>
                </a:solidFill>
                <a:uFillTx/>
                <a:latin typeface="Arial"/>
              </a:rPr>
              <a:t>Студенты группы М80-113БВ-24</a:t>
            </a: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0" y="55800"/>
            <a:ext cx="10080000" cy="102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200" strike="noStrike" u="none">
                <a:solidFill>
                  <a:srgbClr val="ffffff"/>
                </a:solidFill>
                <a:uFillTx/>
                <a:latin typeface="Arial"/>
              </a:rPr>
              <a:t>Реализация проекта в Kerbal Space Program</a:t>
            </a: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1" name="" descr=""/>
          <p:cNvPicPr/>
          <p:nvPr/>
        </p:nvPicPr>
        <p:blipFill>
          <a:blip r:embed="rId2"/>
          <a:stretch/>
        </p:blipFill>
        <p:spPr>
          <a:xfrm>
            <a:off x="2160000" y="952200"/>
            <a:ext cx="5400000" cy="4267800"/>
          </a:xfrm>
          <a:prstGeom prst="rect">
            <a:avLst/>
          </a:prstGeom>
          <a:ln w="0">
            <a:noFill/>
          </a:ln>
        </p:spPr>
      </p:pic>
      <p:pic>
        <p:nvPicPr>
          <p:cNvPr id="32" name="" descr=""/>
          <p:cNvPicPr/>
          <p:nvPr/>
        </p:nvPicPr>
        <p:blipFill>
          <a:blip r:embed="rId3"/>
          <a:stretch/>
        </p:blipFill>
        <p:spPr>
          <a:xfrm>
            <a:off x="2160000" y="952200"/>
            <a:ext cx="5400000" cy="426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0" y="55800"/>
            <a:ext cx="10080000" cy="102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200" strike="noStrike" u="none">
                <a:solidFill>
                  <a:srgbClr val="ffffff"/>
                </a:solidFill>
                <a:uFillTx/>
                <a:latin typeface="Arial"/>
              </a:rPr>
              <a:t>Реализация модели на основе координат из KSP</a:t>
            </a: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060000" y="952560"/>
            <a:ext cx="3960000" cy="426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0" y="55800"/>
            <a:ext cx="10080000" cy="102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200" strike="noStrike" u="none">
                <a:solidFill>
                  <a:srgbClr val="ffffff"/>
                </a:solidFill>
                <a:uFillTx/>
                <a:latin typeface="Arial"/>
              </a:rPr>
              <a:t>Сравнение полученных моделей</a:t>
            </a: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900000" y="952200"/>
            <a:ext cx="3960000" cy="4267800"/>
          </a:xfrm>
          <a:prstGeom prst="rect">
            <a:avLst/>
          </a:prstGeom>
          <a:ln w="0"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5220000" y="952560"/>
            <a:ext cx="4500000" cy="426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17320" y="360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ffffff"/>
                </a:solidFill>
                <a:uFillTx/>
                <a:latin typeface="Arial"/>
              </a:rPr>
              <a:t>Заключение</a:t>
            </a:r>
            <a:endParaRPr b="0" lang="ru-RU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68360" y="1751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3200" strike="noStrike" u="none">
                <a:solidFill>
                  <a:srgbClr val="ffffff"/>
                </a:solidFill>
                <a:uFillTx/>
                <a:latin typeface="Arial"/>
              </a:rPr>
              <a:t>	</a:t>
            </a:r>
            <a:r>
              <a:rPr b="0" lang="ru-RU" sz="3200" strike="noStrike" u="none">
                <a:solidFill>
                  <a:srgbClr val="ffffff"/>
                </a:solidFill>
                <a:uFillTx/>
                <a:latin typeface="Arial"/>
              </a:rPr>
              <a:t>В результате выполнения проекта были построены и сравнены модель на основе физико-математических расчётов и модель на основе координат, полученных в результате моделирования полёта в Kerbal Space Program, которые отображают зависимость высоты полёта от времени.</a:t>
            </a: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17320" y="360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ffffff"/>
                </a:solidFill>
                <a:uFillTx/>
                <a:latin typeface="Arial"/>
              </a:rPr>
              <a:t>Команда</a:t>
            </a:r>
            <a:endParaRPr b="0" lang="ru-RU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68360" y="1751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3200" strike="noStrike" u="none">
                <a:solidFill>
                  <a:srgbClr val="ffffff"/>
                </a:solidFill>
                <a:uFillTx/>
                <a:latin typeface="Arial"/>
              </a:rPr>
              <a:t>Воровицкая А.Р. - тимлид, редактор.</a:t>
            </a: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buNone/>
            </a:pP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buNone/>
            </a:pPr>
            <a:r>
              <a:rPr b="0" lang="ru-RU" sz="3200" strike="noStrike" u="none">
                <a:solidFill>
                  <a:srgbClr val="ffffff"/>
                </a:solidFill>
                <a:uFillTx/>
                <a:latin typeface="Arial"/>
              </a:rPr>
              <a:t>Кретов А.В. - математик, физик.</a:t>
            </a: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buNone/>
            </a:pP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buNone/>
            </a:pPr>
            <a:r>
              <a:rPr b="0" lang="ru-RU" sz="3200" strike="noStrike" u="none">
                <a:solidFill>
                  <a:srgbClr val="ffffff"/>
                </a:solidFill>
                <a:uFillTx/>
                <a:latin typeface="Arial"/>
              </a:rPr>
              <a:t>Хомяков А.С. - инженер KSP, программист.</a:t>
            </a: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buNone/>
            </a:pP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buNone/>
            </a:pPr>
            <a:r>
              <a:rPr b="0" lang="ru-RU" sz="3200" strike="noStrike" u="none">
                <a:solidFill>
                  <a:srgbClr val="ffffff"/>
                </a:solidFill>
                <a:uFillTx/>
                <a:latin typeface="Arial"/>
              </a:rPr>
              <a:t>Бобровников Я.М. - теоретик, презентатор.</a:t>
            </a: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17320" y="360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ffffff"/>
                </a:solidFill>
                <a:uFillTx/>
                <a:latin typeface="Arial"/>
              </a:rPr>
              <a:t>Цель и задачи</a:t>
            </a:r>
            <a:endParaRPr b="0" lang="ru-RU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80000" y="1260000"/>
            <a:ext cx="9720000" cy="16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	</a:t>
            </a: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Целью данного проекта является создание физико-математической модели и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моделирование полёта в Kerbal Space Program корабля-ракетоплана «Буран»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с момента взлёта до посадки на аэродроме. 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80000" y="2750040"/>
            <a:ext cx="9075960" cy="264996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	</a:t>
            </a: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Задачи проекта: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1. Создание физико-математической модели полёта. 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2. Моделирование полёта в Kerbal Space Program (KSP).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3. Сравнение результатов вычислений физико-математической модели с данными,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полученными при моделировании полёта в KSP.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 </a:t>
            </a: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4. Сделать выводы о проделанной работе. 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0" y="55800"/>
            <a:ext cx="10080000" cy="102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200" strike="noStrike" u="none">
                <a:solidFill>
                  <a:srgbClr val="ffffff"/>
                </a:solidFill>
                <a:uFillTx/>
                <a:latin typeface="Arial"/>
              </a:rPr>
              <a:t>Предназначение корабля-ракетоплана «Буран»</a:t>
            </a: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71640" cy="424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</a:pPr>
            <a:r>
              <a:rPr b="0" lang="ru-RU" sz="2000" strike="noStrike" u="none">
                <a:solidFill>
                  <a:srgbClr val="ffffff"/>
                </a:solidFill>
                <a:uFillTx/>
                <a:latin typeface="Arial"/>
              </a:rPr>
              <a:t>1. Выведение на орбиты, обслуживание на них и возвращение на Землю космических аппаратов, космонавтов и грузов. </a:t>
            </a:r>
            <a:endParaRPr b="0" lang="ru-RU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50000"/>
              </a:lnSpc>
              <a:buNone/>
            </a:pPr>
            <a:endParaRPr b="0" lang="ru-RU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50000"/>
              </a:lnSpc>
              <a:buNone/>
            </a:pPr>
            <a:r>
              <a:rPr b="0" lang="ru-RU" sz="2000" strike="noStrike" u="none">
                <a:solidFill>
                  <a:srgbClr val="ffffff"/>
                </a:solidFill>
                <a:uFillTx/>
                <a:latin typeface="Arial"/>
              </a:rPr>
              <a:t>2. Проведение военно-прикладных исследований и экспериментов по обеспечению создания больших космических систем. </a:t>
            </a:r>
            <a:endParaRPr b="0" lang="ru-RU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50000"/>
              </a:lnSpc>
              <a:buNone/>
            </a:pPr>
            <a:endParaRPr b="0" lang="ru-RU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50000"/>
              </a:lnSpc>
              <a:buNone/>
            </a:pPr>
            <a:r>
              <a:rPr b="0" lang="ru-RU" sz="2000" strike="noStrike" u="none">
                <a:solidFill>
                  <a:srgbClr val="ffffff"/>
                </a:solidFill>
                <a:uFillTx/>
                <a:latin typeface="Arial"/>
              </a:rPr>
              <a:t>3. Решение различных задач в интересах народного хозяйства и науки.</a:t>
            </a:r>
            <a:endParaRPr b="0" lang="ru-RU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50000"/>
              </a:lnSpc>
              <a:buNone/>
            </a:pPr>
            <a:r>
              <a:rPr b="0" lang="ru-RU" sz="2000" strike="noStrike" u="none">
                <a:solidFill>
                  <a:srgbClr val="ffffff"/>
                </a:solidFill>
                <a:uFillTx/>
                <a:latin typeface="Arial"/>
              </a:rPr>
              <a:t> </a:t>
            </a:r>
            <a:endParaRPr b="0" lang="ru-RU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50000"/>
              </a:lnSpc>
              <a:buNone/>
            </a:pPr>
            <a:r>
              <a:rPr b="0" lang="ru-RU" sz="2000" strike="noStrike" u="none">
                <a:solidFill>
                  <a:srgbClr val="ffffff"/>
                </a:solidFill>
                <a:uFillTx/>
                <a:latin typeface="Arial"/>
              </a:rPr>
              <a:t>4. Комплексное противодействие мероприятиям возможного противника по использованию космического пространства в военных целях.</a:t>
            </a:r>
            <a:endParaRPr b="0" lang="ru-RU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0" y="55800"/>
            <a:ext cx="10080000" cy="102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200" strike="noStrike" u="none">
                <a:solidFill>
                  <a:srgbClr val="ffffff"/>
                </a:solidFill>
                <a:uFillTx/>
                <a:latin typeface="Arial"/>
              </a:rPr>
              <a:t>Описание аппарата</a:t>
            </a: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322560" y="720000"/>
            <a:ext cx="9540000" cy="487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50000"/>
              </a:lnSpc>
              <a:buNone/>
            </a:pPr>
            <a:r>
              <a:rPr b="0" lang="ru-RU" sz="2000" strike="noStrike" u="none">
                <a:solidFill>
                  <a:srgbClr val="ffffff"/>
                </a:solidFill>
                <a:uFillTx/>
                <a:latin typeface="Arial"/>
              </a:rPr>
              <a:t>Буран состоит из нескольких ключевых частей:</a:t>
            </a:r>
            <a:endParaRPr b="0" lang="ru-RU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50000"/>
              </a:lnSpc>
              <a:buNone/>
            </a:pPr>
            <a:r>
              <a:rPr b="0" lang="ru-RU" sz="2000" strike="noStrike" u="none">
                <a:solidFill>
                  <a:srgbClr val="ffffff"/>
                </a:solidFill>
                <a:uFillTx/>
                <a:latin typeface="Arial"/>
              </a:rPr>
              <a:t>    </a:t>
            </a:r>
            <a:r>
              <a:rPr b="0" lang="ru-RU" sz="2000" strike="noStrike" u="none">
                <a:solidFill>
                  <a:srgbClr val="ffffff"/>
                </a:solidFill>
                <a:uFillTx/>
                <a:latin typeface="Arial"/>
              </a:rPr>
              <a:t>1. Фюзеляж: Основная структура корабля, вмещающая экипаж и оборудование. Он герметичен и обеспечивает защиту от внешней среды.</a:t>
            </a:r>
            <a:endParaRPr b="0" lang="ru-RU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50000"/>
              </a:lnSpc>
              <a:buNone/>
            </a:pPr>
            <a:r>
              <a:rPr b="0" lang="ru-RU" sz="2000" strike="noStrike" u="none">
                <a:solidFill>
                  <a:srgbClr val="ffffff"/>
                </a:solidFill>
                <a:uFillTx/>
                <a:latin typeface="Arial"/>
              </a:rPr>
              <a:t>    </a:t>
            </a:r>
            <a:r>
              <a:rPr b="0" lang="ru-RU" sz="2000" strike="noStrike" u="none">
                <a:solidFill>
                  <a:srgbClr val="ffffff"/>
                </a:solidFill>
                <a:uFillTx/>
                <a:latin typeface="Arial"/>
              </a:rPr>
              <a:t>2. Крыло: Двойное стреловидное крыло с элевонами, обеспечивающее аэродинамические характеристики на сверхзвуковых скоростях.</a:t>
            </a:r>
            <a:endParaRPr b="0" lang="ru-RU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50000"/>
              </a:lnSpc>
              <a:buNone/>
            </a:pPr>
            <a:r>
              <a:rPr b="0" lang="ru-RU" sz="2000" strike="noStrike" u="none">
                <a:solidFill>
                  <a:srgbClr val="ffffff"/>
                </a:solidFill>
                <a:uFillTx/>
                <a:latin typeface="Arial"/>
              </a:rPr>
              <a:t>    </a:t>
            </a:r>
            <a:r>
              <a:rPr b="0" lang="ru-RU" sz="2000" strike="noStrike" u="none">
                <a:solidFill>
                  <a:srgbClr val="ffffff"/>
                </a:solidFill>
                <a:uFillTx/>
                <a:latin typeface="Arial"/>
              </a:rPr>
              <a:t>3. Вертикальное оперение: Содержит руль направления, который помогает управлять полетом.</a:t>
            </a:r>
            <a:endParaRPr b="0" lang="ru-RU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50000"/>
              </a:lnSpc>
              <a:buNone/>
            </a:pPr>
            <a:r>
              <a:rPr b="0" lang="ru-RU" sz="2000" strike="noStrike" u="none">
                <a:solidFill>
                  <a:srgbClr val="ffffff"/>
                </a:solidFill>
                <a:uFillTx/>
                <a:latin typeface="Arial"/>
              </a:rPr>
              <a:t>    </a:t>
            </a:r>
            <a:r>
              <a:rPr b="0" lang="ru-RU" sz="2000" strike="noStrike" u="none">
                <a:solidFill>
                  <a:srgbClr val="ffffff"/>
                </a:solidFill>
                <a:uFillTx/>
                <a:latin typeface="Arial"/>
              </a:rPr>
              <a:t>4. Объединенная двигательная установка (ОДУ): Состоит из двух двигателей для маневрирования и 46 двигателей для управления.</a:t>
            </a:r>
            <a:endParaRPr b="0" lang="ru-RU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50000"/>
              </a:lnSpc>
              <a:buNone/>
            </a:pPr>
            <a:r>
              <a:rPr b="0" lang="ru-RU" sz="2000" strike="noStrike" u="none">
                <a:solidFill>
                  <a:srgbClr val="ffffff"/>
                </a:solidFill>
                <a:uFillTx/>
                <a:latin typeface="Arial"/>
              </a:rPr>
              <a:t>    </a:t>
            </a:r>
            <a:r>
              <a:rPr b="0" lang="ru-RU" sz="2000" strike="noStrike" u="none">
                <a:solidFill>
                  <a:srgbClr val="ffffff"/>
                </a:solidFill>
                <a:uFillTx/>
                <a:latin typeface="Arial"/>
              </a:rPr>
              <a:t>5. Кабина: Вмещает до 10 человек и оснащена системами жизнеобеспечения.</a:t>
            </a:r>
            <a:endParaRPr b="0" lang="ru-RU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0" y="55800"/>
            <a:ext cx="10080000" cy="102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200" strike="noStrike" u="none">
                <a:solidFill>
                  <a:srgbClr val="ffffff"/>
                </a:solidFill>
                <a:uFillTx/>
                <a:latin typeface="Arial"/>
              </a:rPr>
              <a:t>Схема аппарата</a:t>
            </a: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9" name="" descr=""/>
          <p:cNvPicPr/>
          <p:nvPr/>
        </p:nvPicPr>
        <p:blipFill>
          <a:blip r:embed="rId2"/>
          <a:stretch/>
        </p:blipFill>
        <p:spPr>
          <a:xfrm>
            <a:off x="2160000" y="952200"/>
            <a:ext cx="5400000" cy="426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55800"/>
            <a:ext cx="10080000" cy="102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200" strike="noStrike" u="none">
                <a:solidFill>
                  <a:srgbClr val="ffffff"/>
                </a:solidFill>
                <a:uFillTx/>
                <a:latin typeface="Arial"/>
              </a:rPr>
              <a:t>Результат физико-математической модели</a:t>
            </a: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1" name="" descr=""/>
          <p:cNvPicPr/>
          <p:nvPr/>
        </p:nvPicPr>
        <p:blipFill>
          <a:blip r:embed="rId2"/>
          <a:stretch/>
        </p:blipFill>
        <p:spPr>
          <a:xfrm>
            <a:off x="2160000" y="952200"/>
            <a:ext cx="5400000" cy="4267800"/>
          </a:xfrm>
          <a:prstGeom prst="rect">
            <a:avLst/>
          </a:prstGeom>
          <a:ln w="0">
            <a:noFill/>
          </a:ln>
        </p:spPr>
      </p:pic>
      <p:pic>
        <p:nvPicPr>
          <p:cNvPr id="22" name="" descr=""/>
          <p:cNvPicPr/>
          <p:nvPr/>
        </p:nvPicPr>
        <p:blipFill>
          <a:blip r:embed="rId3"/>
          <a:stretch/>
        </p:blipFill>
        <p:spPr>
          <a:xfrm>
            <a:off x="2160000" y="952200"/>
            <a:ext cx="5400000" cy="426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0" y="55800"/>
            <a:ext cx="10080000" cy="102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200" strike="noStrike" u="none">
                <a:solidFill>
                  <a:srgbClr val="ffffff"/>
                </a:solidFill>
                <a:uFillTx/>
                <a:latin typeface="Arial"/>
              </a:rPr>
              <a:t>Результат модели на основе координат из KSP</a:t>
            </a: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4" name="" descr=""/>
          <p:cNvPicPr/>
          <p:nvPr/>
        </p:nvPicPr>
        <p:blipFill>
          <a:blip r:embed="rId2"/>
          <a:stretch/>
        </p:blipFill>
        <p:spPr>
          <a:xfrm>
            <a:off x="2160000" y="952200"/>
            <a:ext cx="5400000" cy="4267800"/>
          </a:xfrm>
          <a:prstGeom prst="rect">
            <a:avLst/>
          </a:prstGeom>
          <a:ln w="0">
            <a:noFill/>
          </a:ln>
        </p:spPr>
      </p:pic>
      <p:pic>
        <p:nvPicPr>
          <p:cNvPr id="25" name="" descr=""/>
          <p:cNvPicPr/>
          <p:nvPr/>
        </p:nvPicPr>
        <p:blipFill>
          <a:blip r:embed="rId3"/>
          <a:stretch/>
        </p:blipFill>
        <p:spPr>
          <a:xfrm>
            <a:off x="2160000" y="952200"/>
            <a:ext cx="5400000" cy="426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0" y="55800"/>
            <a:ext cx="10080000" cy="102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200" strike="noStrike" u="none">
                <a:solidFill>
                  <a:srgbClr val="ffffff"/>
                </a:solidFill>
                <a:uFillTx/>
                <a:latin typeface="Arial"/>
              </a:rPr>
              <a:t>Реализация физ-мат модели на языке Python</a:t>
            </a: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7" name="" descr=""/>
          <p:cNvPicPr/>
          <p:nvPr/>
        </p:nvPicPr>
        <p:blipFill>
          <a:blip r:embed="rId2"/>
          <a:stretch/>
        </p:blipFill>
        <p:spPr>
          <a:xfrm>
            <a:off x="3468240" y="900000"/>
            <a:ext cx="3191760" cy="4455720"/>
          </a:xfrm>
          <a:prstGeom prst="rect">
            <a:avLst/>
          </a:prstGeom>
          <a:ln w="0">
            <a:noFill/>
          </a:ln>
        </p:spPr>
      </p:pic>
      <p:pic>
        <p:nvPicPr>
          <p:cNvPr id="28" name="" descr=""/>
          <p:cNvPicPr/>
          <p:nvPr/>
        </p:nvPicPr>
        <p:blipFill>
          <a:blip r:embed="rId3"/>
          <a:stretch/>
        </p:blipFill>
        <p:spPr>
          <a:xfrm>
            <a:off x="311760" y="900000"/>
            <a:ext cx="3108240" cy="4455720"/>
          </a:xfrm>
          <a:prstGeom prst="rect">
            <a:avLst/>
          </a:prstGeom>
          <a:ln w="0">
            <a:noFill/>
          </a:ln>
        </p:spPr>
      </p:pic>
      <p:pic>
        <p:nvPicPr>
          <p:cNvPr id="29" name="" descr=""/>
          <p:cNvPicPr/>
          <p:nvPr/>
        </p:nvPicPr>
        <p:blipFill>
          <a:blip r:embed="rId4"/>
          <a:stretch/>
        </p:blipFill>
        <p:spPr>
          <a:xfrm>
            <a:off x="6708240" y="900000"/>
            <a:ext cx="3192120" cy="445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LibreOffice/24.8.3.2$Windows_X86_64 LibreOffice_project/48a6bac9e7e268aeb4c3483fcf825c94556d9f92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2024-12-18T07:26:18Z</dcterms:created>
  <dc:creator/>
  <dc:description/>
  <dc:language>ru-RU</dc:language>
  <cp:lastModifiedBy/>
  <dcterms:modified xsi:type="dcterms:W3CDTF">2024-12-18T09:11:14Z</dcterms:modified>
  <cp:revision>1</cp:revision>
  <dc:subject/>
  <dc:title/>
</cp:coreProperties>
</file>