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A45506-0AA7-48F2-A637-A1C22A6A1A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CC96DBC-F53B-4379-95FF-4795464802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50183F9-8CE4-40CC-AB2A-D3E694001C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BBF8A95-8BDE-4C0A-B187-0B65F46DCB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A51849A-6CCD-4342-B6E7-9ECD1D888E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5D5C0C1-60E9-4B79-B479-674947C888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98DA21A-9C09-41DC-B386-9DC95D850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49070B8-671A-4A8E-BDC5-2AF03066BF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FBF79CA-6BDE-4C1D-9AD9-3828D1BBF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F0F52E8-FC32-4102-BEFE-1379A7063A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C40685A-3870-4AFD-8ED1-A952280E77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7B8DD9-6FD3-46F0-914B-621D763E38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531C92D-D026-448B-9AB9-34634B8082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17F78F4-E57C-444A-91EC-DF54355771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5EEB5E4-1431-4146-AFCB-82C2C812A7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8201694-783E-45DF-8FBF-8A34DDA70A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B0DBD0C-0AAA-46BB-9DF4-402096DC85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5F757D3F-50E0-4478-A97F-EDA655EAAD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EFE71549-665E-482B-8C68-DFE307032B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46082589-A821-4E6E-A670-B2C8C66F7D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D5377723-7CFF-480D-A38D-CAE3559AA0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414E3CE-596D-4B0B-9CB4-105FA0CED0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BF62FB-9333-4BC1-BC24-FB3C10EFD4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854D5078-ED25-4370-A99E-8EDF444F0D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27D500D-AC48-4C44-A5CE-E2ABA590EA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744D2391-7C84-4389-89B5-E1844E11D7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9F3E8011-ADDF-4EA1-87C5-D1B23E7CF5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4D44E3E-9510-4698-AB83-0B113D0AC6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C9DD695F-AC3F-4C06-9ECD-298E4D170C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F73FB6CD-160E-42DB-AE26-F58C01A336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7FAE3261-5CA7-451B-ABE5-08A494730E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8BB2FCE4-1E05-44DF-A9E8-DBCD0AFB3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15E7231-7C66-4EB0-8D75-88A9AB1A9E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891AFF-4909-4DB0-8EF2-48F4FB3D70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3EE21914-1BBA-4AA6-8405-452E9C5091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99608650-7777-4082-9545-3F5B59DF61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5AF1CFF-D704-4F16-A387-BC26D8589E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B63BE989-9220-4952-9728-8ABA97F4AC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E940C4-F0C4-4C9E-95DD-4BB35BC6BA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EB3029D-2C4A-4B19-BFD9-FC7540E924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BBD2F28-A9C9-4C8E-BEBC-998AF09314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6EFAEEF-BFEA-4EFE-9297-A2B57A7609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17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E212ECE-7D3A-4801-B994-1EE8374A8D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1080" y="-8640"/>
            <a:ext cx="12189960" cy="6867360"/>
            <a:chOff x="1080" y="-8640"/>
            <a:chExt cx="12189960" cy="686736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AD1043-1696-4245-8D4F-0FBD8D50C86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5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5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5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6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2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4BDDD2-72AA-4D66-A395-DD633DA105B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3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6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6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7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3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416A90-FCF6-4DFC-ACEF-01FC77DC8D1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3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8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8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8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0A8627-8E3F-40E8-93F8-5A8784BA8CF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dt" idx="3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 idx="3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sldNum" idx="3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C97ADA-44E6-4C43-8BD2-C34D8FDA634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dt" idx="3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4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4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4A073C-65F1-47F2-BE64-C3F2CC99931B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4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4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4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4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57" name="PlaceHolder 1"/>
          <p:cNvSpPr>
            <a:spLocks noGrp="1"/>
          </p:cNvSpPr>
          <p:nvPr>
            <p:ph type="ftr" idx="4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4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59DE3A-26F4-4388-B960-2CC630B43A8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4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6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6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6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71" name="PlaceHolder 1"/>
          <p:cNvSpPr>
            <a:spLocks noGrp="1"/>
          </p:cNvSpPr>
          <p:nvPr>
            <p:ph type="ftr" idx="4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4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9F14AD-B206-4D6F-BCB1-3BEBE0704CB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dt" idx="4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75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76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77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8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9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0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1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2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3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4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ftr" idx="4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Num" idx="5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2FE26C-C35A-4422-A13F-2E4C08A3BB2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dt" idx="5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28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9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29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99" name="PlaceHolder 1"/>
          <p:cNvSpPr>
            <a:spLocks noGrp="1"/>
          </p:cNvSpPr>
          <p:nvPr>
            <p:ph type="ftr" idx="5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Num" idx="5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82B228-1953-408B-98B2-49B2C4E071F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dt" idx="5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3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04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05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6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7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8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9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0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1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2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13" name="PlaceHolder 1"/>
          <p:cNvSpPr>
            <a:spLocks noGrp="1"/>
          </p:cNvSpPr>
          <p:nvPr>
            <p:ph type="ftr" idx="5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5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7F4B59-6E03-4AB0-B9EE-B1891D4F4C6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5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A8E168-8BEE-44FE-AD70-23CF2CF5D86A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17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18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19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0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1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2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3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4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5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6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27" name="PlaceHolder 1"/>
          <p:cNvSpPr>
            <a:spLocks noGrp="1"/>
          </p:cNvSpPr>
          <p:nvPr>
            <p:ph type="ftr" idx="58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59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9AD5C0-1B8D-49F6-BC5E-BC07642D549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dt" idx="60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31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32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3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0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ftr" idx="6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6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CD63C0-6291-44E9-BAF2-A163E4731ECE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dt" idx="6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49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50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51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2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3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4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5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6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7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8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ftr" idx="6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DB51E9-9096-4030-A5B3-DFA6437E06BD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dt" idx="6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6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6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6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76" name="PlaceHolder 1"/>
          <p:cNvSpPr>
            <a:spLocks noGrp="1"/>
          </p:cNvSpPr>
          <p:nvPr>
            <p:ph type="ftr" idx="6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6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1B703F-D076-48EA-89A5-C86DE43C669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6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38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38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8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ftr" idx="7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sldNum" idx="7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A9C617-15C7-4930-B4ED-F2A1C47247E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dt" idx="7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0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0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0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0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10" name="PlaceHolder 1"/>
          <p:cNvSpPr>
            <a:spLocks noGrp="1"/>
          </p:cNvSpPr>
          <p:nvPr>
            <p:ph type="ftr" idx="7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ldNum" idx="7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073D53-6795-483E-A01D-E37DF9A03969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dt" idx="7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1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1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1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ftr" idx="7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7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F3C94B-F1F7-40D7-8CB5-0C5542C9CF0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dt" idx="7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3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3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3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40" name="PlaceHolder 1"/>
          <p:cNvSpPr>
            <a:spLocks noGrp="1"/>
          </p:cNvSpPr>
          <p:nvPr>
            <p:ph type="ftr" idx="7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ldNum" idx="8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85BFB5-5D01-4E1F-9BD8-D186C269E13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dt" idx="8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54" name="PlaceHolder 1"/>
          <p:cNvSpPr>
            <a:spLocks noGrp="1"/>
          </p:cNvSpPr>
          <p:nvPr>
            <p:ph type="ftr" idx="8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Num" idx="8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AE2D41-9506-4CC0-B261-CD54B9411184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dt" idx="8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5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68" name="PlaceHolder 1"/>
          <p:cNvSpPr>
            <a:spLocks noGrp="1"/>
          </p:cNvSpPr>
          <p:nvPr>
            <p:ph type="ftr" idx="8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ldNum" idx="8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76B189-3F0E-4335-AD74-D73673EBEEA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dt" idx="8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4" name="TextBox 19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Box 21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48C4A3-E64A-4AB7-AC38-6F7DBAD8413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472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7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7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6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0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1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ftr" idx="88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sldNum" idx="89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ACD647-D19F-4CC2-801D-135E55F830A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dt" idx="90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4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4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4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ftr" idx="9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sldNum" idx="9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DD0BF6-20D9-4C0E-8992-49B99EEFA72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dt" idx="9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0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0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1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ftr" idx="9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sldNum" idx="9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5EE0A1-3921-4418-A0C1-EB193F2B81B5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dt" idx="9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26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27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2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5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ftr" idx="9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sldNum" idx="9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61801C-3CB7-4A3D-8133-7663C8ACA64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dt" idx="9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4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4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4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ftr" idx="10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sldNum" idx="10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5B3757-BDF7-4B19-9D42-3ACAC1C6175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8" name="PlaceHolder 5"/>
          <p:cNvSpPr>
            <a:spLocks noGrp="1"/>
          </p:cNvSpPr>
          <p:nvPr>
            <p:ph type="dt" idx="10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6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6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6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ftr" idx="10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sldNum" idx="10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339754-26B3-4D27-9404-7168BBABE2A7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dt" idx="10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58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58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58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ftr" idx="10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sldNum" idx="10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E6772E-CBE4-4DCD-84CD-394824B7CD7F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4" name="PlaceHolder 5"/>
          <p:cNvSpPr>
            <a:spLocks noGrp="1"/>
          </p:cNvSpPr>
          <p:nvPr>
            <p:ph type="dt" idx="10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6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6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6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8C17D6-3339-436A-B30F-90B2658FB576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7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7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7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4" name="TextBox 23"/>
          <p:cNvSpPr/>
          <p:nvPr/>
        </p:nvSpPr>
        <p:spPr>
          <a:xfrm>
            <a:off x="541800" y="790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24"/>
          <p:cNvSpPr/>
          <p:nvPr/>
        </p:nvSpPr>
        <p:spPr>
          <a:xfrm>
            <a:off x="8893080" y="28864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F357E1-2F00-407B-B05F-426FB86D7458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90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91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9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9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8E57FE-BE80-4EC0-B42E-9910659D030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04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05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0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90507B-8DCE-40C1-AC6D-63AD60071623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18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19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2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7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8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DA4004-108A-4E55-A1B1-936F23A6C451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6"/>
          <p:cNvGrpSpPr/>
          <p:nvPr/>
        </p:nvGrpSpPr>
        <p:grpSpPr>
          <a:xfrm>
            <a:off x="0" y="-8640"/>
            <a:ext cx="12191040" cy="6867360"/>
            <a:chOff x="0" y="-8640"/>
            <a:chExt cx="12191040" cy="686736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20400" cy="685908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4600" cy="317772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>
                <a:gd name="textAreaLeft" fmla="*/ 0 w 3006360"/>
                <a:gd name="textAreaRight" fmla="*/ 3007440 w 3006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>
                <a:gd name="textAreaLeft" fmla="*/ 0 w 2587320"/>
                <a:gd name="textAreaRight" fmla="*/ 2588400 w 258732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>
                <a:gd name="textAreaLeft" fmla="*/ 0 w 2853360"/>
                <a:gd name="textAreaRight" fmla="*/ 2854440 w 28533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>
                <a:gd name="textAreaLeft" fmla="*/ 0 w 1289160"/>
                <a:gd name="textAreaRight" fmla="*/ 1290240 w 128916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>
                <a:gd name="textAreaLeft" fmla="*/ 0 w 1248840"/>
                <a:gd name="textAreaRight" fmla="*/ 1249920 w 1248840"/>
                <a:gd name="textAreaTop" fmla="*/ 0 h 6865560"/>
                <a:gd name="textAreaBottom" fmla="*/ 6866640 h 686556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Isosceles Triangle 2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7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5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6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3F1B4A-0587-4559-8A89-B8B612C7E5AC}" type="slidenum">
              <a:rPr b="0" lang="ru-RU" sz="900" strike="noStrike" u="none">
                <a:solidFill>
                  <a:schemeClr val="accent1"/>
                </a:solidFill>
                <a:uFillTx/>
                <a:latin typeface="Trebuchet MS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dt" idx="27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523880" y="2088360"/>
            <a:ext cx="5184720" cy="15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Буран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1953360" y="4050720"/>
            <a:ext cx="7765920" cy="109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Подготовила команда «Буран»    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Студенты группы М80-113БВ-24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Подзаголовок 1"/>
          <p:cNvSpPr/>
          <p:nvPr/>
        </p:nvSpPr>
        <p:spPr>
          <a:xfrm>
            <a:off x="5373360" y="5940000"/>
            <a:ext cx="74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algn="r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2024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4720" cy="47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2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2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38120" cy="46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358120" cy="49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Рисунок 4" descr=""/>
          <p:cNvPicPr/>
          <p:nvPr/>
        </p:nvPicPr>
        <p:blipFill>
          <a:blip r:embed="rId1"/>
          <a:stretch/>
        </p:blipFill>
        <p:spPr>
          <a:xfrm>
            <a:off x="1440000" y="540000"/>
            <a:ext cx="7734240" cy="13708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3" descr=""/>
          <p:cNvPicPr/>
          <p:nvPr/>
        </p:nvPicPr>
        <p:blipFill>
          <a:blip r:embed="rId2"/>
          <a:stretch/>
        </p:blipFill>
        <p:spPr>
          <a:xfrm>
            <a:off x="3055680" y="1882800"/>
            <a:ext cx="5515920" cy="473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1458000" y="365040"/>
            <a:ext cx="989460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Реализация проекта в </a:t>
            </a:r>
            <a:r>
              <a:rPr b="0" lang="en-US" sz="3500" strike="noStrike" u="none">
                <a:solidFill>
                  <a:schemeClr val="dk1"/>
                </a:solidFill>
                <a:uFillTx/>
                <a:latin typeface="Times New Roman"/>
              </a:rPr>
              <a:t>Kerbal Space Program</a:t>
            </a: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4" name="Рисунок 2" descr=""/>
          <p:cNvPicPr/>
          <p:nvPr/>
        </p:nvPicPr>
        <p:blipFill>
          <a:blip r:embed="rId1"/>
          <a:stretch/>
        </p:blipFill>
        <p:spPr>
          <a:xfrm>
            <a:off x="3085920" y="1690560"/>
            <a:ext cx="4856040" cy="49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838080" y="540000"/>
            <a:ext cx="834120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Times New Roman"/>
              </a:rPr>
              <a:t>Графиком зависимости скорости аппарата относительно поверхности Кербина от времени, построенным по данным, полученным из симуляции полёта (взлёта) в Kerbal Space Program.</a:t>
            </a:r>
            <a:endParaRPr b="0" lang="ru-RU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6" name="Рисунок 3" descr=""/>
          <p:cNvPicPr/>
          <p:nvPr/>
        </p:nvPicPr>
        <p:blipFill>
          <a:blip r:embed="rId1"/>
          <a:stretch/>
        </p:blipFill>
        <p:spPr>
          <a:xfrm>
            <a:off x="2953440" y="1800000"/>
            <a:ext cx="5378400" cy="460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734920" y="651600"/>
            <a:ext cx="7069320" cy="105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Сравнение полученных графиков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8" name="Рисунок 4" descr=""/>
          <p:cNvPicPr/>
          <p:nvPr/>
        </p:nvPicPr>
        <p:blipFill>
          <a:blip r:embed="rId1"/>
          <a:stretch/>
        </p:blipFill>
        <p:spPr>
          <a:xfrm>
            <a:off x="6319080" y="1706760"/>
            <a:ext cx="5064840" cy="4359960"/>
          </a:xfrm>
          <a:prstGeom prst="rect">
            <a:avLst/>
          </a:prstGeom>
          <a:ln w="0">
            <a:noFill/>
          </a:ln>
        </p:spPr>
      </p:pic>
      <p:pic>
        <p:nvPicPr>
          <p:cNvPr id="629" name="Рисунок 2" descr=""/>
          <p:cNvPicPr/>
          <p:nvPr/>
        </p:nvPicPr>
        <p:blipFill>
          <a:blip r:embed="rId2"/>
          <a:stretch/>
        </p:blipFill>
        <p:spPr>
          <a:xfrm>
            <a:off x="979560" y="1968480"/>
            <a:ext cx="4761360" cy="409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212720" y="365040"/>
            <a:ext cx="3134160" cy="81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Times New Roman"/>
              </a:rPr>
              <a:t>Заключение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289880" y="1825560"/>
            <a:ext cx="8069400" cy="299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	</a:t>
            </a:r>
            <a:r>
              <a:rPr b="0" lang="ru-RU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/>
              </a:rPr>
              <a:t>В результате выполнения проекта были построены и сравнены модель на основе физико-математических расчётов и модель на основе координат, полученных в результате моделирования полёта в Kerbal Space Program, которые отображают зависимость скорости аппарата относительно поверхности планеты от времени полёта.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015400" cy="82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uFillTx/>
                <a:latin typeface="Times New Roman"/>
              </a:rPr>
              <a:t>Команда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ubTitle"/>
          </p:nvPr>
        </p:nvSpPr>
        <p:spPr>
          <a:xfrm>
            <a:off x="2131920" y="2424960"/>
            <a:ext cx="7947360" cy="21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Воровицкая А.Р. - тимлид, редактор.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Кретов А.В. - математик, физик.             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Хомяков А.С. – инженер KSP,</a:t>
            </a:r>
            <a:r>
              <a:rPr b="0" lang="en-US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 </a:t>
            </a: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теоретик.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523880" y="987840"/>
            <a:ext cx="7835400" cy="6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Цель и задачи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ubTitle"/>
          </p:nvPr>
        </p:nvSpPr>
        <p:spPr>
          <a:xfrm>
            <a:off x="900000" y="1918440"/>
            <a:ext cx="8639280" cy="379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Целью данного проекта является создание физико-математической модели и моделирование полёта в Kerbal Space Program корабля-ракетоплана «Буран» с момента взлёта до посадки на аэродроме.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Задачи проекта: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Создание физико-математической модели полёта.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Моделирование полёта в Kerbal Space Program (KSP).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Сравнение результатов вычислений физико-математической модели с данными, полученными при моделировании полёта в КЅР.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Сделать выводы о проделанной работе.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76360" y="677520"/>
            <a:ext cx="9142920" cy="64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Предназначение корабля-ракетоплана «Буран»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1260000" y="1980000"/>
            <a:ext cx="7739280" cy="403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Выведение на орбиты, обслуживание на них и возвращение на Землю космических аппаратов, космонавтов и грузов.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Проведение военно-прикладных исследований и экспериментов по обеспечению создания больших космических систем.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Решение различных задач в интересах народного хозяйства и науки.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Комплексное противодействие мероприятиям возможного противника по использованию космического пространства в военных целях.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523880" y="343080"/>
            <a:ext cx="6935400" cy="6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500" strike="noStrike" u="none">
                <a:solidFill>
                  <a:schemeClr val="dk1"/>
                </a:solidFill>
                <a:uFillTx/>
                <a:latin typeface="Times New Roman"/>
              </a:rPr>
              <a:t>Описание аппарата</a:t>
            </a:r>
            <a:endParaRPr b="0" lang="ru-RU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ubTitle"/>
          </p:nvPr>
        </p:nvSpPr>
        <p:spPr>
          <a:xfrm>
            <a:off x="1080000" y="1669320"/>
            <a:ext cx="7919280" cy="372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Буран состоит из нескольких ключевых частей: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1. Фюзеляж: Основная структура корабля, вмещающая экипаж и оборудование. Он герметичен и обеспечивает защиту от внешней среды.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2. Крыло: Двойное стреловидное крыло с элевонами, обеспечивающее аэродинамические характеристики на сверхзвуковых скоростях.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3. Вертикальное оперение: Содержит руль направления, который помогает управлять полетом.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4. Объединенная двигательная установка (ОДУ): Состоит из двух двигателей для маневрирования и 46 двигателей для управления.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imes New Roman"/>
              </a:rPr>
              <a:t>5. Кабина: Вмещает до 10 человек и оснащена системами жизнеобеспечения.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6575400" cy="8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Times New Roman"/>
              </a:rPr>
              <a:t>Схема аппарата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9" name="Рисунок 3" descr=""/>
          <p:cNvPicPr/>
          <p:nvPr/>
        </p:nvPicPr>
        <p:blipFill>
          <a:blip r:embed="rId1"/>
          <a:stretch/>
        </p:blipFill>
        <p:spPr>
          <a:xfrm>
            <a:off x="2880000" y="1398960"/>
            <a:ext cx="6299280" cy="49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ubTitle"/>
          </p:nvPr>
        </p:nvSpPr>
        <p:spPr>
          <a:xfrm>
            <a:off x="1523880" y="3282120"/>
            <a:ext cx="7835400" cy="11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Однако рассматриваемый летательный аппарат является не одноступенчатым, а составным. В связи с этим применим формулу Циолковского иного вида: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1" name="Рисунок 3" descr=""/>
          <p:cNvPicPr/>
          <p:nvPr/>
        </p:nvPicPr>
        <p:blipFill>
          <a:blip r:embed="rId1"/>
          <a:stretch/>
        </p:blipFill>
        <p:spPr>
          <a:xfrm>
            <a:off x="4874040" y="1983960"/>
            <a:ext cx="2294640" cy="751680"/>
          </a:xfrm>
          <a:prstGeom prst="rect">
            <a:avLst/>
          </a:prstGeom>
          <a:ln w="0">
            <a:noFill/>
          </a:ln>
        </p:spPr>
      </p:pic>
      <p:pic>
        <p:nvPicPr>
          <p:cNvPr id="612" name="Рисунок 4" descr=""/>
          <p:cNvPicPr/>
          <p:nvPr/>
        </p:nvPicPr>
        <p:blipFill>
          <a:blip r:embed="rId2"/>
          <a:stretch/>
        </p:blipFill>
        <p:spPr>
          <a:xfrm>
            <a:off x="5093280" y="4297320"/>
            <a:ext cx="2075760" cy="932400"/>
          </a:xfrm>
          <a:prstGeom prst="rect">
            <a:avLst/>
          </a:prstGeom>
          <a:ln w="0">
            <a:noFill/>
          </a:ln>
        </p:spPr>
      </p:pic>
      <p:sp>
        <p:nvSpPr>
          <p:cNvPr id="613" name="Подзаголовок 3"/>
          <p:cNvSpPr/>
          <p:nvPr/>
        </p:nvSpPr>
        <p:spPr>
          <a:xfrm>
            <a:off x="1343880" y="1440000"/>
            <a:ext cx="819540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just"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imes New Roman"/>
              </a:rPr>
              <a:t>Для одноступенчатого летательного аппарата формула Циолковского имеет вид: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Рисунок 8" descr=""/>
          <p:cNvPicPr/>
          <p:nvPr/>
        </p:nvPicPr>
        <p:blipFill>
          <a:blip r:embed="rId1"/>
          <a:stretch/>
        </p:blipFill>
        <p:spPr>
          <a:xfrm>
            <a:off x="966240" y="1083600"/>
            <a:ext cx="830592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" descr=""/>
          <p:cNvPicPr/>
          <p:nvPr/>
        </p:nvPicPr>
        <p:blipFill>
          <a:blip r:embed="rId1"/>
          <a:stretch/>
        </p:blipFill>
        <p:spPr>
          <a:xfrm>
            <a:off x="821880" y="900000"/>
            <a:ext cx="8515080" cy="47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Аспект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150</TotalTime>
  <Application>LibreOffice/24.8.3.2$Windows_X86_64 LibreOffice_project/48a6bac9e7e268aeb4c3483fcf825c94556d9f92</Application>
  <AppVersion>15.0000</AppVersion>
  <Words>394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2024-12-24T09:43:44Z</dcterms:created>
  <dc:creator>артём хомяков</dc:creator>
  <dc:description/>
  <dc:language>ru-RU</dc:language>
  <cp:lastModifiedBy/>
  <dcterms:modified xsi:type="dcterms:W3CDTF">2024-12-26T11:25:53Z</dcterms:modified>
  <cp:revision>23</cp:revision>
  <dc:subject/>
  <dc:title>Для одноступенчатого летательного аппарата формула Циолковского имеет вид: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23</vt:i4>
  </property>
</Properties>
</file>