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80" r:id="rId15"/>
    <p:sldMasterId id="2147483682" r:id="rId16"/>
    <p:sldMasterId id="2147483684" r:id="rId17"/>
    <p:sldMasterId id="2147483686" r:id="rId18"/>
    <p:sldMasterId id="2147483688" r:id="rId19"/>
    <p:sldMasterId id="2147483690" r:id="rId20"/>
    <p:sldMasterId id="2147483692" r:id="rId21"/>
    <p:sldMasterId id="2147483694" r:id="rId22"/>
    <p:sldMasterId id="2147483696" r:id="rId23"/>
    <p:sldMasterId id="2147483698" r:id="rId24"/>
    <p:sldMasterId id="2147483700" r:id="rId25"/>
    <p:sldMasterId id="2147483702" r:id="rId26"/>
    <p:sldMasterId id="2147483704" r:id="rId27"/>
    <p:sldMasterId id="2147483706" r:id="rId28"/>
    <p:sldMasterId id="2147483708" r:id="rId29"/>
    <p:sldMasterId id="2147483710" r:id="rId30"/>
    <p:sldMasterId id="2147483712" r:id="rId31"/>
    <p:sldMasterId id="2147483714" r:id="rId32"/>
    <p:sldMasterId id="2147483716" r:id="rId33"/>
    <p:sldMasterId id="2147483718" r:id="rId34"/>
    <p:sldMasterId id="2147483720" r:id="rId35"/>
    <p:sldMasterId id="2147483722" r:id="rId36"/>
    <p:sldMasterId id="2147483724" r:id="rId37"/>
  </p:sldMasterIdLst>
  <p:sldIdLst>
    <p:sldId id="256" r:id="rId38"/>
    <p:sldId id="257" r:id="rId39"/>
    <p:sldId id="258" r:id="rId40"/>
    <p:sldId id="259" r:id="rId41"/>
    <p:sldId id="260" r:id="rId42"/>
    <p:sldId id="261" r:id="rId43"/>
    <p:sldId id="262" r:id="rId44"/>
    <p:sldId id="263" r:id="rId45"/>
    <p:sldId id="264" r:id="rId46"/>
    <p:sldId id="265" r:id="rId47"/>
    <p:sldId id="266" r:id="rId48"/>
    <p:sldId id="267" r:id="rId49"/>
    <p:sldId id="268" r:id="rId50"/>
    <p:sldId id="269" r:id="rId51"/>
    <p:sldId id="270" r:id="rId52"/>
    <p:sldId id="271" r:id="rId53"/>
    <p:sldId id="272" r:id="rId54"/>
    <p:sldId id="273" r:id="rId55"/>
    <p:sldId id="274" r:id="rId56"/>
    <p:sldId id="275" r:id="rId5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" Target="slides/slide1.xml"/><Relationship Id="rId39" Type="http://schemas.openxmlformats.org/officeDocument/2006/relationships/slide" Target="slides/slide2.xml"/><Relationship Id="rId40" Type="http://schemas.openxmlformats.org/officeDocument/2006/relationships/slide" Target="slides/slide3.xml"/><Relationship Id="rId41" Type="http://schemas.openxmlformats.org/officeDocument/2006/relationships/slide" Target="slides/slide4.xml"/><Relationship Id="rId42" Type="http://schemas.openxmlformats.org/officeDocument/2006/relationships/slide" Target="slides/slide5.xml"/><Relationship Id="rId43" Type="http://schemas.openxmlformats.org/officeDocument/2006/relationships/slide" Target="slides/slide6.xml"/><Relationship Id="rId44" Type="http://schemas.openxmlformats.org/officeDocument/2006/relationships/slide" Target="slides/slide7.xml"/><Relationship Id="rId45" Type="http://schemas.openxmlformats.org/officeDocument/2006/relationships/slide" Target="slides/slide8.xml"/><Relationship Id="rId46" Type="http://schemas.openxmlformats.org/officeDocument/2006/relationships/slide" Target="slides/slide9.xml"/><Relationship Id="rId47" Type="http://schemas.openxmlformats.org/officeDocument/2006/relationships/slide" Target="slides/slide10.xml"/><Relationship Id="rId48" Type="http://schemas.openxmlformats.org/officeDocument/2006/relationships/slide" Target="slides/slide11.xml"/><Relationship Id="rId49" Type="http://schemas.openxmlformats.org/officeDocument/2006/relationships/slide" Target="slides/slide12.xml"/><Relationship Id="rId50" Type="http://schemas.openxmlformats.org/officeDocument/2006/relationships/slide" Target="slides/slide13.xml"/><Relationship Id="rId51" Type="http://schemas.openxmlformats.org/officeDocument/2006/relationships/slide" Target="slides/slide14.xml"/><Relationship Id="rId52" Type="http://schemas.openxmlformats.org/officeDocument/2006/relationships/slide" Target="slides/slide15.xml"/><Relationship Id="rId53" Type="http://schemas.openxmlformats.org/officeDocument/2006/relationships/slide" Target="slides/slide16.xml"/><Relationship Id="rId54" Type="http://schemas.openxmlformats.org/officeDocument/2006/relationships/slide" Target="slides/slide17.xml"/><Relationship Id="rId55" Type="http://schemas.openxmlformats.org/officeDocument/2006/relationships/slide" Target="slides/slide18.xml"/><Relationship Id="rId56" Type="http://schemas.openxmlformats.org/officeDocument/2006/relationships/slide" Target="slides/slide19.xml"/><Relationship Id="rId57" Type="http://schemas.openxmlformats.org/officeDocument/2006/relationships/slide" Target="slides/slide20.xml"/><Relationship Id="rId5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9EA911-4E98-4C79-8163-F680DD68DD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691A6B89-8A01-41C2-AD5C-B74FCE12FF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C23CF887-8D0A-45F6-A84B-1B27425A64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50817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FA10666C-99B3-4D41-8B1F-AABE480455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75B84574-066C-4D25-9376-9C80E374F7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50817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CDE2ADD2-EDF0-4EE0-9402-8BF627FFAB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B179644E-1933-454C-BE71-7F9772DE84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D4ECF020-B831-4967-BB3F-E87647217D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E408E36B-F766-4BF2-8300-BEDFDFABDD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1CE45A55-2B79-4C33-A3CD-24AAFA18C8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3C702F89-B9C1-43D3-A6C3-08B31533D7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51DA65-889D-4E38-83AB-220173D5FC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77875954-609A-449F-B3F9-ED9951D3FF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8A84EAB7-6F71-4860-9B5E-5A54A36496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C5B6BE3F-B0A7-4D21-BF89-18F5102236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451E94B2-A0BC-45C6-A3CE-1F628B5905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2F1C5373-7A68-4A1A-BFD2-E60BF53444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22EA8D02-CDC4-4CE4-8268-C84004340D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645609CC-5120-4089-99ED-4832EE4655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F5A7A937-76C2-4CA2-B835-F689A698B7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B005707F-6CFD-4721-937B-8319C97AB3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C7277AA1-6554-49FD-9902-286E936C37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230342-9AA4-4C9E-B460-AFB7F7F28A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/>
          </p:nvPr>
        </p:nvSpPr>
        <p:spPr>
          <a:xfrm>
            <a:off x="50817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5457747C-6A43-4339-B86D-3AC96565A7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D7430886-8A2F-457A-ACA1-599F420C79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030080EE-3793-458E-B24F-9B4F9C80C4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F16B02AC-E21F-49AD-9C56-0A664BF16D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7012B135-464E-4DF9-9DEF-972950467CF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04733F5C-D75E-4FBE-BB85-31F1606AB8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0BDF6DDD-F8DA-4DDD-9185-22A91E189D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3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1832142B-D28C-4C7A-B66A-FA8D6EA238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3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78625269-738C-4180-9D39-CD2A84B218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3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A17CAB0D-F9DA-4BE4-9EBA-6CF3159335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DFEDB0A-2A53-4481-A30D-E7C4D0CC56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3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1857AB44-4F15-439B-AE3F-F21C9CB216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3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6DEC6E7C-AA45-45CA-AFB0-5A8484011F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3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114D497A-1B66-40F2-8D44-0506D5F912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4414F60-5387-44D3-BB09-521FC827A5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8EC12A9-324D-41BA-8592-7196F7AB00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4EBC713-30F4-4D6A-8AC4-E8DD43DFAA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516E09F-ECAF-4D67-B840-973426A699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0817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18C49FF-1520-4C51-A5FF-F129F577AD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20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21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2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23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4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6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7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8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9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30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31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32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33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34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35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6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7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8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9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40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41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42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1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11" name="Group 6"/>
          <p:cNvGrpSpPr/>
          <p:nvPr/>
        </p:nvGrpSpPr>
        <p:grpSpPr>
          <a:xfrm>
            <a:off x="1080" y="-8640"/>
            <a:ext cx="12189960" cy="6867360"/>
            <a:chOff x="1080" y="-8640"/>
            <a:chExt cx="12189960" cy="6867360"/>
          </a:xfrm>
        </p:grpSpPr>
        <p:cxnSp>
          <p:nvCxnSpPr>
            <p:cNvPr id="12" name="Straight Connector 31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3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4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6" name="Isosceles Triangle 2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8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0" name="Isosceles Triangle 3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" name="Isosceles Triangle 18"/>
            <p:cNvSpPr/>
            <p:nvPr/>
          </p:nvSpPr>
          <p:spPr>
            <a:xfrm rot="10800000">
              <a:off x="1080" y="1080"/>
              <a:ext cx="841680" cy="56649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B5EE94B-475E-4152-8E63-DD162931FE78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152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53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54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5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6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7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8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9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60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61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ftr" idx="28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29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5B946C5-1A1B-4D87-AA43-1B8050E641A1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dt" idx="30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168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69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70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1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2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3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4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5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6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7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ftr" idx="31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32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11C8298-AC69-4C22-B389-9539EEC57378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dt" idx="33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184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85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8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8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8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8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9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9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93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ftr" idx="34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sldNum" idx="35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E91C274-BEC8-4350-AAA0-E8C0F4D7BDBC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dt" idx="36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204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05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20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0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0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0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3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ftr" idx="37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sldNum" idx="38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F667108-867C-4A48-9D75-E75A764D8A73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dt" idx="39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228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29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230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1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2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3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4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5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6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7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ftr" idx="40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sldNum" idx="41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6168B45-6F7B-450E-8EE7-D27E855A1456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dt" idx="42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245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46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247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48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49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0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1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2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3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4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55" name="PlaceHolder 1"/>
          <p:cNvSpPr>
            <a:spLocks noGrp="1"/>
          </p:cNvSpPr>
          <p:nvPr>
            <p:ph type="ftr" idx="43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sldNum" idx="44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6F35492-1DDB-4DA1-BFE0-0DA962421064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dt" idx="45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259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60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261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2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3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4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5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6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7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8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69" name="PlaceHolder 1"/>
          <p:cNvSpPr>
            <a:spLocks noGrp="1"/>
          </p:cNvSpPr>
          <p:nvPr>
            <p:ph type="ftr" idx="46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ldNum" idx="47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B761F01-7B1B-4EA4-B6D3-2D72331D6E41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dt" idx="48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273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74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275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76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77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78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79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0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81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82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83" name="PlaceHolder 1"/>
          <p:cNvSpPr>
            <a:spLocks noGrp="1"/>
          </p:cNvSpPr>
          <p:nvPr>
            <p:ph type="ftr" idx="49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sldNum" idx="50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19F03BF-8531-46AC-A6EA-5AC07ECA81E2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dt" idx="51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287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88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289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90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91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92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93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4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95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96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97" name="PlaceHolder 1"/>
          <p:cNvSpPr>
            <a:spLocks noGrp="1"/>
          </p:cNvSpPr>
          <p:nvPr>
            <p:ph type="ftr" idx="52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sldNum" idx="53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DFEE753-8996-44A3-BAD0-03B0294BDB69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dt" idx="54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301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02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03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04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05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06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07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08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09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10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11" name="PlaceHolder 1"/>
          <p:cNvSpPr>
            <a:spLocks noGrp="1"/>
          </p:cNvSpPr>
          <p:nvPr>
            <p:ph type="ftr" idx="55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sldNum" idx="56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CF40D45-779D-426F-8F54-AC3E8359F037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dt" idx="57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30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1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2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4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6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9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0" name="PlaceHolder 1"/>
          <p:cNvSpPr>
            <a:spLocks noGrp="1"/>
          </p:cNvSpPr>
          <p:nvPr>
            <p:ph type="ftr" idx="4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5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8CC8C94-6FAA-41DB-8AEB-8872A9CBF029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6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315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16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17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18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19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20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21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22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23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24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25" name="PlaceHolder 1"/>
          <p:cNvSpPr>
            <a:spLocks noGrp="1"/>
          </p:cNvSpPr>
          <p:nvPr>
            <p:ph type="ftr" idx="58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sldNum" idx="59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273E8AA-9D30-4196-A392-777007D08686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dt" idx="60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329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30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31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2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3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4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5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6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7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8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ftr" idx="61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sldNum" idx="62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BA2CD4B-864A-4032-A864-38D06BD06DA4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3" name="PlaceHolder 5"/>
          <p:cNvSpPr>
            <a:spLocks noGrp="1"/>
          </p:cNvSpPr>
          <p:nvPr>
            <p:ph type="dt" idx="63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347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48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49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0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1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2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3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54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5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6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ftr" idx="64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sldNum" idx="65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ADEEC4A-8EB5-48B6-AB8F-C08007547443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dt" idx="66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364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65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6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6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6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6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7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7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73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74" name="PlaceHolder 1"/>
          <p:cNvSpPr>
            <a:spLocks noGrp="1"/>
          </p:cNvSpPr>
          <p:nvPr>
            <p:ph type="ftr" idx="67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sldNum" idx="68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CC763E6-8565-4C25-B9C1-DBC6B2878A72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dt" idx="69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378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79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80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1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2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3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4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5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6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7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ftr" idx="70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2" name="PlaceHolder 5"/>
          <p:cNvSpPr>
            <a:spLocks noGrp="1"/>
          </p:cNvSpPr>
          <p:nvPr>
            <p:ph type="sldNum" idx="71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00B9975-DC68-4595-BF2C-62C323BEB370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6"/>
          <p:cNvSpPr>
            <a:spLocks noGrp="1"/>
          </p:cNvSpPr>
          <p:nvPr>
            <p:ph type="dt" idx="72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398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99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400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01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02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03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04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05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06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07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08" name="PlaceHolder 1"/>
          <p:cNvSpPr>
            <a:spLocks noGrp="1"/>
          </p:cNvSpPr>
          <p:nvPr>
            <p:ph type="ftr" idx="73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sldNum" idx="74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B23B89F-5F87-4AB8-9167-E37DB66EA14F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dt" idx="75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412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413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414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15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16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17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18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19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20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21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ftr" idx="76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77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CE072A7-E38F-48A1-8F1D-637E3FB32235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dt" idx="78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428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429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430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31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32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33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34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5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36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37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38" name="PlaceHolder 1"/>
          <p:cNvSpPr>
            <a:spLocks noGrp="1"/>
          </p:cNvSpPr>
          <p:nvPr>
            <p:ph type="ftr" idx="79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sldNum" idx="80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64375A0-6F38-4F3C-89C3-15EEDFE92701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dt" idx="81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442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443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444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45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46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47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48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9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50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51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52" name="PlaceHolder 1"/>
          <p:cNvSpPr>
            <a:spLocks noGrp="1"/>
          </p:cNvSpPr>
          <p:nvPr>
            <p:ph type="ftr" idx="82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sldNum" idx="83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DCBD61A-36DA-405D-8488-2B50C807262B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dt" idx="84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456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457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458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59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60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61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62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3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64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65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66" name="PlaceHolder 1"/>
          <p:cNvSpPr>
            <a:spLocks noGrp="1"/>
          </p:cNvSpPr>
          <p:nvPr>
            <p:ph type="ftr" idx="85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sldNum" idx="86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306A4A6-FE2D-4349-9441-33241EA3344C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dt" idx="87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44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45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4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4" name="TextBox 19"/>
          <p:cNvSpPr/>
          <p:nvPr/>
        </p:nvSpPr>
        <p:spPr>
          <a:xfrm>
            <a:off x="541800" y="790200"/>
            <a:ext cx="608400" cy="5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Arial"/>
              </a:rPr>
              <a:t>“</a:t>
            </a:r>
            <a:endParaRPr b="0" lang="ru-RU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TextBox 21"/>
          <p:cNvSpPr/>
          <p:nvPr/>
        </p:nvSpPr>
        <p:spPr>
          <a:xfrm>
            <a:off x="8893080" y="2886480"/>
            <a:ext cx="608400" cy="5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Arial"/>
              </a:rPr>
              <a:t>”</a:t>
            </a:r>
            <a:endParaRPr b="0" lang="ru-RU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ftr" idx="7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Num" idx="8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F3754E6-43F6-4F59-97C3-54A55DA96A36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9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roup 6"/>
          <p:cNvGrpSpPr/>
          <p:nvPr/>
        </p:nvGrpSpPr>
        <p:grpSpPr>
          <a:xfrm>
            <a:off x="0" y="-8640"/>
            <a:ext cx="12191400" cy="6867000"/>
            <a:chOff x="0" y="-8640"/>
            <a:chExt cx="12191400" cy="6867000"/>
          </a:xfrm>
        </p:grpSpPr>
        <p:cxnSp>
          <p:nvCxnSpPr>
            <p:cNvPr id="470" name="Straight Connector 19"/>
            <p:cNvCxnSpPr/>
            <p:nvPr/>
          </p:nvCxnSpPr>
          <p:spPr>
            <a:xfrm>
              <a:off x="9370800" y="0"/>
              <a:ext cx="1220040" cy="685872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471" name="Straight Connector 20"/>
            <p:cNvCxnSpPr/>
            <p:nvPr/>
          </p:nvCxnSpPr>
          <p:spPr>
            <a:xfrm flipH="1">
              <a:off x="7425000" y="3681360"/>
              <a:ext cx="4764240" cy="317736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472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73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74" name="Isosceles Triangle 23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75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76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7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78" name="Isosceles Triangle 27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79" name="Isosceles Triangle 2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ftr" idx="88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sldNum" idx="89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A84C74B-8B8A-4566-BA88-DC852E0FFEBE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 type="dt" idx="90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488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489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490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1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2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3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4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5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6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7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ftr" idx="91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 type="sldNum" idx="92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11E1E6F-B167-424E-AAE1-5D86A66B0E2C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 type="dt" idx="93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506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507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508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09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10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11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12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3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14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15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ftr" idx="94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9" name="PlaceHolder 4"/>
          <p:cNvSpPr>
            <a:spLocks noGrp="1"/>
          </p:cNvSpPr>
          <p:nvPr>
            <p:ph type="sldNum" idx="95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B3CDA93-26F7-4445-8406-6AEE4FA734D9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0" name="PlaceHolder 5"/>
          <p:cNvSpPr>
            <a:spLocks noGrp="1"/>
          </p:cNvSpPr>
          <p:nvPr>
            <p:ph type="dt" idx="96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524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525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52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2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2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2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3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3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ftr" idx="97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7" name="PlaceHolder 4"/>
          <p:cNvSpPr>
            <a:spLocks noGrp="1"/>
          </p:cNvSpPr>
          <p:nvPr>
            <p:ph type="sldNum" idx="98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6A2C762-3A02-4335-86A9-3DE7A536B00A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8" name="PlaceHolder 5"/>
          <p:cNvSpPr>
            <a:spLocks noGrp="1"/>
          </p:cNvSpPr>
          <p:nvPr>
            <p:ph type="dt" idx="99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542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543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544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45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46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47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48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49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50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51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ftr" idx="100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5" name="PlaceHolder 4"/>
          <p:cNvSpPr>
            <a:spLocks noGrp="1"/>
          </p:cNvSpPr>
          <p:nvPr>
            <p:ph type="sldNum" idx="101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FEBB9F8-8766-489C-B6D2-EECC73B58A24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6" name="PlaceHolder 5"/>
          <p:cNvSpPr>
            <a:spLocks noGrp="1"/>
          </p:cNvSpPr>
          <p:nvPr>
            <p:ph type="dt" idx="102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560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561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562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63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64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65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66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67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68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69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ftr" idx="103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3" name="PlaceHolder 4"/>
          <p:cNvSpPr>
            <a:spLocks noGrp="1"/>
          </p:cNvSpPr>
          <p:nvPr>
            <p:ph type="sldNum" idx="104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C944095-E472-4B02-9D6C-A27BC38FF0B9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4" name="PlaceHolder 5"/>
          <p:cNvSpPr>
            <a:spLocks noGrp="1"/>
          </p:cNvSpPr>
          <p:nvPr>
            <p:ph type="dt" idx="105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578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579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580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81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82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83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84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85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86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87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ftr" idx="106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 type="sldNum" idx="107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EB0F1E7-64FA-4E06-ACA0-CBED4F4B7B5B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2" name="PlaceHolder 5"/>
          <p:cNvSpPr>
            <a:spLocks noGrp="1"/>
          </p:cNvSpPr>
          <p:nvPr>
            <p:ph type="dt" idx="108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60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61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62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3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4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5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6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7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8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9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70" name="PlaceHolder 1"/>
          <p:cNvSpPr>
            <a:spLocks noGrp="1"/>
          </p:cNvSpPr>
          <p:nvPr>
            <p:ph type="ftr" idx="10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ldNum" idx="11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03F4BE9-58DF-430F-BF01-534C29B607C7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dt" idx="12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74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75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7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3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84" name="TextBox 23"/>
          <p:cNvSpPr/>
          <p:nvPr/>
        </p:nvSpPr>
        <p:spPr>
          <a:xfrm>
            <a:off x="541800" y="790200"/>
            <a:ext cx="608400" cy="5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Arial"/>
              </a:rPr>
              <a:t>“</a:t>
            </a:r>
            <a:endParaRPr b="0" lang="ru-RU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TextBox 24"/>
          <p:cNvSpPr/>
          <p:nvPr/>
        </p:nvSpPr>
        <p:spPr>
          <a:xfrm>
            <a:off x="8893080" y="2886480"/>
            <a:ext cx="608400" cy="5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Arial"/>
              </a:rPr>
              <a:t>”</a:t>
            </a:r>
            <a:endParaRPr b="0" lang="ru-RU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ftr" idx="13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ldNum" idx="14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1EC5ADA-ADC4-416C-B492-8853CF24768D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15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90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91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92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3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4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5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6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7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8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9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00" name="PlaceHolder 1"/>
          <p:cNvSpPr>
            <a:spLocks noGrp="1"/>
          </p:cNvSpPr>
          <p:nvPr>
            <p:ph type="ftr" idx="16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17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2571F6B-B268-4339-A865-3590C681A42F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 idx="18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104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05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0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1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1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13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14" name="PlaceHolder 1"/>
          <p:cNvSpPr>
            <a:spLocks noGrp="1"/>
          </p:cNvSpPr>
          <p:nvPr>
            <p:ph type="ftr" idx="19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ldNum" idx="20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55FE062-8236-457B-BAB2-93F058E0036D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dt" idx="21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118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19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20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1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2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3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4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5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6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7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28" name="PlaceHolder 1"/>
          <p:cNvSpPr>
            <a:spLocks noGrp="1"/>
          </p:cNvSpPr>
          <p:nvPr>
            <p:ph type="ftr" idx="22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ldNum" idx="23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4C2CD9C-AE8B-4CF9-9A27-7C99C62664ED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 idx="24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132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33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34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35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36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37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38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9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40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41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ftr" idx="25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sldNum" idx="26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E9B4423-31D3-4DC1-AC6C-0FB05417E006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 type="dt" idx="27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1523880" y="2088360"/>
            <a:ext cx="5184720" cy="154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5400" strike="noStrike" u="none">
                <a:solidFill>
                  <a:schemeClr val="dk1"/>
                </a:solidFill>
                <a:uFillTx/>
                <a:latin typeface="Times New Roman"/>
              </a:rPr>
              <a:t>Буран</a:t>
            </a:r>
            <a:endParaRPr b="0" lang="ru-RU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 type="subTitle"/>
          </p:nvPr>
        </p:nvSpPr>
        <p:spPr>
          <a:xfrm>
            <a:off x="1953360" y="4050720"/>
            <a:ext cx="7765920" cy="109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500" lnSpcReduction="19999"/>
          </a:bodyPr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Подготовила команда «Буран»    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Студенты группы М80-113БВ-24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7" name="Подзаголовок 1"/>
          <p:cNvSpPr/>
          <p:nvPr/>
        </p:nvSpPr>
        <p:spPr>
          <a:xfrm>
            <a:off x="5373360" y="5940000"/>
            <a:ext cx="745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lnSpcReduction="9999"/>
          </a:bodyPr>
          <a:p>
            <a:pPr algn="r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rebuchet MS"/>
              </a:rPr>
              <a:t>2024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" descr=""/>
          <p:cNvPicPr/>
          <p:nvPr/>
        </p:nvPicPr>
        <p:blipFill>
          <a:blip r:embed="rId1"/>
          <a:stretch/>
        </p:blipFill>
        <p:spPr>
          <a:xfrm>
            <a:off x="821880" y="900000"/>
            <a:ext cx="8514720" cy="479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" descr=""/>
          <p:cNvPicPr/>
          <p:nvPr/>
        </p:nvPicPr>
        <p:blipFill>
          <a:blip r:embed="rId1"/>
          <a:stretch/>
        </p:blipFill>
        <p:spPr>
          <a:xfrm>
            <a:off x="821880" y="900000"/>
            <a:ext cx="8358120" cy="429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" descr=""/>
          <p:cNvPicPr/>
          <p:nvPr/>
        </p:nvPicPr>
        <p:blipFill>
          <a:blip r:embed="rId1"/>
          <a:stretch/>
        </p:blipFill>
        <p:spPr>
          <a:xfrm>
            <a:off x="821880" y="900000"/>
            <a:ext cx="8538120" cy="429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" descr=""/>
          <p:cNvPicPr/>
          <p:nvPr/>
        </p:nvPicPr>
        <p:blipFill>
          <a:blip r:embed="rId1"/>
          <a:stretch/>
        </p:blipFill>
        <p:spPr>
          <a:xfrm>
            <a:off x="821880" y="900000"/>
            <a:ext cx="8538120" cy="46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" descr=""/>
          <p:cNvPicPr/>
          <p:nvPr/>
        </p:nvPicPr>
        <p:blipFill>
          <a:blip r:embed="rId1"/>
          <a:stretch/>
        </p:blipFill>
        <p:spPr>
          <a:xfrm>
            <a:off x="821880" y="900000"/>
            <a:ext cx="8232840" cy="48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" descr=""/>
          <p:cNvPicPr/>
          <p:nvPr/>
        </p:nvPicPr>
        <p:blipFill>
          <a:blip r:embed="rId1"/>
          <a:stretch/>
        </p:blipFill>
        <p:spPr>
          <a:xfrm>
            <a:off x="641880" y="1800360"/>
            <a:ext cx="7458120" cy="3599640"/>
          </a:xfrm>
          <a:prstGeom prst="rect">
            <a:avLst/>
          </a:prstGeom>
          <a:ln w="0">
            <a:noFill/>
          </a:ln>
        </p:spPr>
      </p:pic>
      <p:sp>
        <p:nvSpPr>
          <p:cNvPr id="620" name=""/>
          <p:cNvSpPr txBox="1"/>
          <p:nvPr/>
        </p:nvSpPr>
        <p:spPr>
          <a:xfrm>
            <a:off x="1115640" y="1080000"/>
            <a:ext cx="5364360" cy="4302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ru-RU" sz="2400" strike="noStrike" u="none">
                <a:solidFill>
                  <a:srgbClr val="000000"/>
                </a:solidFill>
                <a:uFillTx/>
                <a:latin typeface="Arial"/>
              </a:rPr>
              <a:t>Приведём уравнение к виду Коши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" name="Рисунок 4" descr=""/>
          <p:cNvPicPr/>
          <p:nvPr/>
        </p:nvPicPr>
        <p:blipFill>
          <a:blip r:embed="rId1"/>
          <a:stretch/>
        </p:blipFill>
        <p:spPr>
          <a:xfrm>
            <a:off x="1440000" y="540000"/>
            <a:ext cx="7734240" cy="137088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3" descr=""/>
          <p:cNvPicPr/>
          <p:nvPr/>
        </p:nvPicPr>
        <p:blipFill>
          <a:blip r:embed="rId2"/>
          <a:stretch/>
        </p:blipFill>
        <p:spPr>
          <a:xfrm>
            <a:off x="3055680" y="1882800"/>
            <a:ext cx="5515920" cy="473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1458000" y="365040"/>
            <a:ext cx="989460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500" strike="noStrike" u="none">
                <a:solidFill>
                  <a:schemeClr val="dk1"/>
                </a:solidFill>
                <a:uFillTx/>
                <a:latin typeface="Times New Roman"/>
              </a:rPr>
              <a:t>Реализация проекта в </a:t>
            </a:r>
            <a:r>
              <a:rPr b="0" lang="en-US" sz="3500" strike="noStrike" u="none">
                <a:solidFill>
                  <a:schemeClr val="dk1"/>
                </a:solidFill>
                <a:uFillTx/>
                <a:latin typeface="Times New Roman"/>
              </a:rPr>
              <a:t>Kerbal Space Program</a:t>
            </a:r>
            <a:r>
              <a:rPr b="0" lang="ru-RU" sz="35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endParaRPr b="0" lang="ru-RU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24" name="Рисунок 2" descr=""/>
          <p:cNvPicPr/>
          <p:nvPr/>
        </p:nvPicPr>
        <p:blipFill>
          <a:blip r:embed="rId1"/>
          <a:stretch/>
        </p:blipFill>
        <p:spPr>
          <a:xfrm>
            <a:off x="3085920" y="1690560"/>
            <a:ext cx="4856040" cy="498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838080" y="540000"/>
            <a:ext cx="8341200" cy="94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500" lnSpcReduction="19999"/>
          </a:bodyPr>
          <a:p>
            <a:pPr indent="0" algn="just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700" strike="noStrike" u="none">
                <a:solidFill>
                  <a:schemeClr val="dk1"/>
                </a:solidFill>
                <a:uFillTx/>
                <a:latin typeface="Times New Roman"/>
              </a:rPr>
              <a:t>Графиком зависимости скорости аппарата относительно поверхности Кербина от времени, построенным по данным, полученным из симуляции полёта (взлёта) в Kerbal Space Program.</a:t>
            </a:r>
            <a:endParaRPr b="0" lang="ru-RU" sz="2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26" name="Рисунок 3" descr=""/>
          <p:cNvPicPr/>
          <p:nvPr/>
        </p:nvPicPr>
        <p:blipFill>
          <a:blip r:embed="rId1"/>
          <a:stretch/>
        </p:blipFill>
        <p:spPr>
          <a:xfrm>
            <a:off x="2953440" y="1800000"/>
            <a:ext cx="5378400" cy="460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2734920" y="651600"/>
            <a:ext cx="7069320" cy="105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500" strike="noStrike" u="none">
                <a:solidFill>
                  <a:schemeClr val="dk1"/>
                </a:solidFill>
                <a:uFillTx/>
                <a:latin typeface="Times New Roman"/>
              </a:rPr>
              <a:t>Сравнение полученных графиков</a:t>
            </a:r>
            <a:endParaRPr b="0" lang="ru-RU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28" name="Рисунок 4" descr=""/>
          <p:cNvPicPr/>
          <p:nvPr/>
        </p:nvPicPr>
        <p:blipFill>
          <a:blip r:embed="rId1"/>
          <a:stretch/>
        </p:blipFill>
        <p:spPr>
          <a:xfrm>
            <a:off x="6319080" y="1706760"/>
            <a:ext cx="5064840" cy="4359960"/>
          </a:xfrm>
          <a:prstGeom prst="rect">
            <a:avLst/>
          </a:prstGeom>
          <a:ln w="0">
            <a:noFill/>
          </a:ln>
        </p:spPr>
      </p:pic>
      <p:pic>
        <p:nvPicPr>
          <p:cNvPr id="629" name="Рисунок 2" descr=""/>
          <p:cNvPicPr/>
          <p:nvPr/>
        </p:nvPicPr>
        <p:blipFill>
          <a:blip r:embed="rId2"/>
          <a:stretch/>
        </p:blipFill>
        <p:spPr>
          <a:xfrm>
            <a:off x="979560" y="1968480"/>
            <a:ext cx="4761360" cy="409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8015400" cy="82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2500" lnSpcReduction="9999"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5400" strike="noStrike" u="none">
                <a:solidFill>
                  <a:schemeClr val="dk1"/>
                </a:solidFill>
                <a:uFillTx/>
                <a:latin typeface="Times New Roman"/>
              </a:rPr>
              <a:t>Команда</a:t>
            </a:r>
            <a:endParaRPr b="0" lang="ru-RU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 type="subTitle"/>
          </p:nvPr>
        </p:nvSpPr>
        <p:spPr>
          <a:xfrm>
            <a:off x="2131920" y="2424960"/>
            <a:ext cx="7947360" cy="217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Воровицкая А.Р. - тимлид, редактор.      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Кретов А.В. - математик, физик.             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Хомяков А.С. – инженер KSP,</a:t>
            </a:r>
            <a:r>
              <a:rPr b="0" lang="en-US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 </a:t>
            </a: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теоретик.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4212720" y="365040"/>
            <a:ext cx="3134160" cy="81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600" strike="noStrike" u="none">
                <a:solidFill>
                  <a:schemeClr val="dk1"/>
                </a:solidFill>
                <a:uFillTx/>
                <a:latin typeface="Times New Roman"/>
              </a:rPr>
              <a:t>Заключение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/>
          </p:nvPr>
        </p:nvSpPr>
        <p:spPr>
          <a:xfrm>
            <a:off x="1289880" y="1825560"/>
            <a:ext cx="8069400" cy="299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	</a:t>
            </a:r>
            <a:r>
              <a:rPr b="0" lang="ru-RU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/>
              </a:rPr>
              <a:t>В результате выполнения проекта были построены и сравнены модель на основе физико-математических расчётов и модель на основе координат, полученных в результате моделирования полёта в Kerbal Space Program, которые отображают зависимость скорости аппарата относительно поверхности планеты от времени полёта.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1523880" y="987840"/>
            <a:ext cx="7835400" cy="61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2500" lnSpcReduction="19999"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Times New Roman"/>
              </a:rPr>
              <a:t>Цель и задачи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 type="subTitle"/>
          </p:nvPr>
        </p:nvSpPr>
        <p:spPr>
          <a:xfrm>
            <a:off x="900000" y="1918440"/>
            <a:ext cx="8639280" cy="379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5000" lnSpcReduction="9999"/>
          </a:bodyPr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Целью данного проекта является создание физико-математической модели и моделирование полёта в Kerbal Space Program корабля-ракетоплана «Буран» с момента взлёта до посадки на аэродроме.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Задачи проекта: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1. Создание физико-математической модели полёта.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2. Моделирование полёта в Kerbal Space Program (KSP).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3. Сравнение результатов вычислений физико-математической модели с данными, полученными при моделировании полёта в КЅР.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4. Сделать выводы о проделанной работе.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576360" y="677520"/>
            <a:ext cx="9142920" cy="644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500" strike="noStrike" u="none">
                <a:solidFill>
                  <a:schemeClr val="dk1"/>
                </a:solidFill>
                <a:uFillTx/>
                <a:latin typeface="Times New Roman"/>
              </a:rPr>
              <a:t>Предназначение корабля-ракетоплана «Буран»</a:t>
            </a:r>
            <a:endParaRPr b="0" lang="ru-RU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subTitle"/>
          </p:nvPr>
        </p:nvSpPr>
        <p:spPr>
          <a:xfrm>
            <a:off x="1260000" y="1980000"/>
            <a:ext cx="7739280" cy="403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1. Выведение на орбиты, обслуживание на них и возвращение на Землю космических аппаратов, космонавтов и грузов.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2. Проведение военно-прикладных исследований и экспериментов по обеспечению создания больших космических систем.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3. Решение различных задач в интересах народного хозяйства и науки.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4. Комплексное противодействие мероприятиям возможного противника по использованию космического пространства в военных целях.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1523880" y="343080"/>
            <a:ext cx="6935400" cy="61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lnSpcReduction="9999"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500" strike="noStrike" u="none">
                <a:solidFill>
                  <a:schemeClr val="dk1"/>
                </a:solidFill>
                <a:uFillTx/>
                <a:latin typeface="Times New Roman"/>
              </a:rPr>
              <a:t>Описание аппарата</a:t>
            </a:r>
            <a:endParaRPr b="0" lang="ru-RU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1080000" y="1669320"/>
            <a:ext cx="7919280" cy="372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0000" lnSpcReduction="19999"/>
          </a:bodyPr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Буран состоит из нескольких ключевых частей: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1. Фюзеляж: Основная структура корабля, вмещающая экипаж и оборудование. Он герметичен и обеспечивает защиту от внешней среды.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2. Крыло: Двойное стреловидное крыло с элевонами, обеспечивающее аэродинамические характеристики на сверхзвуковых скоростях.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3. Вертикальное оперение: Содержит руль направления, который помогает управлять полетом.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4. Объединенная двигательная установка (ОДУ): Состоит из двух двигателей для маневрирования и 46 двигателей для управления.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5. Кабина: Вмещает до 10 человек и оснащена системами жизнеобеспечения.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1523880" y="0"/>
            <a:ext cx="6575400" cy="8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Times New Roman"/>
              </a:rPr>
              <a:t>Схема аппарата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07" name="Рисунок 3" descr=""/>
          <p:cNvPicPr/>
          <p:nvPr/>
        </p:nvPicPr>
        <p:blipFill>
          <a:blip r:embed="rId1"/>
          <a:stretch/>
        </p:blipFill>
        <p:spPr>
          <a:xfrm>
            <a:off x="2880000" y="1398960"/>
            <a:ext cx="6299280" cy="499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subTitle"/>
          </p:nvPr>
        </p:nvSpPr>
        <p:spPr>
          <a:xfrm>
            <a:off x="1523880" y="3282120"/>
            <a:ext cx="7835400" cy="11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algn="just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Times New Roman"/>
              </a:rPr>
              <a:t>Однако рассматриваемый летательный аппарат является не одноступенчатым, а составным. В связи с этим применим формулу Циолковского иного вида: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09" name="Рисунок 3" descr=""/>
          <p:cNvPicPr/>
          <p:nvPr/>
        </p:nvPicPr>
        <p:blipFill>
          <a:blip r:embed="rId1"/>
          <a:stretch/>
        </p:blipFill>
        <p:spPr>
          <a:xfrm>
            <a:off x="4874040" y="1983960"/>
            <a:ext cx="2294640" cy="75168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4" descr=""/>
          <p:cNvPicPr/>
          <p:nvPr/>
        </p:nvPicPr>
        <p:blipFill>
          <a:blip r:embed="rId2"/>
          <a:stretch/>
        </p:blipFill>
        <p:spPr>
          <a:xfrm>
            <a:off x="5093280" y="4297320"/>
            <a:ext cx="2075760" cy="932400"/>
          </a:xfrm>
          <a:prstGeom prst="rect">
            <a:avLst/>
          </a:prstGeom>
          <a:ln w="0">
            <a:noFill/>
          </a:ln>
        </p:spPr>
      </p:pic>
      <p:sp>
        <p:nvSpPr>
          <p:cNvPr id="611" name="Подзаголовок 3"/>
          <p:cNvSpPr/>
          <p:nvPr/>
        </p:nvSpPr>
        <p:spPr>
          <a:xfrm>
            <a:off x="1343880" y="1440000"/>
            <a:ext cx="8195400" cy="12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just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Times New Roman"/>
              </a:rPr>
              <a:t>Для одноступенчатого летательного аппарата формула Циолковского имеет вид: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Рисунок 8" descr=""/>
          <p:cNvPicPr/>
          <p:nvPr/>
        </p:nvPicPr>
        <p:blipFill>
          <a:blip r:embed="rId1"/>
          <a:stretch/>
        </p:blipFill>
        <p:spPr>
          <a:xfrm>
            <a:off x="966240" y="1083600"/>
            <a:ext cx="8305920" cy="459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" name="" descr=""/>
          <p:cNvPicPr/>
          <p:nvPr/>
        </p:nvPicPr>
        <p:blipFill>
          <a:blip r:embed="rId1"/>
          <a:stretch/>
        </p:blipFill>
        <p:spPr>
          <a:xfrm>
            <a:off x="821880" y="900000"/>
            <a:ext cx="8515080" cy="479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140</TotalTime>
  <Application>LibreOffice/24.8.3.2$Windows_X86_64 LibreOffice_project/48a6bac9e7e268aeb4c3483fcf825c94556d9f92</Application>
  <AppVersion>15.0000</AppVersion>
  <Words>394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2024-12-24T09:43:44Z</dcterms:created>
  <dc:creator>артём хомяков</dc:creator>
  <dc:description/>
  <dc:language>ru-RU</dc:language>
  <cp:lastModifiedBy/>
  <dcterms:modified xsi:type="dcterms:W3CDTF">2024-12-26T10:34:31Z</dcterms:modified>
  <cp:revision>21</cp:revision>
  <dc:subject/>
  <dc:title>Для одноступенчатого летательного аппарата формула Циолковского имеет вид: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23</vt:i4>
  </property>
</Properties>
</file>